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 id="2147483667" r:id="rId3"/>
  </p:sldMasterIdLst>
  <p:sldIdLst>
    <p:sldId id="256" r:id="rId4"/>
    <p:sldId id="258" r:id="rId5"/>
    <p:sldId id="282" r:id="rId6"/>
    <p:sldId id="284" r:id="rId7"/>
    <p:sldId id="259" r:id="rId8"/>
    <p:sldId id="283" r:id="rId9"/>
    <p:sldId id="300" r:id="rId10"/>
    <p:sldId id="260" r:id="rId11"/>
    <p:sldId id="261" r:id="rId12"/>
    <p:sldId id="262" r:id="rId13"/>
    <p:sldId id="285" r:id="rId14"/>
    <p:sldId id="293" r:id="rId15"/>
    <p:sldId id="295" r:id="rId16"/>
    <p:sldId id="296" r:id="rId17"/>
    <p:sldId id="298" r:id="rId18"/>
    <p:sldId id="264" r:id="rId19"/>
    <p:sldId id="265" r:id="rId20"/>
    <p:sldId id="279" r:id="rId21"/>
    <p:sldId id="280" r:id="rId22"/>
    <p:sldId id="281" r:id="rId23"/>
    <p:sldId id="292" r:id="rId24"/>
    <p:sldId id="29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87" d="100"/>
          <a:sy n="87" d="100"/>
        </p:scale>
        <p:origin x="5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81E48B-DB44-4456-95A2-C2052723361B}"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1E48B-DB44-4456-95A2-C2052723361B}"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6017B-BEF3-49B2-B3AC-CFF45B33D8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54B934-778A-4B76-AA5D-EEC541EC735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339B6C-808B-4EE7-BC4B-BC2478D8736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D48005-7238-45B0-85E6-0412E8900E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2021/5/29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23B69EC2-BA38-4002-A547-F3077641C80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50371CEA-C1B4-4C4D-BF88-AFEB14EDF0B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2C4B60-26C3-4973-8DCF-5CF8AA44F7E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56789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30BCD-AABD-4906-ABB6-1F0AF80A1C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8B5F14-9049-42B2-BB95-6B3606273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3AFF17-D5E2-4A81-A294-FDF570ACA6A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8DE8C90-DF0B-4ACE-9E94-C89D1EBBCCB4}"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2021/5/29</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15CEF737-00DB-418B-B5C5-7E191EF7707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1F5DF0A8-EF07-4A81-98E3-16B202513B6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EAD23-FAB0-472C-ABE6-C86F124F41B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706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81E48B-DB44-4456-95A2-C205272336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E919EEC-4F07-411F-BE61-8B0C592F9440}" type="datetimeFigureOut">
              <a:rPr lang="zh-CN" altLang="en-US" smtClean="0"/>
              <a:t>2021/5/29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81E48B-DB44-4456-95A2-C205272336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919EEC-4F07-411F-BE61-8B0C592F9440}" type="datetimeFigureOut">
              <a:rPr lang="zh-CN" altLang="en-US" smtClean="0"/>
              <a:t>2021/5/29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81E48B-DB44-4456-95A2-C205272336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F1D4DA-7210-4966-9035-7B6A3EC24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DC65AB-EF09-4A20-8086-61BDB9940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A7804E-94DD-4577-87F4-504DAF492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48005-7238-45B0-85E6-0412E8900ED5}"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4E41C2E4-7055-417B-9110-CE9F7E58D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5D77A41-C460-4B4E-9DEF-AA17FA576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C4B60-26C3-4973-8DCF-5CF8AA44F7EE}" type="slidenum">
              <a:rPr lang="zh-CN" altLang="en-US" smtClean="0"/>
              <a:t>‹#›</a:t>
            </a:fld>
            <a:endParaRPr lang="zh-CN" altLang="en-US"/>
          </a:p>
        </p:txBody>
      </p:sp>
    </p:spTree>
    <p:extLst>
      <p:ext uri="{BB962C8B-B14F-4D97-AF65-F5344CB8AC3E}">
        <p14:creationId xmlns:p14="http://schemas.microsoft.com/office/powerpoint/2010/main" val="949176614"/>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82A74A-5726-427A-84F0-EE411584C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3371DA-467D-4EFA-AE5E-A02CB6A07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C0A4D-F063-457B-BB7A-0DC103D73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E8C90-DF0B-4ACE-9E94-C89D1EBBCCB4}" type="datetimeFigureOut">
              <a:rPr lang="zh-CN" altLang="en-US" smtClean="0"/>
              <a:t>2021/5/29</a:t>
            </a:fld>
            <a:endParaRPr lang="zh-CN" altLang="en-US"/>
          </a:p>
        </p:txBody>
      </p:sp>
      <p:sp>
        <p:nvSpPr>
          <p:cNvPr id="5" name="页脚占位符 4">
            <a:extLst>
              <a:ext uri="{FF2B5EF4-FFF2-40B4-BE49-F238E27FC236}">
                <a16:creationId xmlns:a16="http://schemas.microsoft.com/office/drawing/2014/main" id="{94252FDC-DCBB-42C6-B417-6BB0046EF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2FF21AF-0060-4BDA-B7F0-D8E035601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EAD23-FAB0-472C-ABE6-C86F124F41BE}" type="slidenum">
              <a:rPr lang="zh-CN" altLang="en-US" smtClean="0"/>
              <a:t>‹#›</a:t>
            </a:fld>
            <a:endParaRPr lang="zh-CN" altLang="en-US"/>
          </a:p>
        </p:txBody>
      </p:sp>
    </p:spTree>
    <p:extLst>
      <p:ext uri="{BB962C8B-B14F-4D97-AF65-F5344CB8AC3E}">
        <p14:creationId xmlns:p14="http://schemas.microsoft.com/office/powerpoint/2010/main" val="548855880"/>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combinatorics.org/ojs/index.php/eljc/article/view/v21i3p37/pdf" TargetMode="External"/><Relationship Id="rId2" Type="http://schemas.openxmlformats.org/officeDocument/2006/relationships/image" Target="../media/image1.jp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36240" y="2188210"/>
            <a:ext cx="7194550" cy="1327785"/>
          </a:xfrm>
        </p:spPr>
        <p:txBody>
          <a:bodyPr>
            <a:normAutofit/>
          </a:bodyPr>
          <a:lstStyle/>
          <a:p>
            <a:r>
              <a:rPr lang="zh-CN" altLang="en-US" dirty="0"/>
              <a:t>动态规划</a:t>
            </a:r>
            <a:r>
              <a:rPr lang="en-US" altLang="zh-CN" dirty="0"/>
              <a:t>PQSTUV</a:t>
            </a:r>
            <a:r>
              <a:rPr lang="zh-CN" altLang="en-US" dirty="0"/>
              <a:t>题解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7E19FB-0984-46B5-91FC-9EABF0BEC49A}"/>
                  </a:ext>
                </a:extLst>
              </p:cNvPr>
              <p:cNvSpPr txBox="1"/>
              <p:nvPr/>
            </p:nvSpPr>
            <p:spPr>
              <a:xfrm>
                <a:off x="473144" y="615961"/>
                <a:ext cx="11245712" cy="34506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所以除了前</a:t>
                </a:r>
                <a:r>
                  <a:rPr kumimoji="0" lang="en-US" altLang="zh-CN" sz="2800" b="1" i="0" u="none" strike="noStrike" kern="1200" cap="none" spc="50" normalizeH="0" baseline="0" noProof="0" dirty="0" err="1">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i</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个数和距离</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k</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，我们还需要增加一个维度来表示后缀</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）的数量，加之前推导出来的面积乘上去，我们即可得到动态转移方程式：</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𝒅𝒑</m:t>
                      </m:r>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e>
                      </m:d>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m:t>
                          </m:r>
                        </m:e>
                      </m:d>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e>
                      </m:d>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d>
                        <m:dPr>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𝟏</m:t>
                          </m:r>
                        </m:e>
                      </m:d>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𝒅𝒑</m:t>
                      </m:r>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𝟏</m:t>
                          </m:r>
                        </m:e>
                      </m:d>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e>
                      </m:d>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sSup>
                            <m:sSupPr>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e>
                            <m:sup>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up>
                          </m:sSup>
                        </m:e>
                      </m:d>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p>
                        <m:sSupPr>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e>
                        <m:sup>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sup>
                      </m:sSup>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𝒅𝒑</m:t>
                      </m:r>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e>
                      </m:d>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d>
                            <m:dPr>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𝟏</m:t>
                              </m:r>
                            </m:e>
                          </m:d>
                        </m:e>
                      </m:d>
                      <m:d>
                        <m:dPr>
                          <m:begChr m:val="["/>
                          <m:endChr m:val="]"/>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sSup>
                            <m:sSupPr>
                              <m:ctrlP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e>
                            <m:sup>
                              <m:r>
                                <a:rPr kumimoji="0" lang="en-US" altLang="zh-CN" sz="24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up>
                          </m:sSup>
                        </m:e>
                      </m:d>
                    </m:oMath>
                  </m:oMathPara>
                </a14:m>
                <a:endParaRPr kumimoji="0" lang="en-US" altLang="zh-CN" sz="24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注意这里</a:t>
                </a:r>
                <a14:m>
                  <m:oMath xmlns:m="http://schemas.openxmlformats.org/officeDocument/2006/math">
                    <m:sSup>
                      <m:sSup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e>
                      <m:sup>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up>
                    </m:sSup>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下限分别是</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和</a:t>
                </a:r>
                <a14:m>
                  <m:oMath xmlns:m="http://schemas.openxmlformats.org/officeDocument/2006/math">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𝒍</m:t>
                    </m:r>
                    <m:r>
                      <a:rPr kumimoji="0" lang="en-US" altLang="zh-CN" sz="2800" b="1" i="1"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oMath>
                </a14:m>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，上限都是</a:t>
                </a:r>
                <a14:m>
                  <m:oMath xmlns:m="http://schemas.openxmlformats.org/officeDocument/2006/math">
                    <m:f>
                      <m:f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fPr>
                      <m:num>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num>
                      <m:den>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den>
                    </m:f>
                  </m:oMath>
                </a14:m>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另外我们可以用面积很方便地推出来</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𝒅</m:t>
                    </m:r>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的上限其实是</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f>
                      <m:f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fPr>
                      <m:num>
                        <m:sSup>
                          <m:sSup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e>
                          <m:sup>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sup>
                        </m:sSup>
                      </m:num>
                      <m:den>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𝟒</m:t>
                        </m:r>
                      </m:den>
                    </m:f>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这里真的没有想到一种代数方法</a:t>
                </a:r>
                <a:r>
                  <a:rPr kumimoji="0" lang="en-US" altLang="zh-CN" sz="2800" b="1" i="0" u="none" strike="noStrike" kern="1200" cap="none" spc="50" normalizeH="0" baseline="0" noProof="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p:txBody>
          </p:sp>
        </mc:Choice>
        <mc:Fallback xmlns="">
          <p:sp>
            <p:nvSpPr>
              <p:cNvPr id="4" name="文本框 3">
                <a:extLst>
                  <a:ext uri="{FF2B5EF4-FFF2-40B4-BE49-F238E27FC236}">
                    <a16:creationId xmlns:a16="http://schemas.microsoft.com/office/drawing/2014/main" id="{187E19FB-0984-46B5-91FC-9EABF0BEC49A}"/>
                  </a:ext>
                </a:extLst>
              </p:cNvPr>
              <p:cNvSpPr txBox="1">
                <a:spLocks noRot="1" noChangeAspect="1" noMove="1" noResize="1" noEditPoints="1" noAdjustHandles="1" noChangeArrowheads="1" noChangeShapeType="1" noTextEdit="1"/>
              </p:cNvSpPr>
              <p:nvPr/>
            </p:nvSpPr>
            <p:spPr>
              <a:xfrm>
                <a:off x="473144" y="615961"/>
                <a:ext cx="11245712" cy="345068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03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V</a:t>
            </a:r>
            <a:r>
              <a:rPr lang="zh-CN" altLang="en-US" dirty="0"/>
              <a:t>题 发布战队排名</a:t>
            </a:r>
          </a:p>
        </p:txBody>
      </p:sp>
      <p:sp>
        <p:nvSpPr>
          <p:cNvPr id="3" name="副标题 2"/>
          <p:cNvSpPr>
            <a:spLocks noGrp="1"/>
          </p:cNvSpPr>
          <p:nvPr>
            <p:ph type="subTitle" idx="1"/>
          </p:nvPr>
        </p:nvSpPr>
        <p:spPr>
          <a:xfrm>
            <a:off x="1921164" y="1320800"/>
            <a:ext cx="8666017" cy="4747491"/>
          </a:xfrm>
        </p:spPr>
        <p:txBody>
          <a:bodyPr>
            <a:normAutofit/>
          </a:bodyPr>
          <a:lstStyle/>
          <a:p>
            <a:r>
              <a:rPr lang="zh-CN" altLang="en-US" sz="2000" b="1" dirty="0">
                <a:latin typeface="Consolas" panose="020B0609020204030204" pitchFamily="49" charset="0"/>
                <a:ea typeface="+mj-ea"/>
              </a:rPr>
              <a:t>一血：</a:t>
            </a:r>
            <a:r>
              <a:rPr sz="2000" b="1" dirty="0">
                <a:latin typeface="+mn-ea"/>
              </a:rPr>
              <a:t>刘代宸</a:t>
            </a:r>
          </a:p>
          <a:p>
            <a:r>
              <a:rPr lang="zh-CN" altLang="en-US" sz="2000" b="1" dirty="0">
                <a:latin typeface="Consolas" panose="020B0609020204030204" pitchFamily="49" charset="0"/>
                <a:ea typeface="+mj-ea"/>
              </a:rPr>
              <a:t>题意：</a:t>
            </a:r>
            <a:endParaRPr lang="en-US" altLang="zh-CN" sz="2000" b="1" dirty="0">
              <a:latin typeface="Consolas" panose="020B0609020204030204" pitchFamily="49" charset="0"/>
              <a:ea typeface="+mj-ea"/>
            </a:endParaRPr>
          </a:p>
          <a:p>
            <a:r>
              <a:rPr lang="en-US" altLang="zh-CN" sz="2000" b="1" dirty="0">
                <a:latin typeface="Consolas" panose="020B0609020204030204" pitchFamily="49" charset="0"/>
                <a:ea typeface="+mj-ea"/>
              </a:rPr>
              <a:t>	</a:t>
            </a:r>
            <a:r>
              <a:rPr lang="en-US" sz="2000" b="1" dirty="0">
                <a:latin typeface="Consolas" panose="020B0609020204030204" pitchFamily="49" charset="0"/>
                <a:ea typeface="+mj-ea"/>
              </a:rPr>
              <a:t>| i - a[i]| = k </a:t>
            </a:r>
            <a:r>
              <a:rPr lang="zh-CN" altLang="en-US" sz="2000" b="1" dirty="0">
                <a:latin typeface="Consolas" panose="020B0609020204030204" pitchFamily="49" charset="0"/>
                <a:ea typeface="+mj-ea"/>
              </a:rPr>
              <a:t>的序列排列个数</a:t>
            </a:r>
            <a:endParaRPr sz="2000" b="1" dirty="0">
              <a:latin typeface="Consolas" panose="020B0609020204030204" pitchFamily="49" charset="0"/>
              <a:ea typeface="+mj-ea"/>
            </a:endParaRPr>
          </a:p>
          <a:p>
            <a:r>
              <a:rPr lang="en-US" altLang="zh-CN" sz="2000" b="1" dirty="0">
                <a:latin typeface="Consolas" panose="020B0609020204030204" pitchFamily="49" charset="0"/>
                <a:ea typeface="+mj-ea"/>
              </a:rPr>
              <a:t>Notag</a:t>
            </a:r>
            <a:r>
              <a:rPr lang="zh-CN" altLang="en-US" sz="2000" b="1" dirty="0">
                <a:latin typeface="Consolas" panose="020B0609020204030204" pitchFamily="49" charset="0"/>
                <a:ea typeface="+mj-ea"/>
              </a:rPr>
              <a:t>，迷惑</a:t>
            </a:r>
            <a:r>
              <a:rPr lang="en-US" altLang="zh-CN" sz="2000" b="1" dirty="0">
                <a:latin typeface="Consolas" panose="020B0609020204030204" pitchFamily="49" charset="0"/>
                <a:ea typeface="+mj-ea"/>
              </a:rPr>
              <a:t>tag</a:t>
            </a:r>
            <a:r>
              <a:rPr lang="zh-CN" altLang="en-US" sz="2000" b="1" dirty="0">
                <a:latin typeface="Consolas" panose="020B0609020204030204" pitchFamily="49" charset="0"/>
                <a:ea typeface="+mj-ea"/>
              </a:rPr>
              <a:t>（可能以为是区间</a:t>
            </a:r>
            <a:r>
              <a:rPr lang="en-US" altLang="zh-CN" sz="2000" b="1" dirty="0">
                <a:latin typeface="Consolas" panose="020B0609020204030204" pitchFamily="49" charset="0"/>
                <a:ea typeface="+mj-ea"/>
              </a:rPr>
              <a:t>dp</a:t>
            </a:r>
            <a:r>
              <a:rPr lang="zh-CN" altLang="en-US" sz="2000" b="1" dirty="0">
                <a:latin typeface="Consolas" panose="020B0609020204030204" pitchFamily="49" charset="0"/>
                <a:ea typeface="+mj-ea"/>
              </a:rPr>
              <a:t>，但完全不是），刷表法</a:t>
            </a:r>
            <a:endParaRPr lang="en-US" altLang="zh-CN" sz="2000" b="1" dirty="0">
              <a:latin typeface="Consolas" panose="020B0609020204030204" pitchFamily="49" charset="0"/>
              <a:ea typeface="+mj-ea"/>
            </a:endParaRPr>
          </a:p>
          <a:p>
            <a:endParaRPr lang="zh-CN" altLang="en-US" sz="2000" b="1" dirty="0">
              <a:latin typeface="Consolas" panose="020B0609020204030204" pitchFamily="49" charset="0"/>
              <a:ea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V</a:t>
            </a:r>
            <a:r>
              <a:rPr lang="zh-CN" altLang="en-US" dirty="0"/>
              <a:t>题 发布战队排名</a:t>
            </a:r>
          </a:p>
        </p:txBody>
      </p:sp>
      <p:sp>
        <p:nvSpPr>
          <p:cNvPr id="3" name="副标题 2"/>
          <p:cNvSpPr>
            <a:spLocks noGrp="1"/>
          </p:cNvSpPr>
          <p:nvPr>
            <p:ph type="subTitle" idx="1"/>
          </p:nvPr>
        </p:nvSpPr>
        <p:spPr>
          <a:xfrm>
            <a:off x="6436995" y="1320800"/>
            <a:ext cx="4570095" cy="4747260"/>
          </a:xfrm>
        </p:spPr>
        <p:txBody>
          <a:bodyPr>
            <a:normAutofit/>
          </a:bodyPr>
          <a:lstStyle/>
          <a:p>
            <a:pPr lvl="1" algn="l"/>
            <a:r>
              <a:rPr lang="zh-CN" altLang="en-US" sz="1775" b="1" dirty="0">
                <a:latin typeface="Consolas" panose="020B0609020204030204" pitchFamily="49" charset="0"/>
                <a:ea typeface="+mj-ea"/>
              </a:rPr>
              <a:t>左边的圆形代表数字，右边的方形代表盒子，方形右边的数字是盒子的编号。箭头表示将数字放入盒子中。</a:t>
            </a:r>
          </a:p>
          <a:p>
            <a:pPr lvl="1" algn="l"/>
            <a:r>
              <a:rPr lang="zh-CN" altLang="en-US" sz="1775" b="1" dirty="0">
                <a:latin typeface="Consolas" panose="020B0609020204030204" pitchFamily="49" charset="0"/>
                <a:ea typeface="+mj-ea"/>
              </a:rPr>
              <a:t>原题转换成求实线与虚线的交点数为</a:t>
            </a:r>
            <a:r>
              <a:rPr lang="en-US" altLang="zh-CN" sz="1775" b="1" dirty="0">
                <a:latin typeface="Consolas" panose="020B0609020204030204" pitchFamily="49" charset="0"/>
                <a:ea typeface="+mj-ea"/>
              </a:rPr>
              <a:t>k</a:t>
            </a:r>
            <a:r>
              <a:rPr lang="zh-CN" altLang="en-US" sz="1775" b="1" dirty="0">
                <a:latin typeface="Consolas" panose="020B0609020204030204" pitchFamily="49" charset="0"/>
                <a:ea typeface="+mj-ea"/>
              </a:rPr>
              <a:t>的连线方案数。</a:t>
            </a:r>
          </a:p>
          <a:p>
            <a:pPr lvl="1" algn="l"/>
            <a:endParaRPr lang="zh-CN" altLang="en-US" sz="1775" b="1" dirty="0">
              <a:latin typeface="Consolas" panose="020B0609020204030204" pitchFamily="49" charset="0"/>
              <a:ea typeface="+mj-ea"/>
            </a:endParaRPr>
          </a:p>
          <a:p>
            <a:pPr lvl="1" algn="l"/>
            <a:r>
              <a:rPr lang="zh-CN" altLang="en-US" sz="1775" b="1" dirty="0">
                <a:latin typeface="Consolas" panose="020B0609020204030204" pitchFamily="49" charset="0"/>
                <a:ea typeface="+mj-ea"/>
              </a:rPr>
              <a:t>关键理论：下行线交点 </a:t>
            </a:r>
            <a:r>
              <a:rPr lang="en-US" altLang="zh-CN" sz="1775" b="1" dirty="0">
                <a:latin typeface="Consolas" panose="020B0609020204030204" pitchFamily="49" charset="0"/>
                <a:ea typeface="+mj-ea"/>
              </a:rPr>
              <a:t>= </a:t>
            </a:r>
            <a:r>
              <a:rPr lang="zh-CN" altLang="en-US" sz="1775" b="1" dirty="0">
                <a:latin typeface="Consolas" panose="020B0609020204030204" pitchFamily="49" charset="0"/>
                <a:ea typeface="+mj-ea"/>
              </a:rPr>
              <a:t>上行线交点</a:t>
            </a:r>
          </a:p>
          <a:p>
            <a:pPr lvl="1" algn="l"/>
            <a:r>
              <a:rPr lang="zh-CN" altLang="en-US" sz="1775" b="1" dirty="0">
                <a:latin typeface="Consolas" panose="020B0609020204030204" pitchFamily="49" charset="0"/>
                <a:ea typeface="+mj-ea"/>
              </a:rPr>
              <a:t>归纳法证明</a:t>
            </a:r>
          </a:p>
          <a:p>
            <a:pPr lvl="1" algn="l"/>
            <a:endParaRPr lang="zh-CN" altLang="en-US" sz="1775" b="1" dirty="0">
              <a:latin typeface="Consolas" panose="020B0609020204030204" pitchFamily="49" charset="0"/>
              <a:ea typeface="+mj-ea"/>
            </a:endParaRPr>
          </a:p>
          <a:p>
            <a:pPr lvl="1" algn="l"/>
            <a:r>
              <a:rPr lang="zh-CN" altLang="en-US" sz="1775" b="1" dirty="0">
                <a:latin typeface="Consolas" panose="020B0609020204030204" pitchFamily="49" charset="0"/>
                <a:ea typeface="+mj-ea"/>
              </a:rPr>
              <a:t>然后我们将整个连线的过程视为从底往上一层一层考虑球与盒的连线过程，即左边球该怎么放置的问题。</a:t>
            </a:r>
          </a:p>
          <a:p>
            <a:pPr lvl="1" algn="l"/>
            <a:endParaRPr lang="zh-CN" altLang="en-US" sz="1775" b="1" dirty="0">
              <a:latin typeface="Consolas" panose="020B0609020204030204" pitchFamily="49" charset="0"/>
              <a:ea typeface="+mj-ea"/>
            </a:endParaRPr>
          </a:p>
        </p:txBody>
      </p:sp>
      <p:pic>
        <p:nvPicPr>
          <p:cNvPr id="5" name="图片 4"/>
          <p:cNvPicPr>
            <a:picLocks noChangeAspect="1"/>
          </p:cNvPicPr>
          <p:nvPr/>
        </p:nvPicPr>
        <p:blipFill>
          <a:blip r:embed="rId2"/>
          <a:stretch>
            <a:fillRect/>
          </a:stretch>
        </p:blipFill>
        <p:spPr>
          <a:xfrm>
            <a:off x="1671955" y="1393825"/>
            <a:ext cx="4042410" cy="46742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V</a:t>
            </a:r>
            <a:r>
              <a:rPr lang="zh-CN" altLang="en-US" dirty="0"/>
              <a:t>题 发布战队排名</a:t>
            </a:r>
          </a:p>
        </p:txBody>
      </p:sp>
      <p:sp>
        <p:nvSpPr>
          <p:cNvPr id="3" name="副标题 2"/>
          <p:cNvSpPr>
            <a:spLocks noGrp="1"/>
          </p:cNvSpPr>
          <p:nvPr>
            <p:ph type="subTitle" idx="1"/>
          </p:nvPr>
        </p:nvSpPr>
        <p:spPr>
          <a:xfrm>
            <a:off x="6436995" y="1320800"/>
            <a:ext cx="4570095" cy="4747260"/>
          </a:xfrm>
        </p:spPr>
        <p:txBody>
          <a:bodyPr>
            <a:normAutofit/>
          </a:bodyPr>
          <a:lstStyle/>
          <a:p>
            <a:pPr lvl="1" algn="l"/>
            <a:r>
              <a:rPr lang="zh-CN" sz="1775" b="1" dirty="0">
                <a:latin typeface="Consolas" panose="020B0609020204030204" pitchFamily="49" charset="0"/>
                <a:ea typeface="+mj-ea"/>
              </a:rPr>
              <a:t>难点是设置状态。</a:t>
            </a:r>
          </a:p>
          <a:p>
            <a:pPr lvl="1" algn="l"/>
            <a:r>
              <a:rPr lang="zh-CN" sz="1775" b="1" dirty="0">
                <a:latin typeface="Consolas" panose="020B0609020204030204" pitchFamily="49" charset="0"/>
                <a:ea typeface="+mj-ea"/>
              </a:rPr>
              <a:t>首先我们这时候要利用</a:t>
            </a:r>
          </a:p>
          <a:p>
            <a:pPr lvl="1" algn="l"/>
            <a:r>
              <a:rPr lang="zh-CN" sz="1775" b="1" dirty="0">
                <a:latin typeface="Consolas" panose="020B0609020204030204" pitchFamily="49" charset="0"/>
                <a:ea typeface="+mj-ea"/>
              </a:rPr>
              <a:t>上行线交点数量</a:t>
            </a:r>
            <a:r>
              <a:rPr lang="en-US" altLang="zh-CN" sz="1775" b="1" dirty="0">
                <a:latin typeface="Consolas" panose="020B0609020204030204" pitchFamily="49" charset="0"/>
                <a:ea typeface="+mj-ea"/>
              </a:rPr>
              <a:t>*2 = k </a:t>
            </a:r>
            <a:r>
              <a:rPr lang="zh-CN" altLang="en-US" sz="1775" b="1" dirty="0">
                <a:latin typeface="Consolas" panose="020B0609020204030204" pitchFamily="49" charset="0"/>
                <a:ea typeface="+mj-ea"/>
              </a:rPr>
              <a:t>这一特性。</a:t>
            </a:r>
          </a:p>
          <a:p>
            <a:pPr lvl="1" algn="l"/>
            <a:r>
              <a:rPr lang="zh-CN" altLang="en-US" sz="1775" b="1" dirty="0">
                <a:latin typeface="Consolas" panose="020B0609020204030204" pitchFamily="49" charset="0"/>
                <a:ea typeface="+mj-ea"/>
              </a:rPr>
              <a:t>我们在每层决策时确定下行线的方式，但获取的是上行线的交点数，其实改成下行线的交点数也一样，只不过前者更好理解。</a:t>
            </a:r>
          </a:p>
        </p:txBody>
      </p:sp>
      <p:pic>
        <p:nvPicPr>
          <p:cNvPr id="5" name="图片 4"/>
          <p:cNvPicPr>
            <a:picLocks noChangeAspect="1"/>
          </p:cNvPicPr>
          <p:nvPr/>
        </p:nvPicPr>
        <p:blipFill>
          <a:blip r:embed="rId2"/>
          <a:stretch>
            <a:fillRect/>
          </a:stretch>
        </p:blipFill>
        <p:spPr>
          <a:xfrm>
            <a:off x="1671955" y="1393825"/>
            <a:ext cx="4042410" cy="4674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V</a:t>
            </a:r>
            <a:r>
              <a:rPr lang="zh-CN" altLang="en-US" dirty="0"/>
              <a:t>题 发布战队排名</a:t>
            </a:r>
          </a:p>
        </p:txBody>
      </p:sp>
      <p:sp>
        <p:nvSpPr>
          <p:cNvPr id="3" name="副标题 2"/>
          <p:cNvSpPr>
            <a:spLocks noGrp="1"/>
          </p:cNvSpPr>
          <p:nvPr>
            <p:ph type="subTitle" idx="1"/>
          </p:nvPr>
        </p:nvSpPr>
        <p:spPr>
          <a:xfrm>
            <a:off x="6436995" y="1320800"/>
            <a:ext cx="4570095" cy="4747260"/>
          </a:xfrm>
        </p:spPr>
        <p:txBody>
          <a:bodyPr>
            <a:noAutofit/>
          </a:bodyPr>
          <a:lstStyle/>
          <a:p>
            <a:pPr lvl="1" algn="l"/>
            <a:r>
              <a:rPr lang="zh-CN" b="1" dirty="0">
                <a:latin typeface="Consolas" panose="020B0609020204030204" pitchFamily="49" charset="0"/>
                <a:ea typeface="+mj-ea"/>
              </a:rPr>
              <a:t>这一分析后，我们设置状态为</a:t>
            </a:r>
            <a:r>
              <a:rPr lang="en-US" altLang="zh-CN" b="1" dirty="0">
                <a:latin typeface="Consolas" panose="020B0609020204030204" pitchFamily="49" charset="0"/>
                <a:ea typeface="+mj-ea"/>
              </a:rPr>
              <a:t>dp[i][j][k]</a:t>
            </a:r>
            <a:r>
              <a:rPr lang="zh-CN" altLang="en-US" b="1" dirty="0">
                <a:latin typeface="Consolas" panose="020B0609020204030204" pitchFamily="49" charset="0"/>
                <a:ea typeface="+mj-ea"/>
              </a:rPr>
              <a:t>表示，当前我们考虑到了第</a:t>
            </a:r>
            <a:r>
              <a:rPr lang="en-US" altLang="zh-CN" b="1" dirty="0">
                <a:latin typeface="Consolas" panose="020B0609020204030204" pitchFamily="49" charset="0"/>
                <a:ea typeface="+mj-ea"/>
              </a:rPr>
              <a:t>i</a:t>
            </a:r>
            <a:r>
              <a:rPr lang="zh-CN" altLang="en-US" b="1" dirty="0">
                <a:latin typeface="Consolas" panose="020B0609020204030204" pitchFamily="49" charset="0"/>
                <a:ea typeface="+mj-ea"/>
              </a:rPr>
              <a:t>层，左边有</a:t>
            </a:r>
            <a:r>
              <a:rPr lang="en-US" altLang="zh-CN" b="1" dirty="0">
                <a:latin typeface="Consolas" panose="020B0609020204030204" pitchFamily="49" charset="0"/>
                <a:ea typeface="+mj-ea"/>
              </a:rPr>
              <a:t>j</a:t>
            </a:r>
            <a:r>
              <a:rPr lang="zh-CN" altLang="en-US" b="1" dirty="0">
                <a:latin typeface="Consolas" panose="020B0609020204030204" pitchFamily="49" charset="0"/>
                <a:ea typeface="+mj-ea"/>
              </a:rPr>
              <a:t>个球还没放置时，当前已知的上行线的交点数为</a:t>
            </a:r>
            <a:r>
              <a:rPr lang="en-US" altLang="zh-CN" b="1" dirty="0">
                <a:latin typeface="Consolas" panose="020B0609020204030204" pitchFamily="49" charset="0"/>
                <a:ea typeface="+mj-ea"/>
              </a:rPr>
              <a:t>k</a:t>
            </a:r>
            <a:r>
              <a:rPr lang="zh-CN" altLang="en-US" b="1" dirty="0">
                <a:latin typeface="Consolas" panose="020B0609020204030204" pitchFamily="49" charset="0"/>
                <a:ea typeface="+mj-ea"/>
              </a:rPr>
              <a:t>的不同方案数。</a:t>
            </a:r>
          </a:p>
          <a:p>
            <a:pPr lvl="1" algn="l"/>
            <a:r>
              <a:rPr lang="zh-CN" altLang="en-US" b="1" dirty="0">
                <a:latin typeface="Consolas" panose="020B0609020204030204" pitchFamily="49" charset="0"/>
                <a:ea typeface="+mj-ea"/>
              </a:rPr>
              <a:t>那么对于每一阶段就有：</a:t>
            </a:r>
          </a:p>
          <a:p>
            <a:pPr lvl="1" algn="l"/>
            <a:r>
              <a:rPr lang="zh-CN" altLang="en-US" b="1" dirty="0">
                <a:latin typeface="Consolas" panose="020B0609020204030204" pitchFamily="49" charset="0"/>
                <a:ea typeface="+mj-ea"/>
              </a:rPr>
              <a:t>if  要把 i 放进 i 号盒子</a:t>
            </a:r>
          </a:p>
          <a:p>
            <a:pPr lvl="1" algn="l"/>
            <a:r>
              <a:rPr lang="zh-CN" altLang="en-US" b="1" dirty="0">
                <a:latin typeface="Consolas" panose="020B0609020204030204" pitchFamily="49" charset="0"/>
                <a:ea typeface="+mj-ea"/>
              </a:rPr>
              <a:t> 把 i 放进 i 号盒子</a:t>
            </a:r>
          </a:p>
          <a:p>
            <a:pPr lvl="1" algn="l"/>
            <a:r>
              <a:rPr lang="zh-CN" altLang="en-US" b="1" dirty="0">
                <a:latin typeface="Consolas" panose="020B0609020204030204" pitchFamily="49" charset="0"/>
                <a:ea typeface="+mj-ea"/>
              </a:rPr>
              <a:t>elif S≠∅</a:t>
            </a:r>
          </a:p>
          <a:p>
            <a:pPr lvl="1" algn="l"/>
            <a:r>
              <a:rPr lang="zh-CN" altLang="en-US" b="1" dirty="0">
                <a:latin typeface="Consolas" panose="020B0609020204030204" pitchFamily="49" charset="0"/>
                <a:ea typeface="+mj-ea"/>
              </a:rPr>
              <a:t>if 要把 i 放到某个编号小于 i 的盒子</a:t>
            </a:r>
          </a:p>
          <a:p>
            <a:pPr lvl="1" algn="l"/>
            <a:r>
              <a:rPr lang="zh-CN" altLang="en-US" b="1" dirty="0">
                <a:latin typeface="Consolas" panose="020B0609020204030204" pitchFamily="49" charset="0"/>
                <a:ea typeface="+mj-ea"/>
              </a:rPr>
              <a:t> 确定把 i 放进哪个盒子并把 i 放进去</a:t>
            </a:r>
          </a:p>
          <a:p>
            <a:pPr lvl="1" algn="l"/>
            <a:r>
              <a:rPr lang="zh-CN" altLang="en-US" b="1" dirty="0">
                <a:latin typeface="Consolas" panose="020B0609020204030204" pitchFamily="49" charset="0"/>
                <a:ea typeface="+mj-ea"/>
              </a:rPr>
              <a:t>else</a:t>
            </a:r>
          </a:p>
          <a:p>
            <a:pPr lvl="1" algn="l"/>
            <a:r>
              <a:rPr lang="zh-CN" altLang="en-US" b="1" dirty="0">
                <a:latin typeface="Consolas" panose="020B0609020204030204" pitchFamily="49" charset="0"/>
                <a:ea typeface="+mj-ea"/>
              </a:rPr>
              <a:t> 把 i 加入 S</a:t>
            </a:r>
          </a:p>
          <a:p>
            <a:pPr lvl="1" algn="l"/>
            <a:r>
              <a:rPr lang="zh-CN" altLang="en-US" b="1" dirty="0">
                <a:latin typeface="Consolas" panose="020B0609020204030204" pitchFamily="49" charset="0"/>
                <a:ea typeface="+mj-ea"/>
              </a:rPr>
              <a:t>if 要把 S 中的某个数放进盒子 i</a:t>
            </a:r>
          </a:p>
          <a:p>
            <a:pPr lvl="1" algn="l"/>
            <a:r>
              <a:rPr lang="zh-CN" altLang="en-US" b="1" dirty="0">
                <a:latin typeface="Consolas" panose="020B0609020204030204" pitchFamily="49" charset="0"/>
                <a:ea typeface="+mj-ea"/>
              </a:rPr>
              <a:t> 选一个数放进盒子 i 并将其从 S 中删除</a:t>
            </a:r>
          </a:p>
          <a:p>
            <a:pPr lvl="1" algn="l"/>
            <a:r>
              <a:rPr lang="zh-CN" altLang="en-US" b="1" dirty="0">
                <a:latin typeface="Consolas" panose="020B0609020204030204" pitchFamily="49" charset="0"/>
                <a:ea typeface="+mj-ea"/>
              </a:rPr>
              <a:t>else</a:t>
            </a:r>
          </a:p>
          <a:p>
            <a:pPr lvl="1" algn="l"/>
            <a:r>
              <a:rPr lang="zh-CN" altLang="en-US" b="1" dirty="0">
                <a:latin typeface="Consolas" panose="020B0609020204030204" pitchFamily="49" charset="0"/>
                <a:ea typeface="+mj-ea"/>
              </a:rPr>
              <a:t> 把 i 加入 S</a:t>
            </a:r>
          </a:p>
        </p:txBody>
      </p:sp>
      <p:pic>
        <p:nvPicPr>
          <p:cNvPr id="5" name="图片 4"/>
          <p:cNvPicPr>
            <a:picLocks noChangeAspect="1"/>
          </p:cNvPicPr>
          <p:nvPr/>
        </p:nvPicPr>
        <p:blipFill>
          <a:blip r:embed="rId2"/>
          <a:stretch>
            <a:fillRect/>
          </a:stretch>
        </p:blipFill>
        <p:spPr>
          <a:xfrm>
            <a:off x="1671955" y="1393825"/>
            <a:ext cx="4042410" cy="46742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V</a:t>
            </a:r>
            <a:r>
              <a:rPr lang="zh-CN" altLang="en-US" dirty="0"/>
              <a:t>题 发布战队排名</a:t>
            </a:r>
          </a:p>
        </p:txBody>
      </p:sp>
      <p:sp>
        <p:nvSpPr>
          <p:cNvPr id="3" name="副标题 2"/>
          <p:cNvSpPr>
            <a:spLocks noGrp="1"/>
          </p:cNvSpPr>
          <p:nvPr>
            <p:ph type="subTitle" idx="1"/>
          </p:nvPr>
        </p:nvSpPr>
        <p:spPr>
          <a:xfrm>
            <a:off x="6436995" y="1320800"/>
            <a:ext cx="4570095" cy="4747260"/>
          </a:xfrm>
        </p:spPr>
        <p:txBody>
          <a:bodyPr>
            <a:noAutofit/>
          </a:bodyPr>
          <a:lstStyle/>
          <a:p>
            <a:pPr lvl="1" algn="l"/>
            <a:r>
              <a:rPr lang="zh-CN" b="1" dirty="0">
                <a:latin typeface="Consolas" panose="020B0609020204030204" pitchFamily="49" charset="0"/>
                <a:ea typeface="+mj-ea"/>
              </a:rPr>
              <a:t>刷表法状态转移</a:t>
            </a:r>
            <a:endParaRPr b="1" dirty="0">
              <a:latin typeface="Consolas" panose="020B0609020204030204" pitchFamily="49" charset="0"/>
              <a:ea typeface="+mj-ea"/>
            </a:endParaRPr>
          </a:p>
          <a:p>
            <a:pPr lvl="1" algn="l"/>
            <a:r>
              <a:rPr b="1" dirty="0">
                <a:latin typeface="Consolas" panose="020B0609020204030204" pitchFamily="49" charset="0"/>
                <a:ea typeface="+mj-ea"/>
              </a:rPr>
              <a:t>(i,j,k)→(i+1,j′,k′)</a:t>
            </a:r>
          </a:p>
          <a:p>
            <a:pPr lvl="1" algn="l"/>
            <a:r>
              <a:rPr b="1" dirty="0">
                <a:latin typeface="Consolas" panose="020B0609020204030204" pitchFamily="49" charset="0"/>
                <a:ea typeface="+mj-ea"/>
              </a:rPr>
              <a:t>1.把 i+1 放进 i+1 号盒子：(i+1,j,k+j)</a:t>
            </a:r>
          </a:p>
          <a:p>
            <a:pPr lvl="1" algn="l"/>
            <a:r>
              <a:rPr b="1" dirty="0">
                <a:latin typeface="Consolas" panose="020B0609020204030204" pitchFamily="49" charset="0"/>
                <a:ea typeface="+mj-ea"/>
              </a:rPr>
              <a:t>2.j&gt;0，把 i+1 放进 x 号盒子（x≤i）：(i + 1, j, k + j)</a:t>
            </a:r>
          </a:p>
          <a:p>
            <a:pPr lvl="1" algn="l"/>
            <a:r>
              <a:rPr b="1" dirty="0">
                <a:latin typeface="Consolas" panose="020B0609020204030204" pitchFamily="49" charset="0"/>
                <a:ea typeface="+mj-ea"/>
              </a:rPr>
              <a:t>3.j&gt;0，把 S 中的某个数放进 i 号盒子：(i+1,j,k+j)</a:t>
            </a:r>
          </a:p>
          <a:p>
            <a:pPr lvl="1" algn="l"/>
            <a:r>
              <a:rPr b="1" dirty="0">
                <a:latin typeface="Consolas" panose="020B0609020204030204" pitchFamily="49" charset="0"/>
                <a:ea typeface="+mj-ea"/>
              </a:rPr>
              <a:t>4.j&gt;0，把 i+1 放进 x 号盒子（x≤i）并把 S 中的某个数放进 i 号盒子：(i+1,j−1,k+j−1)</a:t>
            </a:r>
          </a:p>
          <a:p>
            <a:pPr lvl="1" algn="l"/>
            <a:r>
              <a:rPr b="1" dirty="0">
                <a:latin typeface="Consolas" panose="020B0609020204030204" pitchFamily="49" charset="0"/>
                <a:ea typeface="+mj-ea"/>
              </a:rPr>
              <a:t>5.S 中的数以及 i+1 所在的盒子编号都大于 i+1：(i+1,j+1,k+j+1)</a:t>
            </a:r>
          </a:p>
        </p:txBody>
      </p:sp>
      <p:pic>
        <p:nvPicPr>
          <p:cNvPr id="5" name="图片 4"/>
          <p:cNvPicPr>
            <a:picLocks noChangeAspect="1"/>
          </p:cNvPicPr>
          <p:nvPr/>
        </p:nvPicPr>
        <p:blipFill>
          <a:blip r:embed="rId2"/>
          <a:stretch>
            <a:fillRect/>
          </a:stretch>
        </p:blipFill>
        <p:spPr>
          <a:xfrm>
            <a:off x="1671955" y="1393825"/>
            <a:ext cx="4042410" cy="4674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Q</a:t>
            </a:r>
            <a:r>
              <a:rPr lang="zh-CN" altLang="en-US" dirty="0"/>
              <a:t>题 奎恩哥的敬业串 </a:t>
            </a:r>
          </a:p>
        </p:txBody>
      </p:sp>
      <p:sp>
        <p:nvSpPr>
          <p:cNvPr id="3" name="副标题 2"/>
          <p:cNvSpPr>
            <a:spLocks noGrp="1"/>
          </p:cNvSpPr>
          <p:nvPr>
            <p:ph type="subTitle" idx="1"/>
          </p:nvPr>
        </p:nvSpPr>
        <p:spPr>
          <a:xfrm>
            <a:off x="1921164" y="1320800"/>
            <a:ext cx="8666017" cy="4747491"/>
          </a:xfrm>
        </p:spPr>
        <p:txBody>
          <a:bodyPr>
            <a:normAutofit/>
          </a:bodyPr>
          <a:lstStyle/>
          <a:p>
            <a:r>
              <a:rPr lang="zh-CN" altLang="en-US" sz="2400" b="1" dirty="0">
                <a:latin typeface="Consolas" panose="020B0609020204030204" pitchFamily="49" charset="0"/>
                <a:ea typeface="+mj-ea"/>
              </a:rPr>
              <a:t>一血：</a:t>
            </a:r>
            <a:r>
              <a:rPr lang="zh-CN" altLang="en-US" sz="2400" b="1" dirty="0">
                <a:latin typeface="+mj-ea"/>
                <a:ea typeface="+mj-ea"/>
              </a:rPr>
              <a:t>陈则行</a:t>
            </a:r>
            <a:endParaRPr lang="en-US" altLang="zh-CN" sz="2400" b="1" dirty="0">
              <a:latin typeface="+mj-ea"/>
              <a:ea typeface="+mj-ea"/>
            </a:endParaRPr>
          </a:p>
          <a:p>
            <a:r>
              <a:rPr lang="zh-CN" altLang="en-US" sz="2400" b="1" dirty="0">
                <a:latin typeface="Consolas" panose="020B0609020204030204" pitchFamily="49" charset="0"/>
                <a:ea typeface="+mj-ea"/>
              </a:rPr>
              <a:t>题意：</a:t>
            </a:r>
            <a:endParaRPr lang="en-US" altLang="zh-CN" sz="2400" b="1" dirty="0">
              <a:latin typeface="Consolas" panose="020B0609020204030204" pitchFamily="49" charset="0"/>
              <a:ea typeface="+mj-ea"/>
            </a:endParaRPr>
          </a:p>
          <a:p>
            <a:r>
              <a:rPr lang="en-US" altLang="zh-CN" sz="2400" b="1" dirty="0">
                <a:latin typeface="Consolas" panose="020B0609020204030204" pitchFamily="49" charset="0"/>
                <a:ea typeface="+mj-ea"/>
              </a:rPr>
              <a:t>	</a:t>
            </a:r>
            <a:r>
              <a:rPr sz="2400" b="1">
                <a:latin typeface="Consolas" panose="020B0609020204030204" pitchFamily="49" charset="0"/>
                <a:ea typeface="+mj-ea"/>
              </a:rPr>
              <a:t>题意给出长度为n的串S, 以及</a:t>
            </a:r>
            <a:r>
              <a:rPr lang="en-US" sz="2400" b="1">
                <a:latin typeface="Consolas" panose="020B0609020204030204" pitchFamily="49" charset="0"/>
                <a:ea typeface="+mj-ea"/>
              </a:rPr>
              <a:t>Q</a:t>
            </a:r>
            <a:r>
              <a:rPr sz="2400" b="1">
                <a:latin typeface="Consolas" panose="020B0609020204030204" pitchFamily="49" charset="0"/>
                <a:ea typeface="+mj-ea"/>
              </a:rPr>
              <a:t>次询问， 每次询问</a:t>
            </a:r>
            <a:r>
              <a:rPr lang="zh-CN" sz="2400" b="1">
                <a:latin typeface="Consolas" panose="020B0609020204030204" pitchFamily="49" charset="0"/>
                <a:ea typeface="+mj-ea"/>
              </a:rPr>
              <a:t>要么</a:t>
            </a:r>
            <a:r>
              <a:rPr sz="2400" b="1">
                <a:latin typeface="Consolas" panose="020B0609020204030204" pitchFamily="49" charset="0"/>
                <a:ea typeface="+mj-ea"/>
              </a:rPr>
              <a:t>给出l，r</a:t>
            </a:r>
            <a:r>
              <a:rPr lang="en-US" sz="2400" b="1">
                <a:latin typeface="Consolas" panose="020B0609020204030204" pitchFamily="49" charset="0"/>
                <a:ea typeface="+mj-ea"/>
              </a:rPr>
              <a:t>=&gt;</a:t>
            </a:r>
            <a:r>
              <a:rPr sz="2400" b="1">
                <a:latin typeface="Consolas" panose="020B0609020204030204" pitchFamily="49" charset="0"/>
                <a:ea typeface="+mj-ea"/>
              </a:rPr>
              <a:t>求在S[l,r]中最少删除多少个字符满足这段序列， 只含有quin，不含有qui</a:t>
            </a:r>
            <a:r>
              <a:rPr lang="en-US" sz="2400" b="1">
                <a:latin typeface="Consolas" panose="020B0609020204030204" pitchFamily="49" charset="0"/>
                <a:ea typeface="+mj-ea"/>
              </a:rPr>
              <a:t>t;</a:t>
            </a:r>
            <a:r>
              <a:rPr lang="zh-CN" altLang="en-US" sz="2400" b="1">
                <a:latin typeface="Consolas" panose="020B0609020204030204" pitchFamily="49" charset="0"/>
                <a:ea typeface="+mj-ea"/>
              </a:rPr>
              <a:t>要么修改某个</a:t>
            </a:r>
            <a:r>
              <a:rPr lang="en-US" altLang="zh-CN" sz="2400" b="1">
                <a:latin typeface="Consolas" panose="020B0609020204030204" pitchFamily="49" charset="0"/>
                <a:ea typeface="+mj-ea"/>
              </a:rPr>
              <a:t>s</a:t>
            </a:r>
            <a:r>
              <a:rPr lang="zh-CN" altLang="en-US" sz="2400" b="1">
                <a:latin typeface="Consolas" panose="020B0609020204030204" pitchFamily="49" charset="0"/>
                <a:ea typeface="+mj-ea"/>
              </a:rPr>
              <a:t>的字符</a:t>
            </a:r>
            <a:endParaRPr sz="2400" b="1">
              <a:latin typeface="Consolas" panose="020B0609020204030204" pitchFamily="49" charset="0"/>
              <a:ea typeface="+mj-ea"/>
            </a:endParaRPr>
          </a:p>
          <a:p>
            <a:r>
              <a:rPr lang="en-US" altLang="zh-CN" sz="2400" b="1" dirty="0">
                <a:latin typeface="Consolas" panose="020B0609020204030204" pitchFamily="49" charset="0"/>
              </a:rPr>
              <a:t>Tag:</a:t>
            </a:r>
            <a:r>
              <a:rPr lang="zh-CN" altLang="en-US" sz="2400" b="1" dirty="0">
                <a:latin typeface="Consolas" panose="020B0609020204030204" pitchFamily="49" charset="0"/>
              </a:rPr>
              <a:t>线段树</a:t>
            </a:r>
            <a:r>
              <a:rPr lang="en-US" altLang="zh-CN" sz="2400" b="1" dirty="0">
                <a:latin typeface="Consolas" panose="020B0609020204030204" pitchFamily="49" charset="0"/>
              </a:rPr>
              <a:t>+dp+</a:t>
            </a:r>
            <a:r>
              <a:rPr lang="zh-CN" altLang="en-US" sz="2400" b="1" dirty="0">
                <a:latin typeface="Consolas" panose="020B0609020204030204" pitchFamily="49" charset="0"/>
              </a:rPr>
              <a:t>矩阵（动态</a:t>
            </a:r>
            <a:r>
              <a:rPr lang="en-US" altLang="zh-CN" sz="2400" b="1" dirty="0">
                <a:latin typeface="Consolas" panose="020B0609020204030204" pitchFamily="49" charset="0"/>
              </a:rPr>
              <a:t>dp</a:t>
            </a:r>
            <a:r>
              <a:rPr lang="zh-CN" altLang="en-US" sz="2400" b="1" dirty="0">
                <a:latin typeface="Consolas" panose="020B0609020204030204" pitchFamily="49" charset="0"/>
              </a:rPr>
              <a:t>：动态 dp，就是把状态转移方程改写为矩阵后用数据结构维护的算法。通常配合线段树/平衡树/分块等维护序列的数据结构）</a:t>
            </a:r>
            <a:endParaRPr lang="en-US" altLang="zh-CN" sz="2400" b="1" dirty="0">
              <a:latin typeface="Consolas" panose="020B0609020204030204" pitchFamily="49" charset="0"/>
              <a:ea typeface="+mj-ea"/>
            </a:endParaRPr>
          </a:p>
          <a:p>
            <a:r>
              <a:rPr lang="zh-CN" altLang="en-US" sz="2400" b="1" dirty="0">
                <a:latin typeface="Consolas" panose="020B0609020204030204" pitchFamily="49" charset="0"/>
                <a:ea typeface="+mj-ea"/>
              </a:rPr>
              <a:t>前置知识：线段树、矩阵</a:t>
            </a:r>
            <a:endParaRPr lang="en-US" altLang="zh-CN" sz="2400" b="1" dirty="0">
              <a:latin typeface="Consolas" panose="020B0609020204030204" pitchFamily="49" charset="0"/>
              <a:ea typeface="+mj-ea"/>
            </a:endParaRPr>
          </a:p>
          <a:p>
            <a:endParaRPr lang="en-US" altLang="zh-CN" sz="2400" b="1" dirty="0">
              <a:latin typeface="Consolas" panose="020B0609020204030204" pitchFamily="49" charset="0"/>
              <a:ea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Q</a:t>
            </a:r>
            <a:r>
              <a:rPr lang="zh-CN" altLang="en-US" dirty="0"/>
              <a:t>题 </a:t>
            </a:r>
            <a:r>
              <a:rPr lang="zh-CN" altLang="en-US" dirty="0">
                <a:sym typeface="+mn-ea"/>
              </a:rPr>
              <a:t>奎恩哥的敬业串</a:t>
            </a:r>
            <a:endParaRPr lang="zh-CN" altLang="en-US" dirty="0"/>
          </a:p>
        </p:txBody>
      </p:sp>
      <p:sp>
        <p:nvSpPr>
          <p:cNvPr id="3" name="副标题 2"/>
          <p:cNvSpPr>
            <a:spLocks noGrp="1"/>
          </p:cNvSpPr>
          <p:nvPr>
            <p:ph type="subTitle" idx="1"/>
          </p:nvPr>
        </p:nvSpPr>
        <p:spPr>
          <a:xfrm>
            <a:off x="1875934" y="1320800"/>
            <a:ext cx="9737889" cy="5537200"/>
          </a:xfrm>
        </p:spPr>
        <p:txBody>
          <a:bodyPr/>
          <a:lstStyle/>
          <a:p>
            <a:r>
              <a:rPr lang="zh-CN" altLang="en-US" sz="2400" b="1" dirty="0">
                <a:latin typeface="Consolas" panose="020B0609020204030204" pitchFamily="49" charset="0"/>
                <a:ea typeface="+mj-ea"/>
                <a:sym typeface="+mn-ea"/>
              </a:rPr>
              <a:t>思路：先弱化题为对一个串的一次查询，并且查询的是整个串（假设长度为</a:t>
            </a:r>
            <a:r>
              <a:rPr lang="en-US" altLang="zh-CN" sz="2400" b="1" dirty="0">
                <a:latin typeface="Consolas" panose="020B0609020204030204" pitchFamily="49" charset="0"/>
                <a:ea typeface="+mj-ea"/>
                <a:sym typeface="+mn-ea"/>
              </a:rPr>
              <a:t>n</a:t>
            </a:r>
            <a:r>
              <a:rPr lang="zh-CN" altLang="en-US" sz="2400" b="1" dirty="0">
                <a:latin typeface="Consolas" panose="020B0609020204030204" pitchFamily="49" charset="0"/>
                <a:ea typeface="+mj-ea"/>
                <a:sym typeface="+mn-ea"/>
              </a:rPr>
              <a:t>）最少删除多少个字符满足题意。那么这个时候我们想到用动态规划去设状态为</a:t>
            </a:r>
            <a:r>
              <a:rPr lang="en-US" altLang="zh-CN" sz="2400" b="1" dirty="0">
                <a:latin typeface="Consolas" panose="020B0609020204030204" pitchFamily="49" charset="0"/>
                <a:ea typeface="+mj-ea"/>
                <a:sym typeface="+mn-ea"/>
              </a:rPr>
              <a:t>dp[i][j]</a:t>
            </a:r>
            <a:r>
              <a:rPr lang="zh-CN" altLang="en-US" sz="2400" b="1" dirty="0">
                <a:latin typeface="Consolas" panose="020B0609020204030204" pitchFamily="49" charset="0"/>
                <a:ea typeface="+mj-ea"/>
                <a:sym typeface="+mn-ea"/>
              </a:rPr>
              <a:t>表示从左到右我们到达第</a:t>
            </a:r>
            <a:r>
              <a:rPr lang="en-US" altLang="zh-CN" sz="2400" b="1" dirty="0">
                <a:latin typeface="Consolas" panose="020B0609020204030204" pitchFamily="49" charset="0"/>
                <a:ea typeface="+mj-ea"/>
                <a:sym typeface="+mn-ea"/>
              </a:rPr>
              <a:t>i</a:t>
            </a:r>
            <a:r>
              <a:rPr lang="zh-CN" altLang="en-US" sz="2400" b="1" dirty="0">
                <a:latin typeface="Consolas" panose="020B0609020204030204" pitchFamily="49" charset="0"/>
                <a:ea typeface="+mj-ea"/>
                <a:sym typeface="+mn-ea"/>
              </a:rPr>
              <a:t>个字符，当前已经合法匹配了的目标串</a:t>
            </a:r>
            <a:r>
              <a:rPr lang="en-US" altLang="zh-CN" sz="2400" b="1" dirty="0">
                <a:latin typeface="Consolas" panose="020B0609020204030204" pitchFamily="49" charset="0"/>
                <a:ea typeface="+mj-ea"/>
                <a:sym typeface="+mn-ea"/>
              </a:rPr>
              <a:t>(quin)</a:t>
            </a:r>
            <a:r>
              <a:rPr lang="zh-CN" altLang="en-US" sz="2400" b="1" dirty="0">
                <a:latin typeface="Consolas" panose="020B0609020204030204" pitchFamily="49" charset="0"/>
                <a:ea typeface="+mj-ea"/>
                <a:sym typeface="+mn-ea"/>
              </a:rPr>
              <a:t>的长度</a:t>
            </a:r>
            <a:r>
              <a:rPr lang="en-US" altLang="zh-CN" sz="2400" b="1" dirty="0">
                <a:latin typeface="Consolas" panose="020B0609020204030204" pitchFamily="49" charset="0"/>
                <a:ea typeface="+mj-ea"/>
                <a:sym typeface="+mn-ea"/>
              </a:rPr>
              <a:t>	</a:t>
            </a:r>
            <a:r>
              <a:rPr lang="zh-CN" altLang="en-US" sz="2400" b="1" dirty="0">
                <a:latin typeface="Consolas" panose="020B0609020204030204" pitchFamily="49" charset="0"/>
                <a:ea typeface="+mj-ea"/>
                <a:sym typeface="+mn-ea"/>
              </a:rPr>
              <a:t>，合法匹配就是指目前不能存在</a:t>
            </a:r>
            <a:r>
              <a:rPr lang="en-US" altLang="zh-CN" sz="2400" b="1" dirty="0">
                <a:latin typeface="Consolas" panose="020B0609020204030204" pitchFamily="49" charset="0"/>
                <a:ea typeface="+mj-ea"/>
                <a:sym typeface="+mn-ea"/>
              </a:rPr>
              <a:t>quit</a:t>
            </a:r>
            <a:r>
              <a:rPr lang="zh-CN" altLang="en-US" sz="2400" b="1" dirty="0">
                <a:latin typeface="Consolas" panose="020B0609020204030204" pitchFamily="49" charset="0"/>
                <a:ea typeface="+mj-ea"/>
                <a:sym typeface="+mn-ea"/>
              </a:rPr>
              <a:t>。所以</a:t>
            </a:r>
            <a:r>
              <a:rPr lang="en-US" altLang="zh-CN" sz="2400" b="1" dirty="0">
                <a:latin typeface="Consolas" panose="020B0609020204030204" pitchFamily="49" charset="0"/>
                <a:ea typeface="+mj-ea"/>
                <a:sym typeface="+mn-ea"/>
              </a:rPr>
              <a:t>dp[i][j]</a:t>
            </a:r>
            <a:r>
              <a:rPr lang="zh-CN" altLang="en-US" sz="2400" b="1" dirty="0">
                <a:latin typeface="Consolas" panose="020B0609020204030204" pitchFamily="49" charset="0"/>
                <a:ea typeface="+mj-ea"/>
                <a:sym typeface="+mn-ea"/>
              </a:rPr>
              <a:t>中的</a:t>
            </a:r>
            <a:r>
              <a:rPr lang="en-US" altLang="zh-CN" sz="2400" b="1" dirty="0">
                <a:latin typeface="Consolas" panose="020B0609020204030204" pitchFamily="49" charset="0"/>
                <a:ea typeface="+mj-ea"/>
                <a:sym typeface="+mn-ea"/>
              </a:rPr>
              <a:t>j</a:t>
            </a:r>
            <a:r>
              <a:rPr lang="zh-CN" altLang="en-US" sz="2400" b="1" dirty="0">
                <a:latin typeface="Consolas" panose="020B0609020204030204" pitchFamily="49" charset="0"/>
                <a:ea typeface="+mj-ea"/>
                <a:sym typeface="+mn-ea"/>
              </a:rPr>
              <a:t>，若是</a:t>
            </a:r>
            <a:r>
              <a:rPr lang="en-US" altLang="zh-CN" sz="2400" b="1" dirty="0">
                <a:latin typeface="Consolas" panose="020B0609020204030204" pitchFamily="49" charset="0"/>
                <a:ea typeface="+mj-ea"/>
                <a:sym typeface="+mn-ea"/>
              </a:rPr>
              <a:t>0</a:t>
            </a:r>
            <a:r>
              <a:rPr lang="zh-CN" altLang="en-US" sz="2400" b="1" dirty="0">
                <a:latin typeface="Consolas" panose="020B0609020204030204" pitchFamily="49" charset="0"/>
                <a:ea typeface="+mj-ea"/>
                <a:sym typeface="+mn-ea"/>
              </a:rPr>
              <a:t>就是空串、</a:t>
            </a:r>
            <a:r>
              <a:rPr lang="en-US" altLang="zh-CN" sz="2400" b="1" dirty="0">
                <a:latin typeface="Consolas" panose="020B0609020204030204" pitchFamily="49" charset="0"/>
                <a:ea typeface="+mj-ea"/>
                <a:sym typeface="+mn-ea"/>
              </a:rPr>
              <a:t>1</a:t>
            </a:r>
            <a:r>
              <a:rPr lang="zh-CN" altLang="en-US" sz="2400" b="1" dirty="0">
                <a:latin typeface="Consolas" panose="020B0609020204030204" pitchFamily="49" charset="0"/>
                <a:ea typeface="+mj-ea"/>
                <a:sym typeface="+mn-ea"/>
              </a:rPr>
              <a:t>是</a:t>
            </a:r>
            <a:r>
              <a:rPr lang="en-US" altLang="zh-CN" sz="2400" b="1" dirty="0">
                <a:latin typeface="Consolas" panose="020B0609020204030204" pitchFamily="49" charset="0"/>
                <a:ea typeface="+mj-ea"/>
                <a:sym typeface="+mn-ea"/>
              </a:rPr>
              <a:t>q</a:t>
            </a:r>
            <a:r>
              <a:rPr lang="zh-CN" altLang="en-US" sz="2400" b="1" dirty="0">
                <a:latin typeface="Consolas" panose="020B0609020204030204" pitchFamily="49" charset="0"/>
                <a:ea typeface="+mj-ea"/>
                <a:sym typeface="+mn-ea"/>
              </a:rPr>
              <a:t>、</a:t>
            </a:r>
            <a:r>
              <a:rPr lang="en-US" altLang="zh-CN" sz="2400" b="1" dirty="0">
                <a:latin typeface="Consolas" panose="020B0609020204030204" pitchFamily="49" charset="0"/>
                <a:ea typeface="+mj-ea"/>
                <a:sym typeface="+mn-ea"/>
              </a:rPr>
              <a:t>2</a:t>
            </a:r>
            <a:r>
              <a:rPr lang="zh-CN" altLang="en-US" sz="2400" b="1" dirty="0">
                <a:latin typeface="Consolas" panose="020B0609020204030204" pitchFamily="49" charset="0"/>
                <a:ea typeface="+mj-ea"/>
                <a:sym typeface="+mn-ea"/>
              </a:rPr>
              <a:t>是</a:t>
            </a:r>
            <a:r>
              <a:rPr lang="en-US" altLang="zh-CN" sz="2400" b="1" dirty="0">
                <a:latin typeface="Consolas" panose="020B0609020204030204" pitchFamily="49" charset="0"/>
                <a:ea typeface="+mj-ea"/>
                <a:sym typeface="+mn-ea"/>
              </a:rPr>
              <a:t>qu……</a:t>
            </a:r>
            <a:r>
              <a:rPr lang="zh-CN" altLang="en-US" sz="2400" b="1" dirty="0">
                <a:latin typeface="Consolas" panose="020B0609020204030204" pitchFamily="49" charset="0"/>
                <a:ea typeface="+mj-ea"/>
                <a:sym typeface="+mn-ea"/>
              </a:rPr>
              <a:t>我们要输出的就是</a:t>
            </a:r>
            <a:r>
              <a:rPr lang="en-US" altLang="zh-CN" sz="2400" b="1" dirty="0">
                <a:latin typeface="Consolas" panose="020B0609020204030204" pitchFamily="49" charset="0"/>
                <a:ea typeface="+mj-ea"/>
                <a:sym typeface="+mn-ea"/>
              </a:rPr>
              <a:t>dp[n][4].</a:t>
            </a:r>
          </a:p>
          <a:p>
            <a:r>
              <a:rPr lang="zh-CN" altLang="en-US" sz="2400" b="1" dirty="0">
                <a:latin typeface="Consolas" panose="020B0609020204030204" pitchFamily="49" charset="0"/>
                <a:ea typeface="+mj-ea"/>
                <a:sym typeface="+mn-ea"/>
              </a:rPr>
              <a:t>那么</a:t>
            </a:r>
            <a:r>
              <a:rPr lang="zh-CN" sz="2400" b="1" dirty="0">
                <a:latin typeface="Consolas" panose="020B0609020204030204" pitchFamily="49" charset="0"/>
                <a:ea typeface="+mj-ea"/>
                <a:sym typeface="+mn-ea"/>
              </a:rPr>
              <a:t>第</a:t>
            </a:r>
            <a:r>
              <a:rPr lang="en-US" altLang="zh-CN" sz="2400" b="1" dirty="0">
                <a:latin typeface="Consolas" panose="020B0609020204030204" pitchFamily="49" charset="0"/>
                <a:ea typeface="+mj-ea"/>
                <a:sym typeface="+mn-ea"/>
              </a:rPr>
              <a:t>i</a:t>
            </a:r>
            <a:r>
              <a:rPr lang="zh-CN" altLang="en-US" sz="2400" b="1" dirty="0">
                <a:latin typeface="Consolas" panose="020B0609020204030204" pitchFamily="49" charset="0"/>
                <a:ea typeface="+mj-ea"/>
                <a:sym typeface="+mn-ea"/>
              </a:rPr>
              <a:t>个位置上的状态转移比如</a:t>
            </a:r>
            <a:r>
              <a:rPr lang="en-US" altLang="zh-CN" sz="2400" b="1" dirty="0">
                <a:latin typeface="Consolas" panose="020B0609020204030204" pitchFamily="49" charset="0"/>
                <a:ea typeface="+mj-ea"/>
                <a:sym typeface="+mn-ea"/>
              </a:rPr>
              <a:t>dp[i][j]</a:t>
            </a:r>
            <a:r>
              <a:rPr lang="zh-CN" altLang="en-US" sz="2400" b="1" dirty="0">
                <a:latin typeface="Consolas" panose="020B0609020204030204" pitchFamily="49" charset="0"/>
                <a:ea typeface="+mj-ea"/>
                <a:sym typeface="+mn-ea"/>
              </a:rPr>
              <a:t>，要先结合</a:t>
            </a:r>
            <a:r>
              <a:rPr lang="en-US" altLang="zh-CN" sz="2400" b="1" dirty="0">
                <a:latin typeface="Consolas" panose="020B0609020204030204" pitchFamily="49" charset="0"/>
                <a:ea typeface="+mj-ea"/>
                <a:sym typeface="+mn-ea"/>
              </a:rPr>
              <a:t>s[i]</a:t>
            </a:r>
            <a:r>
              <a:rPr lang="zh-CN" altLang="en-US" sz="2400" b="1" dirty="0">
                <a:latin typeface="Consolas" panose="020B0609020204030204" pitchFamily="49" charset="0"/>
                <a:ea typeface="+mj-ea"/>
                <a:sym typeface="+mn-ea"/>
              </a:rPr>
              <a:t>是什么字符，假设是第</a:t>
            </a:r>
            <a:r>
              <a:rPr lang="en-US" altLang="zh-CN" sz="2400" b="1" dirty="0">
                <a:latin typeface="Consolas" panose="020B0609020204030204" pitchFamily="49" charset="0"/>
                <a:ea typeface="+mj-ea"/>
                <a:sym typeface="+mn-ea"/>
              </a:rPr>
              <a:t>k</a:t>
            </a:r>
            <a:r>
              <a:rPr lang="zh-CN" altLang="en-US" sz="2400" b="1" dirty="0">
                <a:latin typeface="Consolas" panose="020B0609020204030204" pitchFamily="49" charset="0"/>
                <a:ea typeface="+mj-ea"/>
                <a:sym typeface="+mn-ea"/>
              </a:rPr>
              <a:t>个字符，则</a:t>
            </a:r>
          </a:p>
          <a:p>
            <a:r>
              <a:rPr lang="en-US" altLang="zh-CN" sz="2400" b="1" dirty="0">
                <a:latin typeface="Consolas" panose="020B0609020204030204" pitchFamily="49" charset="0"/>
                <a:ea typeface="+mj-ea"/>
                <a:sym typeface="+mn-ea"/>
              </a:rPr>
              <a:t>dp[i][k]=min(dp[i-1][k-1],dp[i-1][k]),</a:t>
            </a:r>
          </a:p>
          <a:p>
            <a:r>
              <a:rPr lang="en-US" altLang="zh-CN" sz="2400" b="1" dirty="0">
                <a:latin typeface="Consolas" panose="020B0609020204030204" pitchFamily="49" charset="0"/>
                <a:ea typeface="+mj-ea"/>
                <a:sym typeface="+mn-ea"/>
              </a:rPr>
              <a:t>dp[i][k-1]=dp[i-1][k-1]+1(</a:t>
            </a:r>
            <a:r>
              <a:rPr lang="zh-CN" altLang="en-US" sz="2400" b="1" dirty="0">
                <a:latin typeface="Consolas" panose="020B0609020204030204" pitchFamily="49" charset="0"/>
                <a:ea typeface="+mj-ea"/>
                <a:sym typeface="+mn-ea"/>
              </a:rPr>
              <a:t>保持原来状态，则删除本字符），</a:t>
            </a:r>
          </a:p>
          <a:p>
            <a:r>
              <a:rPr lang="zh-CN" altLang="en-US" sz="2400" b="1" dirty="0">
                <a:latin typeface="Consolas" panose="020B0609020204030204" pitchFamily="49" charset="0"/>
                <a:ea typeface="+mj-ea"/>
                <a:sym typeface="+mn-ea"/>
              </a:rPr>
              <a:t>其余都直接</a:t>
            </a:r>
            <a:r>
              <a:rPr lang="en-US" altLang="zh-CN" sz="2400" b="1" dirty="0">
                <a:latin typeface="Consolas" panose="020B0609020204030204" pitchFamily="49" charset="0"/>
                <a:ea typeface="+mj-ea"/>
                <a:sym typeface="+mn-ea"/>
              </a:rPr>
              <a:t>dp[i][j]=dp[i-1][j]</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Q</a:t>
            </a:r>
            <a:r>
              <a:rPr lang="zh-CN" altLang="en-US" dirty="0"/>
              <a:t>题 </a:t>
            </a:r>
            <a:r>
              <a:rPr lang="zh-CN" altLang="en-US" dirty="0">
                <a:sym typeface="+mn-ea"/>
              </a:rPr>
              <a:t>奎恩哥的敬业串</a:t>
            </a:r>
            <a:endParaRPr lang="zh-CN" altLang="en-US" dirty="0"/>
          </a:p>
        </p:txBody>
      </p:sp>
      <p:sp>
        <p:nvSpPr>
          <p:cNvPr id="3" name="副标题 2"/>
          <p:cNvSpPr>
            <a:spLocks noGrp="1"/>
          </p:cNvSpPr>
          <p:nvPr>
            <p:ph type="subTitle" idx="1"/>
          </p:nvPr>
        </p:nvSpPr>
        <p:spPr>
          <a:xfrm>
            <a:off x="1875934" y="1320800"/>
            <a:ext cx="9737889" cy="5537200"/>
          </a:xfrm>
        </p:spPr>
        <p:txBody>
          <a:bodyPr>
            <a:normAutofit lnSpcReduction="10000"/>
          </a:bodyPr>
          <a:lstStyle/>
          <a:p>
            <a:r>
              <a:rPr lang="en-US" altLang="zh-CN" sz="2400" b="1" dirty="0">
                <a:latin typeface="Consolas" panose="020B0609020204030204" pitchFamily="49" charset="0"/>
                <a:ea typeface="+mj-ea"/>
                <a:sym typeface="+mn-ea"/>
              </a:rPr>
              <a:t>dp[i][k]=min(dp[i-1][k-1],dp[i-1][k]),</a:t>
            </a:r>
          </a:p>
          <a:p>
            <a:r>
              <a:rPr lang="en-US" altLang="zh-CN" sz="2400" b="1" dirty="0">
                <a:latin typeface="Consolas" panose="020B0609020204030204" pitchFamily="49" charset="0"/>
                <a:ea typeface="+mj-ea"/>
                <a:sym typeface="+mn-ea"/>
              </a:rPr>
              <a:t>dp[i][k-1]=dp[i-1][k-1]+1(</a:t>
            </a:r>
            <a:r>
              <a:rPr lang="zh-CN" altLang="en-US" sz="2400" b="1" dirty="0">
                <a:latin typeface="Consolas" panose="020B0609020204030204" pitchFamily="49" charset="0"/>
                <a:ea typeface="+mj-ea"/>
                <a:sym typeface="+mn-ea"/>
              </a:rPr>
              <a:t>保持原来状态，则删除本字符），</a:t>
            </a:r>
          </a:p>
          <a:p>
            <a:r>
              <a:rPr lang="zh-CN" altLang="en-US" sz="2400" b="1" dirty="0">
                <a:latin typeface="Consolas" panose="020B0609020204030204" pitchFamily="49" charset="0"/>
                <a:ea typeface="+mj-ea"/>
                <a:sym typeface="+mn-ea"/>
              </a:rPr>
              <a:t>其余都直接</a:t>
            </a:r>
            <a:r>
              <a:rPr lang="en-US" altLang="zh-CN" sz="2400" b="1" dirty="0">
                <a:latin typeface="Consolas" panose="020B0609020204030204" pitchFamily="49" charset="0"/>
                <a:ea typeface="+mj-ea"/>
                <a:sym typeface="+mn-ea"/>
              </a:rPr>
              <a:t>dp[i][j]=dp[i-1][j]</a:t>
            </a:r>
          </a:p>
          <a:p>
            <a:r>
              <a:rPr lang="zh-CN" altLang="en-US" sz="2400" b="1" dirty="0">
                <a:latin typeface="Consolas" panose="020B0609020204030204" pitchFamily="49" charset="0"/>
                <a:ea typeface="+mj-ea"/>
                <a:sym typeface="+mn-ea"/>
              </a:rPr>
              <a:t>那么再回到原题，题目要求说最多</a:t>
            </a:r>
            <a:r>
              <a:rPr lang="en-US" altLang="zh-CN" sz="2400" b="1" dirty="0">
                <a:latin typeface="Consolas" panose="020B0609020204030204" pitchFamily="49" charset="0"/>
                <a:ea typeface="+mj-ea"/>
                <a:sym typeface="+mn-ea"/>
              </a:rPr>
              <a:t>1e5</a:t>
            </a:r>
            <a:r>
              <a:rPr lang="zh-CN" altLang="en-US" sz="2400" b="1" dirty="0">
                <a:latin typeface="Consolas" panose="020B0609020204030204" pitchFamily="49" charset="0"/>
                <a:ea typeface="+mj-ea"/>
                <a:sym typeface="+mn-ea"/>
              </a:rPr>
              <a:t>次询问区间，说明每次区间查询只给</a:t>
            </a:r>
            <a:r>
              <a:rPr lang="en-US" altLang="zh-CN" sz="2400" b="1" dirty="0">
                <a:latin typeface="Consolas" panose="020B0609020204030204" pitchFamily="49" charset="0"/>
                <a:ea typeface="+mj-ea"/>
                <a:sym typeface="+mn-ea"/>
              </a:rPr>
              <a:t>O(logn)</a:t>
            </a:r>
            <a:r>
              <a:rPr lang="zh-CN" altLang="en-US" sz="2400" b="1" dirty="0">
                <a:latin typeface="Consolas" panose="020B0609020204030204" pitchFamily="49" charset="0"/>
                <a:ea typeface="+mj-ea"/>
                <a:sym typeface="+mn-ea"/>
              </a:rPr>
              <a:t>的时间，那么我们就想到用线段树去维护（单点修改也是一个暗示），这样才能</a:t>
            </a:r>
            <a:r>
              <a:rPr lang="en-US" altLang="zh-CN" sz="2400" b="1" dirty="0">
                <a:latin typeface="Consolas" panose="020B0609020204030204" pitchFamily="49" charset="0"/>
                <a:ea typeface="+mj-ea"/>
                <a:sym typeface="+mn-ea"/>
              </a:rPr>
              <a:t>logn</a:t>
            </a:r>
          </a:p>
          <a:p>
            <a:r>
              <a:rPr lang="zh-CN" altLang="en-US" sz="2400" b="1" dirty="0">
                <a:latin typeface="Consolas" panose="020B0609020204030204" pitchFamily="49" charset="0"/>
                <a:ea typeface="+mj-ea"/>
                <a:sym typeface="+mn-ea"/>
              </a:rPr>
              <a:t>而线段树维护区间最典型的作用就是区间加</a:t>
            </a:r>
          </a:p>
          <a:p>
            <a:r>
              <a:rPr lang="zh-CN" sz="2400" b="1" dirty="0">
                <a:latin typeface="Consolas" panose="020B0609020204030204" pitchFamily="49" charset="0"/>
                <a:ea typeface="+mj-ea"/>
                <a:sym typeface="+mn-ea"/>
              </a:rPr>
              <a:t>线段树的区间加又可以表示为</a:t>
            </a:r>
            <a:r>
              <a:rPr lang="en-US" altLang="zh-CN" sz="2400" b="1" dirty="0">
                <a:latin typeface="Consolas" panose="020B0609020204030204" pitchFamily="49" charset="0"/>
                <a:ea typeface="+mj-ea"/>
                <a:sym typeface="+mn-ea"/>
              </a:rPr>
              <a:t>(l,r):st[l]+st[l+1]+……+st[r]</a:t>
            </a:r>
          </a:p>
          <a:p>
            <a:r>
              <a:rPr lang="zh-CN" altLang="en-US" sz="2400" b="1" dirty="0">
                <a:latin typeface="Consolas" panose="020B0609020204030204" pitchFamily="49" charset="0"/>
                <a:ea typeface="+mj-ea"/>
                <a:sym typeface="+mn-ea"/>
              </a:rPr>
              <a:t>那么对于这题我们要的是</a:t>
            </a:r>
            <a:r>
              <a:rPr lang="en-US" altLang="zh-CN" sz="2400" b="1" dirty="0">
                <a:latin typeface="Consolas" panose="020B0609020204030204" pitchFamily="49" charset="0"/>
                <a:ea typeface="+mj-ea"/>
                <a:sym typeface="+mn-ea"/>
              </a:rPr>
              <a:t>(l,r)</a:t>
            </a:r>
            <a:r>
              <a:rPr lang="zh-CN" altLang="en-US" sz="2400" b="1" dirty="0">
                <a:latin typeface="Consolas" panose="020B0609020204030204" pitchFamily="49" charset="0"/>
                <a:ea typeface="+mj-ea"/>
                <a:sym typeface="+mn-ea"/>
              </a:rPr>
              <a:t>的</a:t>
            </a:r>
            <a:r>
              <a:rPr lang="en-US" altLang="zh-CN" sz="2400" b="1" dirty="0">
                <a:latin typeface="Consolas" panose="020B0609020204030204" pitchFamily="49" charset="0"/>
                <a:ea typeface="+mj-ea"/>
                <a:sym typeface="+mn-ea"/>
              </a:rPr>
              <a:t>dp[n][4] (n = r-l+1),</a:t>
            </a:r>
            <a:r>
              <a:rPr lang="zh-CN" altLang="en-US" sz="2400" b="1" dirty="0">
                <a:latin typeface="Consolas" panose="020B0609020204030204" pitchFamily="49" charset="0"/>
                <a:ea typeface="+mj-ea"/>
                <a:sym typeface="+mn-ea"/>
              </a:rPr>
              <a:t>那么如果能重载</a:t>
            </a:r>
            <a:r>
              <a:rPr lang="en-US" altLang="zh-CN" sz="2400" b="1" dirty="0">
                <a:latin typeface="Consolas" panose="020B0609020204030204" pitchFamily="49" charset="0"/>
                <a:ea typeface="+mj-ea"/>
                <a:sym typeface="+mn-ea"/>
              </a:rPr>
              <a:t>+</a:t>
            </a:r>
            <a:r>
              <a:rPr lang="zh-CN" altLang="en-US" sz="2400" b="1" dirty="0">
                <a:latin typeface="Consolas" panose="020B0609020204030204" pitchFamily="49" charset="0"/>
                <a:ea typeface="+mj-ea"/>
                <a:sym typeface="+mn-ea"/>
              </a:rPr>
              <a:t>号，把</a:t>
            </a:r>
            <a:r>
              <a:rPr lang="en-US" altLang="zh-CN" sz="2400" b="1" dirty="0">
                <a:latin typeface="Consolas" panose="020B0609020204030204" pitchFamily="49" charset="0"/>
                <a:ea typeface="+mj-ea"/>
                <a:sym typeface="+mn-ea"/>
              </a:rPr>
              <a:t>+</a:t>
            </a:r>
            <a:r>
              <a:rPr lang="zh-CN" altLang="en-US" sz="2400" b="1" dirty="0">
                <a:latin typeface="Consolas" panose="020B0609020204030204" pitchFamily="49" charset="0"/>
                <a:ea typeface="+mj-ea"/>
                <a:sym typeface="+mn-ea"/>
              </a:rPr>
              <a:t>变成一次状态的转移完成两个区间</a:t>
            </a:r>
            <a:r>
              <a:rPr lang="en-US" altLang="zh-CN" sz="2400" b="1" dirty="0">
                <a:latin typeface="Consolas" panose="020B0609020204030204" pitchFamily="49" charset="0"/>
                <a:ea typeface="+mj-ea"/>
                <a:sym typeface="+mn-ea"/>
              </a:rPr>
              <a:t>d[n_left][j]</a:t>
            </a:r>
            <a:r>
              <a:rPr lang="zh-CN" altLang="en-US" sz="2400" b="1" dirty="0">
                <a:latin typeface="Consolas" panose="020B0609020204030204" pitchFamily="49" charset="0"/>
                <a:ea typeface="+mj-ea"/>
                <a:sym typeface="+mn-ea"/>
              </a:rPr>
              <a:t>、</a:t>
            </a:r>
            <a:r>
              <a:rPr lang="en-US" altLang="zh-CN" sz="2400" b="1" dirty="0">
                <a:latin typeface="Consolas" panose="020B0609020204030204" pitchFamily="49" charset="0"/>
                <a:ea typeface="+mj-ea"/>
                <a:sym typeface="+mn-ea"/>
              </a:rPr>
              <a:t>dp[n_right][j]</a:t>
            </a:r>
            <a:r>
              <a:rPr lang="zh-CN" altLang="en-US" sz="2400" b="1" dirty="0">
                <a:latin typeface="Consolas" panose="020B0609020204030204" pitchFamily="49" charset="0"/>
                <a:ea typeface="+mj-ea"/>
                <a:sym typeface="+mn-ea"/>
              </a:rPr>
              <a:t>的转移合并，这样合并后的区间</a:t>
            </a:r>
            <a:r>
              <a:rPr lang="en-US" altLang="zh-CN" sz="2400" b="1" dirty="0">
                <a:latin typeface="Consolas" panose="020B0609020204030204" pitchFamily="49" charset="0"/>
                <a:ea typeface="+mj-ea"/>
                <a:sym typeface="+mn-ea"/>
              </a:rPr>
              <a:t>dp[n_merge][j]</a:t>
            </a:r>
            <a:r>
              <a:rPr lang="zh-CN" altLang="en-US" sz="2400" b="1" dirty="0">
                <a:latin typeface="Consolas" panose="020B0609020204030204" pitchFamily="49" charset="0"/>
                <a:ea typeface="+mj-ea"/>
                <a:sym typeface="+mn-ea"/>
              </a:rPr>
              <a:t>就获得了，那么这个就是满足最优子结构的，而线段树和</a:t>
            </a:r>
            <a:r>
              <a:rPr lang="en-US" altLang="zh-CN" sz="2400" b="1" dirty="0">
                <a:latin typeface="Consolas" panose="020B0609020204030204" pitchFamily="49" charset="0"/>
                <a:ea typeface="+mj-ea"/>
                <a:sym typeface="+mn-ea"/>
              </a:rPr>
              <a:t>dp</a:t>
            </a:r>
            <a:r>
              <a:rPr lang="zh-CN" altLang="en-US" sz="2400" b="1" dirty="0">
                <a:latin typeface="Consolas" panose="020B0609020204030204" pitchFamily="49" charset="0"/>
                <a:ea typeface="+mj-ea"/>
                <a:sym typeface="+mn-ea"/>
              </a:rPr>
              <a:t>矩阵都需要最优子结构的特性，也正好满足，所以到这我们才确定可以或者说必须要用线段树</a:t>
            </a:r>
            <a:r>
              <a:rPr lang="en-US" altLang="zh-CN" sz="2400" b="1" dirty="0">
                <a:latin typeface="Consolas" panose="020B0609020204030204" pitchFamily="49" charset="0"/>
                <a:ea typeface="+mj-ea"/>
                <a:sym typeface="+mn-ea"/>
              </a:rPr>
              <a:t>+</a:t>
            </a:r>
            <a:r>
              <a:rPr lang="zh-CN" altLang="en-US" sz="2400" b="1" dirty="0">
                <a:latin typeface="Consolas" panose="020B0609020204030204" pitchFamily="49" charset="0"/>
                <a:ea typeface="+mj-ea"/>
                <a:sym typeface="+mn-ea"/>
              </a:rPr>
              <a:t>矩阵</a:t>
            </a:r>
            <a:r>
              <a:rPr lang="en-US" altLang="zh-CN" sz="2400" b="1" dirty="0">
                <a:latin typeface="Consolas" panose="020B0609020204030204" pitchFamily="49" charset="0"/>
                <a:ea typeface="+mj-ea"/>
                <a:sym typeface="+mn-ea"/>
              </a:rPr>
              <a:t>dp</a:t>
            </a:r>
            <a:r>
              <a:rPr lang="zh-CN" altLang="en-US" sz="2400" b="1" dirty="0">
                <a:latin typeface="Consolas" panose="020B0609020204030204" pitchFamily="49" charset="0"/>
                <a:ea typeface="+mj-ea"/>
                <a:sym typeface="+mn-ea"/>
              </a:rPr>
              <a:t>。我们要输出的就是</a:t>
            </a:r>
            <a:r>
              <a:rPr lang="en-US" altLang="zh-CN" sz="2400" b="1" dirty="0">
                <a:latin typeface="Consolas" panose="020B0609020204030204" pitchFamily="49" charset="0"/>
                <a:ea typeface="+mj-ea"/>
                <a:sym typeface="+mn-ea"/>
              </a:rPr>
              <a:t>dp[n_merge_max][4]</a:t>
            </a:r>
            <a:endParaRPr lang="zh-CN" altLang="en-US" sz="2400" b="1" dirty="0">
              <a:latin typeface="Consolas" panose="020B0609020204030204" pitchFamily="49" charset="0"/>
              <a:ea typeface="+mj-ea"/>
              <a:sym typeface="+mn-ea"/>
            </a:endParaRPr>
          </a:p>
          <a:p>
            <a:endParaRPr lang="zh-CN" altLang="en-US" sz="2400" b="1" dirty="0">
              <a:latin typeface="Consolas" panose="020B0609020204030204" pitchFamily="49" charset="0"/>
              <a:ea typeface="+mj-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Q</a:t>
            </a:r>
            <a:r>
              <a:rPr lang="zh-CN" altLang="en-US" dirty="0"/>
              <a:t>题 </a:t>
            </a:r>
            <a:r>
              <a:rPr lang="zh-CN" altLang="en-US" dirty="0">
                <a:sym typeface="+mn-ea"/>
              </a:rPr>
              <a:t>奎恩哥的敬业串</a:t>
            </a:r>
            <a:endParaRPr lang="zh-CN" altLang="en-US" dirty="0"/>
          </a:p>
        </p:txBody>
      </p:sp>
      <p:sp>
        <p:nvSpPr>
          <p:cNvPr id="3" name="副标题 2"/>
          <p:cNvSpPr>
            <a:spLocks noGrp="1"/>
          </p:cNvSpPr>
          <p:nvPr>
            <p:ph type="subTitle" idx="1"/>
          </p:nvPr>
        </p:nvSpPr>
        <p:spPr>
          <a:xfrm>
            <a:off x="1875934" y="1320800"/>
            <a:ext cx="9737889" cy="5537200"/>
          </a:xfrm>
        </p:spPr>
        <p:txBody>
          <a:bodyPr/>
          <a:lstStyle/>
          <a:p>
            <a:r>
              <a:rPr lang="zh-CN" altLang="en-US" sz="2400" b="1" dirty="0">
                <a:latin typeface="Consolas" panose="020B0609020204030204" pitchFamily="49" charset="0"/>
                <a:ea typeface="+mj-ea"/>
                <a:sym typeface="+mn-ea"/>
              </a:rPr>
              <a:t>那么矩阵合并完成转移的常识是，对于</a:t>
            </a:r>
            <a:r>
              <a:rPr lang="en-US" altLang="zh-CN" sz="2400" b="1" dirty="0">
                <a:latin typeface="Consolas" panose="020B0609020204030204" pitchFamily="49" charset="0"/>
                <a:ea typeface="+mj-ea"/>
                <a:sym typeface="+mn-ea"/>
              </a:rPr>
              <a:t>dp</a:t>
            </a:r>
            <a:r>
              <a:rPr lang="zh-CN" altLang="en-US" sz="2400" b="1" dirty="0">
                <a:latin typeface="Consolas" panose="020B0609020204030204" pitchFamily="49" charset="0"/>
                <a:ea typeface="+mj-ea"/>
                <a:sym typeface="+mn-ea"/>
              </a:rPr>
              <a:t>中的矩阵，基本都是不记录长度只记录初始状态和最终状态的，</a:t>
            </a:r>
            <a:r>
              <a:rPr lang="en-US" altLang="zh-CN" sz="2400" b="1" dirty="0">
                <a:latin typeface="Consolas" panose="020B0609020204030204" pitchFamily="49" charset="0"/>
                <a:ea typeface="+mj-ea"/>
                <a:sym typeface="+mn-ea"/>
              </a:rPr>
              <a:t>dp[k][j]</a:t>
            </a:r>
            <a:r>
              <a:rPr lang="zh-CN" altLang="en-US" sz="2400" b="1" dirty="0">
                <a:latin typeface="Consolas" panose="020B0609020204030204" pitchFamily="49" charset="0"/>
                <a:ea typeface="+mj-ea"/>
                <a:sym typeface="+mn-ea"/>
              </a:rPr>
              <a:t>表示从</a:t>
            </a:r>
            <a:r>
              <a:rPr lang="en-US" altLang="zh-CN" sz="2400" b="1" dirty="0">
                <a:latin typeface="Consolas" panose="020B0609020204030204" pitchFamily="49" charset="0"/>
                <a:ea typeface="+mj-ea"/>
                <a:sym typeface="+mn-ea"/>
              </a:rPr>
              <a:t>k</a:t>
            </a:r>
            <a:r>
              <a:rPr lang="zh-CN" altLang="en-US" sz="2400" b="1" dirty="0">
                <a:latin typeface="Consolas" panose="020B0609020204030204" pitchFamily="49" charset="0"/>
                <a:ea typeface="+mj-ea"/>
                <a:sym typeface="+mn-ea"/>
              </a:rPr>
              <a:t>状态到</a:t>
            </a:r>
            <a:r>
              <a:rPr lang="en-US" altLang="zh-CN" sz="2400" b="1" dirty="0">
                <a:latin typeface="Consolas" panose="020B0609020204030204" pitchFamily="49" charset="0"/>
                <a:ea typeface="+mj-ea"/>
                <a:sym typeface="+mn-ea"/>
              </a:rPr>
              <a:t>j</a:t>
            </a:r>
            <a:r>
              <a:rPr lang="zh-CN" altLang="en-US" sz="2400" b="1" dirty="0">
                <a:latin typeface="Consolas" panose="020B0609020204030204" pitchFamily="49" charset="0"/>
                <a:ea typeface="+mj-ea"/>
                <a:sym typeface="+mn-ea"/>
              </a:rPr>
              <a:t>状态的最少花费，比如</a:t>
            </a:r>
            <a:r>
              <a:rPr lang="en-US" altLang="zh-CN" sz="2400" b="1" dirty="0">
                <a:latin typeface="Consolas" panose="020B0609020204030204" pitchFamily="49" charset="0"/>
                <a:ea typeface="+mj-ea"/>
                <a:sym typeface="+mn-ea"/>
              </a:rPr>
              <a:t>dp[1][3]</a:t>
            </a:r>
            <a:r>
              <a:rPr lang="zh-CN" altLang="en-US" sz="2400" b="1" dirty="0">
                <a:latin typeface="Consolas" panose="020B0609020204030204" pitchFamily="49" charset="0"/>
                <a:ea typeface="+mj-ea"/>
                <a:sym typeface="+mn-ea"/>
              </a:rPr>
              <a:t>表示从匹配了</a:t>
            </a:r>
            <a:r>
              <a:rPr lang="en-US" altLang="zh-CN" sz="2400" b="1" dirty="0">
                <a:latin typeface="Consolas" panose="020B0609020204030204" pitchFamily="49" charset="0"/>
                <a:ea typeface="+mj-ea"/>
                <a:sym typeface="+mn-ea"/>
              </a:rPr>
              <a:t>1</a:t>
            </a:r>
            <a:r>
              <a:rPr lang="zh-CN" altLang="en-US" sz="2400" b="1" dirty="0">
                <a:latin typeface="Consolas" panose="020B0609020204030204" pitchFamily="49" charset="0"/>
                <a:ea typeface="+mj-ea"/>
                <a:sym typeface="+mn-ea"/>
              </a:rPr>
              <a:t>个字符</a:t>
            </a:r>
            <a:r>
              <a:rPr lang="en-US" altLang="zh-CN" sz="2400" b="1" dirty="0">
                <a:latin typeface="Consolas" panose="020B0609020204030204" pitchFamily="49" charset="0"/>
                <a:ea typeface="+mj-ea"/>
                <a:sym typeface="+mn-ea"/>
              </a:rPr>
              <a:t>q</a:t>
            </a:r>
            <a:r>
              <a:rPr lang="zh-CN" altLang="en-US" sz="2400" b="1" dirty="0">
                <a:latin typeface="Consolas" panose="020B0609020204030204" pitchFamily="49" charset="0"/>
                <a:ea typeface="+mj-ea"/>
                <a:sym typeface="+mn-ea"/>
              </a:rPr>
              <a:t>到匹配了三个字符</a:t>
            </a:r>
            <a:r>
              <a:rPr lang="en-US" altLang="zh-CN" sz="2400" b="1" dirty="0">
                <a:latin typeface="Consolas" panose="020B0609020204030204" pitchFamily="49" charset="0"/>
                <a:ea typeface="+mj-ea"/>
                <a:sym typeface="+mn-ea"/>
              </a:rPr>
              <a:t>qui</a:t>
            </a:r>
            <a:r>
              <a:rPr lang="zh-CN" altLang="en-US" sz="2400" b="1" dirty="0">
                <a:latin typeface="Consolas" panose="020B0609020204030204" pitchFamily="49" charset="0"/>
                <a:ea typeface="+mj-ea"/>
                <a:sym typeface="+mn-ea"/>
              </a:rPr>
              <a:t>的最少花费。只有这样，我们可以用如下的代码完成矩阵状态合并</a:t>
            </a:r>
          </a:p>
          <a:p>
            <a:endParaRPr lang="zh-CN" altLang="en-US" sz="2400" b="1" dirty="0">
              <a:latin typeface="Consolas" panose="020B0609020204030204" pitchFamily="49" charset="0"/>
              <a:ea typeface="+mj-ea"/>
              <a:sym typeface="+mn-ea"/>
            </a:endParaRPr>
          </a:p>
        </p:txBody>
      </p:sp>
      <p:pic>
        <p:nvPicPr>
          <p:cNvPr id="4" name="图片 3"/>
          <p:cNvPicPr>
            <a:picLocks noChangeAspect="1"/>
          </p:cNvPicPr>
          <p:nvPr/>
        </p:nvPicPr>
        <p:blipFill>
          <a:blip r:embed="rId2"/>
          <a:stretch>
            <a:fillRect/>
          </a:stretch>
        </p:blipFill>
        <p:spPr>
          <a:xfrm>
            <a:off x="2000885" y="2975610"/>
            <a:ext cx="9702165" cy="3795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28F8A-A677-4712-BE48-134C77C0E857}"/>
              </a:ext>
            </a:extLst>
          </p:cNvPr>
          <p:cNvSpPr>
            <a:spLocks noGrp="1"/>
          </p:cNvSpPr>
          <p:nvPr>
            <p:ph type="title"/>
          </p:nvPr>
        </p:nvSpPr>
        <p:spPr/>
        <p:txBody>
          <a:bodyPr/>
          <a:lstStyle/>
          <a:p>
            <a:r>
              <a:rPr lang="en-US" altLang="zh-CN" dirty="0"/>
              <a:t>S</a:t>
            </a:r>
            <a:endParaRPr lang="zh-CN" altLang="en-US" dirty="0"/>
          </a:p>
        </p:txBody>
      </p:sp>
      <p:sp>
        <p:nvSpPr>
          <p:cNvPr id="3" name="内容占位符 2">
            <a:extLst>
              <a:ext uri="{FF2B5EF4-FFF2-40B4-BE49-F238E27FC236}">
                <a16:creationId xmlns:a16="http://schemas.microsoft.com/office/drawing/2014/main" id="{6AB18F32-5C5D-4C6F-ABDD-5100871933DA}"/>
              </a:ext>
            </a:extLst>
          </p:cNvPr>
          <p:cNvSpPr>
            <a:spLocks noGrp="1"/>
          </p:cNvSpPr>
          <p:nvPr>
            <p:ph idx="1"/>
          </p:nvPr>
        </p:nvSpPr>
        <p:spPr/>
        <p:txBody>
          <a:bodyPr/>
          <a:lstStyle/>
          <a:p>
            <a:r>
              <a:rPr lang="en-US" altLang="zh-CN" dirty="0"/>
              <a:t>Tag</a:t>
            </a:r>
            <a:r>
              <a:rPr lang="zh-CN" altLang="en-US" dirty="0"/>
              <a:t>：概率</a:t>
            </a:r>
            <a:r>
              <a:rPr lang="en-US" altLang="zh-CN" dirty="0" err="1"/>
              <a:t>dp</a:t>
            </a:r>
            <a:endParaRPr lang="en-US" altLang="zh-CN" dirty="0"/>
          </a:p>
          <a:p>
            <a:r>
              <a:rPr lang="zh-CN" altLang="en-US" dirty="0"/>
              <a:t>令 </a:t>
            </a:r>
            <a:r>
              <a:rPr lang="en-US" altLang="zh-CN" dirty="0" err="1"/>
              <a:t>ans</a:t>
            </a:r>
            <a:r>
              <a:rPr lang="en-US" altLang="zh-CN" baseline="-25000" dirty="0" err="1"/>
              <a:t>i</a:t>
            </a:r>
            <a:r>
              <a:rPr lang="en-US" altLang="zh-CN" baseline="-25000" dirty="0"/>
              <a:t> </a:t>
            </a:r>
            <a:r>
              <a:rPr lang="zh-CN" altLang="en-US" dirty="0"/>
              <a:t>表示到成功通过第</a:t>
            </a:r>
            <a:r>
              <a:rPr lang="en-US" altLang="zh-CN" dirty="0" err="1"/>
              <a:t>i</a:t>
            </a:r>
            <a:r>
              <a:rPr lang="zh-CN" altLang="en-US" dirty="0"/>
              <a:t>号对局的对局数期望值</a:t>
            </a:r>
            <a:endParaRPr lang="en-US" altLang="zh-CN" dirty="0"/>
          </a:p>
          <a:p>
            <a:r>
              <a:rPr lang="zh-CN" altLang="en-US" dirty="0"/>
              <a:t>进行这一次对局时的对局数为 </a:t>
            </a:r>
            <a:r>
              <a:rPr lang="en-US" altLang="zh-CN" dirty="0"/>
              <a:t>ans</a:t>
            </a:r>
            <a:r>
              <a:rPr lang="en-US" altLang="zh-CN" baseline="-25000" dirty="0"/>
              <a:t>i-1 </a:t>
            </a:r>
            <a:r>
              <a:rPr lang="zh-CN" altLang="en-US" baseline="-25000" dirty="0"/>
              <a:t>，</a:t>
            </a:r>
            <a:r>
              <a:rPr lang="zh-CN" altLang="en-US" dirty="0"/>
              <a:t>通过的概率为</a:t>
            </a:r>
            <a:r>
              <a:rPr lang="en-US" altLang="zh-CN" dirty="0"/>
              <a:t>p</a:t>
            </a:r>
            <a:r>
              <a:rPr lang="zh-CN" altLang="en-US" dirty="0"/>
              <a:t>，不过的概率为</a:t>
            </a:r>
            <a:r>
              <a:rPr lang="en-US" altLang="zh-CN" dirty="0"/>
              <a:t>1-p</a:t>
            </a:r>
          </a:p>
          <a:p>
            <a:r>
              <a:rPr lang="zh-CN" altLang="en-US" dirty="0"/>
              <a:t>状态转移方程： </a:t>
            </a:r>
            <a:r>
              <a:rPr lang="en-US" altLang="zh-CN" dirty="0" err="1"/>
              <a:t>ans</a:t>
            </a:r>
            <a:r>
              <a:rPr lang="en-US" altLang="zh-CN" baseline="-25000" dirty="0" err="1"/>
              <a:t>i</a:t>
            </a:r>
            <a:r>
              <a:rPr lang="en-US" altLang="zh-CN" dirty="0"/>
              <a:t> = ( ans</a:t>
            </a:r>
            <a:r>
              <a:rPr lang="en-US" altLang="zh-CN" baseline="-25000" dirty="0"/>
              <a:t>i-1 </a:t>
            </a:r>
            <a:r>
              <a:rPr lang="en-US" altLang="zh-CN" dirty="0"/>
              <a:t>+1)*(1/p)</a:t>
            </a:r>
          </a:p>
          <a:p>
            <a:endParaRPr lang="zh-CN" altLang="en-US" baseline="-25000" dirty="0"/>
          </a:p>
        </p:txBody>
      </p:sp>
    </p:spTree>
    <p:extLst>
      <p:ext uri="{BB962C8B-B14F-4D97-AF65-F5344CB8AC3E}">
        <p14:creationId xmlns:p14="http://schemas.microsoft.com/office/powerpoint/2010/main" val="302730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Q</a:t>
            </a:r>
            <a:r>
              <a:rPr lang="zh-CN" altLang="en-US" dirty="0"/>
              <a:t>题 </a:t>
            </a:r>
            <a:r>
              <a:rPr lang="zh-CN" altLang="en-US" dirty="0">
                <a:sym typeface="+mn-ea"/>
              </a:rPr>
              <a:t>奎恩哥的敬业串</a:t>
            </a:r>
            <a:endParaRPr lang="zh-CN" altLang="en-US" dirty="0"/>
          </a:p>
        </p:txBody>
      </p:sp>
      <p:sp>
        <p:nvSpPr>
          <p:cNvPr id="3" name="副标题 2"/>
          <p:cNvSpPr>
            <a:spLocks noGrp="1"/>
          </p:cNvSpPr>
          <p:nvPr>
            <p:ph type="subTitle" idx="1"/>
          </p:nvPr>
        </p:nvSpPr>
        <p:spPr>
          <a:xfrm>
            <a:off x="1875934" y="1320800"/>
            <a:ext cx="9737889" cy="5537200"/>
          </a:xfrm>
        </p:spPr>
        <p:txBody>
          <a:bodyPr>
            <a:normAutofit/>
          </a:bodyPr>
          <a:lstStyle/>
          <a:p>
            <a:r>
              <a:rPr lang="zh-CN" sz="2400" b="1" dirty="0">
                <a:latin typeface="Consolas" panose="020B0609020204030204" pitchFamily="49" charset="0"/>
                <a:ea typeface="+mj-ea"/>
                <a:sym typeface="+mn-ea"/>
              </a:rPr>
              <a:t>这样之后我们的问题就下降到了单个点的矩阵状态如何设置</a:t>
            </a:r>
          </a:p>
          <a:p>
            <a:r>
              <a:rPr lang="zh-CN" sz="2400" b="1" dirty="0">
                <a:latin typeface="Consolas" panose="020B0609020204030204" pitchFamily="49" charset="0"/>
                <a:ea typeface="+mj-ea"/>
                <a:sym typeface="+mn-ea"/>
              </a:rPr>
              <a:t>也就是线段树的每个节点，或者说单个节点</a:t>
            </a:r>
          </a:p>
          <a:p>
            <a:r>
              <a:rPr lang="zh-CN" altLang="en-US" sz="2400" b="1" dirty="0">
                <a:latin typeface="Consolas" panose="020B0609020204030204" pitchFamily="49" charset="0"/>
                <a:ea typeface="+mj-ea"/>
                <a:sym typeface="+mn-ea"/>
              </a:rPr>
              <a:t>对于单个点的字符如果是</a:t>
            </a:r>
            <a:r>
              <a:rPr lang="en-US" altLang="zh-CN" sz="2400" b="1" dirty="0">
                <a:latin typeface="Consolas" panose="020B0609020204030204" pitchFamily="49" charset="0"/>
                <a:ea typeface="+mj-ea"/>
                <a:sym typeface="+mn-ea"/>
              </a:rPr>
              <a:t>k</a:t>
            </a:r>
            <a:r>
              <a:rPr lang="zh-CN" altLang="en-US" sz="2400" b="1" dirty="0">
                <a:latin typeface="Consolas" panose="020B0609020204030204" pitchFamily="49" charset="0"/>
                <a:ea typeface="+mj-ea"/>
                <a:sym typeface="+mn-ea"/>
              </a:rPr>
              <a:t>，则：（至于状态的初始化，细讲就没意思了，但很重要，也有小坑）</a:t>
            </a:r>
          </a:p>
          <a:p>
            <a:endParaRPr lang="zh-CN" altLang="en-US" sz="2400" b="1" dirty="0">
              <a:latin typeface="Consolas" panose="020B0609020204030204" pitchFamily="49" charset="0"/>
              <a:ea typeface="+mj-ea"/>
              <a:sym typeface="+mn-ea"/>
            </a:endParaRPr>
          </a:p>
        </p:txBody>
      </p:sp>
      <p:pic>
        <p:nvPicPr>
          <p:cNvPr id="4" name="图片 3"/>
          <p:cNvPicPr>
            <a:picLocks noChangeAspect="1"/>
          </p:cNvPicPr>
          <p:nvPr/>
        </p:nvPicPr>
        <p:blipFill>
          <a:blip r:embed="rId2"/>
          <a:stretch>
            <a:fillRect/>
          </a:stretch>
        </p:blipFill>
        <p:spPr>
          <a:xfrm>
            <a:off x="2019935" y="2987675"/>
            <a:ext cx="5662295" cy="37261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P</a:t>
            </a:r>
            <a:r>
              <a:rPr lang="zh-CN" altLang="en-US" dirty="0"/>
              <a:t>题 树魔法 · 二</a:t>
            </a:r>
          </a:p>
        </p:txBody>
      </p:sp>
      <p:sp>
        <p:nvSpPr>
          <p:cNvPr id="3" name="副标题 2"/>
          <p:cNvSpPr>
            <a:spLocks noGrp="1"/>
          </p:cNvSpPr>
          <p:nvPr>
            <p:ph type="subTitle" idx="1"/>
          </p:nvPr>
        </p:nvSpPr>
        <p:spPr>
          <a:xfrm>
            <a:off x="1920875" y="1320800"/>
            <a:ext cx="10239375" cy="4747260"/>
          </a:xfrm>
        </p:spPr>
        <p:txBody>
          <a:bodyPr>
            <a:normAutofit fontScale="92500"/>
          </a:bodyPr>
          <a:lstStyle/>
          <a:p>
            <a:r>
              <a:rPr lang="zh-CN" altLang="en-US" sz="2000" b="1" dirty="0">
                <a:latin typeface="Consolas" panose="020B0609020204030204" pitchFamily="49" charset="0"/>
                <a:ea typeface="+mj-ea"/>
              </a:rPr>
              <a:t>一血：</a:t>
            </a:r>
            <a:r>
              <a:rPr sz="2000" b="1" dirty="0">
                <a:latin typeface="+mn-ea"/>
              </a:rPr>
              <a:t>李佳骏</a:t>
            </a:r>
          </a:p>
          <a:p>
            <a:r>
              <a:rPr lang="zh-CN" altLang="en-US" sz="2000" b="1" dirty="0">
                <a:latin typeface="Consolas" panose="020B0609020204030204" pitchFamily="49" charset="0"/>
                <a:ea typeface="+mj-ea"/>
              </a:rPr>
              <a:t>题意：</a:t>
            </a:r>
            <a:endParaRPr lang="en-US" altLang="zh-CN" sz="2000" b="1" dirty="0">
              <a:latin typeface="Consolas" panose="020B0609020204030204" pitchFamily="49" charset="0"/>
              <a:ea typeface="+mj-ea"/>
            </a:endParaRPr>
          </a:p>
          <a:p>
            <a:r>
              <a:rPr lang="en-US" altLang="zh-CN" sz="2000" b="1" dirty="0">
                <a:latin typeface="Consolas" panose="020B0609020204030204" pitchFamily="49" charset="0"/>
                <a:ea typeface="+mj-ea"/>
              </a:rPr>
              <a:t>	n</a:t>
            </a:r>
            <a:r>
              <a:rPr lang="zh-CN" altLang="en-US" sz="2000" b="1" dirty="0">
                <a:latin typeface="Consolas" panose="020B0609020204030204" pitchFamily="49" charset="0"/>
                <a:ea typeface="+mj-ea"/>
              </a:rPr>
              <a:t>颗树，各有树高，每次可花</a:t>
            </a:r>
            <a:r>
              <a:rPr lang="en-US" altLang="zh-CN" sz="2000" b="1" dirty="0">
                <a:latin typeface="Consolas" panose="020B0609020204030204" pitchFamily="49" charset="0"/>
                <a:ea typeface="+mj-ea"/>
              </a:rPr>
              <a:t>a[i]</a:t>
            </a:r>
            <a:r>
              <a:rPr lang="zh-CN" altLang="en-US" sz="2000" b="1" dirty="0">
                <a:latin typeface="Consolas" panose="020B0609020204030204" pitchFamily="49" charset="0"/>
                <a:ea typeface="+mj-ea"/>
              </a:rPr>
              <a:t>给</a:t>
            </a:r>
            <a:r>
              <a:rPr lang="en-US" altLang="zh-CN" sz="2000" b="1" dirty="0">
                <a:latin typeface="Consolas" panose="020B0609020204030204" pitchFamily="49" charset="0"/>
                <a:ea typeface="+mj-ea"/>
              </a:rPr>
              <a:t>i</a:t>
            </a:r>
            <a:r>
              <a:rPr lang="zh-CN" altLang="en-US" sz="2000" b="1" dirty="0">
                <a:latin typeface="Consolas" panose="020B0609020204030204" pitchFamily="49" charset="0"/>
                <a:ea typeface="+mj-ea"/>
              </a:rPr>
              <a:t>树</a:t>
            </a:r>
            <a:r>
              <a:rPr lang="en-US" altLang="zh-CN" sz="2000" b="1" dirty="0">
                <a:latin typeface="Consolas" panose="020B0609020204030204" pitchFamily="49" charset="0"/>
                <a:ea typeface="+mj-ea"/>
              </a:rPr>
              <a:t>+1</a:t>
            </a:r>
            <a:r>
              <a:rPr lang="zh-CN" altLang="en-US" sz="2000" b="1" dirty="0">
                <a:latin typeface="Consolas" panose="020B0609020204030204" pitchFamily="49" charset="0"/>
                <a:ea typeface="+mj-ea"/>
              </a:rPr>
              <a:t>或者</a:t>
            </a:r>
            <a:r>
              <a:rPr lang="en-US" altLang="zh-CN" sz="2000" b="1" dirty="0">
                <a:latin typeface="Consolas" panose="020B0609020204030204" pitchFamily="49" charset="0"/>
                <a:ea typeface="+mj-ea"/>
              </a:rPr>
              <a:t>b[i]</a:t>
            </a:r>
            <a:r>
              <a:rPr lang="zh-CN" altLang="en-US" sz="2000" b="1" dirty="0">
                <a:latin typeface="Consolas" panose="020B0609020204030204" pitchFamily="49" charset="0"/>
                <a:ea typeface="+mj-ea"/>
              </a:rPr>
              <a:t>给</a:t>
            </a:r>
            <a:r>
              <a:rPr lang="en-US" altLang="zh-CN" sz="2000" b="1" dirty="0">
                <a:latin typeface="Consolas" panose="020B0609020204030204" pitchFamily="49" charset="0"/>
                <a:ea typeface="+mj-ea"/>
              </a:rPr>
              <a:t>i</a:t>
            </a:r>
            <a:r>
              <a:rPr lang="zh-CN" altLang="en-US" sz="2000" b="1" dirty="0">
                <a:latin typeface="Consolas" panose="020B0609020204030204" pitchFamily="49" charset="0"/>
                <a:ea typeface="+mj-ea"/>
              </a:rPr>
              <a:t>树减</a:t>
            </a:r>
            <a:r>
              <a:rPr lang="en-US" altLang="zh-CN" sz="2000" b="1" dirty="0">
                <a:latin typeface="Consolas" panose="020B0609020204030204" pitchFamily="49" charset="0"/>
                <a:ea typeface="+mj-ea"/>
              </a:rPr>
              <a:t>1</a:t>
            </a:r>
            <a:r>
              <a:rPr lang="zh-CN" altLang="en-US" sz="2000" b="1" dirty="0">
                <a:latin typeface="Consolas" panose="020B0609020204030204" pitchFamily="49" charset="0"/>
                <a:ea typeface="+mj-ea"/>
              </a:rPr>
              <a:t>，问树单调不减的最小花费。</a:t>
            </a:r>
            <a:endParaRPr sz="2000" b="1" dirty="0">
              <a:latin typeface="Consolas" panose="020B0609020204030204" pitchFamily="49" charset="0"/>
              <a:ea typeface="+mj-ea"/>
            </a:endParaRPr>
          </a:p>
          <a:p>
            <a:r>
              <a:rPr lang="en-US" altLang="zh-CN" sz="2000" b="1" dirty="0">
                <a:latin typeface="Consolas" panose="020B0609020204030204" pitchFamily="49" charset="0"/>
                <a:ea typeface="+mj-ea"/>
              </a:rPr>
              <a:t>tag</a:t>
            </a:r>
            <a:r>
              <a:rPr lang="zh-CN" sz="2000" b="1" dirty="0">
                <a:latin typeface="Consolas" panose="020B0609020204030204" pitchFamily="49" charset="0"/>
                <a:ea typeface="+mj-ea"/>
              </a:rPr>
              <a:t>：线段树维护区间加等差数列、前缀和、维护凸包</a:t>
            </a:r>
          </a:p>
          <a:p>
            <a:r>
              <a:rPr lang="zh-CN" sz="2000" b="1" dirty="0">
                <a:latin typeface="Consolas" panose="020B0609020204030204" pitchFamily="49" charset="0"/>
                <a:ea typeface="+mj-ea"/>
              </a:rPr>
              <a:t>解；</a:t>
            </a:r>
          </a:p>
          <a:p>
            <a:r>
              <a:rPr lang="zh-CN" altLang="en-US" sz="2000" b="1" dirty="0">
                <a:latin typeface="Consolas" panose="020B0609020204030204" pitchFamily="49" charset="0"/>
                <a:ea typeface="+mj-ea"/>
              </a:rPr>
              <a:t>设</a:t>
            </a:r>
            <a:r>
              <a:rPr lang="en-US" altLang="zh-CN" sz="2000" b="1" dirty="0">
                <a:latin typeface="Consolas" panose="020B0609020204030204" pitchFamily="49" charset="0"/>
                <a:ea typeface="+mj-ea"/>
              </a:rPr>
              <a:t>dp[i][j]</a:t>
            </a:r>
            <a:r>
              <a:rPr lang="zh-CN" altLang="en-US" sz="2000" b="1" dirty="0">
                <a:latin typeface="Consolas" panose="020B0609020204030204" pitchFamily="49" charset="0"/>
                <a:ea typeface="+mj-ea"/>
              </a:rPr>
              <a:t>表示从左往右考虑到第</a:t>
            </a:r>
            <a:r>
              <a:rPr lang="en-US" altLang="zh-CN" sz="2000" b="1" dirty="0">
                <a:latin typeface="Consolas" panose="020B0609020204030204" pitchFamily="49" charset="0"/>
                <a:ea typeface="+mj-ea"/>
              </a:rPr>
              <a:t>i</a:t>
            </a:r>
            <a:r>
              <a:rPr lang="zh-CN" altLang="en-US" sz="2000" b="1" dirty="0">
                <a:latin typeface="Consolas" panose="020B0609020204030204" pitchFamily="49" charset="0"/>
                <a:ea typeface="+mj-ea"/>
              </a:rPr>
              <a:t>颗树，最后一棵树的高度是</a:t>
            </a:r>
            <a:r>
              <a:rPr lang="en-US" altLang="zh-CN" sz="2000" b="1" dirty="0">
                <a:latin typeface="Consolas" panose="020B0609020204030204" pitchFamily="49" charset="0"/>
                <a:ea typeface="+mj-ea"/>
              </a:rPr>
              <a:t>j</a:t>
            </a:r>
            <a:r>
              <a:rPr lang="zh-CN" altLang="en-US" sz="2000" b="1" dirty="0">
                <a:latin typeface="Consolas" panose="020B0609020204030204" pitchFamily="49" charset="0"/>
                <a:ea typeface="+mj-ea"/>
              </a:rPr>
              <a:t>的最小花费。</a:t>
            </a:r>
            <a:r>
              <a:rPr lang="en-US" altLang="zh-CN" sz="2000" b="1" dirty="0">
                <a:latin typeface="Consolas" panose="020B0609020204030204" pitchFamily="49" charset="0"/>
                <a:ea typeface="+mj-ea"/>
              </a:rPr>
              <a:t>sum[i][j]</a:t>
            </a:r>
            <a:r>
              <a:rPr lang="zh-CN" altLang="en-US" sz="2000" b="1" dirty="0">
                <a:latin typeface="Consolas" panose="020B0609020204030204" pitchFamily="49" charset="0"/>
                <a:ea typeface="+mj-ea"/>
              </a:rPr>
              <a:t>是</a:t>
            </a:r>
            <a:r>
              <a:rPr lang="en-US" altLang="zh-CN" sz="2000" b="1" dirty="0">
                <a:latin typeface="Consolas" panose="020B0609020204030204" pitchFamily="49" charset="0"/>
                <a:ea typeface="+mj-ea"/>
              </a:rPr>
              <a:t>dp[i][1]……dp[i][j]</a:t>
            </a:r>
            <a:r>
              <a:rPr lang="zh-CN" altLang="en-US" sz="2000" b="1" dirty="0">
                <a:latin typeface="Consolas" panose="020B0609020204030204" pitchFamily="49" charset="0"/>
                <a:ea typeface="+mj-ea"/>
              </a:rPr>
              <a:t>的最小值，也就是个前缀和求法。</a:t>
            </a:r>
          </a:p>
          <a:p>
            <a:r>
              <a:rPr lang="zh-CN" altLang="en-US" sz="2000" b="1" dirty="0">
                <a:latin typeface="Consolas" panose="020B0609020204030204" pitchFamily="49" charset="0"/>
                <a:ea typeface="+mj-ea"/>
              </a:rPr>
              <a:t>那么易得</a:t>
            </a:r>
          </a:p>
          <a:p>
            <a:r>
              <a:rPr lang="en-US" altLang="zh-CN" sz="2000" b="1" dirty="0">
                <a:latin typeface="Consolas" panose="020B0609020204030204" pitchFamily="49" charset="0"/>
                <a:ea typeface="+mj-ea"/>
              </a:rPr>
              <a:t>fu(j,1,h[i])sum[i][j] = min(sum[i][j-1],sum[i-1][j]+h[i]*b[i]-j*b[i])</a:t>
            </a:r>
          </a:p>
          <a:p>
            <a:r>
              <a:rPr lang="en-US" altLang="zh-CN" sz="2000" b="1" dirty="0">
                <a:latin typeface="Consolas" panose="020B0609020204030204" pitchFamily="49" charset="0"/>
                <a:ea typeface="+mj-ea"/>
              </a:rPr>
              <a:t>fu(j,h[i]+1,m)sum[i][j]=min(sum[i][j-1],sum[i-1][j]-h[i]*a[i]+j*a[i])</a:t>
            </a:r>
          </a:p>
          <a:p>
            <a:r>
              <a:rPr lang="zh-CN" altLang="en-US" sz="2000" b="1" dirty="0">
                <a:latin typeface="Consolas" panose="020B0609020204030204" pitchFamily="49" charset="0"/>
                <a:ea typeface="+mj-ea"/>
              </a:rPr>
              <a:t>即可完成转移，</a:t>
            </a:r>
            <a:r>
              <a:rPr lang="en-US" altLang="zh-CN" sz="2000" b="1" dirty="0">
                <a:latin typeface="Consolas" panose="020B0609020204030204" pitchFamily="49" charset="0"/>
                <a:ea typeface="+mj-ea"/>
              </a:rPr>
              <a:t>sum[n][h_max]</a:t>
            </a:r>
            <a:r>
              <a:rPr lang="zh-CN" altLang="en-US" sz="2000" b="1" dirty="0">
                <a:latin typeface="Consolas" panose="020B0609020204030204" pitchFamily="49" charset="0"/>
                <a:ea typeface="+mj-ea"/>
              </a:rPr>
              <a:t>就是答案，但这样是</a:t>
            </a:r>
            <a:r>
              <a:rPr lang="en-US" altLang="zh-CN" sz="2000" b="1" dirty="0">
                <a:latin typeface="Consolas" panose="020B0609020204030204" pitchFamily="49" charset="0"/>
                <a:ea typeface="+mj-ea"/>
              </a:rPr>
              <a:t>O(n*h_max)</a:t>
            </a:r>
            <a:r>
              <a:rPr lang="zh-CN" altLang="en-US" sz="2000" b="1" dirty="0">
                <a:latin typeface="Consolas" panose="020B0609020204030204" pitchFamily="49" charset="0"/>
                <a:ea typeface="+mj-ea"/>
              </a:rPr>
              <a:t>的，超时，考虑线段树维护。</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P</a:t>
            </a:r>
            <a:r>
              <a:rPr lang="zh-CN" altLang="en-US" dirty="0"/>
              <a:t>题 树魔法 · 二</a:t>
            </a:r>
          </a:p>
        </p:txBody>
      </p:sp>
      <p:sp>
        <p:nvSpPr>
          <p:cNvPr id="3" name="副标题 2"/>
          <p:cNvSpPr>
            <a:spLocks noGrp="1"/>
          </p:cNvSpPr>
          <p:nvPr>
            <p:ph type="subTitle" idx="1"/>
          </p:nvPr>
        </p:nvSpPr>
        <p:spPr>
          <a:xfrm>
            <a:off x="1920875" y="1320800"/>
            <a:ext cx="10239375" cy="4747260"/>
          </a:xfrm>
        </p:spPr>
        <p:txBody>
          <a:bodyPr>
            <a:normAutofit lnSpcReduction="10000"/>
          </a:bodyPr>
          <a:lstStyle/>
          <a:p>
            <a:r>
              <a:rPr lang="en-US" altLang="zh-CN" sz="2000" b="1" dirty="0">
                <a:latin typeface="Consolas" panose="020B0609020204030204" pitchFamily="49" charset="0"/>
                <a:ea typeface="+mj-ea"/>
              </a:rPr>
              <a:t>h[i]*b[i]-j*b[i]</a:t>
            </a:r>
            <a:r>
              <a:rPr lang="zh-CN" altLang="en-US" sz="2000" b="1" dirty="0">
                <a:latin typeface="Consolas" panose="020B0609020204030204" pitchFamily="49" charset="0"/>
                <a:ea typeface="+mj-ea"/>
              </a:rPr>
              <a:t>和</a:t>
            </a:r>
            <a:r>
              <a:rPr lang="en-US" altLang="zh-CN" sz="2000" b="1" dirty="0">
                <a:latin typeface="Consolas" panose="020B0609020204030204" pitchFamily="49" charset="0"/>
                <a:ea typeface="+mj-ea"/>
              </a:rPr>
              <a:t>-h[i]*a[i]+j*a[i] </a:t>
            </a:r>
            <a:r>
              <a:rPr lang="zh-CN" altLang="en-US" sz="2000" b="1" dirty="0">
                <a:latin typeface="Consolas" panose="020B0609020204030204" pitchFamily="49" charset="0"/>
                <a:ea typeface="+mj-ea"/>
              </a:rPr>
              <a:t>是两条直线，而</a:t>
            </a:r>
            <a:r>
              <a:rPr lang="en-US" altLang="zh-CN" sz="2000" b="1" dirty="0">
                <a:latin typeface="Consolas" panose="020B0609020204030204" pitchFamily="49" charset="0"/>
                <a:ea typeface="+mj-ea"/>
              </a:rPr>
              <a:t>sum[i]</a:t>
            </a:r>
            <a:r>
              <a:rPr lang="zh-CN" altLang="en-US" sz="2000" b="1" dirty="0">
                <a:latin typeface="Consolas" panose="020B0609020204030204" pitchFamily="49" charset="0"/>
                <a:ea typeface="+mj-ea"/>
              </a:rPr>
              <a:t>的</a:t>
            </a:r>
            <a:r>
              <a:rPr lang="en-US" altLang="zh-CN" sz="2000" b="1" dirty="0">
                <a:latin typeface="Consolas" panose="020B0609020204030204" pitchFamily="49" charset="0"/>
                <a:ea typeface="+mj-ea"/>
              </a:rPr>
              <a:t>j</a:t>
            </a:r>
            <a:r>
              <a:rPr lang="zh-CN" altLang="en-US" sz="2000" b="1" dirty="0">
                <a:latin typeface="Consolas" panose="020B0609020204030204" pitchFamily="49" charset="0"/>
                <a:ea typeface="+mj-ea"/>
              </a:rPr>
              <a:t>的曲线图很显然是单调不降的</a:t>
            </a:r>
          </a:p>
          <a:p>
            <a:r>
              <a:rPr lang="zh-CN" altLang="en-US" sz="2000" b="1" dirty="0">
                <a:latin typeface="Consolas" panose="020B0609020204030204" pitchFamily="49" charset="0"/>
                <a:ea typeface="+mj-ea"/>
              </a:rPr>
              <a:t>那么每次对于</a:t>
            </a:r>
            <a:r>
              <a:rPr lang="en-US" altLang="zh-CN" sz="2000" b="1" dirty="0">
                <a:latin typeface="Consolas" panose="020B0609020204030204" pitchFamily="49" charset="0"/>
                <a:ea typeface="+mj-ea"/>
              </a:rPr>
              <a:t>sum[i]</a:t>
            </a:r>
            <a:r>
              <a:rPr lang="zh-CN" altLang="en-US" sz="2000" b="1" dirty="0">
                <a:latin typeface="Consolas" panose="020B0609020204030204" pitchFamily="49" charset="0"/>
                <a:ea typeface="+mj-ea"/>
              </a:rPr>
              <a:t>的各个</a:t>
            </a:r>
            <a:r>
              <a:rPr lang="en-US" altLang="zh-CN" sz="2000" b="1" dirty="0">
                <a:latin typeface="Consolas" panose="020B0609020204030204" pitchFamily="49" charset="0"/>
                <a:ea typeface="+mj-ea"/>
              </a:rPr>
              <a:t>j</a:t>
            </a:r>
            <a:r>
              <a:rPr lang="zh-CN" altLang="en-US" sz="2000" b="1" dirty="0">
                <a:latin typeface="Consolas" panose="020B0609020204030204" pitchFamily="49" charset="0"/>
                <a:ea typeface="+mj-ea"/>
              </a:rPr>
              <a:t>的更新就是对于原图像加上两条线段</a:t>
            </a:r>
          </a:p>
          <a:p>
            <a:r>
              <a:rPr lang="zh-CN" altLang="en-US" sz="2000" b="1" dirty="0">
                <a:latin typeface="Consolas" panose="020B0609020204030204" pitchFamily="49" charset="0"/>
                <a:ea typeface="+mj-ea"/>
              </a:rPr>
              <a:t>前者是斜率向下的，所以会使得下凸包更凸，后者虽然是向上的，但是我们处理的是前缀和，所以后面的会取前面的最小值，所以还是满足下凸包的性质。</a:t>
            </a:r>
          </a:p>
          <a:p>
            <a:endParaRPr lang="zh-CN" altLang="en-US" sz="2000" b="1" dirty="0">
              <a:latin typeface="Consolas" panose="020B0609020204030204" pitchFamily="49" charset="0"/>
              <a:ea typeface="+mj-ea"/>
            </a:endParaRPr>
          </a:p>
          <a:p>
            <a:r>
              <a:rPr lang="zh-CN" altLang="en-US" sz="2000" b="1" dirty="0">
                <a:latin typeface="Consolas" panose="020B0609020204030204" pitchFamily="49" charset="0"/>
                <a:ea typeface="+mj-ea"/>
              </a:rPr>
              <a:t>首先我们需要离散化，</a:t>
            </a:r>
          </a:p>
          <a:p>
            <a:r>
              <a:rPr lang="zh-CN" altLang="en-US" sz="2000" b="1" dirty="0">
                <a:latin typeface="Consolas" panose="020B0609020204030204" pitchFamily="49" charset="0"/>
                <a:ea typeface="+mj-ea"/>
              </a:rPr>
              <a:t>然后我们滚掉</a:t>
            </a:r>
            <a:r>
              <a:rPr lang="en-US" altLang="zh-CN" sz="2000" b="1" dirty="0">
                <a:latin typeface="Consolas" panose="020B0609020204030204" pitchFamily="49" charset="0"/>
                <a:ea typeface="+mj-ea"/>
              </a:rPr>
              <a:t>sum[i][j]</a:t>
            </a:r>
            <a:r>
              <a:rPr lang="zh-CN" altLang="en-US" sz="2000" b="1" dirty="0">
                <a:latin typeface="Consolas" panose="020B0609020204030204" pitchFamily="49" charset="0"/>
                <a:ea typeface="+mj-ea"/>
              </a:rPr>
              <a:t>的</a:t>
            </a:r>
            <a:r>
              <a:rPr lang="en-US" altLang="zh-CN" sz="2000" b="1" dirty="0">
                <a:latin typeface="Consolas" panose="020B0609020204030204" pitchFamily="49" charset="0"/>
                <a:ea typeface="+mj-ea"/>
              </a:rPr>
              <a:t>[i]</a:t>
            </a:r>
            <a:r>
              <a:rPr lang="zh-CN" altLang="en-US" sz="2000" b="1" dirty="0">
                <a:latin typeface="Consolas" panose="020B0609020204030204" pitchFamily="49" charset="0"/>
                <a:ea typeface="+mj-ea"/>
              </a:rPr>
              <a:t>这一维变成</a:t>
            </a:r>
            <a:r>
              <a:rPr lang="en-US" altLang="zh-CN" sz="2000" b="1" dirty="0">
                <a:latin typeface="Consolas" panose="020B0609020204030204" pitchFamily="49" charset="0"/>
                <a:ea typeface="+mj-ea"/>
              </a:rPr>
              <a:t>sum[j],</a:t>
            </a:r>
            <a:r>
              <a:rPr lang="zh-CN" altLang="en-US" sz="2000" b="1" dirty="0">
                <a:latin typeface="Consolas" panose="020B0609020204030204" pitchFamily="49" charset="0"/>
                <a:ea typeface="+mj-ea"/>
              </a:rPr>
              <a:t>然后我们另</a:t>
            </a:r>
            <a:r>
              <a:rPr lang="en-US" altLang="zh-CN" sz="2000" b="1" dirty="0">
                <a:latin typeface="Consolas" panose="020B0609020204030204" pitchFamily="49" charset="0"/>
                <a:ea typeface="+mj-ea"/>
              </a:rPr>
              <a:t>tot</a:t>
            </a:r>
            <a:r>
              <a:rPr lang="zh-CN" altLang="en-US" sz="2000" b="1" dirty="0">
                <a:latin typeface="Consolas" panose="020B0609020204030204" pitchFamily="49" charset="0"/>
                <a:ea typeface="+mj-ea"/>
              </a:rPr>
              <a:t>为</a:t>
            </a:r>
            <a:r>
              <a:rPr lang="en-US" altLang="zh-CN" sz="2000" b="1" dirty="0">
                <a:latin typeface="Consolas" panose="020B0609020204030204" pitchFamily="49" charset="0"/>
                <a:ea typeface="+mj-ea"/>
              </a:rPr>
              <a:t>sum[1],</a:t>
            </a:r>
            <a:r>
              <a:rPr lang="zh-CN" altLang="en-US" sz="2000" b="1" dirty="0">
                <a:latin typeface="Consolas" panose="020B0609020204030204" pitchFamily="49" charset="0"/>
                <a:ea typeface="+mj-ea"/>
              </a:rPr>
              <a:t>则线段树存储的是那个点的下降斜率</a:t>
            </a:r>
            <a:r>
              <a:rPr lang="en-US" altLang="zh-CN" sz="2000" b="1" dirty="0">
                <a:latin typeface="Consolas" panose="020B0609020204030204" pitchFamily="49" charset="0"/>
                <a:ea typeface="+mj-ea"/>
              </a:rPr>
              <a:t>(</a:t>
            </a:r>
            <a:r>
              <a:rPr lang="zh-CN" altLang="en-US" sz="2000" b="1" dirty="0">
                <a:latin typeface="Consolas" panose="020B0609020204030204" pitchFamily="49" charset="0"/>
                <a:ea typeface="+mj-ea"/>
              </a:rPr>
              <a:t>也就是从</a:t>
            </a:r>
            <a:r>
              <a:rPr lang="en-US" altLang="zh-CN" sz="2000" b="1" dirty="0">
                <a:latin typeface="Consolas" panose="020B0609020204030204" pitchFamily="49" charset="0"/>
                <a:ea typeface="+mj-ea"/>
              </a:rPr>
              <a:t>h[i]</a:t>
            </a:r>
            <a:r>
              <a:rPr lang="zh-CN" altLang="en-US" sz="2000" b="1" dirty="0">
                <a:latin typeface="Consolas" panose="020B0609020204030204" pitchFamily="49" charset="0"/>
                <a:ea typeface="+mj-ea"/>
              </a:rPr>
              <a:t>到</a:t>
            </a:r>
            <a:r>
              <a:rPr lang="en-US" altLang="zh-CN" sz="2000" b="1" dirty="0">
                <a:latin typeface="Consolas" panose="020B0609020204030204" pitchFamily="49" charset="0"/>
                <a:ea typeface="+mj-ea"/>
              </a:rPr>
              <a:t>h[i+1]</a:t>
            </a:r>
            <a:r>
              <a:rPr lang="zh-CN" altLang="en-US" sz="2000" b="1" dirty="0">
                <a:latin typeface="Consolas" panose="020B0609020204030204" pitchFamily="49" charset="0"/>
                <a:ea typeface="+mj-ea"/>
              </a:rPr>
              <a:t>的单位线段的下降斜率）这样最终答案既然是</a:t>
            </a:r>
            <a:r>
              <a:rPr lang="en-US" altLang="zh-CN" sz="2000" b="1" dirty="0">
                <a:latin typeface="Consolas" panose="020B0609020204030204" pitchFamily="49" charset="0"/>
                <a:ea typeface="+mj-ea"/>
              </a:rPr>
              <a:t>sum[h_max]</a:t>
            </a:r>
            <a:r>
              <a:rPr lang="zh-CN" altLang="en-US" sz="2000" b="1" dirty="0">
                <a:latin typeface="Consolas" panose="020B0609020204030204" pitchFamily="49" charset="0"/>
                <a:ea typeface="+mj-ea"/>
              </a:rPr>
              <a:t>，则就是</a:t>
            </a:r>
            <a:r>
              <a:rPr lang="en-US" altLang="zh-CN" sz="2000" b="1" dirty="0">
                <a:latin typeface="Consolas" panose="020B0609020204030204" pitchFamily="49" charset="0"/>
                <a:ea typeface="+mj-ea"/>
              </a:rPr>
              <a:t>sum[1]</a:t>
            </a:r>
            <a:r>
              <a:rPr lang="zh-CN" altLang="en-US" sz="2000" b="1" dirty="0">
                <a:latin typeface="Consolas" panose="020B0609020204030204" pitchFamily="49" charset="0"/>
                <a:ea typeface="+mj-ea"/>
              </a:rPr>
              <a:t>不断地加上</a:t>
            </a:r>
            <a:r>
              <a:rPr lang="en-US" altLang="zh-CN" sz="2000" b="1" dirty="0">
                <a:latin typeface="Consolas" panose="020B0609020204030204" pitchFamily="49" charset="0"/>
                <a:ea typeface="+mj-ea"/>
              </a:rPr>
              <a:t>(h[i]-h[i-1])*slope[i],slope[i]</a:t>
            </a:r>
            <a:r>
              <a:rPr lang="zh-CN" altLang="en-US" sz="2000" b="1" dirty="0">
                <a:latin typeface="Consolas" panose="020B0609020204030204" pitchFamily="49" charset="0"/>
                <a:ea typeface="+mj-ea"/>
              </a:rPr>
              <a:t>就是线段树存储的下降斜率，然后</a:t>
            </a:r>
            <a:r>
              <a:rPr lang="en-US" altLang="zh-CN" sz="2000" b="1" dirty="0">
                <a:latin typeface="Consolas" panose="020B0609020204030204" pitchFamily="49" charset="0"/>
                <a:ea typeface="+mj-ea"/>
              </a:rPr>
              <a:t>n</a:t>
            </a:r>
            <a:r>
              <a:rPr lang="zh-CN" altLang="en-US" sz="2000" b="1" dirty="0">
                <a:latin typeface="Consolas" panose="020B0609020204030204" pitchFamily="49" charset="0"/>
                <a:ea typeface="+mj-ea"/>
              </a:rPr>
              <a:t>次维护，每次就是先让</a:t>
            </a:r>
            <a:r>
              <a:rPr lang="en-US" altLang="zh-CN" sz="2000" b="1" dirty="0">
                <a:latin typeface="Consolas" panose="020B0609020204030204" pitchFamily="49" charset="0"/>
                <a:ea typeface="+mj-ea"/>
              </a:rPr>
              <a:t>tot</a:t>
            </a:r>
            <a:r>
              <a:rPr lang="zh-CN" altLang="en-US" sz="2000" b="1" dirty="0">
                <a:latin typeface="Consolas" panose="020B0609020204030204" pitchFamily="49" charset="0"/>
                <a:ea typeface="+mj-ea"/>
              </a:rPr>
              <a:t>加上</a:t>
            </a:r>
            <a:r>
              <a:rPr lang="en-US" altLang="zh-CN" sz="2000" b="1" dirty="0">
                <a:latin typeface="Consolas" panose="020B0609020204030204" pitchFamily="49" charset="0"/>
                <a:ea typeface="+mj-ea"/>
              </a:rPr>
              <a:t>b[i]*h[i],</a:t>
            </a:r>
            <a:r>
              <a:rPr lang="zh-CN" altLang="en-US" sz="2000" b="1" dirty="0">
                <a:latin typeface="Consolas" panose="020B0609020204030204" pitchFamily="49" charset="0"/>
                <a:ea typeface="+mj-ea"/>
              </a:rPr>
              <a:t>再维护线段树斜率结点，即给小于</a:t>
            </a:r>
            <a:r>
              <a:rPr lang="en-US" altLang="zh-CN" sz="2000" b="1" dirty="0">
                <a:latin typeface="Consolas" panose="020B0609020204030204" pitchFamily="49" charset="0"/>
                <a:ea typeface="+mj-ea"/>
              </a:rPr>
              <a:t>j</a:t>
            </a:r>
            <a:r>
              <a:rPr lang="zh-CN" altLang="en-US" sz="2000" b="1" dirty="0">
                <a:latin typeface="Consolas" panose="020B0609020204030204" pitchFamily="49" charset="0"/>
                <a:ea typeface="+mj-ea"/>
              </a:rPr>
              <a:t>的加上</a:t>
            </a:r>
            <a:r>
              <a:rPr lang="en-US" altLang="zh-CN" sz="2000" b="1" dirty="0">
                <a:latin typeface="Consolas" panose="020B0609020204030204" pitchFamily="49" charset="0"/>
                <a:ea typeface="+mj-ea"/>
              </a:rPr>
              <a:t>-b[i]</a:t>
            </a:r>
            <a:r>
              <a:rPr lang="zh-CN" altLang="en-US" sz="2000" b="1" dirty="0">
                <a:latin typeface="Consolas" panose="020B0609020204030204" pitchFamily="49" charset="0"/>
                <a:ea typeface="+mj-ea"/>
              </a:rPr>
              <a:t>，大于</a:t>
            </a:r>
            <a:r>
              <a:rPr lang="en-US" altLang="zh-CN" sz="2000" b="1" dirty="0">
                <a:latin typeface="Consolas" panose="020B0609020204030204" pitchFamily="49" charset="0"/>
                <a:ea typeface="+mj-ea"/>
              </a:rPr>
              <a:t>j</a:t>
            </a:r>
            <a:r>
              <a:rPr lang="zh-CN" altLang="en-US" sz="2000" b="1" dirty="0">
                <a:latin typeface="Consolas" panose="020B0609020204030204" pitchFamily="49" charset="0"/>
                <a:ea typeface="+mj-ea"/>
              </a:rPr>
              <a:t>的加上</a:t>
            </a:r>
            <a:r>
              <a:rPr lang="en-US" altLang="zh-CN" sz="2000" b="1" dirty="0">
                <a:latin typeface="Consolas" panose="020B0609020204030204" pitchFamily="49" charset="0"/>
                <a:ea typeface="+mj-ea"/>
              </a:rPr>
              <a:t>a[i]</a:t>
            </a:r>
            <a:r>
              <a:rPr lang="zh-CN" altLang="en-US" sz="2000" b="1" dirty="0">
                <a:latin typeface="Consolas" panose="020B0609020204030204" pitchFamily="49" charset="0"/>
                <a:ea typeface="+mj-ea"/>
              </a:rPr>
              <a:t>，如果结点斜率大于</a:t>
            </a:r>
            <a:r>
              <a:rPr lang="en-US" altLang="zh-CN" sz="2000" b="1" dirty="0">
                <a:latin typeface="Consolas" panose="020B0609020204030204" pitchFamily="49" charset="0"/>
                <a:ea typeface="+mj-ea"/>
              </a:rPr>
              <a:t>0</a:t>
            </a:r>
            <a:r>
              <a:rPr lang="zh-CN" altLang="en-US" sz="2000" b="1" dirty="0">
                <a:latin typeface="Consolas" panose="020B0609020204030204" pitchFamily="49" charset="0"/>
                <a:ea typeface="+mj-ea"/>
              </a:rPr>
              <a:t>了要后面统一设置为</a:t>
            </a:r>
            <a:r>
              <a:rPr lang="en-US" altLang="zh-CN" sz="2000" b="1" dirty="0">
                <a:latin typeface="Consolas" panose="020B0609020204030204" pitchFamily="49" charset="0"/>
                <a:ea typeface="+mj-ea"/>
              </a:rPr>
              <a:t>0 </a:t>
            </a:r>
            <a:r>
              <a:rPr lang="zh-CN" altLang="en-US" sz="2000" b="1" dirty="0">
                <a:latin typeface="Consolas" panose="020B0609020204030204" pitchFamily="49" charset="0"/>
                <a:ea typeface="+mj-ea"/>
              </a:rPr>
              <a:t>，因为刚刚分析了肯定是下凸包，所以斜率一定是小于</a:t>
            </a:r>
            <a:r>
              <a:rPr lang="en-US" altLang="zh-CN" sz="2000" b="1" dirty="0">
                <a:latin typeface="Consolas" panose="020B0609020204030204" pitchFamily="49" charset="0"/>
                <a:ea typeface="+mj-ea"/>
              </a:rPr>
              <a:t>0</a:t>
            </a:r>
            <a:r>
              <a:rPr lang="zh-CN" altLang="en-US" sz="2000" b="1" dirty="0">
                <a:latin typeface="Consolas" panose="020B0609020204030204" pitchFamily="49" charset="0"/>
                <a:ea typeface="+mj-ea"/>
              </a:rPr>
              <a:t>的，这样就完成了。</a:t>
            </a:r>
          </a:p>
          <a:p>
            <a:r>
              <a:rPr lang="zh-CN" altLang="en-US" sz="2000" b="1" dirty="0">
                <a:latin typeface="Consolas" panose="020B0609020204030204" pitchFamily="49" charset="0"/>
                <a:ea typeface="+mj-ea"/>
              </a:rPr>
              <a:t>（不过有更快地维护斜率的方法，不用线段树，</a:t>
            </a:r>
            <a:r>
              <a:rPr lang="en-US" altLang="zh-CN" sz="2000" b="1" dirty="0">
                <a:latin typeface="Consolas" panose="020B0609020204030204" pitchFamily="49" charset="0"/>
                <a:ea typeface="+mj-ea"/>
              </a:rPr>
              <a:t>while</a:t>
            </a:r>
            <a:r>
              <a:rPr lang="zh-CN" altLang="en-US" sz="2000" b="1" dirty="0">
                <a:latin typeface="Consolas" panose="020B0609020204030204" pitchFamily="49" charset="0"/>
                <a:ea typeface="+mj-ea"/>
              </a:rPr>
              <a:t>循环就行，留给大家思考）</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406400"/>
            <a:ext cx="9001557" cy="981235"/>
          </a:xfrm>
        </p:spPr>
        <p:txBody>
          <a:bodyPr>
            <a:normAutofit/>
          </a:bodyPr>
          <a:lstStyle/>
          <a:p>
            <a:r>
              <a:rPr lang="en-US" altLang="zh-CN" dirty="0"/>
              <a:t>S</a:t>
            </a:r>
            <a:r>
              <a:rPr lang="zh-CN" altLang="en-US" dirty="0"/>
              <a:t>题 乌兹，永远滴神！</a:t>
            </a:r>
          </a:p>
        </p:txBody>
      </p:sp>
      <p:sp>
        <p:nvSpPr>
          <p:cNvPr id="3" name="副标题 2"/>
          <p:cNvSpPr>
            <a:spLocks noGrp="1"/>
          </p:cNvSpPr>
          <p:nvPr>
            <p:ph type="subTitle" idx="1"/>
          </p:nvPr>
        </p:nvSpPr>
        <p:spPr>
          <a:xfrm>
            <a:off x="1921164" y="1320800"/>
            <a:ext cx="8666017" cy="4747491"/>
          </a:xfrm>
        </p:spPr>
        <p:txBody>
          <a:bodyPr>
            <a:normAutofit/>
          </a:bodyPr>
          <a:lstStyle/>
          <a:p>
            <a:r>
              <a:rPr lang="zh-CN" altLang="en-US" sz="2000" b="1" dirty="0">
                <a:latin typeface="Consolas" panose="020B0609020204030204" pitchFamily="49" charset="0"/>
                <a:ea typeface="+mj-ea"/>
              </a:rPr>
              <a:t>一血：</a:t>
            </a:r>
            <a:r>
              <a:rPr lang="zh-CN" altLang="en-US" sz="2000" b="1" dirty="0">
                <a:latin typeface="+mn-ea"/>
              </a:rPr>
              <a:t>程博文</a:t>
            </a:r>
          </a:p>
          <a:p>
            <a:r>
              <a:rPr lang="zh-CN" altLang="en-US" sz="2000" b="1" dirty="0">
                <a:latin typeface="Consolas" panose="020B0609020204030204" pitchFamily="49" charset="0"/>
                <a:ea typeface="+mj-ea"/>
              </a:rPr>
              <a:t>题意：</a:t>
            </a:r>
            <a:endParaRPr lang="en-US" altLang="zh-CN" sz="2000" b="1" dirty="0">
              <a:latin typeface="Consolas" panose="020B0609020204030204" pitchFamily="49" charset="0"/>
              <a:ea typeface="+mj-ea"/>
            </a:endParaRPr>
          </a:p>
          <a:p>
            <a:r>
              <a:rPr lang="en-US" altLang="zh-CN" sz="2000" b="1" dirty="0">
                <a:latin typeface="Consolas" panose="020B0609020204030204" pitchFamily="49" charset="0"/>
                <a:ea typeface="+mj-ea"/>
              </a:rPr>
              <a:t>	</a:t>
            </a:r>
            <a:r>
              <a:rPr lang="zh-CN" altLang="en-US" sz="2000" b="1" dirty="0">
                <a:latin typeface="Consolas" panose="020B0609020204030204" pitchFamily="49" charset="0"/>
                <a:ea typeface="+mj-ea"/>
              </a:rPr>
              <a:t>从1 → n，在位置i有p[i]的概率到</a:t>
            </a:r>
            <a:r>
              <a:rPr lang="en-US" altLang="zh-CN" sz="2000" b="1" dirty="0">
                <a:latin typeface="Consolas" panose="020B0609020204030204" pitchFamily="49" charset="0"/>
                <a:ea typeface="+mj-ea"/>
              </a:rPr>
              <a:t>i+1</a:t>
            </a:r>
            <a:r>
              <a:rPr lang="zh-CN" altLang="en-US" sz="2000" b="1" dirty="0">
                <a:latin typeface="Consolas" panose="020B0609020204030204" pitchFamily="49" charset="0"/>
                <a:ea typeface="+mj-ea"/>
              </a:rPr>
              <a:t>，有1 − p[i]到的概率回到1，问到n的期望是多少。</a:t>
            </a:r>
          </a:p>
          <a:p>
            <a:r>
              <a:rPr lang="en-US" altLang="zh-CN" sz="2000" b="1" dirty="0">
                <a:latin typeface="Consolas" panose="020B0609020204030204" pitchFamily="49" charset="0"/>
                <a:ea typeface="+mj-ea"/>
                <a:sym typeface="+mn-ea"/>
              </a:rPr>
              <a:t>Tag</a:t>
            </a:r>
            <a:r>
              <a:rPr lang="zh-CN" altLang="en-US" sz="2000" b="1" dirty="0">
                <a:latin typeface="Consolas" panose="020B0609020204030204" pitchFamily="49" charset="0"/>
                <a:ea typeface="+mj-ea"/>
                <a:sym typeface="+mn-ea"/>
              </a:rPr>
              <a:t>：期望</a:t>
            </a:r>
            <a:r>
              <a:rPr lang="en-US" altLang="zh-CN" sz="2000" b="1" dirty="0">
                <a:latin typeface="Consolas" panose="020B0609020204030204" pitchFamily="49" charset="0"/>
                <a:ea typeface="+mj-ea"/>
                <a:sym typeface="+mn-ea"/>
              </a:rPr>
              <a:t>dp</a:t>
            </a:r>
            <a:r>
              <a:rPr lang="zh-CN" altLang="en-US" sz="2000" b="1" dirty="0">
                <a:latin typeface="Consolas" panose="020B0609020204030204" pitchFamily="49" charset="0"/>
                <a:ea typeface="+mj-ea"/>
                <a:sym typeface="+mn-ea"/>
              </a:rPr>
              <a:t>，解方程，逆元</a:t>
            </a:r>
            <a:endParaRPr lang="en-US" altLang="zh-CN" sz="2000" b="1" dirty="0">
              <a:latin typeface="Consolas" panose="020B0609020204030204" pitchFamily="49" charset="0"/>
              <a:ea typeface="+mj-ea"/>
            </a:endParaRPr>
          </a:p>
          <a:p>
            <a:r>
              <a:rPr lang="zh-CN" altLang="en-US" sz="2000" b="1" dirty="0">
                <a:latin typeface="Consolas" panose="020B0609020204030204" pitchFamily="49" charset="0"/>
                <a:ea typeface="+mj-ea"/>
              </a:rPr>
              <a:t>解：</a:t>
            </a:r>
          </a:p>
          <a:p>
            <a:r>
              <a:rPr lang="en-US" altLang="zh-CN" sz="2000" b="1" dirty="0">
                <a:latin typeface="Consolas" panose="020B0609020204030204" pitchFamily="49" charset="0"/>
                <a:ea typeface="+mj-ea"/>
              </a:rPr>
              <a:t>记dp[i]为通过第i面镜子的期望天数，pi为通过第i面镜子的概率，则我们可以得到</a:t>
            </a:r>
          </a:p>
          <a:p>
            <a:r>
              <a:rPr lang="en-US" altLang="zh-CN" sz="2000" b="1" dirty="0">
                <a:latin typeface="Consolas" panose="020B0609020204030204" pitchFamily="49" charset="0"/>
                <a:ea typeface="+mj-ea"/>
              </a:rPr>
              <a:t>dp[i]=</a:t>
            </a:r>
            <a:r>
              <a:rPr lang="en-US" altLang="zh-CN" sz="2000" b="1" dirty="0">
                <a:latin typeface="Consolas" panose="020B0609020204030204" pitchFamily="49" charset="0"/>
                <a:ea typeface="+mj-ea"/>
                <a:sym typeface="+mn-ea"/>
              </a:rPr>
              <a:t>pi*</a:t>
            </a:r>
            <a:r>
              <a:rPr lang="en-US" altLang="zh-CN" sz="2000" b="1" dirty="0">
                <a:latin typeface="Consolas" panose="020B0609020204030204" pitchFamily="49" charset="0"/>
                <a:ea typeface="+mj-ea"/>
              </a:rPr>
              <a:t>(dp[i-1]+1)+(1-pi)*(dp[i]+1)，</a:t>
            </a:r>
          </a:p>
          <a:p>
            <a:r>
              <a:rPr lang="en-US" altLang="zh-CN" sz="2000" b="1" dirty="0">
                <a:latin typeface="Consolas" panose="020B0609020204030204" pitchFamily="49" charset="0"/>
                <a:ea typeface="+mj-ea"/>
              </a:rPr>
              <a:t>其中的dp[i-1]为走到第i-1的期望天数，此时我们有pi概率只需要再走一天，有1-pi概率需要再走1+dp[i]天（往前走一天，失败，然后再走通过i的期望天数)；</a:t>
            </a:r>
            <a:r>
              <a:rPr lang="zh-CN" altLang="en-US" sz="2000" b="1" dirty="0">
                <a:latin typeface="Consolas" panose="020B0609020204030204" pitchFamily="49" charset="0"/>
                <a:ea typeface="+mj-ea"/>
              </a:rPr>
              <a:t>解方程后得转移</a:t>
            </a:r>
            <a:endParaRPr lang="en-US" altLang="zh-CN" sz="2000" b="1" dirty="0">
              <a:latin typeface="Consolas" panose="020B0609020204030204" pitchFamily="49" charset="0"/>
              <a:ea typeface="+mj-ea"/>
            </a:endParaRPr>
          </a:p>
          <a:p>
            <a:endParaRPr lang="en-US" altLang="zh-CN" sz="2000" b="1" dirty="0">
              <a:latin typeface="Consolas" panose="020B0609020204030204" pitchFamily="49" charset="0"/>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1782" y="213360"/>
            <a:ext cx="9001557" cy="981235"/>
          </a:xfrm>
        </p:spPr>
        <p:txBody>
          <a:bodyPr>
            <a:normAutofit/>
          </a:bodyPr>
          <a:lstStyle/>
          <a:p>
            <a:r>
              <a:rPr lang="en-US" altLang="zh-CN" dirty="0"/>
              <a:t>U</a:t>
            </a:r>
            <a:r>
              <a:rPr lang="zh-CN" altLang="en-US" dirty="0"/>
              <a:t>题 种蘑菇</a:t>
            </a:r>
          </a:p>
        </p:txBody>
      </p:sp>
      <p:sp>
        <p:nvSpPr>
          <p:cNvPr id="3" name="副标题 2"/>
          <p:cNvSpPr>
            <a:spLocks noGrp="1"/>
          </p:cNvSpPr>
          <p:nvPr>
            <p:ph type="subTitle" idx="1"/>
          </p:nvPr>
        </p:nvSpPr>
        <p:spPr>
          <a:xfrm>
            <a:off x="1932305" y="943610"/>
            <a:ext cx="9526905" cy="5113655"/>
          </a:xfrm>
        </p:spPr>
        <p:txBody>
          <a:bodyPr>
            <a:noAutofit/>
          </a:bodyPr>
          <a:lstStyle/>
          <a:p>
            <a:r>
              <a:rPr lang="zh-CN" altLang="en-US" b="1" dirty="0">
                <a:latin typeface="Consolas" panose="020B0609020204030204" pitchFamily="49" charset="0"/>
                <a:ea typeface="+mj-ea"/>
              </a:rPr>
              <a:t>一血：</a:t>
            </a:r>
            <a:r>
              <a:rPr b="1" dirty="0">
                <a:latin typeface="+mn-ea"/>
              </a:rPr>
              <a:t>张嘉淇</a:t>
            </a:r>
          </a:p>
          <a:p>
            <a:r>
              <a:rPr lang="zh-CN" altLang="en-US" b="1" dirty="0">
                <a:latin typeface="Consolas" panose="020B0609020204030204" pitchFamily="49" charset="0"/>
                <a:ea typeface="+mj-ea"/>
              </a:rPr>
              <a:t>题意：</a:t>
            </a:r>
            <a:endParaRPr lang="en-US" altLang="zh-CN" b="1" dirty="0">
              <a:latin typeface="Consolas" panose="020B0609020204030204" pitchFamily="49" charset="0"/>
              <a:ea typeface="+mj-ea"/>
            </a:endParaRPr>
          </a:p>
          <a:p>
            <a:r>
              <a:rPr lang="en-US" altLang="zh-CN" b="1" dirty="0">
                <a:latin typeface="Consolas" panose="020B0609020204030204" pitchFamily="49" charset="0"/>
                <a:ea typeface="+mj-ea"/>
              </a:rPr>
              <a:t>	</a:t>
            </a:r>
            <a:r>
              <a:rPr b="1" dirty="0">
                <a:latin typeface="Consolas" panose="020B0609020204030204" pitchFamily="49" charset="0"/>
                <a:ea typeface="+mj-ea"/>
              </a:rPr>
              <a:t>有若干行，每行分为若干段，每段可以选定一个位置放入一个1，求放完所有1以后每列1个数的平方数之和的最大值</a:t>
            </a:r>
            <a:r>
              <a:rPr lang="zh-CN" b="1" dirty="0">
                <a:latin typeface="Consolas" panose="020B0609020204030204" pitchFamily="49" charset="0"/>
                <a:ea typeface="+mj-ea"/>
              </a:rPr>
              <a:t>。</a:t>
            </a:r>
          </a:p>
          <a:p>
            <a:r>
              <a:rPr lang="en-US" altLang="zh-CN" b="1" dirty="0">
                <a:latin typeface="Consolas" panose="020B0609020204030204" pitchFamily="49" charset="0"/>
                <a:ea typeface="+mj-ea"/>
              </a:rPr>
              <a:t>tag</a:t>
            </a:r>
            <a:r>
              <a:rPr lang="zh-CN" altLang="en-US" b="1" dirty="0">
                <a:latin typeface="Consolas" panose="020B0609020204030204" pitchFamily="49" charset="0"/>
                <a:ea typeface="+mj-ea"/>
              </a:rPr>
              <a:t>：区间</a:t>
            </a:r>
            <a:r>
              <a:rPr lang="en-US" altLang="zh-CN" b="1" dirty="0">
                <a:latin typeface="Consolas" panose="020B0609020204030204" pitchFamily="49" charset="0"/>
                <a:ea typeface="+mj-ea"/>
              </a:rPr>
              <a:t>dp</a:t>
            </a:r>
          </a:p>
          <a:p>
            <a:r>
              <a:rPr lang="zh-CN" altLang="en-US" b="1" dirty="0">
                <a:latin typeface="Consolas" panose="020B0609020204030204" pitchFamily="49" charset="0"/>
                <a:ea typeface="+mj-ea"/>
              </a:rPr>
              <a:t>解：这题看到一段又一段，就让人想区间</a:t>
            </a:r>
            <a:r>
              <a:rPr lang="en-US" altLang="zh-CN" b="1" dirty="0">
                <a:latin typeface="Consolas" panose="020B0609020204030204" pitchFamily="49" charset="0"/>
                <a:ea typeface="+mj-ea"/>
              </a:rPr>
              <a:t>dp</a:t>
            </a:r>
            <a:r>
              <a:rPr lang="zh-CN" altLang="en-US" b="1" dirty="0">
                <a:latin typeface="Consolas" panose="020B0609020204030204" pitchFamily="49" charset="0"/>
                <a:ea typeface="+mj-ea"/>
              </a:rPr>
              <a:t>，再一看数据范围，很可能就是区间</a:t>
            </a:r>
            <a:r>
              <a:rPr lang="en-US" altLang="zh-CN" b="1" dirty="0">
                <a:latin typeface="Consolas" panose="020B0609020204030204" pitchFamily="49" charset="0"/>
                <a:ea typeface="+mj-ea"/>
              </a:rPr>
              <a:t>dp</a:t>
            </a:r>
            <a:r>
              <a:rPr lang="zh-CN" altLang="en-US" b="1" dirty="0">
                <a:latin typeface="Consolas" panose="020B0609020204030204" pitchFamily="49" charset="0"/>
                <a:ea typeface="+mj-ea"/>
              </a:rPr>
              <a:t>。</a:t>
            </a:r>
          </a:p>
          <a:p>
            <a:r>
              <a:rPr lang="zh-CN" b="1" dirty="0">
                <a:latin typeface="Consolas" panose="020B0609020204030204" pitchFamily="49" charset="0"/>
                <a:ea typeface="+mj-ea"/>
              </a:rPr>
              <a:t>但是如果直接设置</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表示区间</a:t>
            </a:r>
            <a:r>
              <a:rPr lang="en-US" altLang="zh-CN" b="1" dirty="0">
                <a:latin typeface="Consolas" panose="020B0609020204030204" pitchFamily="49" charset="0"/>
                <a:ea typeface="+mj-ea"/>
              </a:rPr>
              <a:t>[i,j]</a:t>
            </a:r>
            <a:r>
              <a:rPr lang="zh-CN" altLang="en-US" b="1" dirty="0">
                <a:latin typeface="Consolas" panose="020B0609020204030204" pitchFamily="49" charset="0"/>
                <a:ea typeface="+mj-ea"/>
              </a:rPr>
              <a:t>的最大可能，会导致转移的时候很难处理重叠，所以状态的设置是这题的难点 </a:t>
            </a:r>
            <a:r>
              <a:rPr lang="en-US" altLang="zh-CN" b="1" dirty="0">
                <a:latin typeface="Consolas" panose="020B0609020204030204" pitchFamily="49" charset="0"/>
                <a:ea typeface="+mj-ea"/>
              </a:rPr>
              <a:t>=&gt; </a:t>
            </a:r>
            <a:r>
              <a:rPr lang="zh-CN" altLang="en-US" b="1" dirty="0">
                <a:latin typeface="Consolas" panose="020B0609020204030204" pitchFamily="49" charset="0"/>
                <a:ea typeface="+mj-ea"/>
              </a:rPr>
              <a:t>状态的设置一定要避免重叠，所以设置为</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表示对于区间内完全被包含在</a:t>
            </a:r>
            <a:r>
              <a:rPr lang="en-US" altLang="zh-CN" b="1" dirty="0">
                <a:latin typeface="Consolas" panose="020B0609020204030204" pitchFamily="49" charset="0"/>
                <a:ea typeface="+mj-ea"/>
              </a:rPr>
              <a:t>[i,j]</a:t>
            </a:r>
            <a:r>
              <a:rPr lang="zh-CN" altLang="en-US" b="1" dirty="0">
                <a:latin typeface="Consolas" panose="020B0609020204030204" pitchFamily="49" charset="0"/>
                <a:ea typeface="+mj-ea"/>
              </a:rPr>
              <a:t>内的线段的摆放的最大值，区间内只出现的部分线段不允许放蘑菇。这样最终的答案是</a:t>
            </a:r>
            <a:r>
              <a:rPr lang="en-US" altLang="zh-CN" b="1" dirty="0">
                <a:latin typeface="Consolas" panose="020B0609020204030204" pitchFamily="49" charset="0"/>
                <a:ea typeface="+mj-ea"/>
              </a:rPr>
              <a:t>dp[1][n]</a:t>
            </a:r>
            <a:r>
              <a:rPr lang="zh-CN" altLang="en-US" b="1" dirty="0">
                <a:latin typeface="Consolas" panose="020B0609020204030204" pitchFamily="49" charset="0"/>
                <a:ea typeface="+mj-ea"/>
              </a:rPr>
              <a:t>也是满足的，因为所有的线段都在</a:t>
            </a:r>
            <a:r>
              <a:rPr lang="en-US" altLang="zh-CN" b="1" dirty="0">
                <a:latin typeface="Consolas" panose="020B0609020204030204" pitchFamily="49" charset="0"/>
                <a:ea typeface="+mj-ea"/>
              </a:rPr>
              <a:t>[1,n]</a:t>
            </a:r>
            <a:r>
              <a:rPr lang="zh-CN" altLang="en-US" b="1" dirty="0">
                <a:latin typeface="Consolas" panose="020B0609020204030204" pitchFamily="49" charset="0"/>
                <a:ea typeface="+mj-ea"/>
              </a:rPr>
              <a:t>内，故满足。</a:t>
            </a:r>
          </a:p>
          <a:p>
            <a:r>
              <a:rPr lang="zh-CN" altLang="en-US" b="1" dirty="0">
                <a:latin typeface="Consolas" panose="020B0609020204030204" pitchFamily="49" charset="0"/>
                <a:ea typeface="+mj-ea"/>
              </a:rPr>
              <a:t>那么考虑</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的转移，由于是区间</a:t>
            </a:r>
            <a:r>
              <a:rPr lang="en-US" altLang="zh-CN" b="1" dirty="0">
                <a:latin typeface="Consolas" panose="020B0609020204030204" pitchFamily="49" charset="0"/>
                <a:ea typeface="+mj-ea"/>
              </a:rPr>
              <a:t>dp</a:t>
            </a:r>
            <a:r>
              <a:rPr lang="zh-CN" altLang="en-US" b="1" dirty="0">
                <a:latin typeface="Consolas" panose="020B0609020204030204" pitchFamily="49" charset="0"/>
                <a:ea typeface="+mj-ea"/>
              </a:rPr>
              <a:t>，所以长度小于</a:t>
            </a:r>
            <a:r>
              <a:rPr lang="en-US" altLang="zh-CN" b="1" dirty="0">
                <a:latin typeface="Consolas" panose="020B0609020204030204" pitchFamily="49" charset="0"/>
                <a:ea typeface="+mj-ea"/>
              </a:rPr>
              <a:t>j-i+1</a:t>
            </a:r>
            <a:r>
              <a:rPr lang="zh-CN" altLang="en-US" b="1" dirty="0">
                <a:latin typeface="Consolas" panose="020B0609020204030204" pitchFamily="49" charset="0"/>
                <a:ea typeface="+mj-ea"/>
              </a:rPr>
              <a:t>的区间都已经处理出结果了，下面对于</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的最大值的求法肯定是尽可能集中某些段到同一列，这样才能平方更大，答案更大。而不管这一列我们选择哪个，</a:t>
            </a:r>
            <a:r>
              <a:rPr lang="en-US" altLang="zh-CN" b="1" dirty="0">
                <a:latin typeface="Consolas" panose="020B0609020204030204" pitchFamily="49" charset="0"/>
                <a:ea typeface="+mj-ea"/>
              </a:rPr>
              <a:t>j-i+1 - 1 </a:t>
            </a:r>
            <a:r>
              <a:rPr lang="zh-CN" altLang="en-US" b="1" dirty="0">
                <a:latin typeface="Consolas" panose="020B0609020204030204" pitchFamily="49" charset="0"/>
                <a:ea typeface="+mj-ea"/>
              </a:rPr>
              <a:t>的长度我们都是已经处理完了的，以为是区间</a:t>
            </a:r>
            <a:r>
              <a:rPr lang="en-US" altLang="zh-CN" b="1" dirty="0">
                <a:latin typeface="Consolas" panose="020B0609020204030204" pitchFamily="49" charset="0"/>
                <a:ea typeface="+mj-ea"/>
              </a:rPr>
              <a:t>dp</a:t>
            </a:r>
          </a:p>
          <a:p>
            <a:r>
              <a:rPr lang="zh-CN" altLang="en-US" b="1" dirty="0">
                <a:latin typeface="Consolas" panose="020B0609020204030204" pitchFamily="49" charset="0"/>
                <a:ea typeface="+mj-ea"/>
              </a:rPr>
              <a:t>所以区间转移就是</a:t>
            </a:r>
            <a:r>
              <a:rPr lang="en-US" altLang="zh-CN" b="1" dirty="0">
                <a:latin typeface="Consolas" panose="020B0609020204030204" pitchFamily="49" charset="0"/>
                <a:ea typeface="+mj-ea"/>
              </a:rPr>
              <a:t>dp[i][j]=max{dp[i][k-1]+cnt(k)^2+dp[k+1][j]};</a:t>
            </a:r>
          </a:p>
          <a:p>
            <a:r>
              <a:rPr lang="en-US" altLang="zh-CN" b="1" dirty="0">
                <a:latin typeface="Consolas" panose="020B0609020204030204" pitchFamily="49" charset="0"/>
                <a:ea typeface="+mj-ea"/>
              </a:rPr>
              <a:t>cnt(k)</a:t>
            </a:r>
            <a:r>
              <a:rPr lang="zh-CN" altLang="en-US" b="1" dirty="0">
                <a:latin typeface="Consolas" panose="020B0609020204030204" pitchFamily="49" charset="0"/>
                <a:ea typeface="+mj-ea"/>
              </a:rPr>
              <a:t>就是</a:t>
            </a:r>
            <a:r>
              <a:rPr lang="en-US" altLang="zh-CN" b="1" dirty="0">
                <a:latin typeface="Consolas" panose="020B0609020204030204" pitchFamily="49" charset="0"/>
                <a:ea typeface="+mj-ea"/>
              </a:rPr>
              <a:t>1</a:t>
            </a:r>
            <a:r>
              <a:rPr lang="zh-CN" altLang="en-US" b="1" dirty="0">
                <a:latin typeface="Consolas" panose="020B0609020204030204" pitchFamily="49" charset="0"/>
                <a:ea typeface="+mj-ea"/>
              </a:rPr>
              <a:t>到</a:t>
            </a:r>
            <a:r>
              <a:rPr lang="en-US" altLang="zh-CN" b="1" dirty="0">
                <a:latin typeface="Consolas" panose="020B0609020204030204" pitchFamily="49" charset="0"/>
                <a:ea typeface="+mj-ea"/>
              </a:rPr>
              <a:t>n</a:t>
            </a:r>
            <a:r>
              <a:rPr lang="zh-CN" altLang="en-US" b="1" dirty="0">
                <a:latin typeface="Consolas" panose="020B0609020204030204" pitchFamily="49" charset="0"/>
                <a:ea typeface="+mj-ea"/>
              </a:rPr>
              <a:t>行有多少条线段能放在</a:t>
            </a:r>
            <a:r>
              <a:rPr lang="en-US" altLang="zh-CN" b="1" dirty="0">
                <a:latin typeface="Consolas" panose="020B0609020204030204" pitchFamily="49" charset="0"/>
                <a:ea typeface="+mj-ea"/>
              </a:rPr>
              <a:t>k</a:t>
            </a:r>
            <a:r>
              <a:rPr lang="zh-CN" altLang="en-US" b="1" dirty="0">
                <a:latin typeface="Consolas" panose="020B0609020204030204" pitchFamily="49" charset="0"/>
                <a:ea typeface="+mj-ea"/>
              </a:rPr>
              <a:t>列且包含在</a:t>
            </a:r>
            <a:r>
              <a:rPr lang="en-US" altLang="zh-CN" b="1" dirty="0">
                <a:latin typeface="Consolas" panose="020B0609020204030204" pitchFamily="49" charset="0"/>
                <a:ea typeface="+mj-ea"/>
              </a:rPr>
              <a:t>[i,j]</a:t>
            </a:r>
            <a:r>
              <a:rPr lang="zh-CN" altLang="en-US" b="1" dirty="0">
                <a:latin typeface="Consolas" panose="020B0609020204030204" pitchFamily="49" charset="0"/>
                <a:ea typeface="+mj-ea"/>
              </a:rPr>
              <a:t>中，这样，这些线段的放置都集中到</a:t>
            </a:r>
            <a:r>
              <a:rPr lang="en-US" altLang="zh-CN" b="1" dirty="0">
                <a:latin typeface="Consolas" panose="020B0609020204030204" pitchFamily="49" charset="0"/>
                <a:ea typeface="+mj-ea"/>
              </a:rPr>
              <a:t>k</a:t>
            </a:r>
            <a:r>
              <a:rPr lang="zh-CN" altLang="en-US" b="1" dirty="0">
                <a:latin typeface="Consolas" panose="020B0609020204030204" pitchFamily="49" charset="0"/>
                <a:ea typeface="+mj-ea"/>
              </a:rPr>
              <a:t>列则能集中到</a:t>
            </a:r>
            <a:r>
              <a:rPr lang="en-US" altLang="zh-CN" b="1" dirty="0">
                <a:latin typeface="Consolas" panose="020B0609020204030204" pitchFamily="49" charset="0"/>
                <a:ea typeface="+mj-ea"/>
              </a:rPr>
              <a:t>k</a:t>
            </a:r>
            <a:r>
              <a:rPr lang="zh-CN" altLang="en-US" b="1" dirty="0">
                <a:latin typeface="Consolas" panose="020B0609020204030204" pitchFamily="49" charset="0"/>
                <a:ea typeface="+mj-ea"/>
              </a:rPr>
              <a:t>列的段都不会影响左右两边（根据定义）。最终答案就是</a:t>
            </a:r>
            <a:r>
              <a:rPr lang="en-US" altLang="zh-CN" b="1" dirty="0">
                <a:latin typeface="Consolas" panose="020B0609020204030204" pitchFamily="49" charset="0"/>
                <a:ea typeface="+mj-ea"/>
              </a:rPr>
              <a:t>dp[1][n]</a:t>
            </a:r>
            <a:r>
              <a:rPr lang="zh-CN" altLang="en-US" b="1" dirty="0">
                <a:latin typeface="Consolas" panose="020B0609020204030204" pitchFamily="49" charset="0"/>
                <a:ea typeface="+mj-ea"/>
              </a:rPr>
              <a:t>。</a:t>
            </a:r>
            <a:endParaRPr lang="zh-CN" b="1" dirty="0">
              <a:latin typeface="Consolas" panose="020B0609020204030204" pitchFamily="49" charset="0"/>
              <a:ea typeface="+mj-ea"/>
            </a:endParaRPr>
          </a:p>
          <a:p>
            <a:endParaRPr lang="zh-CN" b="1" dirty="0">
              <a:latin typeface="Consolas" panose="020B0609020204030204" pitchFamily="49" charset="0"/>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34EC6-8E81-4B02-AC41-1FE76E4CF5A1}"/>
              </a:ext>
            </a:extLst>
          </p:cNvPr>
          <p:cNvSpPr>
            <a:spLocks noGrp="1"/>
          </p:cNvSpPr>
          <p:nvPr>
            <p:ph type="title"/>
          </p:nvPr>
        </p:nvSpPr>
        <p:spPr/>
        <p:txBody>
          <a:bodyPr/>
          <a:lstStyle/>
          <a:p>
            <a:r>
              <a:rPr lang="en-US" altLang="zh-CN" dirty="0"/>
              <a:t>T</a:t>
            </a:r>
            <a:endParaRPr lang="zh-CN" altLang="en-US" dirty="0"/>
          </a:p>
        </p:txBody>
      </p:sp>
      <p:sp>
        <p:nvSpPr>
          <p:cNvPr id="3" name="内容占位符 2">
            <a:extLst>
              <a:ext uri="{FF2B5EF4-FFF2-40B4-BE49-F238E27FC236}">
                <a16:creationId xmlns:a16="http://schemas.microsoft.com/office/drawing/2014/main" id="{27B4FDDB-AFD4-478B-AC88-7BC653BD36B2}"/>
              </a:ext>
            </a:extLst>
          </p:cNvPr>
          <p:cNvSpPr>
            <a:spLocks noGrp="1"/>
          </p:cNvSpPr>
          <p:nvPr>
            <p:ph idx="1"/>
          </p:nvPr>
        </p:nvSpPr>
        <p:spPr>
          <a:xfrm>
            <a:off x="838200" y="1825625"/>
            <a:ext cx="10515600" cy="5334830"/>
          </a:xfrm>
        </p:spPr>
        <p:txBody>
          <a:bodyPr>
            <a:normAutofit/>
          </a:bodyPr>
          <a:lstStyle/>
          <a:p>
            <a:r>
              <a:rPr lang="en-US" altLang="zh-CN" dirty="0"/>
              <a:t>Tag: </a:t>
            </a:r>
            <a:r>
              <a:rPr lang="zh-CN" altLang="en-US" dirty="0"/>
              <a:t>贪心（区间选点问题）、线段树优化</a:t>
            </a:r>
            <a:r>
              <a:rPr lang="en-US" altLang="zh-CN" dirty="0" err="1"/>
              <a:t>dp</a:t>
            </a:r>
            <a:endParaRPr lang="en-US" altLang="zh-CN" dirty="0"/>
          </a:p>
          <a:p>
            <a:r>
              <a:rPr lang="zh-CN" altLang="en-US" dirty="0"/>
              <a:t>如果我们要求每次选</a:t>
            </a:r>
            <a:r>
              <a:rPr lang="en-US" altLang="zh-CN" dirty="0"/>
              <a:t>1</a:t>
            </a:r>
            <a:r>
              <a:rPr lang="zh-CN" altLang="en-US" dirty="0"/>
              <a:t>后选</a:t>
            </a:r>
            <a:r>
              <a:rPr lang="en-US" altLang="zh-CN" dirty="0"/>
              <a:t>2</a:t>
            </a:r>
            <a:r>
              <a:rPr lang="zh-CN" altLang="en-US" dirty="0"/>
              <a:t>，选</a:t>
            </a:r>
            <a:r>
              <a:rPr lang="en-US" altLang="zh-CN" dirty="0"/>
              <a:t>2</a:t>
            </a:r>
            <a:r>
              <a:rPr lang="zh-CN" altLang="en-US" dirty="0"/>
              <a:t>后选</a:t>
            </a:r>
            <a:r>
              <a:rPr lang="en-US" altLang="zh-CN" dirty="0"/>
              <a:t>1</a:t>
            </a:r>
            <a:r>
              <a:rPr lang="zh-CN" altLang="en-US" dirty="0"/>
              <a:t>，那么这道题就是一道区间选点问题，于是考虑现将区间按左端点或右端点排序，保证在某个区间前得到的区间个数最优。</a:t>
            </a:r>
            <a:endParaRPr lang="en-US" altLang="zh-CN" dirty="0"/>
          </a:p>
          <a:p>
            <a:r>
              <a:rPr lang="zh-CN" altLang="en-US" dirty="0"/>
              <a:t>求</a:t>
            </a:r>
            <a:r>
              <a:rPr lang="en-US" altLang="zh-CN" dirty="0"/>
              <a:t>1</a:t>
            </a:r>
            <a:r>
              <a:rPr lang="zh-CN" altLang="en-US" dirty="0"/>
              <a:t>个类型为</a:t>
            </a:r>
            <a:r>
              <a:rPr lang="en-US" altLang="zh-CN" dirty="0"/>
              <a:t>1</a:t>
            </a:r>
            <a:r>
              <a:rPr lang="zh-CN" altLang="en-US" dirty="0"/>
              <a:t>的区间时，如果不包含类型</a:t>
            </a:r>
            <a:r>
              <a:rPr lang="en-US" altLang="zh-CN" dirty="0"/>
              <a:t>2</a:t>
            </a:r>
            <a:r>
              <a:rPr lang="zh-CN" altLang="en-US" dirty="0"/>
              <a:t>的区间，那么就等于类型为</a:t>
            </a:r>
            <a:r>
              <a:rPr lang="en-US" altLang="zh-CN" dirty="0"/>
              <a:t>1</a:t>
            </a:r>
            <a:r>
              <a:rPr lang="zh-CN" altLang="en-US" dirty="0"/>
              <a:t>的区间数。否则如果选取一个类型为</a:t>
            </a:r>
            <a:r>
              <a:rPr lang="en-US" altLang="zh-CN" dirty="0"/>
              <a:t>2</a:t>
            </a:r>
            <a:r>
              <a:rPr lang="zh-CN" altLang="en-US" dirty="0"/>
              <a:t>的区间</a:t>
            </a:r>
            <a:r>
              <a:rPr lang="en-US" altLang="zh-CN" dirty="0"/>
              <a:t>t</a:t>
            </a:r>
            <a:r>
              <a:rPr lang="zh-CN" altLang="en-US" dirty="0"/>
              <a:t>，求到的值等于</a:t>
            </a:r>
            <a:r>
              <a:rPr lang="en-US" altLang="zh-CN" dirty="0" err="1"/>
              <a:t>ans</a:t>
            </a:r>
            <a:r>
              <a:rPr lang="en-US" altLang="zh-CN" baseline="-25000" dirty="0" err="1"/>
              <a:t>t</a:t>
            </a:r>
            <a:r>
              <a:rPr lang="en-US" altLang="zh-CN" baseline="-25000" dirty="0"/>
              <a:t> </a:t>
            </a:r>
            <a:r>
              <a:rPr lang="en-US" altLang="zh-CN" dirty="0"/>
              <a:t>+nums</a:t>
            </a:r>
            <a:r>
              <a:rPr lang="en-US" altLang="zh-CN" baseline="-25000" dirty="0"/>
              <a:t>1</a:t>
            </a:r>
            <a:r>
              <a:rPr lang="en-US" altLang="zh-CN" dirty="0"/>
              <a:t>(1,L[t]-1)+1 </a:t>
            </a:r>
            <a:r>
              <a:rPr lang="zh-CN" altLang="en-US" dirty="0"/>
              <a:t>（</a:t>
            </a:r>
            <a:r>
              <a:rPr lang="en-US" altLang="zh-CN" dirty="0"/>
              <a:t>nums</a:t>
            </a:r>
            <a:r>
              <a:rPr lang="en-US" altLang="zh-CN" baseline="-25000" dirty="0"/>
              <a:t>1</a:t>
            </a:r>
            <a:r>
              <a:rPr lang="zh-CN" altLang="en-US" dirty="0"/>
              <a:t>表示右端点在这一区间的类型为</a:t>
            </a:r>
            <a:r>
              <a:rPr lang="en-US" altLang="zh-CN" dirty="0"/>
              <a:t>1</a:t>
            </a:r>
            <a:r>
              <a:rPr lang="zh-CN" altLang="en-US" dirty="0"/>
              <a:t>的个数）</a:t>
            </a:r>
            <a:endParaRPr lang="en-US" altLang="zh-CN" dirty="0"/>
          </a:p>
          <a:p>
            <a:r>
              <a:rPr lang="en-US" altLang="zh-CN" dirty="0"/>
              <a:t> ans</a:t>
            </a:r>
            <a:r>
              <a:rPr lang="en-US" altLang="zh-CN" baseline="-25000" dirty="0"/>
              <a:t>1,i </a:t>
            </a:r>
            <a:r>
              <a:rPr lang="en-US" altLang="zh-CN" dirty="0"/>
              <a:t>= ans</a:t>
            </a:r>
            <a:r>
              <a:rPr lang="en-US" altLang="zh-CN" baseline="-25000" dirty="0"/>
              <a:t>2,t </a:t>
            </a:r>
            <a:r>
              <a:rPr lang="en-US" altLang="zh-CN" dirty="0"/>
              <a:t>+nums</a:t>
            </a:r>
            <a:r>
              <a:rPr lang="en-US" altLang="zh-CN" baseline="-25000" dirty="0"/>
              <a:t>1</a:t>
            </a:r>
            <a:r>
              <a:rPr lang="en-US" altLang="zh-CN" dirty="0"/>
              <a:t>(1,L[t]-1)+1, (</a:t>
            </a:r>
            <a:r>
              <a:rPr lang="en-US" altLang="zh-CN" dirty="0" err="1"/>
              <a:t>i</a:t>
            </a:r>
            <a:r>
              <a:rPr lang="en-US" altLang="zh-CN" dirty="0"/>
              <a:t>&lt;=t&lt;=n)</a:t>
            </a:r>
          </a:p>
          <a:p>
            <a:r>
              <a:rPr lang="en-US" altLang="zh-CN" dirty="0"/>
              <a:t> ans</a:t>
            </a:r>
            <a:r>
              <a:rPr lang="en-US" altLang="zh-CN" baseline="-25000" dirty="0"/>
              <a:t>2,i </a:t>
            </a:r>
            <a:r>
              <a:rPr lang="en-US" altLang="zh-CN" dirty="0"/>
              <a:t>= ans</a:t>
            </a:r>
            <a:r>
              <a:rPr lang="en-US" altLang="zh-CN" baseline="-25000" dirty="0"/>
              <a:t>1,t </a:t>
            </a:r>
            <a:r>
              <a:rPr lang="en-US" altLang="zh-CN" dirty="0"/>
              <a:t>+nums</a:t>
            </a:r>
            <a:r>
              <a:rPr lang="en-US" altLang="zh-CN" baseline="-25000" dirty="0"/>
              <a:t>2</a:t>
            </a:r>
            <a:r>
              <a:rPr lang="en-US" altLang="zh-CN" dirty="0"/>
              <a:t>(1,L[t]-1)+1, (</a:t>
            </a:r>
            <a:r>
              <a:rPr lang="en-US" altLang="zh-CN" dirty="0" err="1"/>
              <a:t>i</a:t>
            </a:r>
            <a:r>
              <a:rPr lang="en-US" altLang="zh-CN" dirty="0"/>
              <a:t>&lt;=t&lt;=n)</a:t>
            </a:r>
          </a:p>
          <a:p>
            <a:r>
              <a:rPr lang="zh-CN" altLang="en-US" dirty="0"/>
              <a:t>可以用线段树维护</a:t>
            </a:r>
            <a:r>
              <a:rPr lang="en-US" altLang="zh-CN" dirty="0" err="1"/>
              <a:t>ans</a:t>
            </a:r>
            <a:r>
              <a:rPr lang="zh-CN" altLang="en-US" dirty="0"/>
              <a:t>和</a:t>
            </a:r>
            <a:r>
              <a:rPr lang="en-US" altLang="zh-CN" dirty="0" err="1"/>
              <a:t>nums</a:t>
            </a:r>
            <a:r>
              <a:rPr lang="zh-CN" altLang="en-US" dirty="0"/>
              <a:t>的值，复杂度（</a:t>
            </a:r>
            <a:r>
              <a:rPr lang="en-US" altLang="zh-CN" dirty="0" err="1"/>
              <a:t>nlogn</a:t>
            </a:r>
            <a:r>
              <a:rPr lang="zh-CN" altLang="en-US" dirty="0"/>
              <a:t>）</a:t>
            </a:r>
            <a:endParaRPr lang="en-US" altLang="zh-CN" dirty="0"/>
          </a:p>
        </p:txBody>
      </p:sp>
    </p:spTree>
    <p:extLst>
      <p:ext uri="{BB962C8B-B14F-4D97-AF65-F5344CB8AC3E}">
        <p14:creationId xmlns:p14="http://schemas.microsoft.com/office/powerpoint/2010/main" val="3527343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3372" y="320675"/>
            <a:ext cx="9001557" cy="981235"/>
          </a:xfrm>
        </p:spPr>
        <p:txBody>
          <a:bodyPr>
            <a:normAutofit/>
          </a:bodyPr>
          <a:lstStyle/>
          <a:p>
            <a:r>
              <a:rPr lang="en-US" altLang="zh-CN" dirty="0"/>
              <a:t>T</a:t>
            </a:r>
            <a:r>
              <a:rPr lang="zh-CN" altLang="en-US" dirty="0"/>
              <a:t>题 折磨局</a:t>
            </a:r>
          </a:p>
        </p:txBody>
      </p:sp>
      <p:sp>
        <p:nvSpPr>
          <p:cNvPr id="3" name="副标题 2"/>
          <p:cNvSpPr>
            <a:spLocks noGrp="1"/>
          </p:cNvSpPr>
          <p:nvPr>
            <p:ph type="subTitle" idx="1"/>
          </p:nvPr>
        </p:nvSpPr>
        <p:spPr>
          <a:xfrm>
            <a:off x="1920875" y="1094740"/>
            <a:ext cx="9301480" cy="5404485"/>
          </a:xfrm>
        </p:spPr>
        <p:txBody>
          <a:bodyPr>
            <a:noAutofit/>
          </a:bodyPr>
          <a:lstStyle/>
          <a:p>
            <a:r>
              <a:rPr lang="zh-CN" altLang="en-US" b="1" dirty="0">
                <a:latin typeface="Consolas" panose="020B0609020204030204" pitchFamily="49" charset="0"/>
                <a:ea typeface="+mj-ea"/>
              </a:rPr>
              <a:t>一血：</a:t>
            </a:r>
            <a:r>
              <a:rPr lang="zh-CN" altLang="en-US" b="1" dirty="0">
                <a:latin typeface="+mn-ea"/>
              </a:rPr>
              <a:t>程博文</a:t>
            </a:r>
            <a:r>
              <a:rPr lang="en-US" altLang="zh-CN" b="1" dirty="0">
                <a:latin typeface="+mn-ea"/>
              </a:rPr>
              <a:t>(22</a:t>
            </a:r>
            <a:r>
              <a:rPr lang="zh-CN" altLang="en-US" b="1" dirty="0">
                <a:latin typeface="+mn-ea"/>
              </a:rPr>
              <a:t>发）</a:t>
            </a:r>
          </a:p>
          <a:p>
            <a:r>
              <a:rPr lang="zh-CN" altLang="en-US" b="1" dirty="0">
                <a:latin typeface="Consolas" panose="020B0609020204030204" pitchFamily="49" charset="0"/>
                <a:ea typeface="+mj-ea"/>
              </a:rPr>
              <a:t>题意：</a:t>
            </a:r>
            <a:endParaRPr lang="en-US" altLang="zh-CN" b="1" dirty="0">
              <a:latin typeface="Consolas" panose="020B0609020204030204" pitchFamily="49" charset="0"/>
              <a:ea typeface="+mj-ea"/>
            </a:endParaRPr>
          </a:p>
          <a:p>
            <a:r>
              <a:rPr lang="en-US" altLang="zh-CN" b="1" dirty="0">
                <a:latin typeface="Consolas" panose="020B0609020204030204" pitchFamily="49" charset="0"/>
                <a:ea typeface="+mj-ea"/>
              </a:rPr>
              <a:t>	</a:t>
            </a:r>
            <a:r>
              <a:rPr b="1" dirty="0">
                <a:latin typeface="Consolas" panose="020B0609020204030204" pitchFamily="49" charset="0"/>
                <a:ea typeface="+mj-ea"/>
              </a:rPr>
              <a:t>给定n条线段[l,r]，每条线段有颜色1或2</a:t>
            </a:r>
            <a:r>
              <a:rPr lang="zh-CN" b="1" dirty="0">
                <a:latin typeface="Consolas" panose="020B0609020204030204" pitchFamily="49" charset="0"/>
                <a:ea typeface="+mj-ea"/>
              </a:rPr>
              <a:t>（不妨设为</a:t>
            </a:r>
            <a:r>
              <a:rPr lang="en-US" altLang="zh-CN" b="1" dirty="0">
                <a:latin typeface="Consolas" panose="020B0609020204030204" pitchFamily="49" charset="0"/>
                <a:ea typeface="+mj-ea"/>
              </a:rPr>
              <a:t>0</a:t>
            </a:r>
            <a:r>
              <a:rPr lang="zh-CN" altLang="en-US" b="1" dirty="0">
                <a:latin typeface="Consolas" panose="020B0609020204030204" pitchFamily="49" charset="0"/>
                <a:ea typeface="+mj-ea"/>
              </a:rPr>
              <a:t>或</a:t>
            </a:r>
            <a:r>
              <a:rPr lang="en-US" altLang="zh-CN" b="1" dirty="0">
                <a:latin typeface="Consolas" panose="020B0609020204030204" pitchFamily="49" charset="0"/>
                <a:ea typeface="+mj-ea"/>
              </a:rPr>
              <a:t>1</a:t>
            </a:r>
            <a:r>
              <a:rPr lang="zh-CN" altLang="en-US" b="1" dirty="0">
                <a:latin typeface="Consolas" panose="020B0609020204030204" pitchFamily="49" charset="0"/>
                <a:ea typeface="+mj-ea"/>
              </a:rPr>
              <a:t>）</a:t>
            </a:r>
            <a:r>
              <a:rPr b="1" dirty="0">
                <a:latin typeface="Consolas" panose="020B0609020204030204" pitchFamily="49" charset="0"/>
                <a:ea typeface="+mj-ea"/>
              </a:rPr>
              <a:t>。</a:t>
            </a:r>
          </a:p>
          <a:p>
            <a:r>
              <a:rPr b="1" dirty="0">
                <a:latin typeface="Consolas" panose="020B0609020204030204" pitchFamily="49" charset="0"/>
                <a:ea typeface="+mj-ea"/>
              </a:rPr>
              <a:t>现在要你选出若干条线段，满足不同颜色的线段不相交，</a:t>
            </a:r>
          </a:p>
          <a:p>
            <a:r>
              <a:rPr b="1" dirty="0">
                <a:latin typeface="Consolas" panose="020B0609020204030204" pitchFamily="49" charset="0"/>
                <a:ea typeface="+mj-ea"/>
              </a:rPr>
              <a:t>问最多选择多少条线段。数据范围：n&lt;=2e5，1&lt;=l,r&lt;=1e9</a:t>
            </a:r>
          </a:p>
          <a:p>
            <a:endParaRPr lang="en-US" altLang="zh-CN" b="1" dirty="0">
              <a:latin typeface="Consolas" panose="020B0609020204030204" pitchFamily="49" charset="0"/>
              <a:ea typeface="+mj-ea"/>
            </a:endParaRPr>
          </a:p>
          <a:p>
            <a:r>
              <a:rPr lang="en-US" altLang="zh-CN" b="1" dirty="0">
                <a:latin typeface="Consolas" panose="020B0609020204030204" pitchFamily="49" charset="0"/>
                <a:ea typeface="+mj-ea"/>
              </a:rPr>
              <a:t>tag:</a:t>
            </a:r>
            <a:r>
              <a:rPr lang="zh-CN" altLang="zh-CN" b="1" dirty="0">
                <a:latin typeface="Consolas" panose="020B0609020204030204" pitchFamily="49" charset="0"/>
                <a:ea typeface="+mj-ea"/>
              </a:rPr>
              <a:t>线段树</a:t>
            </a:r>
            <a:r>
              <a:rPr lang="en-US" altLang="zh-CN" b="1" dirty="0">
                <a:latin typeface="Consolas" panose="020B0609020204030204" pitchFamily="49" charset="0"/>
                <a:ea typeface="+mj-ea"/>
              </a:rPr>
              <a:t>dp</a:t>
            </a:r>
          </a:p>
          <a:p>
            <a:r>
              <a:rPr lang="zh-CN" altLang="en-US" b="1" dirty="0">
                <a:latin typeface="Consolas" panose="020B0609020204030204" pitchFamily="49" charset="0"/>
                <a:ea typeface="+mj-ea"/>
              </a:rPr>
              <a:t>解：这题是很板的线段树</a:t>
            </a:r>
            <a:r>
              <a:rPr lang="en-US" altLang="zh-CN" b="1" dirty="0">
                <a:latin typeface="Consolas" panose="020B0609020204030204" pitchFamily="49" charset="0"/>
                <a:ea typeface="+mj-ea"/>
              </a:rPr>
              <a:t>dp</a:t>
            </a:r>
            <a:r>
              <a:rPr lang="zh-CN" altLang="en-US" b="1" dirty="0">
                <a:latin typeface="Consolas" panose="020B0609020204030204" pitchFamily="49" charset="0"/>
                <a:ea typeface="+mj-ea"/>
              </a:rPr>
              <a:t>，我们令</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表示</a:t>
            </a:r>
            <a:r>
              <a:rPr lang="en-US" altLang="zh-CN" b="1" dirty="0">
                <a:latin typeface="Consolas" panose="020B0609020204030204" pitchFamily="49" charset="0"/>
                <a:ea typeface="+mj-ea"/>
              </a:rPr>
              <a:t>[1,j]</a:t>
            </a:r>
            <a:r>
              <a:rPr lang="zh-CN" altLang="en-US" b="1" dirty="0">
                <a:latin typeface="Consolas" panose="020B0609020204030204" pitchFamily="49" charset="0"/>
                <a:ea typeface="+mj-ea"/>
              </a:rPr>
              <a:t>区间最右的那条线段的颜色是</a:t>
            </a:r>
            <a:r>
              <a:rPr lang="en-US" altLang="zh-CN" b="1" dirty="0">
                <a:latin typeface="Consolas" panose="020B0609020204030204" pitchFamily="49" charset="0"/>
                <a:ea typeface="+mj-ea"/>
              </a:rPr>
              <a:t>i</a:t>
            </a:r>
            <a:r>
              <a:rPr lang="zh-CN" altLang="en-US" b="1" dirty="0">
                <a:latin typeface="Consolas" panose="020B0609020204030204" pitchFamily="49" charset="0"/>
                <a:ea typeface="+mj-ea"/>
              </a:rPr>
              <a:t>的最多条数。</a:t>
            </a:r>
            <a:r>
              <a:rPr lang="en-US" altLang="zh-CN" b="1" dirty="0">
                <a:latin typeface="Consolas" panose="020B0609020204030204" pitchFamily="49" charset="0"/>
                <a:ea typeface="+mj-ea"/>
              </a:rPr>
              <a:t>(0&lt;=i&lt;=1)</a:t>
            </a:r>
            <a:endParaRPr lang="zh-CN" altLang="en-US" b="1" dirty="0">
              <a:latin typeface="Consolas" panose="020B0609020204030204" pitchFamily="49" charset="0"/>
              <a:ea typeface="+mj-ea"/>
            </a:endParaRPr>
          </a:p>
          <a:p>
            <a:r>
              <a:rPr lang="zh-CN" altLang="en-US" b="1" dirty="0">
                <a:latin typeface="Consolas" panose="020B0609020204030204" pitchFamily="49" charset="0"/>
                <a:ea typeface="+mj-ea"/>
              </a:rPr>
              <a:t>那么转移就是，对于</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我们遍历所有以</a:t>
            </a:r>
            <a:r>
              <a:rPr lang="en-US" altLang="zh-CN" b="1" dirty="0">
                <a:latin typeface="Consolas" panose="020B0609020204030204" pitchFamily="49" charset="0"/>
                <a:ea typeface="+mj-ea"/>
              </a:rPr>
              <a:t>j</a:t>
            </a:r>
            <a:r>
              <a:rPr lang="zh-CN" altLang="en-US" b="1" dirty="0">
                <a:latin typeface="Consolas" panose="020B0609020204030204" pitchFamily="49" charset="0"/>
                <a:ea typeface="+mj-ea"/>
              </a:rPr>
              <a:t>为右端点的线段，对于每条线段，假设其左端点为</a:t>
            </a:r>
            <a:r>
              <a:rPr lang="en-US" altLang="zh-CN" b="1" dirty="0">
                <a:latin typeface="Consolas" panose="020B0609020204030204" pitchFamily="49" charset="0"/>
                <a:ea typeface="+mj-ea"/>
              </a:rPr>
              <a:t>L</a:t>
            </a:r>
            <a:r>
              <a:rPr lang="zh-CN" altLang="en-US" b="1" dirty="0">
                <a:latin typeface="Consolas" panose="020B0609020204030204" pitchFamily="49" charset="0"/>
                <a:ea typeface="+mj-ea"/>
              </a:rPr>
              <a:t>，</a:t>
            </a:r>
          </a:p>
          <a:p>
            <a:r>
              <a:rPr lang="zh-CN" altLang="en-US" b="1" dirty="0">
                <a:latin typeface="Consolas" panose="020B0609020204030204" pitchFamily="49" charset="0"/>
                <a:ea typeface="+mj-ea"/>
              </a:rPr>
              <a:t>则</a:t>
            </a:r>
            <a:r>
              <a:rPr lang="en-US" altLang="zh-CN" b="1" dirty="0">
                <a:latin typeface="Consolas" panose="020B0609020204030204" pitchFamily="49" charset="0"/>
                <a:ea typeface="+mj-ea"/>
              </a:rPr>
              <a:t>dp[i][j]=max(dp[i][j],dp[i^1][k]+1)(1&lt;=k&lt;=L-1),</a:t>
            </a:r>
            <a:r>
              <a:rPr lang="zh-CN" altLang="en-US" b="1" dirty="0">
                <a:latin typeface="Consolas" panose="020B0609020204030204" pitchFamily="49" charset="0"/>
                <a:ea typeface="+mj-ea"/>
              </a:rPr>
              <a:t>也就是说我们要得到从</a:t>
            </a:r>
            <a:r>
              <a:rPr lang="en-US" altLang="zh-CN" b="1" dirty="0">
                <a:latin typeface="Consolas" panose="020B0609020204030204" pitchFamily="49" charset="0"/>
                <a:ea typeface="+mj-ea"/>
              </a:rPr>
              <a:t>1</a:t>
            </a:r>
            <a:r>
              <a:rPr lang="zh-CN" altLang="en-US" b="1" dirty="0">
                <a:latin typeface="Consolas" panose="020B0609020204030204" pitchFamily="49" charset="0"/>
                <a:ea typeface="+mj-ea"/>
              </a:rPr>
              <a:t>到</a:t>
            </a:r>
            <a:r>
              <a:rPr lang="en-US" altLang="zh-CN" b="1" dirty="0">
                <a:latin typeface="Consolas" panose="020B0609020204030204" pitchFamily="49" charset="0"/>
                <a:ea typeface="+mj-ea"/>
              </a:rPr>
              <a:t>L-1</a:t>
            </a:r>
            <a:r>
              <a:rPr lang="zh-CN" altLang="en-US" b="1" dirty="0">
                <a:latin typeface="Consolas" panose="020B0609020204030204" pitchFamily="49" charset="0"/>
                <a:ea typeface="+mj-ea"/>
              </a:rPr>
              <a:t>的</a:t>
            </a:r>
            <a:r>
              <a:rPr lang="en-US" altLang="zh-CN" b="1" dirty="0">
                <a:latin typeface="Consolas" panose="020B0609020204030204" pitchFamily="49" charset="0"/>
                <a:ea typeface="+mj-ea"/>
              </a:rPr>
              <a:t>dp[i^1][j]</a:t>
            </a:r>
            <a:r>
              <a:rPr lang="zh-CN" altLang="en-US" b="1" dirty="0">
                <a:latin typeface="Consolas" panose="020B0609020204030204" pitchFamily="49" charset="0"/>
                <a:ea typeface="+mj-ea"/>
              </a:rPr>
              <a:t>中的最大值，加</a:t>
            </a:r>
            <a:r>
              <a:rPr lang="en-US" altLang="zh-CN" b="1" dirty="0">
                <a:latin typeface="Consolas" panose="020B0609020204030204" pitchFamily="49" charset="0"/>
                <a:ea typeface="+mj-ea"/>
              </a:rPr>
              <a:t>1</a:t>
            </a:r>
            <a:r>
              <a:rPr lang="zh-CN" altLang="en-US" b="1" dirty="0">
                <a:latin typeface="Consolas" panose="020B0609020204030204" pitchFamily="49" charset="0"/>
                <a:ea typeface="+mj-ea"/>
              </a:rPr>
              <a:t>后单点更新</a:t>
            </a:r>
            <a:r>
              <a:rPr lang="en-US" altLang="zh-CN" b="1" dirty="0">
                <a:latin typeface="Consolas" panose="020B0609020204030204" pitchFamily="49" charset="0"/>
                <a:ea typeface="+mj-ea"/>
              </a:rPr>
              <a:t>dp[i][j](</a:t>
            </a:r>
            <a:r>
              <a:rPr lang="zh-CN" altLang="en-US" b="1" dirty="0">
                <a:latin typeface="Consolas" panose="020B0609020204030204" pitchFamily="49" charset="0"/>
                <a:ea typeface="+mj-ea"/>
              </a:rPr>
              <a:t>当然会判断是否更小），那么这就是区间取最小，所以用线段树就行，维护两颗线段树，线段树的结点就是</a:t>
            </a:r>
            <a:r>
              <a:rPr lang="zh-CN" b="1" dirty="0">
                <a:latin typeface="Consolas" panose="020B0609020204030204" pitchFamily="49" charset="0"/>
                <a:ea typeface="+mj-ea"/>
              </a:rPr>
              <a:t>存的状态</a:t>
            </a:r>
          </a:p>
          <a:p>
            <a:r>
              <a:rPr lang="zh-CN" b="1" dirty="0">
                <a:latin typeface="Consolas" panose="020B0609020204030204" pitchFamily="49" charset="0"/>
                <a:ea typeface="+mj-ea"/>
              </a:rPr>
              <a:t>答案就是所有线段考虑完后的两颗线段树的区间最大值。</a:t>
            </a:r>
            <a:endParaRPr lang="en-US" altLang="zh-CN" b="1" dirty="0">
              <a:latin typeface="Consolas" panose="020B0609020204030204" pitchFamily="49" charset="0"/>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3541E3D-5837-4934-AEEF-8B2AE2F07700}"/>
              </a:ext>
            </a:extLst>
          </p:cNvPr>
          <p:cNvSpPr/>
          <p:nvPr/>
        </p:nvSpPr>
        <p:spPr>
          <a:xfrm>
            <a:off x="824949" y="240804"/>
            <a:ext cx="5001690"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V.</a:t>
            </a:r>
            <a:r>
              <a:rPr kumimoji="0" lang="zh-CN" altLang="en-US" sz="54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发布战队排名</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5D768BA-1DDE-4130-A240-68625712FE88}"/>
                  </a:ext>
                </a:extLst>
              </p:cNvPr>
              <p:cNvSpPr txBox="1"/>
              <p:nvPr/>
            </p:nvSpPr>
            <p:spPr>
              <a:xfrm>
                <a:off x="824949" y="1164134"/>
                <a:ext cx="11017526" cy="9638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题意：求使</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d>
                      <m:dPr>
                        <m:begChr m:val="|"/>
                        <m:endChr m:val="|"/>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𝒂</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e>
                    </m:d>
                    <m:r>
                      <a:rPr kumimoji="0" lang="en-US" altLang="zh-CN" sz="2800" b="1" i="1" u="none" strike="noStrike" kern="1200" cap="none" spc="50" normalizeH="0" baseline="0" noProof="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𝒌</m:t>
                    </m:r>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的排列</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的个数。</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数据范围：</a:t>
                </a:r>
                <a14:m>
                  <m:oMath xmlns:m="http://schemas.openxmlformats.org/officeDocument/2006/math">
                    <m:r>
                      <a:rPr kumimoji="0" lang="en-US" altLang="zh-CN" sz="2800" b="1" i="1"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1</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𝟓𝟎</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𝟎</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&lt;</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𝒌</m:t>
                    </m:r>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p>
                      <m:sSupPr>
                        <m:ctrlP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𝒏</m:t>
                        </m:r>
                      </m:e>
                      <m:sup>
                        <m:r>
                          <a:rPr kumimoji="0" lang="en-US" altLang="zh-CN" sz="2800" b="1" i="1" u="none" strike="noStrike" kern="1200" cap="none" spc="50" normalizeH="0" baseline="0" noProof="0" dirty="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sup>
                    </m:sSup>
                  </m:oMath>
                </a14:m>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B5D768BA-1DDE-4130-A240-68625712FE88}"/>
                  </a:ext>
                </a:extLst>
              </p:cNvPr>
              <p:cNvSpPr txBox="1">
                <a:spLocks noRot="1" noChangeAspect="1" noMove="1" noResize="1" noEditPoints="1" noAdjustHandles="1" noChangeArrowheads="1" noChangeShapeType="1" noTextEdit="1"/>
              </p:cNvSpPr>
              <p:nvPr/>
            </p:nvSpPr>
            <p:spPr>
              <a:xfrm>
                <a:off x="824949" y="1164134"/>
                <a:ext cx="11017526" cy="9638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7E19FB-0984-46B5-91FC-9EABF0BEC49A}"/>
                  </a:ext>
                </a:extLst>
              </p:cNvPr>
              <p:cNvSpPr txBox="1"/>
              <p:nvPr/>
            </p:nvSpPr>
            <p:spPr>
              <a:xfrm>
                <a:off x="824949" y="2305615"/>
                <a:ext cx="11017526"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我们首先来推一推前面几项看能不能找一找规律（水平方向代表</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k</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，竖直方向代表</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n</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1 3 7 9 4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好像并没有什么规律可言</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除了第一项全是</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之外。</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但是我们也有一个突破性的进展</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不可能存在一个排列</a:t>
                </a:r>
                <a14:m>
                  <m:oMath xmlns:m="http://schemas.openxmlformats.org/officeDocument/2006/math">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𝑨</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𝟎</m:t>
                        </m:r>
                      </m:sub>
                    </m:sSub>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使得</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d>
                      <m:dPr>
                        <m:begChr m:val="|"/>
                        <m:endChr m:val="|"/>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𝒂</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e>
                    </m:d>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为奇数，换句话说，</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k</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为奇数时，答案直接输出</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0</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即可。</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p:txBody>
          </p:sp>
        </mc:Choice>
        <mc:Fallback xmlns="">
          <p:sp>
            <p:nvSpPr>
              <p:cNvPr id="4" name="文本框 3">
                <a:extLst>
                  <a:ext uri="{FF2B5EF4-FFF2-40B4-BE49-F238E27FC236}">
                    <a16:creationId xmlns:a16="http://schemas.microsoft.com/office/drawing/2014/main" id="{187E19FB-0984-46B5-91FC-9EABF0BEC49A}"/>
                  </a:ext>
                </a:extLst>
              </p:cNvPr>
              <p:cNvSpPr txBox="1">
                <a:spLocks noRot="1" noChangeAspect="1" noMove="1" noResize="1" noEditPoints="1" noAdjustHandles="1" noChangeArrowheads="1" noChangeShapeType="1" noTextEdit="1"/>
              </p:cNvSpPr>
              <p:nvPr/>
            </p:nvSpPr>
            <p:spPr>
              <a:xfrm>
                <a:off x="824949" y="2305615"/>
                <a:ext cx="11017526" cy="440120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387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7E19FB-0984-46B5-91FC-9EABF0BEC49A}"/>
                  </a:ext>
                </a:extLst>
              </p:cNvPr>
              <p:cNvSpPr txBox="1"/>
              <p:nvPr/>
            </p:nvSpPr>
            <p:spPr>
              <a:xfrm>
                <a:off x="730528" y="566267"/>
                <a:ext cx="11017526" cy="57036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sng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但是，众所周知，</a:t>
                </a:r>
                <a:r>
                  <a:rPr kumimoji="0" lang="en-US" altLang="zh-CN" sz="2800" b="1" i="0" u="none" strike="sngStrike" kern="1200" cap="none" spc="50" normalizeH="0" baseline="0" noProof="0" dirty="0" err="1">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dp</a:t>
                </a:r>
                <a:r>
                  <a:rPr kumimoji="0" lang="en-US" altLang="zh-CN" sz="2800" b="1" i="0" u="none" strike="sng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 </a:t>
                </a:r>
                <a:r>
                  <a:rPr kumimoji="0" lang="zh-CN" altLang="en-US" sz="2800" b="1" i="0" u="none" strike="sng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面向</a:t>
                </a:r>
                <a:r>
                  <a:rPr kumimoji="0" lang="en-US" altLang="zh-CN" sz="2800" b="1" i="0" u="none" strike="sng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OEIS</a:t>
                </a:r>
                <a:r>
                  <a:rPr kumimoji="0" lang="zh-CN" altLang="en-US" sz="2800" b="1" i="0" u="none" strike="sng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编程</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（结果就是上</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OEIS</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也搜不到任何递推公式或者通项公式，唯一的进展是知道了这个问题可以升华到几何层面，即加权</a:t>
                </a:r>
                <a:r>
                  <a:rPr kumimoji="0" lang="en-US" altLang="zh-CN" sz="2800" b="1" i="0" u="none" strike="noStrike" kern="1200" cap="none" spc="50" normalizeH="0" baseline="0" noProof="0" dirty="0" err="1">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motzkin</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path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计数）</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这道题我确实只能站在</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hlinkClick r:id="rId3"/>
                  </a:rPr>
                  <a:t>前人研究的基础</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上得到答案，自己目前还没有想到一种更加直观的解法。</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首先是</a:t>
                </a:r>
                <a:r>
                  <a:rPr kumimoji="0" lang="en-US" altLang="zh-CN" sz="2800" b="1" i="0" u="none" strike="noStrike" kern="1200" cap="none" spc="50" normalizeH="0" baseline="0" noProof="0" dirty="0" err="1">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Motzkin</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path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（默兹金路），定义为二维网格平面上，只能有三种行走方式：</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U</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0</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），从（</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0</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0</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）出发，最终回到（</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n</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0</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）的一条路。</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这里我们需要先建立起默兹金路和这个排列计数的联系：定义</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𝝅</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𝒂</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的一个对应关系，</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𝝅</m:t>
                    </m:r>
                    <m:d>
                      <m:d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e>
                    </m:d>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&gt;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&lt;</m:t>
                    </m:r>
                    <m:sSup>
                      <m:sSup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𝝅</m:t>
                        </m:r>
                      </m:e>
                      <m:sup>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𝟏</m:t>
                        </m:r>
                      </m:sup>
                    </m:sSup>
                    <m:d>
                      <m:d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e>
                    </m:d>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定义为</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U</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𝝅</m:t>
                    </m:r>
                    <m:d>
                      <m:d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e>
                    </m:d>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&lt;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&gt;</m:t>
                    </m:r>
                    <m:sSup>
                      <m:sSup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p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𝝅</m:t>
                        </m:r>
                      </m:e>
                      <m:sup>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𝟏</m:t>
                        </m:r>
                      </m:sup>
                    </m:sSup>
                    <m:d>
                      <m:d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d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e>
                    </m:d>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定义为</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，其他关系定义为</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那么所求排列的个数则对应于使</a:t>
                </a:r>
                <a:r>
                  <a:rPr kumimoji="0" lang="en-US" altLang="zh-CN" sz="2800" b="1" i="0" u="none" strike="noStrike" kern="1200" cap="none" spc="50" normalizeH="0" baseline="0" noProof="0" dirty="0" err="1">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Motzkin</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path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与</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x</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轴所围成面积</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k</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的默兹金路数量。</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p:txBody>
          </p:sp>
        </mc:Choice>
        <mc:Fallback xmlns="">
          <p:sp>
            <p:nvSpPr>
              <p:cNvPr id="4" name="文本框 3">
                <a:extLst>
                  <a:ext uri="{FF2B5EF4-FFF2-40B4-BE49-F238E27FC236}">
                    <a16:creationId xmlns:a16="http://schemas.microsoft.com/office/drawing/2014/main" id="{187E19FB-0984-46B5-91FC-9EABF0BEC49A}"/>
                  </a:ext>
                </a:extLst>
              </p:cNvPr>
              <p:cNvSpPr txBox="1">
                <a:spLocks noRot="1" noChangeAspect="1" noMove="1" noResize="1" noEditPoints="1" noAdjustHandles="1" noChangeArrowheads="1" noChangeShapeType="1" noTextEdit="1"/>
              </p:cNvSpPr>
              <p:nvPr/>
            </p:nvSpPr>
            <p:spPr>
              <a:xfrm>
                <a:off x="730528" y="566267"/>
                <a:ext cx="11017526" cy="57036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645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7E19FB-0984-46B5-91FC-9EABF0BEC49A}"/>
                  </a:ext>
                </a:extLst>
              </p:cNvPr>
              <p:cNvSpPr txBox="1"/>
              <p:nvPr/>
            </p:nvSpPr>
            <p:spPr>
              <a:xfrm>
                <a:off x="730528" y="566267"/>
                <a:ext cx="11017526"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我们用</a:t>
                </a:r>
                <a14:m>
                  <m:oMath xmlns:m="http://schemas.openxmlformats.org/officeDocument/2006/math">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𝒉</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oMath>
                </a14:m>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表示每一次移动中的最高高度（</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U</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就是移动后的高度，</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就是移动前的高度，</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可以取任意时刻高度）</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那么默兹金路所围成的面积</a:t>
                </a:r>
                <a14:m>
                  <m:oMath xmlns:m="http://schemas.openxmlformats.org/officeDocument/2006/math">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𝑺</m:t>
                    </m:r>
                    <m:r>
                      <a:rPr kumimoji="0" lang="en-US" altLang="zh-CN" sz="2800" b="1" i="1" u="none" strike="noStrike" kern="1200" cap="none" spc="50" normalizeH="0" baseline="0" noProof="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𝝎</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oMath>
                </a14:m>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 </a:t>
                </a:r>
                <a14:m>
                  <m:oMath xmlns:m="http://schemas.openxmlformats.org/officeDocument/2006/math">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𝝎</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𝒉</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𝒊𝒇</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𝑼</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𝒐𝒓</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𝑫</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𝝎</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𝟐</m:t>
                    </m:r>
                    <m:sSub>
                      <m:sSubPr>
                        <m:ctrlP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ctrlPr>
                      </m:sSubPr>
                      <m:e>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𝒉</m:t>
                        </m:r>
                      </m:e>
                      <m: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m:t>
                        </m:r>
                      </m:sub>
                    </m:sSub>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𝟏</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𝒊𝒇</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 </m:t>
                    </m:r>
                    <m:r>
                      <a:rPr kumimoji="0" lang="en-US" altLang="zh-CN" sz="2800" b="1" i="1" u="none" strike="noStrike" kern="1200" cap="none" spc="50" normalizeH="0" baseline="0" noProof="0" smtClean="0">
                        <a:ln w="9525" cmpd="sng">
                          <a:solidFill>
                            <a:srgbClr val="4472C4"/>
                          </a:solidFill>
                          <a:prstDash val="solid"/>
                        </a:ln>
                        <a:solidFill>
                          <a:srgbClr val="70AD47">
                            <a:tint val="1000"/>
                          </a:srgbClr>
                        </a:solidFill>
                        <a:effectLst>
                          <a:glow rad="38100">
                            <a:srgbClr val="4472C4">
                              <a:alpha val="40000"/>
                            </a:srgbClr>
                          </a:glow>
                        </a:effectLst>
                        <a:uLnTx/>
                        <a:uFillTx/>
                        <a:latin typeface="Cambria Math" panose="02040503050406030204" pitchFamily="18" charset="0"/>
                        <a:cs typeface="+mn-cs"/>
                      </a:rPr>
                      <m:t>𝑯</m:t>
                    </m:r>
                  </m:oMath>
                </a14:m>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到了现在，我们只需要求出面积的递推公式就能知道整个动态转移方程，那这个面积的递推公式怎么求呢？用插入法。</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我们向整条路径中最后的</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或者</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串中插入一个</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U</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和</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D</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就能构造出</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n+2</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的方案数，插入一个</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H</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就能构造出</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n+1</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的方案数</a:t>
                </a:r>
                <a:r>
                  <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a:t>
                </a:r>
                <a:r>
                  <a:rPr kumimoji="0" lang="zh-CN" altLang="en-US"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rPr>
                  <a:t>这个过程是可以完全不重复地构造所有情况的。</a:t>
                </a: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50" normalizeH="0" baseline="0" noProof="0" dirty="0">
                  <a:ln w="9525" cmpd="sng">
                    <a:solidFill>
                      <a:srgbClr val="4472C4"/>
                    </a:solidFill>
                    <a:prstDash val="solid"/>
                  </a:ln>
                  <a:solidFill>
                    <a:srgbClr val="70AD47">
                      <a:tint val="1000"/>
                    </a:srgbClr>
                  </a:solidFill>
                  <a:effectLst>
                    <a:glow rad="38100">
                      <a:srgbClr val="4472C4">
                        <a:alpha val="40000"/>
                      </a:srgbClr>
                    </a:glow>
                  </a:effectLst>
                  <a:uLnTx/>
                  <a:uFillTx/>
                  <a:latin typeface="等线" panose="020F0502020204030204"/>
                  <a:ea typeface="等线" panose="02010600030101010101" pitchFamily="2" charset="-122"/>
                  <a:cs typeface="+mn-cs"/>
                </a:endParaRPr>
              </a:p>
            </p:txBody>
          </p:sp>
        </mc:Choice>
        <mc:Fallback xmlns="">
          <p:sp>
            <p:nvSpPr>
              <p:cNvPr id="4" name="文本框 3">
                <a:extLst>
                  <a:ext uri="{FF2B5EF4-FFF2-40B4-BE49-F238E27FC236}">
                    <a16:creationId xmlns:a16="http://schemas.microsoft.com/office/drawing/2014/main" id="{187E19FB-0984-46B5-91FC-9EABF0BEC49A}"/>
                  </a:ext>
                </a:extLst>
              </p:cNvPr>
              <p:cNvSpPr txBox="1">
                <a:spLocks noRot="1" noChangeAspect="1" noMove="1" noResize="1" noEditPoints="1" noAdjustHandles="1" noChangeArrowheads="1" noChangeShapeType="1" noTextEdit="1"/>
              </p:cNvSpPr>
              <p:nvPr/>
            </p:nvSpPr>
            <p:spPr>
              <a:xfrm>
                <a:off x="730528" y="566267"/>
                <a:ext cx="11017526" cy="4401205"/>
              </a:xfrm>
              <a:prstGeom prst="rect">
                <a:avLst/>
              </a:prstGeom>
              <a:blipFill>
                <a:blip r:embed="rId3"/>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B90D9067-38DB-4326-8C38-66567F50AC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57" y="4454561"/>
            <a:ext cx="7085527" cy="2135084"/>
          </a:xfrm>
          <a:prstGeom prst="rect">
            <a:avLst/>
          </a:prstGeom>
        </p:spPr>
      </p:pic>
    </p:spTree>
    <p:extLst>
      <p:ext uri="{BB962C8B-B14F-4D97-AF65-F5344CB8AC3E}">
        <p14:creationId xmlns:p14="http://schemas.microsoft.com/office/powerpoint/2010/main" val="1299410098"/>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TotalTime>
  <Words>2308</Words>
  <Application>Microsoft Office PowerPoint</Application>
  <PresentationFormat>宽屏</PresentationFormat>
  <Paragraphs>153</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22</vt:i4>
      </vt:variant>
    </vt:vector>
  </HeadingPairs>
  <TitlesOfParts>
    <vt:vector size="33" baseType="lpstr">
      <vt:lpstr>等线</vt:lpstr>
      <vt:lpstr>等线 Light</vt:lpstr>
      <vt:lpstr>幼圆</vt:lpstr>
      <vt:lpstr>Arial</vt:lpstr>
      <vt:lpstr>Cambria Math</vt:lpstr>
      <vt:lpstr>Century Gothic</vt:lpstr>
      <vt:lpstr>Consolas</vt:lpstr>
      <vt:lpstr>Wingdings 3</vt:lpstr>
      <vt:lpstr>丝状</vt:lpstr>
      <vt:lpstr>Office 主题​​</vt:lpstr>
      <vt:lpstr>1_Office 主题​​</vt:lpstr>
      <vt:lpstr>动态规划PQSTUV题解</vt:lpstr>
      <vt:lpstr>S</vt:lpstr>
      <vt:lpstr>S题 乌兹，永远滴神！</vt:lpstr>
      <vt:lpstr>U题 种蘑菇</vt:lpstr>
      <vt:lpstr>T</vt:lpstr>
      <vt:lpstr>T题 折磨局</vt:lpstr>
      <vt:lpstr>PowerPoint 演示文稿</vt:lpstr>
      <vt:lpstr>PowerPoint 演示文稿</vt:lpstr>
      <vt:lpstr>PowerPoint 演示文稿</vt:lpstr>
      <vt:lpstr>PowerPoint 演示文稿</vt:lpstr>
      <vt:lpstr>V题 发布战队排名</vt:lpstr>
      <vt:lpstr>V题 发布战队排名</vt:lpstr>
      <vt:lpstr>V题 发布战队排名</vt:lpstr>
      <vt:lpstr>V题 发布战队排名</vt:lpstr>
      <vt:lpstr>V题 发布战队排名</vt:lpstr>
      <vt:lpstr>Q题 奎恩哥的敬业串 </vt:lpstr>
      <vt:lpstr>Q题 奎恩哥的敬业串</vt:lpstr>
      <vt:lpstr>Q题 奎恩哥的敬业串</vt:lpstr>
      <vt:lpstr>Q题 奎恩哥的敬业串</vt:lpstr>
      <vt:lpstr>Q题 奎恩哥的敬业串</vt:lpstr>
      <vt:lpstr>P题 树魔法 · 二</vt:lpstr>
      <vt:lpstr>P题 树魔法 · 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wyh</dc:creator>
  <cp:lastModifiedBy>Knowkedge</cp:lastModifiedBy>
  <cp:revision>170</cp:revision>
  <dcterms:created xsi:type="dcterms:W3CDTF">2021-05-11T14:45:00Z</dcterms:created>
  <dcterms:modified xsi:type="dcterms:W3CDTF">2021-05-29T02:34:20Z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