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62CF6-9E93-00F4-EB01-D356BA2F0A37}" v="908" dt="2024-03-20T02:44:54.175"/>
    <p1510:client id="{DBF7A345-03C2-870A-AA19-CF48F4882CA1}" v="252" dt="2024-03-20T19:13:45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io/pypi/autoviz#usage" TargetMode="External"/><Relationship Id="rId2" Type="http://schemas.openxmlformats.org/officeDocument/2006/relationships/hyperlink" Target="https://towardsdatascience.com/autoviz-a-new-tool-for-automated-visualization-ec9c1744a6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oulawalid/python-autoviz-data-exploration-made-it-easy-475a9646630f" TargetMode="External"/><Relationship Id="rId4" Type="http://schemas.openxmlformats.org/officeDocument/2006/relationships/hyperlink" Target="https://github.com/AutoViML/AutoViz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nk and blue cubes">
            <a:extLst>
              <a:ext uri="{FF2B5EF4-FFF2-40B4-BE49-F238E27FC236}">
                <a16:creationId xmlns:a16="http://schemas.microsoft.com/office/drawing/2014/main" id="{B9721C76-5989-3B46-FE87-3A0B2885C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7" r="-2" b="419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313" y="1562101"/>
            <a:ext cx="3678401" cy="2738530"/>
          </a:xfrm>
        </p:spPr>
        <p:txBody>
          <a:bodyPr anchor="t">
            <a:noAutofit/>
          </a:bodyPr>
          <a:lstStyle/>
          <a:p>
            <a:r>
              <a:rPr lang="en-US" sz="8000" dirty="0" err="1"/>
              <a:t>AutoViz</a:t>
            </a:r>
            <a:br>
              <a:rPr lang="en-US" sz="8000" dirty="0"/>
            </a:br>
            <a:r>
              <a:rPr lang="en-US" sz="2800" dirty="0"/>
              <a:t>OIM 7520 Spring 2024- Midterm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2875" y="4358566"/>
            <a:ext cx="3579790" cy="875824"/>
          </a:xfrm>
        </p:spPr>
        <p:txBody>
          <a:bodyPr>
            <a:normAutofit/>
          </a:bodyPr>
          <a:lstStyle/>
          <a:p>
            <a:r>
              <a:rPr lang="en-US" dirty="0"/>
              <a:t>Suzanna newton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E25FC-2A28-EDAD-3793-E35FBD0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1205345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14D5-D21A-A03B-EEE3-33DF9FC7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0" y="2146788"/>
            <a:ext cx="7212023" cy="308846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AutoViz</a:t>
            </a:r>
            <a:r>
              <a:rPr lang="en-US" sz="1600" dirty="0"/>
              <a:t> (Automated Visualization) is designed to make data visualization easy </a:t>
            </a:r>
            <a:r>
              <a:rPr lang="en-US" sz="1600"/>
              <a:t>and efficient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Generates insightful plots using </a:t>
            </a:r>
            <a:r>
              <a:rPr lang="en-US" sz="1600" b="1" dirty="0"/>
              <a:t>just one line of code!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Relatively new – created around 2019, ongoing updates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Pros:</a:t>
            </a: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/>
              <a:t>Automatic – user doesn’t need to define type of visualization</a:t>
            </a: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/>
              <a:t>Efficient in handling large and complex datasets</a:t>
            </a: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/>
              <a:t>Best suited for quick overviews and initial exploratory data analysis</a:t>
            </a: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/>
              <a:t>Can use any input in CSV, txt, JSON or Pandas </a:t>
            </a:r>
            <a:r>
              <a:rPr lang="en-US" sz="1600" err="1"/>
              <a:t>dataframe</a:t>
            </a:r>
            <a:r>
              <a:rPr lang="en-US" sz="1600" dirty="0"/>
              <a:t> 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Cons:</a:t>
            </a: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/>
              <a:t>Limited customization as it automates most of the process</a:t>
            </a:r>
          </a:p>
          <a:p>
            <a:pPr>
              <a:lnSpc>
                <a:spcPct val="110000"/>
              </a:lnSpc>
            </a:pPr>
            <a:r>
              <a:rPr lang="en-US" sz="1600"/>
              <a:t>AutoViz</a:t>
            </a:r>
            <a:r>
              <a:rPr lang="en-US" sz="1600" dirty="0"/>
              <a:t> </a:t>
            </a:r>
            <a:r>
              <a:rPr lang="en-US" sz="1600"/>
              <a:t>can classify the variables to best understand how to plot </a:t>
            </a:r>
            <a:r>
              <a:rPr lang="en-US" sz="1600" dirty="0"/>
              <a:t>them. Using in-built functions, it returns visuals that are deemed to have the best impact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10FADDCF-AA72-4465-4D30-995FF541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624" y="1205598"/>
            <a:ext cx="4596705" cy="459670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8003-97E6-1A70-2D31-FFDF05BA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F360-A006-769C-7BEB-44BDE8BC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B0E29"/>
                </a:solidFill>
                <a:ea typeface="+mn-lt"/>
                <a:cs typeface="+mn-lt"/>
              </a:rPr>
              <a:t>pip install </a:t>
            </a:r>
            <a:r>
              <a:rPr lang="en-US" b="1" err="1">
                <a:solidFill>
                  <a:srgbClr val="0B0E29"/>
                </a:solidFill>
                <a:ea typeface="+mn-lt"/>
                <a:cs typeface="+mn-lt"/>
              </a:rPr>
              <a:t>autoviz</a:t>
            </a:r>
            <a:r>
              <a:rPr lang="en-US" b="1" dirty="0">
                <a:solidFill>
                  <a:srgbClr val="0B0E29"/>
                </a:solidFill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solidFill>
                  <a:srgbClr val="0B0E29"/>
                </a:solidFill>
                <a:ea typeface="+mn-lt"/>
                <a:cs typeface="+mn-lt"/>
              </a:rPr>
              <a:t>After importing, we need to import the </a:t>
            </a:r>
            <a:r>
              <a:rPr lang="en-US" err="1">
                <a:solidFill>
                  <a:srgbClr val="0B0E29"/>
                </a:solidFill>
                <a:ea typeface="+mn-lt"/>
                <a:cs typeface="+mn-lt"/>
              </a:rPr>
              <a:t>AutoViz</a:t>
            </a:r>
            <a:r>
              <a:rPr lang="en-US" dirty="0">
                <a:solidFill>
                  <a:srgbClr val="0B0E29"/>
                </a:solidFill>
                <a:ea typeface="+mn-lt"/>
                <a:cs typeface="+mn-lt"/>
              </a:rPr>
              <a:t> class and instantiate it.</a:t>
            </a: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B0E29"/>
                </a:solidFill>
                <a:latin typeface="Grandview Display"/>
                <a:cs typeface="Courier New"/>
              </a:rPr>
              <a:t>from </a:t>
            </a:r>
            <a:r>
              <a:rPr lang="en-US" b="1" err="1">
                <a:solidFill>
                  <a:srgbClr val="0B0E29"/>
                </a:solidFill>
                <a:latin typeface="Grandview Display"/>
                <a:cs typeface="Courier New"/>
              </a:rPr>
              <a:t>autoviz.AutoViz_Class</a:t>
            </a:r>
            <a:r>
              <a:rPr lang="en-US" b="1" dirty="0">
                <a:solidFill>
                  <a:srgbClr val="0B0E29"/>
                </a:solidFill>
                <a:latin typeface="Grandview Display"/>
                <a:cs typeface="Courier New"/>
              </a:rPr>
              <a:t> import </a:t>
            </a:r>
            <a:r>
              <a:rPr lang="en-US" b="1" err="1">
                <a:solidFill>
                  <a:srgbClr val="0B0E29"/>
                </a:solidFill>
                <a:latin typeface="Grandview Display"/>
                <a:cs typeface="Courier New"/>
              </a:rPr>
              <a:t>AutoViz_Class</a:t>
            </a:r>
            <a:endParaRPr lang="en-US" b="1">
              <a:latin typeface="Grandview Display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B0E29"/>
                </a:solidFill>
                <a:latin typeface="Grandview Display"/>
                <a:cs typeface="Courier New"/>
              </a:rPr>
              <a:t>AV = </a:t>
            </a:r>
            <a:r>
              <a:rPr lang="en-US" b="1" err="1">
                <a:solidFill>
                  <a:srgbClr val="0B0E29"/>
                </a:solidFill>
                <a:latin typeface="Grandview Display"/>
                <a:cs typeface="Courier New"/>
              </a:rPr>
              <a:t>AutoViz_Class</a:t>
            </a:r>
            <a:r>
              <a:rPr lang="en-US" b="1" dirty="0">
                <a:solidFill>
                  <a:srgbClr val="0B0E29"/>
                </a:solidFill>
                <a:latin typeface="Grandview Display"/>
                <a:cs typeface="Courier New"/>
              </a:rPr>
              <a:t>()</a:t>
            </a:r>
            <a:endParaRPr lang="en-US" b="1">
              <a:latin typeface="Grandview Display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B0E29"/>
                </a:solidFill>
                <a:ea typeface="+mn-lt"/>
                <a:cs typeface="+mn-lt"/>
              </a:rPr>
              <a:t>%matplotlib inline **Cannot use this in PyCharm, </a:t>
            </a:r>
            <a:r>
              <a:rPr lang="en-US" b="1" err="1">
                <a:solidFill>
                  <a:srgbClr val="0B0E29"/>
                </a:solidFill>
                <a:ea typeface="+mn-lt"/>
                <a:cs typeface="+mn-lt"/>
              </a:rPr>
              <a:t>AutoViz</a:t>
            </a:r>
            <a:r>
              <a:rPr lang="en-US" b="1" dirty="0">
                <a:solidFill>
                  <a:srgbClr val="0B0E29"/>
                </a:solidFill>
                <a:ea typeface="+mn-lt"/>
                <a:cs typeface="+mn-lt"/>
              </a:rPr>
              <a:t> will run without**</a:t>
            </a:r>
            <a:endParaRPr lang="en-US" b="1"/>
          </a:p>
          <a:p>
            <a:r>
              <a:rPr lang="en-US" dirty="0">
                <a:solidFill>
                  <a:srgbClr val="0B0E29"/>
                </a:solidFill>
                <a:latin typeface="Grandview Display"/>
              </a:rPr>
              <a:t>We are now able to give it a dataset, without any parameters, and visualizations will be produced</a:t>
            </a:r>
          </a:p>
          <a:p>
            <a:pPr marL="0" indent="0">
              <a:buNone/>
            </a:pPr>
            <a:r>
              <a:rPr lang="en-US" b="1" err="1">
                <a:solidFill>
                  <a:srgbClr val="0B0E29"/>
                </a:solidFill>
                <a:latin typeface="Grandview Display"/>
              </a:rPr>
              <a:t>df</a:t>
            </a:r>
            <a:r>
              <a:rPr lang="en-US" b="1" dirty="0">
                <a:solidFill>
                  <a:srgbClr val="0B0E29"/>
                </a:solidFill>
                <a:latin typeface="Grandview Display"/>
              </a:rPr>
              <a:t> = </a:t>
            </a:r>
            <a:r>
              <a:rPr lang="en-US" b="1" err="1">
                <a:solidFill>
                  <a:srgbClr val="0B0E29"/>
                </a:solidFill>
                <a:latin typeface="Grandview Display"/>
              </a:rPr>
              <a:t>AV.AutoViz</a:t>
            </a:r>
            <a:r>
              <a:rPr lang="en-US" b="1" dirty="0">
                <a:solidFill>
                  <a:srgbClr val="0B0E29"/>
                </a:solidFill>
                <a:latin typeface="Grandview Display"/>
              </a:rPr>
              <a:t>('bikes.csv')</a:t>
            </a:r>
            <a:endParaRPr lang="en-US" b="1" dirty="0"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567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007B-15EA-5CD9-66FE-A5664280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Issue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FDEBDCAE-F2F5-F1E5-E205-AC7F1D5EE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66673"/>
            <a:ext cx="11485417" cy="291470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DFF8DE-FA13-C45C-BE77-C3F1CD8F90DC}"/>
              </a:ext>
            </a:extLst>
          </p:cNvPr>
          <p:cNvSpPr txBox="1"/>
          <p:nvPr/>
        </p:nvSpPr>
        <p:spPr>
          <a:xfrm>
            <a:off x="349563" y="5258577"/>
            <a:ext cx="10555215" cy="1514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err="1">
                <a:solidFill>
                  <a:srgbClr val="464646"/>
                </a:solidFill>
                <a:latin typeface="Grandview Display"/>
                <a:cs typeface="Arial"/>
              </a:rPr>
              <a:t>AutoViz</a:t>
            </a:r>
            <a:r>
              <a:rPr lang="en-US" dirty="0">
                <a:solidFill>
                  <a:srgbClr val="464646"/>
                </a:solidFill>
                <a:latin typeface="Grandview Display"/>
                <a:cs typeface="Arial"/>
              </a:rPr>
              <a:t> provides data quality assessment by default and helps you fix data quality issues using the </a:t>
            </a:r>
            <a:r>
              <a:rPr lang="en-US" err="1">
                <a:solidFill>
                  <a:srgbClr val="464646"/>
                </a:solidFill>
                <a:latin typeface="Grandview Display"/>
                <a:cs typeface="Arial"/>
              </a:rPr>
              <a:t>FixDQ</a:t>
            </a:r>
            <a:r>
              <a:rPr lang="en-US" dirty="0">
                <a:solidFill>
                  <a:srgbClr val="464646"/>
                </a:solidFill>
                <a:latin typeface="Grandview Display"/>
                <a:cs typeface="Arial"/>
              </a:rPr>
              <a:t>() function</a:t>
            </a:r>
            <a:endParaRPr lang="en-US">
              <a:latin typeface="Grandview Display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solidFill>
                  <a:srgbClr val="242424"/>
                </a:solidFill>
                <a:latin typeface="Grandview Display"/>
                <a:cs typeface="Arial"/>
              </a:rPr>
              <a:t>from </a:t>
            </a:r>
            <a:r>
              <a:rPr lang="en-US" err="1">
                <a:solidFill>
                  <a:srgbClr val="242424"/>
                </a:solidFill>
                <a:latin typeface="Grandview Display"/>
                <a:cs typeface="Arial"/>
              </a:rPr>
              <a:t>autoviz</a:t>
            </a:r>
            <a:r>
              <a:rPr lang="en-US" dirty="0">
                <a:solidFill>
                  <a:srgbClr val="242424"/>
                </a:solidFill>
                <a:latin typeface="Grandview Display"/>
                <a:cs typeface="Arial"/>
              </a:rPr>
              <a:t> </a:t>
            </a:r>
            <a:r>
              <a:rPr lang="en-US" dirty="0">
                <a:solidFill>
                  <a:srgbClr val="AA0D91"/>
                </a:solidFill>
                <a:latin typeface="Grandview Display"/>
                <a:cs typeface="Arial"/>
              </a:rPr>
              <a:t>import</a:t>
            </a:r>
            <a:r>
              <a:rPr lang="en-US" dirty="0">
                <a:solidFill>
                  <a:srgbClr val="242424"/>
                </a:solidFill>
                <a:latin typeface="Grandview Display"/>
                <a:cs typeface="Arial"/>
              </a:rPr>
              <a:t> </a:t>
            </a:r>
            <a:r>
              <a:rPr lang="en-US" err="1">
                <a:solidFill>
                  <a:srgbClr val="5C2699"/>
                </a:solidFill>
                <a:latin typeface="Grandview Display"/>
                <a:cs typeface="Arial"/>
              </a:rPr>
              <a:t>FixDQ</a:t>
            </a:r>
            <a:br>
              <a:rPr lang="en-US" dirty="0">
                <a:latin typeface="Grandview Display"/>
                <a:cs typeface="Arial"/>
              </a:rPr>
            </a:br>
            <a:r>
              <a:rPr lang="en-US" err="1">
                <a:solidFill>
                  <a:srgbClr val="5C2699"/>
                </a:solidFill>
                <a:latin typeface="Grandview Display"/>
                <a:cs typeface="Arial"/>
              </a:rPr>
              <a:t>fixdq</a:t>
            </a:r>
            <a:r>
              <a:rPr lang="en-US" dirty="0">
                <a:solidFill>
                  <a:srgbClr val="242424"/>
                </a:solidFill>
                <a:latin typeface="Grandview Display"/>
                <a:cs typeface="Arial"/>
              </a:rPr>
              <a:t> = </a:t>
            </a:r>
            <a:r>
              <a:rPr lang="en-US" err="1">
                <a:solidFill>
                  <a:srgbClr val="242424"/>
                </a:solidFill>
                <a:latin typeface="Grandview Display"/>
                <a:cs typeface="Arial"/>
              </a:rPr>
              <a:t>FixDQ</a:t>
            </a:r>
            <a:r>
              <a:rPr lang="en-US" dirty="0">
                <a:solidFill>
                  <a:srgbClr val="242424"/>
                </a:solidFill>
                <a:latin typeface="Grandview Display"/>
                <a:cs typeface="Arial"/>
              </a:rPr>
              <a:t>()</a:t>
            </a:r>
            <a:endParaRPr lang="en-US" dirty="0"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228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DD7F-6B10-F07F-8441-3DC4861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E10B-7657-E661-E43D-23B52BE4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72" y="2219484"/>
            <a:ext cx="10363200" cy="3382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dft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 =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AV.AutoViz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(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filename,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sep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=",",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depVar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target_variable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dfte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=None,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header=0,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verbose=1,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lowess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=False,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chart_format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="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svg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",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max_rows_analyzed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=150000,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max_cols_analyzed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=30,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    </a:t>
            </a:r>
            <a:r>
              <a:rPr lang="en-US" sz="1200" err="1">
                <a:solidFill>
                  <a:srgbClr val="464646"/>
                </a:solidFill>
                <a:ea typeface="+mn-lt"/>
                <a:cs typeface="+mn-lt"/>
              </a:rPr>
              <a:t>save_plot_dir</a:t>
            </a: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=None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64646"/>
                </a:solidFill>
                <a:ea typeface="+mn-lt"/>
                <a:cs typeface="+mn-lt"/>
              </a:rPr>
              <a:t>)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E5AB5-CAB5-0702-BD08-E7A1F33A4BF1}"/>
              </a:ext>
            </a:extLst>
          </p:cNvPr>
          <p:cNvSpPr txBox="1"/>
          <p:nvPr/>
        </p:nvSpPr>
        <p:spPr>
          <a:xfrm>
            <a:off x="4426020" y="2552123"/>
            <a:ext cx="72692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Use when using a file, and not a </a:t>
            </a:r>
            <a:r>
              <a:rPr lang="en-US" sz="1400" dirty="0" err="1"/>
              <a:t>dataframe</a:t>
            </a:r>
            <a:r>
              <a:rPr lang="en-US" sz="1400" dirty="0"/>
              <a:t>. If using a </a:t>
            </a:r>
            <a:r>
              <a:rPr lang="en-US" sz="1400" dirty="0" err="1"/>
              <a:t>dataframe</a:t>
            </a:r>
            <a:r>
              <a:rPr lang="en-US" sz="1400" dirty="0"/>
              <a:t>, then use an empty string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25789D-103A-0F2C-32AA-9BDBB73644AA}"/>
              </a:ext>
            </a:extLst>
          </p:cNvPr>
          <p:cNvCxnSpPr/>
          <p:nvPr/>
        </p:nvCxnSpPr>
        <p:spPr>
          <a:xfrm flipH="1" flipV="1">
            <a:off x="1903737" y="2707049"/>
            <a:ext cx="2454926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B2C582-0FAB-F9C5-99F3-7F359FF94CF7}"/>
              </a:ext>
            </a:extLst>
          </p:cNvPr>
          <p:cNvCxnSpPr>
            <a:cxnSpLocks/>
          </p:cNvCxnSpPr>
          <p:nvPr/>
        </p:nvCxnSpPr>
        <p:spPr>
          <a:xfrm flipH="1" flipV="1">
            <a:off x="1683399" y="3037554"/>
            <a:ext cx="2454926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91BA7E-A43E-9FB5-7C83-D836F02FCE87}"/>
              </a:ext>
            </a:extLst>
          </p:cNvPr>
          <p:cNvSpPr txBox="1"/>
          <p:nvPr/>
        </p:nvSpPr>
        <p:spPr>
          <a:xfrm>
            <a:off x="4301139" y="2887808"/>
            <a:ext cx="48639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Column separating value when using a file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57F9D2-2ACF-342A-5149-531554A4AAD5}"/>
              </a:ext>
            </a:extLst>
          </p:cNvPr>
          <p:cNvCxnSpPr>
            <a:cxnSpLocks/>
          </p:cNvCxnSpPr>
          <p:nvPr/>
        </p:nvCxnSpPr>
        <p:spPr>
          <a:xfrm flipH="1" flipV="1">
            <a:off x="2693278" y="3432325"/>
            <a:ext cx="2454926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157971-A2D0-CA53-F82C-1023176B2710}"/>
              </a:ext>
            </a:extLst>
          </p:cNvPr>
          <p:cNvSpPr txBox="1"/>
          <p:nvPr/>
        </p:nvSpPr>
        <p:spPr>
          <a:xfrm>
            <a:off x="5223065" y="3275547"/>
            <a:ext cx="58095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ea typeface="+mn-lt"/>
                <a:cs typeface="+mn-lt"/>
              </a:rPr>
              <a:t>Target variable in your dataset; set it as an empty string if not applicable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90A833-6C8C-0403-0E6C-E29926DD80AE}"/>
              </a:ext>
            </a:extLst>
          </p:cNvPr>
          <p:cNvCxnSpPr>
            <a:cxnSpLocks/>
          </p:cNvCxnSpPr>
          <p:nvPr/>
        </p:nvCxnSpPr>
        <p:spPr>
          <a:xfrm flipH="1" flipV="1">
            <a:off x="1903735" y="3753650"/>
            <a:ext cx="2454926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56777B-8C6C-44AB-957B-A04591B84942}"/>
              </a:ext>
            </a:extLst>
          </p:cNvPr>
          <p:cNvSpPr txBox="1"/>
          <p:nvPr/>
        </p:nvSpPr>
        <p:spPr>
          <a:xfrm>
            <a:off x="4367905" y="3605082"/>
            <a:ext cx="5396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Name of pandas </a:t>
            </a:r>
            <a:r>
              <a:rPr lang="en-US" sz="1400" err="1"/>
              <a:t>dataframe</a:t>
            </a:r>
            <a:r>
              <a:rPr lang="en-US" sz="1400" dirty="0"/>
              <a:t>, empty if using filename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D26324-7805-379A-7836-1B87DABBD2F2}"/>
              </a:ext>
            </a:extLst>
          </p:cNvPr>
          <p:cNvCxnSpPr>
            <a:cxnSpLocks/>
          </p:cNvCxnSpPr>
          <p:nvPr/>
        </p:nvCxnSpPr>
        <p:spPr>
          <a:xfrm flipH="1" flipV="1">
            <a:off x="1821108" y="4093336"/>
            <a:ext cx="2454926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9E853E-6330-06C7-B847-664F7F4849A6}"/>
              </a:ext>
            </a:extLst>
          </p:cNvPr>
          <p:cNvSpPr txBox="1"/>
          <p:nvPr/>
        </p:nvSpPr>
        <p:spPr>
          <a:xfrm>
            <a:off x="4303904" y="3999058"/>
            <a:ext cx="37530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ea typeface="+mn-lt"/>
                <a:cs typeface="+mn-lt"/>
              </a:rPr>
              <a:t>Header row in your file (0 for the first row)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1D43B-D5AC-0CFA-2F3C-61DC818EC0B5}"/>
              </a:ext>
            </a:extLst>
          </p:cNvPr>
          <p:cNvSpPr txBox="1"/>
          <p:nvPr/>
        </p:nvSpPr>
        <p:spPr>
          <a:xfrm>
            <a:off x="4218248" y="4337950"/>
            <a:ext cx="72142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ea typeface="+mn-lt"/>
                <a:cs typeface="+mn-lt"/>
              </a:rPr>
              <a:t> 0 for minimal info and charts, 1 for more info and charts, or 2 for saving charts locally without display</a:t>
            </a:r>
            <a:endParaRPr lang="en-US" sz="1200" dirty="0">
              <a:ea typeface="+mn-lt"/>
              <a:cs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C72053-3293-9F02-03A5-26C5A1C0145C}"/>
              </a:ext>
            </a:extLst>
          </p:cNvPr>
          <p:cNvCxnSpPr>
            <a:cxnSpLocks/>
          </p:cNvCxnSpPr>
          <p:nvPr/>
        </p:nvCxnSpPr>
        <p:spPr>
          <a:xfrm flipH="1" flipV="1">
            <a:off x="1839469" y="4433022"/>
            <a:ext cx="2454926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7A1DA7-17A3-EF16-DF4D-44031C1DDD5A}"/>
              </a:ext>
            </a:extLst>
          </p:cNvPr>
          <p:cNvCxnSpPr>
            <a:cxnSpLocks/>
          </p:cNvCxnSpPr>
          <p:nvPr/>
        </p:nvCxnSpPr>
        <p:spPr>
          <a:xfrm flipH="1" flipV="1">
            <a:off x="2032264" y="4791070"/>
            <a:ext cx="2454926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E6F8B-A973-6409-8344-B88B4F910F02}"/>
              </a:ext>
            </a:extLst>
          </p:cNvPr>
          <p:cNvSpPr txBox="1"/>
          <p:nvPr/>
        </p:nvSpPr>
        <p:spPr>
          <a:xfrm>
            <a:off x="4499201" y="4695292"/>
            <a:ext cx="70305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True if regression lines desired. False if not. Shouldn't be used on very large datasets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A4A8A-BCCF-C5FF-57D4-29DCA6AAC3E6}"/>
              </a:ext>
            </a:extLst>
          </p:cNvPr>
          <p:cNvSpPr txBox="1"/>
          <p:nvPr/>
        </p:nvSpPr>
        <p:spPr>
          <a:xfrm>
            <a:off x="4487166" y="5003435"/>
            <a:ext cx="7774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ea typeface="+mn-lt"/>
                <a:cs typeface="+mn-lt"/>
              </a:rPr>
              <a:t>'</a:t>
            </a:r>
            <a:r>
              <a:rPr lang="en-US" sz="1200" err="1">
                <a:solidFill>
                  <a:srgbClr val="333333"/>
                </a:solidFill>
                <a:ea typeface="+mn-lt"/>
                <a:cs typeface="+mn-lt"/>
              </a:rPr>
              <a:t>svg</a:t>
            </a:r>
            <a:r>
              <a:rPr lang="en-US" sz="1200" dirty="0">
                <a:solidFill>
                  <a:srgbClr val="333333"/>
                </a:solidFill>
                <a:ea typeface="+mn-lt"/>
                <a:cs typeface="+mn-lt"/>
              </a:rPr>
              <a:t>', '</a:t>
            </a:r>
            <a:r>
              <a:rPr lang="en-US" sz="1200" err="1">
                <a:solidFill>
                  <a:srgbClr val="333333"/>
                </a:solidFill>
                <a:ea typeface="+mn-lt"/>
                <a:cs typeface="+mn-lt"/>
              </a:rPr>
              <a:t>png</a:t>
            </a:r>
            <a:r>
              <a:rPr lang="en-US" sz="1200" dirty="0">
                <a:solidFill>
                  <a:srgbClr val="333333"/>
                </a:solidFill>
                <a:ea typeface="+mn-lt"/>
                <a:cs typeface="+mn-lt"/>
              </a:rPr>
              <a:t>', 'jpg', 'bokeh', 'server', or 'html' for displaying or saving charts in various formats, depending on the verbose option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C7A4A-2507-D67C-E0D7-A5E5FC4432A4}"/>
              </a:ext>
            </a:extLst>
          </p:cNvPr>
          <p:cNvCxnSpPr>
            <a:cxnSpLocks/>
          </p:cNvCxnSpPr>
          <p:nvPr/>
        </p:nvCxnSpPr>
        <p:spPr>
          <a:xfrm flipH="1" flipV="1">
            <a:off x="2390310" y="5112395"/>
            <a:ext cx="207851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B23FD-BA2A-0182-A0E5-8E1482BC3BA1}"/>
              </a:ext>
            </a:extLst>
          </p:cNvPr>
          <p:cNvCxnSpPr>
            <a:cxnSpLocks/>
          </p:cNvCxnSpPr>
          <p:nvPr/>
        </p:nvCxnSpPr>
        <p:spPr>
          <a:xfrm flipH="1" flipV="1">
            <a:off x="3051321" y="5507166"/>
            <a:ext cx="207851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A5A2D5-82E6-2DF3-B1F0-D536F9085995}"/>
              </a:ext>
            </a:extLst>
          </p:cNvPr>
          <p:cNvSpPr txBox="1"/>
          <p:nvPr/>
        </p:nvSpPr>
        <p:spPr>
          <a:xfrm>
            <a:off x="5073232" y="5415596"/>
            <a:ext cx="62961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Set the maximum rows to be analyzed. 150,000 is the default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FF38-8D99-C468-C18D-A044BCE014A2}"/>
              </a:ext>
            </a:extLst>
          </p:cNvPr>
          <p:cNvCxnSpPr>
            <a:cxnSpLocks/>
          </p:cNvCxnSpPr>
          <p:nvPr/>
        </p:nvCxnSpPr>
        <p:spPr>
          <a:xfrm flipH="1" flipV="1">
            <a:off x="2638189" y="5810130"/>
            <a:ext cx="207851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C3E31A-E1AD-A527-B962-84BE055932E6}"/>
              </a:ext>
            </a:extLst>
          </p:cNvPr>
          <p:cNvSpPr txBox="1"/>
          <p:nvPr/>
        </p:nvSpPr>
        <p:spPr>
          <a:xfrm>
            <a:off x="4725159" y="5717942"/>
            <a:ext cx="60666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Set the maximum columns to be analyzed. 30 is the default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7CCDB-540D-B314-26F4-7D8AF03DAD6B}"/>
              </a:ext>
            </a:extLst>
          </p:cNvPr>
          <p:cNvCxnSpPr>
            <a:cxnSpLocks/>
          </p:cNvCxnSpPr>
          <p:nvPr/>
        </p:nvCxnSpPr>
        <p:spPr>
          <a:xfrm flipH="1" flipV="1">
            <a:off x="2408670" y="6168178"/>
            <a:ext cx="207851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D33B50-489C-9785-1296-77A484BD1898}"/>
              </a:ext>
            </a:extLst>
          </p:cNvPr>
          <p:cNvSpPr txBox="1"/>
          <p:nvPr/>
        </p:nvSpPr>
        <p:spPr>
          <a:xfrm>
            <a:off x="4541986" y="6016727"/>
            <a:ext cx="73335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Directory for saving plots. None is default, which saves the plots in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60062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BDA0-AD0E-C098-BF67-71201CF2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Chart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B192-731D-CA19-84D8-EC4B6BCF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9" y="2437251"/>
            <a:ext cx="10363200" cy="3382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If chart_format = </a:t>
            </a:r>
            <a:endParaRPr lang="en-US" sz="2400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sz="2000"/>
              <a:t>Svg, png or jpg: then matplot lib charts are plotted in line in Jupyter Notebooks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sz="2000"/>
              <a:t>Bokeh: then interactive Bokeh charts are plotted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sz="2000"/>
              <a:t>Server: then dashboards will pop up in browser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sz="2000"/>
              <a:t>HTML: then interactive Bokeh charts will be created and saved as an HTML under 'AutoViz_Plots' directory </a:t>
            </a:r>
          </a:p>
          <a:p>
            <a:r>
              <a:rPr lang="en-US" sz="2400" dirty="0"/>
              <a:t>If 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'bokeh', 'server', or 'html' format are desired, use PyCharm </a:t>
            </a:r>
            <a:endParaRPr lang="en-US" sz="2400" dirty="0"/>
          </a:p>
          <a:p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svg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', '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png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' and 'jpg' are fine to use in </a:t>
            </a:r>
            <a:r>
              <a:rPr lang="en-US" sz="2400" err="1">
                <a:solidFill>
                  <a:srgbClr val="333333"/>
                </a:solidFill>
                <a:ea typeface="+mn-lt"/>
                <a:cs typeface="+mn-lt"/>
              </a:rPr>
              <a:t>Jupyter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Notebooks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2E6-662A-DF60-8321-EB2A9CE5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C60-67BC-AA90-E7B6-D968E968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AutoViz: A New Tool for Automated Visualization | by Dan Roth | Towards Data Science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autoviz 0.1.806 on PyPI - Libraries.io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AutoViz/README.md at master · AutoViML/AutoViz (github.com)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Python AutoViz : Data exploration made it Easy ! | Dr. Walid Soula | Medium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0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D58797"/>
      </a:accent1>
      <a:accent2>
        <a:srgbClr val="CC6DA8"/>
      </a:accent2>
      <a:accent3>
        <a:srgbClr val="D287D5"/>
      </a:accent3>
      <a:accent4>
        <a:srgbClr val="A16DCC"/>
      </a:accent4>
      <a:accent5>
        <a:srgbClr val="9187D5"/>
      </a:accent5>
      <a:accent6>
        <a:srgbClr val="6D88CC"/>
      </a:accent6>
      <a:hlink>
        <a:srgbClr val="568E83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DashVTI</vt:lpstr>
      <vt:lpstr>AutoViz OIM 7520 Spring 2024- Midterm Project</vt:lpstr>
      <vt:lpstr>Overview</vt:lpstr>
      <vt:lpstr>Implementation</vt:lpstr>
      <vt:lpstr>Data Quality Issue</vt:lpstr>
      <vt:lpstr>Different Arguments</vt:lpstr>
      <vt:lpstr>A Note about Chart Format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432</cp:revision>
  <dcterms:created xsi:type="dcterms:W3CDTF">2024-03-16T00:43:29Z</dcterms:created>
  <dcterms:modified xsi:type="dcterms:W3CDTF">2024-03-20T19:14:15Z</dcterms:modified>
</cp:coreProperties>
</file>