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6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327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358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008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3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77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920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34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6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7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19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1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4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6368-46AA-4F61-9A55-7B74B65A9E14}" type="datetimeFigureOut">
              <a:rPr lang="en-GB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7D62-6239-477F-9940-007ABFA34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l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273" y="685799"/>
            <a:ext cx="11507789" cy="2743201"/>
          </a:xfrm>
        </p:spPr>
        <p:txBody>
          <a:bodyPr>
            <a:normAutofit fontScale="90000"/>
          </a:bodyPr>
          <a:lstStyle/>
          <a:p>
            <a:r>
              <a:rPr lang="sr-Latn-RS" sz="2800" dirty="0" smtClean="0"/>
              <a:t>									</a:t>
            </a:r>
            <a:r>
              <a:rPr lang="sr-Latn-RS" sz="2800" dirty="0"/>
              <a:t/>
            </a:r>
            <a:br>
              <a:rPr lang="sr-Latn-RS" sz="2800" dirty="0"/>
            </a:br>
            <a:r>
              <a:rPr lang="sr-Latn-RS" sz="2800" dirty="0" smtClean="0"/>
              <a:t>					 </a:t>
            </a:r>
            <a:r>
              <a:rPr lang="sr-Latn-RS" sz="2800" b="1" dirty="0" smtClean="0"/>
              <a:t>Završni rad        </a:t>
            </a:r>
            <a:r>
              <a:rPr lang="sr-Latn-RS" sz="2800" dirty="0" smtClean="0"/>
              <a:t>											</a:t>
            </a:r>
            <a:br>
              <a:rPr lang="sr-Latn-RS" sz="2800" dirty="0" smtClean="0"/>
            </a:br>
            <a:r>
              <a:rPr lang="sr-Latn-RS" sz="2800" dirty="0" smtClean="0"/>
              <a:t> 								</a:t>
            </a:r>
            <a:r>
              <a:rPr lang="sr-Latn-RS" sz="2800" dirty="0" smtClean="0">
                <a:solidFill>
                  <a:schemeClr val="accent1"/>
                </a:solidFill>
              </a:rPr>
              <a:t>osnove python</a:t>
            </a: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sr-Latn-RS" sz="2800" dirty="0" smtClean="0"/>
              <a:t/>
            </a:r>
            <a:br>
              <a:rPr lang="sr-Latn-RS" sz="2800" dirty="0" smtClean="0"/>
            </a:br>
            <a:r>
              <a:rPr lang="sr-Latn-RS" sz="2800" b="1" dirty="0" smtClean="0"/>
              <a:t>tema: </a:t>
            </a:r>
            <a:br>
              <a:rPr lang="sr-Latn-RS" sz="2800" b="1" dirty="0" smtClean="0"/>
            </a:br>
            <a:r>
              <a:rPr lang="sr-Latn-RS" sz="2800" b="1" dirty="0" smtClean="0"/>
              <a:t/>
            </a:r>
            <a:br>
              <a:rPr lang="sr-Latn-RS" sz="2800" b="1" dirty="0" smtClean="0"/>
            </a:br>
            <a:r>
              <a:rPr lang="sr-Latn-RS" sz="2800" b="1" dirty="0" smtClean="0"/>
              <a:t>obrada podataka atp turnira sa grafičkim prikazima u periodu 					od 2004. do 2014. </a:t>
            </a:r>
            <a:endParaRPr lang="en-GB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149" y="3972455"/>
            <a:ext cx="11245851" cy="899583"/>
          </a:xfrm>
        </p:spPr>
        <p:txBody>
          <a:bodyPr/>
          <a:lstStyle/>
          <a:p>
            <a:r>
              <a:rPr lang="sr-Latn-RS" b="1" dirty="0"/>
              <a:t>m</a:t>
            </a:r>
            <a:r>
              <a:rPr lang="sr-Latn-RS" b="1" dirty="0" smtClean="0"/>
              <a:t>entor:                 							kandidat: </a:t>
            </a:r>
          </a:p>
          <a:p>
            <a:r>
              <a:rPr lang="sr-Latn-RS" b="1" dirty="0" smtClean="0"/>
              <a:t>Dušan Šijačić           						</a:t>
            </a:r>
            <a:r>
              <a:rPr lang="sr-Latn-RS" b="1" dirty="0"/>
              <a:t>	</a:t>
            </a:r>
            <a:r>
              <a:rPr lang="sr-Latn-RS" b="1" dirty="0" smtClean="0"/>
              <a:t>Snežana Zurovac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653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862" y="498528"/>
            <a:ext cx="4376737" cy="921552"/>
          </a:xfrm>
        </p:spPr>
        <p:txBody>
          <a:bodyPr/>
          <a:lstStyle/>
          <a:p>
            <a:r>
              <a:rPr lang="sr-Latn-RS" dirty="0" smtClean="0"/>
              <a:t>III deo rada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9874"/>
            <a:ext cx="10820400" cy="4912426"/>
          </a:xfrm>
        </p:spPr>
        <p:txBody>
          <a:bodyPr>
            <a:normAutofit fontScale="62500" lnSpcReduction="20000"/>
          </a:bodyPr>
          <a:lstStyle/>
          <a:p>
            <a:r>
              <a:rPr lang="sr-Latn-RS" sz="2500" b="1" dirty="0" smtClean="0"/>
              <a:t>Funkcija ucesce_na_atp_turnirima.py (kljuc je ime igraca,value je lista turnira na kojima je igrač učestvovao</a:t>
            </a:r>
          </a:p>
          <a:p>
            <a:r>
              <a:rPr lang="sr-Latn-RS" sz="2500" b="1" dirty="0" smtClean="0"/>
              <a:t>Funkcija broj _meceva.py (vraća broj pobeda i poraza , za odredjenog igača u zadatoj godini i na zadatom turniru)</a:t>
            </a:r>
          </a:p>
          <a:p>
            <a:r>
              <a:rPr lang="sr-Latn-RS" sz="2500" b="1" dirty="0" smtClean="0"/>
              <a:t>Funkcija broj_gemova.py  (vraća broj gemova odigranih na jednom turniru)</a:t>
            </a:r>
          </a:p>
          <a:p>
            <a:r>
              <a:rPr lang="sr-Latn-RS" sz="2500" b="1" dirty="0" smtClean="0"/>
              <a:t>Funkcija ran_igrača.py (ime igrača na kom je mestu atp liste zvrsio godinu)</a:t>
            </a:r>
          </a:p>
          <a:p>
            <a:r>
              <a:rPr lang="sr-Latn-RS" sz="2500" b="1" dirty="0" smtClean="0"/>
              <a:t>Funkcija broj pobeda_vrsta_podloge.py ( ova funkcija vraca za odrejenog igrača broj pobeda/poraza na odredjenoj podlozi)</a:t>
            </a:r>
          </a:p>
          <a:p>
            <a:r>
              <a:rPr lang="sr-Latn-RS" sz="2500" b="1" dirty="0" smtClean="0"/>
              <a:t>Funkcija borom meceva naturniru( vraća za odredjeni turnir i godinu broj odigranih meceva)</a:t>
            </a:r>
          </a:p>
          <a:p>
            <a:r>
              <a:rPr lang="sr-Latn-RS" sz="2500" b="1" dirty="0" smtClean="0"/>
              <a:t>Funcija  rečnik _finalista.py ( za određeni turniri i period od 2004-2015.godine vraća uređeni par finalista turnira  prvo poraženi i drugi pobednik)</a:t>
            </a:r>
          </a:p>
          <a:p>
            <a:r>
              <a:rPr lang="sr-Latn-RS" sz="2500" b="1" dirty="0" smtClean="0"/>
              <a:t>Funkcija rečnik_privpolufinalista.py(prima kao argument ime_turnira i za isti period vraća listu prvih polufinalista </a:t>
            </a:r>
          </a:p>
          <a:p>
            <a:r>
              <a:rPr lang="sr-Latn-RS" sz="2500" b="1" dirty="0" smtClean="0"/>
              <a:t>Funkcija rečnik_drugipolufinalista.py(vraća listu drugih polufinalista)</a:t>
            </a:r>
          </a:p>
          <a:p>
            <a:r>
              <a:rPr lang="sr-Latn-RS" sz="2500" b="1" dirty="0" smtClean="0"/>
              <a:t>Funkcija Grand_Slam.py (daje listu sva četri Grand Slam turnira, i listu finalista u periodu od 2004-2015)</a:t>
            </a:r>
          </a:p>
          <a:p>
            <a:r>
              <a:rPr lang="sr-Latn-RS" sz="2500" b="1" dirty="0" smtClean="0"/>
              <a:t>Funkcija broj finala Grand_Slam.py vraća broj finala GrandSlam turnira u kojoma je igrač ućestvovao</a:t>
            </a:r>
          </a:p>
          <a:p>
            <a:r>
              <a:rPr lang="sr-Latn-RS" sz="2500" b="1" dirty="0" smtClean="0"/>
              <a:t>Funkcija broj titutal_Grand_Slam.py vraća broj Grand Slam titula koje je igrač ostvoji u periodu od 2004-2015.godine</a:t>
            </a:r>
          </a:p>
          <a:p>
            <a:endParaRPr lang="sr-Latn-RS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71725" y="1420080"/>
            <a:ext cx="8616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Funkcije u III delu rada namenjene su za analizu igrača na turnirima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5863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982" y="714368"/>
            <a:ext cx="6386513" cy="821539"/>
          </a:xfrm>
        </p:spPr>
        <p:txBody>
          <a:bodyPr>
            <a:normAutofit/>
          </a:bodyPr>
          <a:lstStyle/>
          <a:p>
            <a:r>
              <a:rPr lang="sr-Latn-RS" sz="2800" b="1" dirty="0" smtClean="0"/>
              <a:t>IV Deo rada Grafički prikaz   </a:t>
            </a:r>
            <a:endParaRPr lang="en-GB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8" y="1385889"/>
            <a:ext cx="6972299" cy="522922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3284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441251"/>
            <a:ext cx="5300662" cy="3975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97" y="350837"/>
            <a:ext cx="4363628" cy="3272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97" y="3623558"/>
            <a:ext cx="4363628" cy="3208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364777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" y="1587346"/>
            <a:ext cx="5365750" cy="40243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7" y="1587346"/>
            <a:ext cx="5280879" cy="4024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4639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8" y="1214437"/>
            <a:ext cx="7329487" cy="549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70937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44" y="1370167"/>
            <a:ext cx="7317111" cy="5487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84646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43" y="1626411"/>
            <a:ext cx="9986964" cy="4913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16245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8" y="1412100"/>
            <a:ext cx="10798544" cy="5312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7512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21" y="1487364"/>
            <a:ext cx="10312154" cy="50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5467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901" y="1234435"/>
            <a:ext cx="5852172" cy="43891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0881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38" y="307172"/>
            <a:ext cx="5734050" cy="1293028"/>
          </a:xfrm>
        </p:spPr>
        <p:txBody>
          <a:bodyPr>
            <a:normAutofit/>
          </a:bodyPr>
          <a:lstStyle/>
          <a:p>
            <a:r>
              <a:rPr lang="sr-Latn-RS" sz="3200" b="1" i="1" u="sng" dirty="0" smtClean="0"/>
              <a:t>Kratka beleska o radu</a:t>
            </a:r>
            <a:endParaRPr lang="en-GB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3025"/>
            <a:ext cx="10820400" cy="5100637"/>
          </a:xfrm>
        </p:spPr>
        <p:txBody>
          <a:bodyPr>
            <a:normAutofit fontScale="92500" lnSpcReduction="20000"/>
          </a:bodyPr>
          <a:lstStyle/>
          <a:p>
            <a:r>
              <a:rPr lang="sr-Latn-RS" b="1" dirty="0" smtClean="0">
                <a:solidFill>
                  <a:schemeClr val="accent2"/>
                </a:solidFill>
              </a:rPr>
              <a:t>Baza podataka su fajlovi csv formata preuzeti sa sajta </a:t>
            </a:r>
            <a:r>
              <a:rPr lang="sr-Latn-RS" b="1" dirty="0" smtClean="0">
                <a:solidFill>
                  <a:schemeClr val="accent2"/>
                </a:solidFill>
                <a:hlinkClick r:id="rId2"/>
              </a:rPr>
              <a:t>www.kagle.com</a:t>
            </a:r>
            <a:endParaRPr lang="sr-Latn-RS" b="1" dirty="0" smtClean="0">
              <a:solidFill>
                <a:schemeClr val="accent2"/>
              </a:solidFill>
            </a:endParaRPr>
          </a:p>
          <a:p>
            <a:endParaRPr lang="sr-Latn-RS" b="1" dirty="0" smtClean="0">
              <a:solidFill>
                <a:schemeClr val="accent2"/>
              </a:solidFill>
            </a:endParaRPr>
          </a:p>
          <a:p>
            <a:r>
              <a:rPr lang="sr-Latn-RS" b="1" dirty="0" smtClean="0">
                <a:solidFill>
                  <a:schemeClr val="accent2"/>
                </a:solidFill>
              </a:rPr>
              <a:t>Fajlovi po godinama od 2004-2015.godine sadrže podatke o ATP turnirima</a:t>
            </a:r>
          </a:p>
          <a:p>
            <a:endParaRPr lang="sr-Latn-RS" b="1" dirty="0" smtClean="0">
              <a:solidFill>
                <a:schemeClr val="accent2"/>
              </a:solidFill>
            </a:endParaRPr>
          </a:p>
          <a:p>
            <a:r>
              <a:rPr lang="sr-Latn-RS" b="1" dirty="0" smtClean="0">
                <a:solidFill>
                  <a:schemeClr val="accent2"/>
                </a:solidFill>
              </a:rPr>
              <a:t>Rad je izrađen u IV dela:</a:t>
            </a:r>
          </a:p>
          <a:p>
            <a:endParaRPr lang="sr-Latn-RS" b="1" dirty="0" smtClean="0">
              <a:solidFill>
                <a:schemeClr val="accent2"/>
              </a:solidFill>
            </a:endParaRPr>
          </a:p>
          <a:p>
            <a:r>
              <a:rPr lang="sr-Latn-RS" b="1" dirty="0" smtClean="0">
                <a:solidFill>
                  <a:schemeClr val="accent2"/>
                </a:solidFill>
              </a:rPr>
              <a:t>I) deo rada predstavalja učitavanje podataka i predstavaljanje dobijenog fajla</a:t>
            </a:r>
          </a:p>
          <a:p>
            <a:endParaRPr lang="sr-Latn-RS" b="1" dirty="0" smtClean="0">
              <a:solidFill>
                <a:schemeClr val="accent2"/>
              </a:solidFill>
            </a:endParaRPr>
          </a:p>
          <a:p>
            <a:r>
              <a:rPr lang="sr-Latn-RS" b="1" dirty="0" smtClean="0">
                <a:solidFill>
                  <a:schemeClr val="accent2"/>
                </a:solidFill>
              </a:rPr>
              <a:t>II)deo rada predstavlja  opstu analizu ATP turnira (imena turnira u godini, mesec u kome se turniri igraju,podloge,broj mečeva)</a:t>
            </a:r>
          </a:p>
          <a:p>
            <a:endParaRPr lang="sr-Latn-RS" b="1" dirty="0" smtClean="0">
              <a:solidFill>
                <a:schemeClr val="accent2"/>
              </a:solidFill>
            </a:endParaRPr>
          </a:p>
          <a:p>
            <a:r>
              <a:rPr lang="sr-Latn-RS" b="1" dirty="0" smtClean="0">
                <a:solidFill>
                  <a:schemeClr val="accent2"/>
                </a:solidFill>
              </a:rPr>
              <a:t>III) analiza igrača na ATP turnirima(učešće igrača na turniru, broj odigrani mečeva, pobeda/poraza,osvojeni GrandSlam turniri)</a:t>
            </a:r>
          </a:p>
          <a:p>
            <a:endParaRPr lang="sr-Latn-RS" b="1" dirty="0" smtClean="0">
              <a:solidFill>
                <a:schemeClr val="accent2"/>
              </a:solidFill>
            </a:endParaRPr>
          </a:p>
          <a:p>
            <a:r>
              <a:rPr lang="sr-Latn-RS" b="1" dirty="0" smtClean="0">
                <a:solidFill>
                  <a:schemeClr val="accent2"/>
                </a:solidFill>
              </a:rPr>
              <a:t>IV)deo rada predstavalja graficki prikaz dobijenih rezultata (funkcije grafickog prikaza ukljucuju sve funkcije iz prethodnih delova rada)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27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06" y="1313733"/>
            <a:ext cx="7392356" cy="5544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88907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91647"/>
            <a:ext cx="5852172" cy="4389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2543905"/>
            <a:ext cx="5373121" cy="2884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467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4" y="1463035"/>
            <a:ext cx="5852172" cy="4389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64" y="1463034"/>
            <a:ext cx="5852172" cy="4389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1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01" y="1171574"/>
            <a:ext cx="7292814" cy="5469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0787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8" y="407185"/>
            <a:ext cx="3543300" cy="1293028"/>
          </a:xfrm>
        </p:spPr>
        <p:txBody>
          <a:bodyPr/>
          <a:lstStyle/>
          <a:p>
            <a:r>
              <a:rPr lang="sr-Latn-RS" b="1" dirty="0" smtClean="0"/>
              <a:t>Zaključak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213"/>
            <a:ext cx="11215688" cy="4024125"/>
          </a:xfrm>
        </p:spPr>
        <p:txBody>
          <a:bodyPr>
            <a:normAutofit/>
          </a:bodyPr>
          <a:lstStyle/>
          <a:p>
            <a:r>
              <a:rPr lang="sr-Latn-RS" sz="2000" b="1" dirty="0" smtClean="0"/>
              <a:t>Za izradu ovog rada upotrebljena su </a:t>
            </a:r>
            <a:r>
              <a:rPr lang="sr-Latn-RS" sz="2000" b="1" dirty="0" smtClean="0"/>
              <a:t> znanaja usvojena  </a:t>
            </a:r>
            <a:r>
              <a:rPr lang="sr-Latn-RS" sz="2000" b="1" dirty="0" smtClean="0"/>
              <a:t>na kurusu </a:t>
            </a:r>
            <a:r>
              <a:rPr lang="sr-Latn-RS" sz="2000" b="1" dirty="0" smtClean="0"/>
              <a:t>Osnove </a:t>
            </a:r>
            <a:r>
              <a:rPr lang="sr-Latn-RS" sz="2000" b="1" dirty="0" smtClean="0"/>
              <a:t>Pytona</a:t>
            </a:r>
            <a:r>
              <a:rPr lang="sr-Latn-RS" sz="2000" b="1" dirty="0" smtClean="0"/>
              <a:t>:</a:t>
            </a:r>
          </a:p>
          <a:p>
            <a:endParaRPr lang="sr-Latn-RS" b="1" dirty="0" smtClean="0"/>
          </a:p>
          <a:p>
            <a:pPr lvl="5"/>
            <a:r>
              <a:rPr lang="sr-Latn-RS" sz="2400" b="1" dirty="0" smtClean="0"/>
              <a:t>Sitaksa </a:t>
            </a:r>
            <a:r>
              <a:rPr lang="sr-Latn-RS" sz="2400" b="1" dirty="0" smtClean="0"/>
              <a:t>pythona</a:t>
            </a:r>
            <a:endParaRPr lang="sr-Latn-RS" sz="2400" b="1" dirty="0" smtClean="0"/>
          </a:p>
          <a:p>
            <a:pPr lvl="5"/>
            <a:r>
              <a:rPr lang="sr-Latn-RS" sz="2400" b="1" dirty="0" smtClean="0"/>
              <a:t>Formiranje i rad sa </a:t>
            </a:r>
            <a:r>
              <a:rPr lang="sr-Latn-RS" sz="2400" b="1" dirty="0" smtClean="0"/>
              <a:t>kolekcijama(liste,tupls,skupovi,rečnici)</a:t>
            </a:r>
          </a:p>
          <a:p>
            <a:pPr lvl="5"/>
            <a:r>
              <a:rPr lang="sr-Latn-RS" sz="2400" b="1" dirty="0" smtClean="0"/>
              <a:t>Funkicje </a:t>
            </a:r>
            <a:r>
              <a:rPr lang="sr-Latn-RS" sz="2400" b="1" dirty="0" smtClean="0"/>
              <a:t>u </a:t>
            </a:r>
            <a:r>
              <a:rPr lang="sr-Latn-RS" sz="2400" b="1" dirty="0" smtClean="0"/>
              <a:t>Python</a:t>
            </a:r>
            <a:endParaRPr lang="sr-Latn-RS" sz="2400" b="1" dirty="0" smtClean="0"/>
          </a:p>
          <a:p>
            <a:pPr lvl="5"/>
            <a:r>
              <a:rPr lang="sr-Latn-RS" sz="2400" b="1" dirty="0" smtClean="0"/>
              <a:t>Moduli u Pythonu</a:t>
            </a:r>
          </a:p>
          <a:p>
            <a:pPr lvl="5"/>
            <a:r>
              <a:rPr lang="sr-Latn-RS" sz="2400" b="1" dirty="0" smtClean="0"/>
              <a:t>Exeptions</a:t>
            </a:r>
          </a:p>
          <a:p>
            <a:pPr lvl="5"/>
            <a:r>
              <a:rPr lang="sr-Latn-RS" sz="2400" b="1" dirty="0" smtClean="0"/>
              <a:t>Regular Expressions</a:t>
            </a:r>
          </a:p>
          <a:p>
            <a:pPr lvl="5"/>
            <a:r>
              <a:rPr lang="sr-Latn-RS" sz="2400" b="1" dirty="0" smtClean="0"/>
              <a:t>Rad sa fajlovima</a:t>
            </a:r>
          </a:p>
          <a:p>
            <a:pPr marL="0" indent="0">
              <a:buNone/>
            </a:pPr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8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6325" y="178585"/>
            <a:ext cx="2369344" cy="1293028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I deo rada 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288" y="1471613"/>
            <a:ext cx="10820400" cy="5163503"/>
          </a:xfrm>
        </p:spPr>
        <p:txBody>
          <a:bodyPr/>
          <a:lstStyle/>
          <a:p>
            <a:r>
              <a:rPr lang="sr-Latn-RS" b="1" dirty="0" smtClean="0"/>
              <a:t>Prvi korak je funkcija „spajanje_fajlova“.py koja učitava sve fajlove o atp turnirima i spaja ih u dataframe format. Dobijeni dataframe se exportuje u csv izlazni fajl</a:t>
            </a:r>
          </a:p>
          <a:p>
            <a:endParaRPr lang="sr-Latn-RS" b="1" dirty="0" smtClean="0"/>
          </a:p>
          <a:p>
            <a:r>
              <a:rPr lang="sr-Latn-RS" b="1" dirty="0" smtClean="0"/>
              <a:t>Funkcija ucitavanje_fajla.py ucitava csv fajl koji je dobijen spajanje svih ucitanih fajlova.Ova funkcija u sebi sadrži još tri funkcije:</a:t>
            </a:r>
          </a:p>
          <a:p>
            <a:endParaRPr lang="sr-Latn-RS" b="1" dirty="0" smtClean="0"/>
          </a:p>
          <a:p>
            <a:pPr lvl="1"/>
            <a:r>
              <a:rPr lang="sr-Latn-RS" b="1" dirty="0" smtClean="0"/>
              <a:t>Data_shape.py(broj kolona /broj vrsta i nazive svih kolona)</a:t>
            </a:r>
          </a:p>
          <a:p>
            <a:pPr lvl="1"/>
            <a:r>
              <a:rPr lang="sr-Latn-RS" b="1" dirty="0" smtClean="0"/>
              <a:t>Data_head.py(stampa prvih pet redova)</a:t>
            </a:r>
          </a:p>
          <a:p>
            <a:pPr lvl="1"/>
            <a:r>
              <a:rPr lang="sr-Latn-RS" b="1" dirty="0" smtClean="0"/>
              <a:t>data_taile.py ( stampa poslednjih pet redova)</a:t>
            </a:r>
          </a:p>
          <a:p>
            <a:pPr lvl="1"/>
            <a:r>
              <a:rPr lang="sr-Latn-RS" b="1" dirty="0" smtClean="0"/>
              <a:t>Stamap dugih podataka funkcija za stampu dugih podataka</a:t>
            </a:r>
          </a:p>
          <a:p>
            <a:pPr lvl="1"/>
            <a:endParaRPr lang="sr-Latn-R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8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406" y="914401"/>
            <a:ext cx="3405187" cy="1107290"/>
          </a:xfrm>
        </p:spPr>
        <p:txBody>
          <a:bodyPr/>
          <a:lstStyle/>
          <a:p>
            <a:r>
              <a:rPr lang="sr-Latn-RS" dirty="0" smtClean="0"/>
              <a:t>II deo rada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3" y="2123123"/>
            <a:ext cx="11618118" cy="4024125"/>
          </a:xfrm>
        </p:spPr>
        <p:txBody>
          <a:bodyPr/>
          <a:lstStyle/>
          <a:p>
            <a:r>
              <a:rPr lang="sr-Latn-RS" b="1" dirty="0" smtClean="0"/>
              <a:t>a</a:t>
            </a:r>
            <a:r>
              <a:rPr lang="sr-Latn-RS" b="1" dirty="0" smtClean="0"/>
              <a:t>)</a:t>
            </a:r>
          </a:p>
          <a:p>
            <a:endParaRPr lang="sr-Latn-RS" b="1" dirty="0" smtClean="0"/>
          </a:p>
          <a:p>
            <a:r>
              <a:rPr lang="sr-Latn-RS" b="1" dirty="0" smtClean="0"/>
              <a:t>Funkcija recnik_turnira.py vraca ( vraca recnik key je godina, value je lista turnira koji  su odigrani u toj godini</a:t>
            </a:r>
            <a:r>
              <a:rPr lang="sr-Latn-RS" b="1" dirty="0" smtClean="0"/>
              <a:t>)</a:t>
            </a:r>
          </a:p>
          <a:p>
            <a:endParaRPr lang="sr-Latn-RS" b="1" dirty="0" smtClean="0"/>
          </a:p>
          <a:p>
            <a:r>
              <a:rPr lang="sr-Latn-RS" b="1" dirty="0" smtClean="0"/>
              <a:t>Funkcija atp_po_mesecima.py (vraca recnik imena turnira i mesec u kome se turnir igra</a:t>
            </a:r>
            <a:r>
              <a:rPr lang="sr-Latn-RS" b="1" dirty="0" smtClean="0"/>
              <a:t>)</a:t>
            </a:r>
          </a:p>
          <a:p>
            <a:endParaRPr lang="sr-Latn-RS" b="1" dirty="0" smtClean="0"/>
          </a:p>
          <a:p>
            <a:r>
              <a:rPr lang="sr-Latn-RS" b="1" dirty="0" smtClean="0"/>
              <a:t>Funkcija atp_podloge.py recnik u kome je kljuc vrsta podloge a vrednost broj turnira koji se igra na toj podlozi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3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837" y="575786"/>
            <a:ext cx="6472237" cy="850115"/>
          </a:xfrm>
        </p:spPr>
        <p:txBody>
          <a:bodyPr>
            <a:normAutofit/>
          </a:bodyPr>
          <a:lstStyle/>
          <a:p>
            <a:r>
              <a:rPr lang="sr-Latn-RS" sz="2400" b="1" dirty="0" smtClean="0"/>
              <a:t>Grafički prikaz obrađenih podataka </a:t>
            </a:r>
            <a:endParaRPr lang="en-GB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84" y="1724867"/>
            <a:ext cx="10303320" cy="506869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TextBox 4"/>
          <p:cNvSpPr txBox="1"/>
          <p:nvPr/>
        </p:nvSpPr>
        <p:spPr>
          <a:xfrm>
            <a:off x="3802856" y="1425901"/>
            <a:ext cx="458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Ime funkcije:                 stampa.py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40432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61" y="1500188"/>
            <a:ext cx="11060212" cy="5143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13423" y="859393"/>
            <a:ext cx="356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Naziv funkcije:    stampe1.py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166777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0" y="1465259"/>
            <a:ext cx="11129828" cy="5475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024312" y="1189586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Naziv funkcije:         stamep2.py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8986086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31" y="1770459"/>
            <a:ext cx="6688137" cy="50161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017168" y="1185862"/>
            <a:ext cx="581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/>
              <a:t>Nazif funkcije:         atp-podloge.py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3825729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7" y="1472683"/>
            <a:ext cx="10946939" cy="50995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243265" y="772596"/>
            <a:ext cx="818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Naziv funkcije</a:t>
            </a:r>
            <a:r>
              <a:rPr lang="sr-Latn-RS" b="1" dirty="0" smtClean="0"/>
              <a:t>: stampa_broj_pobeda_poraza_podloga po godinama.py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254666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274</TotalTime>
  <Words>510</Words>
  <Application>Microsoft Office PowerPoint</Application>
  <PresentationFormat>Widescreen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Vapor Trail</vt:lpstr>
      <vt:lpstr>                Završni rad                             osnove python  tema:   obrada podataka atp turnira sa grafičkim prikazima u periodu      od 2004. do 2014. </vt:lpstr>
      <vt:lpstr>Kratka beleska o radu</vt:lpstr>
      <vt:lpstr>I deo rada </vt:lpstr>
      <vt:lpstr>II deo rada </vt:lpstr>
      <vt:lpstr>Grafički prikaz obrađenih podataka </vt:lpstr>
      <vt:lpstr>PowerPoint Presentation</vt:lpstr>
      <vt:lpstr>PowerPoint Presentation</vt:lpstr>
      <vt:lpstr>PowerPoint Presentation</vt:lpstr>
      <vt:lpstr>PowerPoint Presentation</vt:lpstr>
      <vt:lpstr>III deo rada</vt:lpstr>
      <vt:lpstr>IV Deo rada Grafički prikaz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Završni rad  tema: obrada podataka atp turnira sa grafičkim prikazima u periodu od 2004. do 201</dc:title>
  <dc:creator>Windows User</dc:creator>
  <cp:lastModifiedBy>Windows User</cp:lastModifiedBy>
  <cp:revision>36</cp:revision>
  <dcterms:created xsi:type="dcterms:W3CDTF">2020-06-16T07:12:45Z</dcterms:created>
  <dcterms:modified xsi:type="dcterms:W3CDTF">2020-06-16T12:22:55Z</dcterms:modified>
</cp:coreProperties>
</file>