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2" r:id="rId2"/>
    <p:sldId id="273" r:id="rId3"/>
    <p:sldId id="271" r:id="rId4"/>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1"/>
    <p:restoredTop sz="95574"/>
  </p:normalViewPr>
  <p:slideViewPr>
    <p:cSldViewPr snapToGrid="0" snapToObjects="1">
      <p:cViewPr varScale="1">
        <p:scale>
          <a:sx n="83" d="100"/>
          <a:sy n="83" d="100"/>
        </p:scale>
        <p:origin x="208"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63B2A-2456-D343-9F5F-8E0C8FE64C7B}"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A8881-29BF-154B-88C4-DE62123A6A5F}" type="slidenum">
              <a:rPr lang="en-US" smtClean="0"/>
              <a:t>‹#›</a:t>
            </a:fld>
            <a:endParaRPr lang="en-US"/>
          </a:p>
        </p:txBody>
      </p:sp>
    </p:spTree>
    <p:extLst>
      <p:ext uri="{BB962C8B-B14F-4D97-AF65-F5344CB8AC3E}">
        <p14:creationId xmlns:p14="http://schemas.microsoft.com/office/powerpoint/2010/main" val="132068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fr-FR"/>
              <a:t>Sereymony</a:t>
            </a:r>
            <a:endParaRPr/>
          </a:p>
        </p:txBody>
      </p:sp>
      <p:sp>
        <p:nvSpPr>
          <p:cNvPr id="391" name="Shape 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158B-DFFC-E74B-8CF6-A8290923A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F7689B-5A50-9846-9336-F1BEB6089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EEAD3E-8990-0F46-8F05-F1E43326EC35}"/>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C797F04C-7EE3-524A-BF72-9FE4CFF44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AF418-DBD8-444E-9913-327C817E672F}"/>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384854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8979-66D3-1C42-ACC6-D69A3128E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5B5B64-1470-6445-9E5F-5075B56B8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8C68A-6F5E-E24D-8C6C-2112FF33BF09}"/>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904209F4-347D-9E4B-96EF-779CEEFFD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29B9A-EFFD-4848-B2DF-00B6022EBFC9}"/>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390587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8AFF0-2A9F-6D48-8813-AF02C5FB9B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4EDEA-EE5B-6246-993D-26D3243AD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B9440-F83F-7642-B03B-F5DA74629FDF}"/>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328BE9E4-8C30-1044-A2D2-5D88B4D0F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4BB3-B248-F843-8ACA-B58AC04075E8}"/>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208079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get">
  <p:cSld name="Target">
    <p:bg>
      <p:bgPr>
        <a:solidFill>
          <a:srgbClr val="F7F7F7"/>
        </a:solidFill>
        <a:effectLst/>
      </p:bgPr>
    </p:bg>
    <p:spTree>
      <p:nvGrpSpPr>
        <p:cNvPr id="1" name="Shape 169"/>
        <p:cNvGrpSpPr/>
        <p:nvPr/>
      </p:nvGrpSpPr>
      <p:grpSpPr>
        <a:xfrm>
          <a:off x="0" y="0"/>
          <a:ext cx="0" cy="0"/>
          <a:chOff x="0" y="0"/>
          <a:chExt cx="0" cy="0"/>
        </a:xfrm>
      </p:grpSpPr>
      <p:sp>
        <p:nvSpPr>
          <p:cNvPr id="170" name="Shape 170"/>
          <p:cNvSpPr>
            <a:spLocks noGrp="1"/>
          </p:cNvSpPr>
          <p:nvPr>
            <p:ph type="pic" idx="2"/>
          </p:nvPr>
        </p:nvSpPr>
        <p:spPr>
          <a:xfrm>
            <a:off x="2095500" y="2084199"/>
            <a:ext cx="1961858" cy="1961858"/>
          </a:xfrm>
          <a:prstGeom prst="ellipse">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1" name="Shape 171"/>
          <p:cNvSpPr>
            <a:spLocks noGrp="1"/>
          </p:cNvSpPr>
          <p:nvPr>
            <p:ph type="pic" idx="3"/>
          </p:nvPr>
        </p:nvSpPr>
        <p:spPr>
          <a:xfrm>
            <a:off x="8134642" y="2149621"/>
            <a:ext cx="1961858" cy="1961858"/>
          </a:xfrm>
          <a:prstGeom prst="ellipse">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1"/>
          </p:nvPr>
        </p:nvSpPr>
        <p:spPr>
          <a:xfrm>
            <a:off x="839788" y="660400"/>
            <a:ext cx="4481512" cy="701731"/>
          </a:xfrm>
          <a:prstGeom prst="rect">
            <a:avLst/>
          </a:prstGeom>
          <a:noFill/>
          <a:ln>
            <a:noFill/>
          </a:ln>
        </p:spPr>
        <p:txBody>
          <a:bodyPr spcFirstLastPara="1" wrap="square" lIns="0" tIns="45700" rIns="91425" bIns="45700" anchor="t" anchorCtr="0"/>
          <a:lstStyle>
            <a:lvl1pPr marL="457200" marR="0" lvl="0" indent="-228600" algn="l" rtl="0">
              <a:lnSpc>
                <a:spcPct val="90000"/>
              </a:lnSpc>
              <a:spcBef>
                <a:spcPts val="1000"/>
              </a:spcBef>
              <a:spcAft>
                <a:spcPts val="0"/>
              </a:spcAft>
              <a:buClr>
                <a:schemeClr val="dk1"/>
              </a:buClr>
              <a:buSzPts val="4400"/>
              <a:buFont typeface="Arial"/>
              <a:buNone/>
              <a:defRPr sz="44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6103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C483-132E-6E42-B041-0E81EE9DD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488EE-771E-314E-B39E-08E5A580D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D098-2BC7-2F40-A364-C37EB0741AC7}"/>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B40E8AF6-1275-C340-8B26-2689D1735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71EB-0159-524D-905D-7FF0953035EB}"/>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42326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F224-05C4-6441-8A63-64418F4D3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DF0A66-5DB6-7D45-87F8-DDC59B30E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64A33-A03C-7344-B9B9-387B0F6BA4B8}"/>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B35E454C-291B-5E4C-9772-548757429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4A2C-C19A-5947-A4B5-A17BD1851B4F}"/>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7537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5B35-4466-7E4B-A49A-3C19C3818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FC1BEE-5265-4C4C-B9B2-A388E7AD5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B7095-F7D2-CD4B-A4DF-6FCF52D01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04DBFF-3ED7-E349-AA5B-FD52DED10BBC}"/>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6" name="Footer Placeholder 5">
            <a:extLst>
              <a:ext uri="{FF2B5EF4-FFF2-40B4-BE49-F238E27FC236}">
                <a16:creationId xmlns:a16="http://schemas.microsoft.com/office/drawing/2014/main" id="{7F955158-ABB3-1540-90D1-F677BEC9F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D486A-685C-BF42-B018-B070CCEFBBFA}"/>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15785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DD10-11D3-2247-9706-9068B5ED9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44002-EB02-234B-91AB-44CE9C8F6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D6462-172E-4F49-99A0-F11351424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AFDAE3-D01D-4545-BC98-85A5E5DF1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4C955E-A666-944C-9CCE-DC9B58AE9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0AD95-B160-8D4E-A1E5-9982503404D7}"/>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8" name="Footer Placeholder 7">
            <a:extLst>
              <a:ext uri="{FF2B5EF4-FFF2-40B4-BE49-F238E27FC236}">
                <a16:creationId xmlns:a16="http://schemas.microsoft.com/office/drawing/2014/main" id="{0A5ABE35-DD66-6744-8710-D1A38774B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9F0C63-3BCC-B943-9E95-E10E790A405E}"/>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233876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1389-84B3-DC4D-A6F7-86BADADF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CF4D26-EEF4-1540-8313-22AD1CFDC901}"/>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4" name="Footer Placeholder 3">
            <a:extLst>
              <a:ext uri="{FF2B5EF4-FFF2-40B4-BE49-F238E27FC236}">
                <a16:creationId xmlns:a16="http://schemas.microsoft.com/office/drawing/2014/main" id="{2CB3FFB3-B91A-6F42-8263-FB584BEA3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6BE984-1712-D442-AE1F-C3F39BB9F07F}"/>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91666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06ACF3-9B2F-1E43-A5BB-EC12D8CCC923}"/>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3" name="Footer Placeholder 2">
            <a:extLst>
              <a:ext uri="{FF2B5EF4-FFF2-40B4-BE49-F238E27FC236}">
                <a16:creationId xmlns:a16="http://schemas.microsoft.com/office/drawing/2014/main" id="{6095BFFD-FBF7-3B4E-B93D-80E7E092D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A0A0C-5022-2840-BDC1-B9CA18B3EE6F}"/>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353072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FE-7A9A-7840-A108-C3B50AC49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BA97F4-0402-7548-BF7F-50F7638A8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47D71-E65E-4641-BFF1-F4DEF504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D7A35-577E-D549-B5B4-E1DB058058C4}"/>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6" name="Footer Placeholder 5">
            <a:extLst>
              <a:ext uri="{FF2B5EF4-FFF2-40B4-BE49-F238E27FC236}">
                <a16:creationId xmlns:a16="http://schemas.microsoft.com/office/drawing/2014/main" id="{E8B3CE28-7B63-F54D-8C4B-F3D8E4961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E0CEB-214A-ED4F-AFD2-518A996768FD}"/>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244495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268E-F772-1A45-9805-26BB41E8D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4E336-A0EE-1741-BC4D-4F6646238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1E7512-24E2-5146-AB24-F0E2DD06F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77FDC-D97C-E941-9CB8-3872EC647867}"/>
              </a:ext>
            </a:extLst>
          </p:cNvPr>
          <p:cNvSpPr>
            <a:spLocks noGrp="1"/>
          </p:cNvSpPr>
          <p:nvPr>
            <p:ph type="dt" sz="half" idx="10"/>
          </p:nvPr>
        </p:nvSpPr>
        <p:spPr/>
        <p:txBody>
          <a:bodyPr/>
          <a:lstStyle/>
          <a:p>
            <a:fld id="{781F7E1A-CFED-884D-904D-76A5E90912DC}" type="datetimeFigureOut">
              <a:rPr lang="en-US" smtClean="0"/>
              <a:t>11/18/21</a:t>
            </a:fld>
            <a:endParaRPr lang="en-US"/>
          </a:p>
        </p:txBody>
      </p:sp>
      <p:sp>
        <p:nvSpPr>
          <p:cNvPr id="6" name="Footer Placeholder 5">
            <a:extLst>
              <a:ext uri="{FF2B5EF4-FFF2-40B4-BE49-F238E27FC236}">
                <a16:creationId xmlns:a16="http://schemas.microsoft.com/office/drawing/2014/main" id="{D89B17A6-0D08-224C-859F-0F1F84E21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8DDCE-CD53-7744-BA4D-0EF59E810B3C}"/>
              </a:ext>
            </a:extLst>
          </p:cNvPr>
          <p:cNvSpPr>
            <a:spLocks noGrp="1"/>
          </p:cNvSpPr>
          <p:nvPr>
            <p:ph type="sldNum" sz="quarter" idx="12"/>
          </p:nvPr>
        </p:nvSpPr>
        <p:spPr/>
        <p:txBody>
          <a:bodyPr/>
          <a:lstStyle/>
          <a:p>
            <a:fld id="{2620274B-9551-1F48-A775-741F3B81C026}" type="slidenum">
              <a:rPr lang="en-US" smtClean="0"/>
              <a:t>‹#›</a:t>
            </a:fld>
            <a:endParaRPr lang="en-US"/>
          </a:p>
        </p:txBody>
      </p:sp>
    </p:spTree>
    <p:extLst>
      <p:ext uri="{BB962C8B-B14F-4D97-AF65-F5344CB8AC3E}">
        <p14:creationId xmlns:p14="http://schemas.microsoft.com/office/powerpoint/2010/main" val="129157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79E8E-A60D-8847-9D49-9EED59BB2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B26FCA-ACBC-9446-8AF2-06AE339EA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EDFF9-0FA6-4647-8A9C-4BDE14122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F7E1A-CFED-884D-904D-76A5E90912DC}" type="datetimeFigureOut">
              <a:rPr lang="en-US" smtClean="0"/>
              <a:t>11/18/21</a:t>
            </a:fld>
            <a:endParaRPr lang="en-US"/>
          </a:p>
        </p:txBody>
      </p:sp>
      <p:sp>
        <p:nvSpPr>
          <p:cNvPr id="5" name="Footer Placeholder 4">
            <a:extLst>
              <a:ext uri="{FF2B5EF4-FFF2-40B4-BE49-F238E27FC236}">
                <a16:creationId xmlns:a16="http://schemas.microsoft.com/office/drawing/2014/main" id="{3F06EEED-BCB1-0547-90C9-2BEEEF440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6FEC4-C31E-F242-AA80-69E212BAA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0274B-9551-1F48-A775-741F3B81C026}" type="slidenum">
              <a:rPr lang="en-US" smtClean="0"/>
              <a:t>‹#›</a:t>
            </a:fld>
            <a:endParaRPr lang="en-US"/>
          </a:p>
        </p:txBody>
      </p:sp>
    </p:spTree>
    <p:extLst>
      <p:ext uri="{BB962C8B-B14F-4D97-AF65-F5344CB8AC3E}">
        <p14:creationId xmlns:p14="http://schemas.microsoft.com/office/powerpoint/2010/main" val="100436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2568-DB1C-1A4A-9553-B5AA3541B86C}"/>
              </a:ext>
            </a:extLst>
          </p:cNvPr>
          <p:cNvSpPr>
            <a:spLocks noGrp="1"/>
          </p:cNvSpPr>
          <p:nvPr>
            <p:ph type="title"/>
          </p:nvPr>
        </p:nvSpPr>
        <p:spPr/>
        <p:txBody>
          <a:bodyPr/>
          <a:lstStyle/>
          <a:p>
            <a:r>
              <a:rPr lang="en-US" dirty="0"/>
              <a:t>Statement of Purpose</a:t>
            </a:r>
          </a:p>
        </p:txBody>
      </p:sp>
      <p:sp>
        <p:nvSpPr>
          <p:cNvPr id="3" name="Content Placeholder 2">
            <a:extLst>
              <a:ext uri="{FF2B5EF4-FFF2-40B4-BE49-F238E27FC236}">
                <a16:creationId xmlns:a16="http://schemas.microsoft.com/office/drawing/2014/main" id="{ED0A5DF3-9652-7C4A-9A1E-239251185811}"/>
              </a:ext>
            </a:extLst>
          </p:cNvPr>
          <p:cNvSpPr>
            <a:spLocks noGrp="1"/>
          </p:cNvSpPr>
          <p:nvPr>
            <p:ph idx="1"/>
          </p:nvPr>
        </p:nvSpPr>
        <p:spPr/>
        <p:txBody>
          <a:bodyPr/>
          <a:lstStyle/>
          <a:p>
            <a:r>
              <a:rPr lang="en-US" dirty="0"/>
              <a:t>Our group aims to help our client, the streaming company </a:t>
            </a:r>
            <a:r>
              <a:rPr lang="en-US" dirty="0" err="1"/>
              <a:t>Iflix</a:t>
            </a:r>
            <a:r>
              <a:rPr lang="en-US" dirty="0"/>
              <a:t>, identify the demographic of users that view content the longest. We will then aim to narrow down what characteristics define that population – i.e. are they Movie Lovers? Are they iOS users? Are they high-income earners?</a:t>
            </a:r>
          </a:p>
          <a:p>
            <a:r>
              <a:rPr lang="en-US" dirty="0"/>
              <a:t>Finding out these characteristics can allow us to inform </a:t>
            </a:r>
            <a:r>
              <a:rPr lang="en-US" dirty="0" err="1"/>
              <a:t>Iflix</a:t>
            </a:r>
            <a:r>
              <a:rPr lang="en-US" dirty="0"/>
              <a:t> how to better tailor their marketing to those specific target populations and also how to keep these consistent users interested. (The goal of a streaming service should be to minimize churn.)</a:t>
            </a:r>
          </a:p>
        </p:txBody>
      </p:sp>
    </p:spTree>
    <p:extLst>
      <p:ext uri="{BB962C8B-B14F-4D97-AF65-F5344CB8AC3E}">
        <p14:creationId xmlns:p14="http://schemas.microsoft.com/office/powerpoint/2010/main" val="380276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2440-97CF-3145-AE30-708E0E2AFC5D}"/>
              </a:ext>
            </a:extLst>
          </p:cNvPr>
          <p:cNvSpPr>
            <a:spLocks noGrp="1"/>
          </p:cNvSpPr>
          <p:nvPr>
            <p:ph type="title"/>
          </p:nvPr>
        </p:nvSpPr>
        <p:spPr>
          <a:xfrm>
            <a:off x="1117169" y="2457396"/>
            <a:ext cx="10515600" cy="1325563"/>
          </a:xfrm>
        </p:spPr>
        <p:txBody>
          <a:bodyPr>
            <a:normAutofit fontScale="90000"/>
          </a:bodyPr>
          <a:lstStyle/>
          <a:p>
            <a:r>
              <a:rPr lang="en-US" dirty="0"/>
              <a:t>To better illustrate what we mean and how our project can directly impact the streaming company, </a:t>
            </a:r>
            <a:r>
              <a:rPr lang="en-US" dirty="0" err="1"/>
              <a:t>Iflix</a:t>
            </a:r>
            <a:r>
              <a:rPr lang="en-US" dirty="0"/>
              <a:t>, we will consider the following user stories:</a:t>
            </a:r>
          </a:p>
        </p:txBody>
      </p:sp>
    </p:spTree>
    <p:extLst>
      <p:ext uri="{BB962C8B-B14F-4D97-AF65-F5344CB8AC3E}">
        <p14:creationId xmlns:p14="http://schemas.microsoft.com/office/powerpoint/2010/main" val="345665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p:nvPr/>
        </p:nvSpPr>
        <p:spPr>
          <a:xfrm>
            <a:off x="835675" y="3088475"/>
            <a:ext cx="5193600" cy="2624700"/>
          </a:xfrm>
          <a:prstGeom prst="rect">
            <a:avLst/>
          </a:prstGeom>
          <a:noFill/>
          <a:ln>
            <a:noFill/>
          </a:ln>
        </p:spPr>
        <p:txBody>
          <a:bodyPr spcFirstLastPara="1" wrap="square" lIns="0" tIns="45700" rIns="91425" bIns="45700" anchor="t" anchorCtr="0">
            <a:noAutofit/>
          </a:bodyPr>
          <a:lstStyle/>
          <a:p>
            <a:pPr marL="0" lvl="0" indent="0" rtl="0">
              <a:spcBef>
                <a:spcPts val="600"/>
              </a:spcBef>
              <a:spcAft>
                <a:spcPts val="0"/>
              </a:spcAft>
              <a:buClr>
                <a:srgbClr val="000000"/>
              </a:buClr>
              <a:buSzPts val="1100"/>
              <a:buFont typeface="Arial"/>
              <a:buNone/>
            </a:pPr>
            <a:r>
              <a:rPr lang="fr-FR" dirty="0">
                <a:solidFill>
                  <a:srgbClr val="666666"/>
                </a:solidFill>
                <a:latin typeface="Muli"/>
                <a:ea typeface="Muli"/>
                <a:cs typeface="Muli"/>
                <a:sym typeface="Muli"/>
              </a:rPr>
              <a:t>Name: </a:t>
            </a:r>
            <a:r>
              <a:rPr lang="fr-FR" dirty="0" err="1">
                <a:solidFill>
                  <a:srgbClr val="666666"/>
                </a:solidFill>
                <a:latin typeface="Muli"/>
                <a:ea typeface="Muli"/>
                <a:cs typeface="Muli"/>
                <a:sym typeface="Muli"/>
              </a:rPr>
              <a:t>Eric</a:t>
            </a:r>
            <a:r>
              <a:rPr lang="fr-FR" dirty="0">
                <a:solidFill>
                  <a:srgbClr val="666666"/>
                </a:solidFill>
                <a:latin typeface="Muli"/>
                <a:ea typeface="Muli"/>
                <a:cs typeface="Muli"/>
                <a:sym typeface="Muli"/>
              </a:rPr>
              <a:t> </a:t>
            </a:r>
            <a:endParaRPr dirty="0">
              <a:solidFill>
                <a:srgbClr val="666666"/>
              </a:solidFill>
              <a:latin typeface="Muli"/>
              <a:ea typeface="Muli"/>
              <a:cs typeface="Muli"/>
              <a:sym typeface="Muli"/>
            </a:endParaRPr>
          </a:p>
          <a:p>
            <a:pPr marL="0" lvl="0" indent="0" rtl="0">
              <a:spcBef>
                <a:spcPts val="600"/>
              </a:spcBef>
              <a:spcAft>
                <a:spcPts val="0"/>
              </a:spcAft>
              <a:buClr>
                <a:srgbClr val="000000"/>
              </a:buClr>
              <a:buSzPts val="1100"/>
              <a:buFont typeface="Arial"/>
              <a:buNone/>
            </a:pPr>
            <a:r>
              <a:rPr lang="fr-FR" dirty="0">
                <a:solidFill>
                  <a:srgbClr val="666666"/>
                </a:solidFill>
                <a:latin typeface="Muli"/>
                <a:ea typeface="Muli"/>
                <a:cs typeface="Muli"/>
                <a:sym typeface="Muli"/>
              </a:rPr>
              <a:t>Age: 30</a:t>
            </a:r>
            <a:endParaRPr dirty="0">
              <a:solidFill>
                <a:srgbClr val="666666"/>
              </a:solidFill>
              <a:latin typeface="Muli"/>
              <a:ea typeface="Muli"/>
              <a:cs typeface="Muli"/>
              <a:sym typeface="Muli"/>
            </a:endParaRPr>
          </a:p>
          <a:p>
            <a:pPr marL="0" lvl="0" indent="0" rtl="0">
              <a:spcBef>
                <a:spcPts val="600"/>
              </a:spcBef>
              <a:spcAft>
                <a:spcPts val="0"/>
              </a:spcAft>
              <a:buClr>
                <a:srgbClr val="000000"/>
              </a:buClr>
              <a:buSzPts val="1100"/>
              <a:buFont typeface="Arial"/>
              <a:buNone/>
            </a:pPr>
            <a:r>
              <a:rPr lang="fr-FR" sz="1200" dirty="0" err="1">
                <a:solidFill>
                  <a:srgbClr val="666666"/>
                </a:solidFill>
                <a:latin typeface="Muli"/>
                <a:ea typeface="Muli"/>
                <a:cs typeface="Muli"/>
                <a:sym typeface="Muli"/>
              </a:rPr>
              <a:t>Eric</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works</a:t>
            </a:r>
            <a:r>
              <a:rPr lang="fr-FR" sz="1200" dirty="0">
                <a:solidFill>
                  <a:srgbClr val="666666"/>
                </a:solidFill>
                <a:latin typeface="Muli"/>
                <a:ea typeface="Muli"/>
                <a:cs typeface="Muli"/>
                <a:sym typeface="Muli"/>
              </a:rPr>
              <a:t> as a marketing manager in the </a:t>
            </a:r>
            <a:r>
              <a:rPr lang="fr-FR" sz="1200" dirty="0" err="1">
                <a:solidFill>
                  <a:srgbClr val="666666"/>
                </a:solidFill>
                <a:latin typeface="Muli"/>
                <a:ea typeface="Muli"/>
                <a:cs typeface="Muli"/>
                <a:sym typeface="Muli"/>
              </a:rPr>
              <a:t>entertainment</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industry</a:t>
            </a:r>
            <a:r>
              <a:rPr lang="fr-FR" sz="1200" dirty="0">
                <a:solidFill>
                  <a:srgbClr val="666666"/>
                </a:solidFill>
                <a:latin typeface="Muli"/>
                <a:ea typeface="Muli"/>
                <a:cs typeface="Muli"/>
                <a:sym typeface="Muli"/>
              </a:rPr>
              <a:t>. He </a:t>
            </a:r>
            <a:r>
              <a:rPr lang="fr-FR" sz="1200" dirty="0" err="1">
                <a:solidFill>
                  <a:srgbClr val="666666"/>
                </a:solidFill>
                <a:latin typeface="Muli"/>
                <a:ea typeface="Muli"/>
                <a:cs typeface="Muli"/>
                <a:sym typeface="Muli"/>
              </a:rPr>
              <a:t>earns</a:t>
            </a:r>
            <a:r>
              <a:rPr lang="fr-FR" sz="1200" dirty="0">
                <a:solidFill>
                  <a:srgbClr val="666666"/>
                </a:solidFill>
                <a:latin typeface="Muli"/>
                <a:ea typeface="Muli"/>
                <a:cs typeface="Muli"/>
                <a:sym typeface="Muli"/>
              </a:rPr>
              <a:t> over $100,000/</a:t>
            </a:r>
            <a:r>
              <a:rPr lang="fr-FR" sz="1200" dirty="0" err="1">
                <a:solidFill>
                  <a:srgbClr val="666666"/>
                </a:solidFill>
                <a:latin typeface="Muli"/>
                <a:ea typeface="Muli"/>
                <a:cs typeface="Muli"/>
                <a:sym typeface="Muli"/>
              </a:rPr>
              <a:t>year</a:t>
            </a:r>
            <a:r>
              <a:rPr lang="fr-FR" sz="1200" dirty="0">
                <a:solidFill>
                  <a:srgbClr val="666666"/>
                </a:solidFill>
                <a:latin typeface="Muli"/>
                <a:ea typeface="Muli"/>
                <a:cs typeface="Muli"/>
                <a:sym typeface="Muli"/>
              </a:rPr>
              <a:t> and </a:t>
            </a:r>
            <a:r>
              <a:rPr lang="fr-FR" sz="1200" dirty="0" err="1">
                <a:solidFill>
                  <a:srgbClr val="666666"/>
                </a:solidFill>
                <a:latin typeface="Muli"/>
                <a:ea typeface="Muli"/>
                <a:cs typeface="Muli"/>
                <a:sym typeface="Muli"/>
              </a:rPr>
              <a:t>is</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considered</a:t>
            </a:r>
            <a:r>
              <a:rPr lang="fr-FR" sz="1200" dirty="0">
                <a:solidFill>
                  <a:srgbClr val="666666"/>
                </a:solidFill>
                <a:latin typeface="Muli"/>
                <a:ea typeface="Muli"/>
                <a:cs typeface="Muli"/>
                <a:sym typeface="Muli"/>
              </a:rPr>
              <a:t> to </a:t>
            </a:r>
            <a:r>
              <a:rPr lang="fr-FR" sz="1200" dirty="0" err="1">
                <a:solidFill>
                  <a:srgbClr val="666666"/>
                </a:solidFill>
                <a:latin typeface="Muli"/>
                <a:ea typeface="Muli"/>
                <a:cs typeface="Muli"/>
                <a:sym typeface="Muli"/>
              </a:rPr>
              <a:t>be</a:t>
            </a:r>
            <a:r>
              <a:rPr lang="fr-FR" sz="1200" dirty="0">
                <a:solidFill>
                  <a:srgbClr val="666666"/>
                </a:solidFill>
                <a:latin typeface="Muli"/>
                <a:ea typeface="Muli"/>
                <a:cs typeface="Muli"/>
                <a:sym typeface="Muli"/>
              </a:rPr>
              <a:t> a ‘high </a:t>
            </a:r>
            <a:r>
              <a:rPr lang="fr-FR" sz="1200" dirty="0" err="1">
                <a:solidFill>
                  <a:srgbClr val="666666"/>
                </a:solidFill>
                <a:latin typeface="Muli"/>
                <a:ea typeface="Muli"/>
                <a:cs typeface="Muli"/>
                <a:sym typeface="Muli"/>
              </a:rPr>
              <a:t>income</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earner</a:t>
            </a:r>
            <a:r>
              <a:rPr lang="fr-FR" sz="1200" dirty="0">
                <a:solidFill>
                  <a:srgbClr val="666666"/>
                </a:solidFill>
                <a:latin typeface="Muli"/>
                <a:ea typeface="Muli"/>
                <a:cs typeface="Muli"/>
                <a:sym typeface="Muli"/>
              </a:rPr>
              <a:t>’. He </a:t>
            </a:r>
            <a:r>
              <a:rPr lang="fr-FR" sz="1200" dirty="0" err="1">
                <a:solidFill>
                  <a:srgbClr val="666666"/>
                </a:solidFill>
                <a:latin typeface="Muli"/>
                <a:ea typeface="Muli"/>
                <a:cs typeface="Muli"/>
                <a:sym typeface="Muli"/>
              </a:rPr>
              <a:t>enjoys</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watching</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any</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form</a:t>
            </a:r>
            <a:r>
              <a:rPr lang="fr-FR" sz="1200" dirty="0">
                <a:solidFill>
                  <a:srgbClr val="666666"/>
                </a:solidFill>
                <a:latin typeface="Muli"/>
                <a:ea typeface="Muli"/>
                <a:cs typeface="Muli"/>
                <a:sym typeface="Muli"/>
              </a:rPr>
              <a:t> of tv/</a:t>
            </a:r>
            <a:r>
              <a:rPr lang="fr-FR" sz="1200" dirty="0" err="1">
                <a:solidFill>
                  <a:srgbClr val="666666"/>
                </a:solidFill>
                <a:latin typeface="Muli"/>
                <a:ea typeface="Muli"/>
                <a:cs typeface="Muli"/>
                <a:sym typeface="Muli"/>
              </a:rPr>
              <a:t>movies</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after</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work</a:t>
            </a:r>
            <a:r>
              <a:rPr lang="fr-FR" sz="1200" dirty="0">
                <a:solidFill>
                  <a:srgbClr val="666666"/>
                </a:solidFill>
                <a:latin typeface="Muli"/>
                <a:ea typeface="Muli"/>
                <a:cs typeface="Muli"/>
                <a:sym typeface="Muli"/>
              </a:rPr>
              <a:t> to relax. He </a:t>
            </a:r>
            <a:r>
              <a:rPr lang="fr-FR" sz="1200" dirty="0" err="1">
                <a:solidFill>
                  <a:srgbClr val="666666"/>
                </a:solidFill>
                <a:latin typeface="Muli"/>
                <a:ea typeface="Muli"/>
                <a:cs typeface="Muli"/>
                <a:sym typeface="Muli"/>
              </a:rPr>
              <a:t>owns</a:t>
            </a:r>
            <a:r>
              <a:rPr lang="fr-FR" sz="1200" dirty="0">
                <a:solidFill>
                  <a:srgbClr val="666666"/>
                </a:solidFill>
                <a:latin typeface="Muli"/>
                <a:ea typeface="Muli"/>
                <a:cs typeface="Muli"/>
                <a:sym typeface="Muli"/>
              </a:rPr>
              <a:t> an Android box and </a:t>
            </a:r>
            <a:r>
              <a:rPr lang="fr-FR" sz="1200" dirty="0" err="1">
                <a:solidFill>
                  <a:srgbClr val="666666"/>
                </a:solidFill>
                <a:latin typeface="Muli"/>
                <a:ea typeface="Muli"/>
                <a:cs typeface="Muli"/>
                <a:sym typeface="Muli"/>
              </a:rPr>
              <a:t>predominately</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utlizes</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it</a:t>
            </a:r>
            <a:r>
              <a:rPr lang="fr-FR" sz="1200" dirty="0">
                <a:solidFill>
                  <a:srgbClr val="666666"/>
                </a:solidFill>
                <a:latin typeface="Muli"/>
                <a:ea typeface="Muli"/>
                <a:cs typeface="Muli"/>
                <a:sym typeface="Muli"/>
              </a:rPr>
              <a:t> to </a:t>
            </a:r>
            <a:r>
              <a:rPr lang="fr-FR" sz="1200" dirty="0" err="1">
                <a:solidFill>
                  <a:srgbClr val="666666"/>
                </a:solidFill>
                <a:latin typeface="Muli"/>
                <a:ea typeface="Muli"/>
                <a:cs typeface="Muli"/>
                <a:sym typeface="Muli"/>
              </a:rPr>
              <a:t>stream</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his</a:t>
            </a:r>
            <a:r>
              <a:rPr lang="fr-FR" sz="1200" dirty="0">
                <a:solidFill>
                  <a:srgbClr val="666666"/>
                </a:solidFill>
                <a:latin typeface="Muli"/>
                <a:ea typeface="Muli"/>
                <a:cs typeface="Muli"/>
                <a:sym typeface="Muli"/>
              </a:rPr>
              <a:t> </a:t>
            </a:r>
            <a:r>
              <a:rPr lang="fr-FR" sz="1200" dirty="0" err="1">
                <a:solidFill>
                  <a:srgbClr val="666666"/>
                </a:solidFill>
                <a:latin typeface="Muli"/>
                <a:ea typeface="Muli"/>
                <a:cs typeface="Muli"/>
                <a:sym typeface="Muli"/>
              </a:rPr>
              <a:t>entertainment</a:t>
            </a:r>
            <a:r>
              <a:rPr lang="fr-FR" sz="1200" dirty="0">
                <a:solidFill>
                  <a:srgbClr val="666666"/>
                </a:solidFill>
                <a:latin typeface="Muli"/>
                <a:ea typeface="Muli"/>
                <a:cs typeface="Muli"/>
                <a:sym typeface="Muli"/>
              </a:rPr>
              <a:t>. </a:t>
            </a:r>
            <a:endParaRPr sz="1200" dirty="0">
              <a:solidFill>
                <a:schemeClr val="dk1"/>
              </a:solidFill>
              <a:latin typeface="Helvetica Neue"/>
              <a:ea typeface="Helvetica Neue"/>
              <a:cs typeface="Helvetica Neue"/>
              <a:sym typeface="Helvetica Neue"/>
            </a:endParaRPr>
          </a:p>
        </p:txBody>
      </p:sp>
      <p:sp>
        <p:nvSpPr>
          <p:cNvPr id="394" name="Shape 394"/>
          <p:cNvSpPr txBox="1"/>
          <p:nvPr/>
        </p:nvSpPr>
        <p:spPr>
          <a:xfrm>
            <a:off x="7134953" y="3075276"/>
            <a:ext cx="4741200" cy="1807800"/>
          </a:xfrm>
          <a:prstGeom prst="rect">
            <a:avLst/>
          </a:prstGeom>
          <a:noFill/>
          <a:ln>
            <a:noFill/>
          </a:ln>
        </p:spPr>
        <p:txBody>
          <a:bodyPr spcFirstLastPara="1" wrap="square" lIns="0" tIns="45700" rIns="91425" bIns="45700" anchor="t" anchorCtr="0">
            <a:noAutofit/>
          </a:bodyPr>
          <a:lstStyle/>
          <a:p>
            <a:pPr marL="0" lvl="0" indent="0" rtl="0">
              <a:spcBef>
                <a:spcPts val="600"/>
              </a:spcBef>
              <a:spcAft>
                <a:spcPts val="0"/>
              </a:spcAft>
              <a:buClr>
                <a:srgbClr val="000000"/>
              </a:buClr>
              <a:buSzPts val="1100"/>
              <a:buFont typeface="Arial"/>
              <a:buNone/>
            </a:pPr>
            <a:r>
              <a:rPr lang="fr-FR" dirty="0">
                <a:solidFill>
                  <a:srgbClr val="434343"/>
                </a:solidFill>
                <a:latin typeface="Muli"/>
                <a:ea typeface="Muli"/>
                <a:cs typeface="Muli"/>
                <a:sym typeface="Muli"/>
              </a:rPr>
              <a:t>Name: Amy</a:t>
            </a:r>
            <a:endParaRPr dirty="0">
              <a:solidFill>
                <a:srgbClr val="434343"/>
              </a:solidFill>
              <a:latin typeface="Muli"/>
              <a:ea typeface="Muli"/>
              <a:cs typeface="Muli"/>
              <a:sym typeface="Muli"/>
            </a:endParaRPr>
          </a:p>
          <a:p>
            <a:pPr marL="0" lvl="0" indent="0" rtl="0">
              <a:spcBef>
                <a:spcPts val="600"/>
              </a:spcBef>
              <a:spcAft>
                <a:spcPts val="0"/>
              </a:spcAft>
              <a:buClr>
                <a:srgbClr val="000000"/>
              </a:buClr>
              <a:buSzPts val="1100"/>
              <a:buFont typeface="Arial"/>
              <a:buNone/>
            </a:pPr>
            <a:r>
              <a:rPr lang="fr-FR" dirty="0">
                <a:solidFill>
                  <a:srgbClr val="434343"/>
                </a:solidFill>
                <a:latin typeface="Muli"/>
                <a:ea typeface="Muli"/>
                <a:cs typeface="Muli"/>
                <a:sym typeface="Muli"/>
              </a:rPr>
              <a:t>Age: 21</a:t>
            </a:r>
            <a:endParaRPr dirty="0">
              <a:solidFill>
                <a:srgbClr val="434343"/>
              </a:solidFill>
              <a:latin typeface="Muli"/>
              <a:ea typeface="Muli"/>
              <a:cs typeface="Muli"/>
              <a:sym typeface="Muli"/>
            </a:endParaRPr>
          </a:p>
          <a:p>
            <a:pPr marL="0" lvl="0" indent="0" rtl="0">
              <a:spcBef>
                <a:spcPts val="600"/>
              </a:spcBef>
              <a:spcAft>
                <a:spcPts val="0"/>
              </a:spcAft>
              <a:buClr>
                <a:srgbClr val="000000"/>
              </a:buClr>
              <a:buSzPts val="1100"/>
              <a:buFont typeface="Arial"/>
              <a:buNone/>
            </a:pPr>
            <a:r>
              <a:rPr lang="fr-FR" sz="1200" dirty="0">
                <a:solidFill>
                  <a:srgbClr val="434343"/>
                </a:solidFill>
                <a:latin typeface="Muli"/>
                <a:ea typeface="Muli"/>
                <a:cs typeface="Muli"/>
                <a:sym typeface="Muli"/>
              </a:rPr>
              <a:t>Amy </a:t>
            </a:r>
            <a:r>
              <a:rPr lang="fr-FR" sz="1200" dirty="0" err="1">
                <a:solidFill>
                  <a:srgbClr val="434343"/>
                </a:solidFill>
                <a:latin typeface="Muli"/>
                <a:ea typeface="Muli"/>
                <a:cs typeface="Muli"/>
                <a:sym typeface="Muli"/>
              </a:rPr>
              <a:t>is</a:t>
            </a:r>
            <a:r>
              <a:rPr lang="fr-FR" sz="1200" dirty="0">
                <a:solidFill>
                  <a:srgbClr val="434343"/>
                </a:solidFill>
                <a:latin typeface="Muli"/>
                <a:ea typeface="Muli"/>
                <a:cs typeface="Muli"/>
                <a:sym typeface="Muli"/>
              </a:rPr>
              <a:t> a 3rd </a:t>
            </a:r>
            <a:r>
              <a:rPr lang="fr-FR" sz="1200" dirty="0" err="1">
                <a:solidFill>
                  <a:srgbClr val="434343"/>
                </a:solidFill>
                <a:latin typeface="Muli"/>
                <a:ea typeface="Muli"/>
                <a:cs typeface="Muli"/>
                <a:sym typeface="Muli"/>
              </a:rPr>
              <a:t>year</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university</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student</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studying</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kinesiology</a:t>
            </a:r>
            <a:r>
              <a:rPr lang="fr-FR" sz="1200" dirty="0">
                <a:solidFill>
                  <a:srgbClr val="434343"/>
                </a:solidFill>
                <a:latin typeface="Muli"/>
                <a:ea typeface="Muli"/>
                <a:cs typeface="Muli"/>
                <a:sym typeface="Muli"/>
              </a:rPr>
              <a:t>. Amy </a:t>
            </a:r>
            <a:r>
              <a:rPr lang="fr-FR" sz="1200" dirty="0" err="1">
                <a:solidFill>
                  <a:srgbClr val="434343"/>
                </a:solidFill>
                <a:latin typeface="Muli"/>
                <a:ea typeface="Muli"/>
                <a:cs typeface="Muli"/>
                <a:sym typeface="Muli"/>
              </a:rPr>
              <a:t>works</a:t>
            </a:r>
            <a:r>
              <a:rPr lang="fr-FR" sz="1200" dirty="0">
                <a:solidFill>
                  <a:srgbClr val="434343"/>
                </a:solidFill>
                <a:latin typeface="Muli"/>
                <a:ea typeface="Muli"/>
                <a:cs typeface="Muli"/>
                <a:sym typeface="Muli"/>
              </a:rPr>
              <a:t> part-time at a coffee shop and </a:t>
            </a:r>
            <a:r>
              <a:rPr lang="fr-FR" sz="1200" dirty="0" err="1">
                <a:solidFill>
                  <a:srgbClr val="434343"/>
                </a:solidFill>
                <a:latin typeface="Muli"/>
                <a:ea typeface="Muli"/>
                <a:cs typeface="Muli"/>
                <a:sym typeface="Muli"/>
              </a:rPr>
              <a:t>earns</a:t>
            </a:r>
            <a:r>
              <a:rPr lang="fr-FR" sz="1200" dirty="0">
                <a:solidFill>
                  <a:srgbClr val="434343"/>
                </a:solidFill>
                <a:latin typeface="Muli"/>
                <a:ea typeface="Muli"/>
                <a:cs typeface="Muli"/>
                <a:sym typeface="Muli"/>
              </a:rPr>
              <a:t> $12,000 </a:t>
            </a:r>
            <a:r>
              <a:rPr lang="fr-FR" sz="1200" dirty="0" err="1">
                <a:solidFill>
                  <a:srgbClr val="434343"/>
                </a:solidFill>
                <a:latin typeface="Muli"/>
                <a:ea typeface="Muli"/>
                <a:cs typeface="Muli"/>
                <a:sym typeface="Muli"/>
              </a:rPr>
              <a:t>annually</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She</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is</a:t>
            </a:r>
            <a:r>
              <a:rPr lang="fr-FR" sz="1200" dirty="0">
                <a:solidFill>
                  <a:srgbClr val="434343"/>
                </a:solidFill>
                <a:latin typeface="Muli"/>
                <a:ea typeface="Muli"/>
                <a:cs typeface="Muli"/>
                <a:sym typeface="Muli"/>
              </a:rPr>
              <a:t> a </a:t>
            </a:r>
            <a:r>
              <a:rPr lang="fr-FR" sz="1200" dirty="0" err="1">
                <a:solidFill>
                  <a:srgbClr val="434343"/>
                </a:solidFill>
                <a:latin typeface="Muli"/>
                <a:ea typeface="Muli"/>
                <a:cs typeface="Muli"/>
                <a:sym typeface="Muli"/>
              </a:rPr>
              <a:t>huge</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Iflix</a:t>
            </a:r>
            <a:r>
              <a:rPr lang="fr-FR" sz="1200" dirty="0">
                <a:solidFill>
                  <a:srgbClr val="434343"/>
                </a:solidFill>
                <a:latin typeface="Muli"/>
                <a:ea typeface="Muli"/>
                <a:cs typeface="Muli"/>
                <a:sym typeface="Muli"/>
              </a:rPr>
              <a:t> lover and </a:t>
            </a:r>
            <a:r>
              <a:rPr lang="fr-FR" sz="1200" dirty="0" err="1">
                <a:solidFill>
                  <a:srgbClr val="434343"/>
                </a:solidFill>
                <a:latin typeface="Muli"/>
                <a:ea typeface="Muli"/>
                <a:cs typeface="Muli"/>
                <a:sym typeface="Muli"/>
              </a:rPr>
              <a:t>binges</a:t>
            </a:r>
            <a:r>
              <a:rPr lang="fr-FR" sz="1200" dirty="0">
                <a:solidFill>
                  <a:srgbClr val="434343"/>
                </a:solidFill>
                <a:latin typeface="Muli"/>
                <a:ea typeface="Muli"/>
                <a:cs typeface="Muli"/>
                <a:sym typeface="Muli"/>
              </a:rPr>
              <a:t> shows </a:t>
            </a:r>
            <a:r>
              <a:rPr lang="fr-FR" sz="1200" dirty="0" err="1">
                <a:solidFill>
                  <a:srgbClr val="434343"/>
                </a:solidFill>
                <a:latin typeface="Muli"/>
                <a:ea typeface="Muli"/>
                <a:cs typeface="Muli"/>
                <a:sym typeface="Muli"/>
              </a:rPr>
              <a:t>every</a:t>
            </a:r>
            <a:r>
              <a:rPr lang="fr-FR" sz="1200" dirty="0">
                <a:solidFill>
                  <a:srgbClr val="434343"/>
                </a:solidFill>
                <a:latin typeface="Muli"/>
                <a:ea typeface="Muli"/>
                <a:cs typeface="Muli"/>
                <a:sym typeface="Muli"/>
              </a:rPr>
              <a:t> weekend. </a:t>
            </a:r>
            <a:r>
              <a:rPr lang="en-CA" sz="1200" dirty="0">
                <a:solidFill>
                  <a:srgbClr val="434343"/>
                </a:solidFill>
                <a:latin typeface="Muli"/>
                <a:ea typeface="Muli"/>
                <a:cs typeface="Muli"/>
                <a:sym typeface="Muli"/>
              </a:rPr>
              <a:t>She is part of the Apple ecosystem and mainly uses her iPhone to stream. </a:t>
            </a:r>
            <a:endParaRPr sz="1200" dirty="0">
              <a:solidFill>
                <a:srgbClr val="434343"/>
              </a:solidFill>
              <a:latin typeface="Muli"/>
              <a:ea typeface="Muli"/>
              <a:cs typeface="Muli"/>
              <a:sym typeface="Muli"/>
            </a:endParaRPr>
          </a:p>
          <a:p>
            <a:pPr marL="0" marR="0" lvl="0" indent="0" algn="ctr" rtl="0">
              <a:spcBef>
                <a:spcPts val="0"/>
              </a:spcBef>
              <a:spcAft>
                <a:spcPts val="0"/>
              </a:spcAft>
              <a:buNone/>
            </a:pPr>
            <a:endParaRPr sz="2000" dirty="0">
              <a:solidFill>
                <a:schemeClr val="dk1"/>
              </a:solidFill>
              <a:latin typeface="Helvetica Neue"/>
              <a:ea typeface="Helvetica Neue"/>
              <a:cs typeface="Helvetica Neue"/>
              <a:sym typeface="Helvetica Neue"/>
            </a:endParaRPr>
          </a:p>
        </p:txBody>
      </p:sp>
      <p:pic>
        <p:nvPicPr>
          <p:cNvPr id="395" name="Shape 395"/>
          <p:cNvPicPr preferRelativeResize="0">
            <a:picLocks noGrp="1"/>
          </p:cNvPicPr>
          <p:nvPr>
            <p:ph type="pic" idx="2"/>
          </p:nvPr>
        </p:nvPicPr>
        <p:blipFill rotWithShape="1">
          <a:blip r:embed="rId3">
            <a:alphaModFix/>
          </a:blip>
          <a:srcRect/>
          <a:stretch/>
        </p:blipFill>
        <p:spPr>
          <a:xfrm>
            <a:off x="2264575" y="1255225"/>
            <a:ext cx="1623600" cy="1623600"/>
          </a:xfrm>
          <a:prstGeom prst="ellipse">
            <a:avLst/>
          </a:prstGeom>
          <a:noFill/>
          <a:ln>
            <a:noFill/>
          </a:ln>
        </p:spPr>
      </p:pic>
      <p:pic>
        <p:nvPicPr>
          <p:cNvPr id="396" name="Shape 396"/>
          <p:cNvPicPr preferRelativeResize="0">
            <a:picLocks noGrp="1"/>
          </p:cNvPicPr>
          <p:nvPr>
            <p:ph type="pic" idx="3"/>
          </p:nvPr>
        </p:nvPicPr>
        <p:blipFill rotWithShape="1">
          <a:blip r:embed="rId4">
            <a:alphaModFix/>
          </a:blip>
          <a:srcRect/>
          <a:stretch/>
        </p:blipFill>
        <p:spPr>
          <a:xfrm>
            <a:off x="8303850" y="1255225"/>
            <a:ext cx="1623600" cy="1623600"/>
          </a:xfrm>
          <a:prstGeom prst="ellipse">
            <a:avLst/>
          </a:prstGeom>
          <a:noFill/>
          <a:ln>
            <a:noFill/>
          </a:ln>
        </p:spPr>
      </p:pic>
      <p:sp>
        <p:nvSpPr>
          <p:cNvPr id="397" name="Shape 397"/>
          <p:cNvSpPr txBox="1">
            <a:spLocks noGrp="1"/>
          </p:cNvSpPr>
          <p:nvPr>
            <p:ph type="body" idx="1"/>
          </p:nvPr>
        </p:nvSpPr>
        <p:spPr>
          <a:xfrm>
            <a:off x="835663" y="343875"/>
            <a:ext cx="4481400" cy="7017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4400"/>
              <a:buFont typeface="Arial"/>
              <a:buNone/>
            </a:pPr>
            <a:r>
              <a:rPr lang="en-CA" sz="4400" b="0" i="0" u="none" strike="noStrike" cap="none" dirty="0">
                <a:solidFill>
                  <a:schemeClr val="dk1"/>
                </a:solidFill>
                <a:latin typeface="Helvetica Neue Light"/>
                <a:ea typeface="Helvetica Neue Light"/>
                <a:cs typeface="Helvetica Neue Light"/>
                <a:sym typeface="Helvetica Neue Light"/>
              </a:rPr>
              <a:t>User Persona’s</a:t>
            </a:r>
            <a:endParaRPr sz="4400" b="0" i="0" u="none" strike="noStrike" cap="none" dirty="0">
              <a:solidFill>
                <a:schemeClr val="dk1"/>
              </a:solidFill>
              <a:latin typeface="Helvetica Neue Light"/>
              <a:ea typeface="Helvetica Neue Light"/>
              <a:cs typeface="Helvetica Neue Light"/>
              <a:sym typeface="Helvetica Neue Light"/>
            </a:endParaRPr>
          </a:p>
        </p:txBody>
      </p:sp>
      <p:sp>
        <p:nvSpPr>
          <p:cNvPr id="398" name="Shape 398"/>
          <p:cNvSpPr txBox="1"/>
          <p:nvPr/>
        </p:nvSpPr>
        <p:spPr>
          <a:xfrm>
            <a:off x="625075" y="4662488"/>
            <a:ext cx="5404200" cy="1807800"/>
          </a:xfrm>
          <a:prstGeom prst="rect">
            <a:avLst/>
          </a:prstGeom>
          <a:noFill/>
          <a:ln>
            <a:noFill/>
          </a:ln>
        </p:spPr>
        <p:txBody>
          <a:bodyPr spcFirstLastPara="1" wrap="square" lIns="91425" tIns="91425" rIns="91425" bIns="91425" anchor="t" anchorCtr="0">
            <a:noAutofit/>
          </a:bodyPr>
          <a:lstStyle/>
          <a:p>
            <a:pPr marL="0" lvl="0" indent="457200" rtl="0">
              <a:spcBef>
                <a:spcPts val="600"/>
              </a:spcBef>
              <a:spcAft>
                <a:spcPts val="0"/>
              </a:spcAft>
              <a:buClr>
                <a:srgbClr val="000000"/>
              </a:buClr>
              <a:buSzPts val="1100"/>
              <a:buFont typeface="Arial"/>
              <a:buNone/>
            </a:pPr>
            <a:r>
              <a:rPr lang="fr-FR" sz="1200" dirty="0" err="1">
                <a:solidFill>
                  <a:srgbClr val="434343"/>
                </a:solidFill>
                <a:latin typeface="Muli"/>
                <a:ea typeface="Muli"/>
                <a:cs typeface="Muli"/>
                <a:sym typeface="Muli"/>
              </a:rPr>
              <a:t>Eric’s</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snapshot</a:t>
            </a:r>
            <a:r>
              <a:rPr lang="fr-FR" sz="1200" dirty="0">
                <a:solidFill>
                  <a:srgbClr val="434343"/>
                </a:solidFill>
                <a:latin typeface="Muli"/>
                <a:ea typeface="Muli"/>
                <a:cs typeface="Muli"/>
                <a:sym typeface="Muli"/>
              </a:rPr>
              <a:t>:</a:t>
            </a:r>
            <a:endParaRPr sz="1200" dirty="0">
              <a:solidFill>
                <a:srgbClr val="434343"/>
              </a:solidFill>
              <a:latin typeface="Muli"/>
              <a:ea typeface="Muli"/>
              <a:cs typeface="Muli"/>
              <a:sym typeface="Muli"/>
            </a:endParaRPr>
          </a:p>
          <a:p>
            <a:pPr marL="457200" lvl="0" indent="0" rtl="0">
              <a:spcBef>
                <a:spcPts val="600"/>
              </a:spcBef>
              <a:spcAft>
                <a:spcPts val="0"/>
              </a:spcAft>
              <a:buNone/>
            </a:pPr>
            <a:r>
              <a:rPr lang="en-CA" sz="1200" dirty="0">
                <a:solidFill>
                  <a:srgbClr val="434343"/>
                </a:solidFill>
                <a:latin typeface="Muli"/>
                <a:ea typeface="Muli"/>
                <a:cs typeface="Muli"/>
                <a:sym typeface="Muli"/>
              </a:rPr>
              <a:t>Age range: 25-34</a:t>
            </a:r>
            <a:endParaRPr sz="1200" dirty="0">
              <a:solidFill>
                <a:srgbClr val="434343"/>
              </a:solidFill>
              <a:latin typeface="Muli"/>
              <a:ea typeface="Muli"/>
              <a:cs typeface="Muli"/>
              <a:sym typeface="Muli"/>
            </a:endParaRPr>
          </a:p>
          <a:p>
            <a:pPr marL="457200" lvl="0" indent="0" rtl="0">
              <a:spcBef>
                <a:spcPts val="600"/>
              </a:spcBef>
              <a:spcAft>
                <a:spcPts val="0"/>
              </a:spcAft>
              <a:buNone/>
            </a:pPr>
            <a:r>
              <a:rPr lang="en-CA" sz="1200" dirty="0">
                <a:solidFill>
                  <a:srgbClr val="434343"/>
                </a:solidFill>
                <a:latin typeface="Muli"/>
                <a:ea typeface="Muli"/>
                <a:cs typeface="Muli"/>
                <a:sym typeface="Muli"/>
              </a:rPr>
              <a:t>Income level: High</a:t>
            </a:r>
            <a:endParaRPr sz="1200" dirty="0">
              <a:solidFill>
                <a:srgbClr val="434343"/>
              </a:solidFill>
              <a:latin typeface="Muli"/>
              <a:ea typeface="Muli"/>
              <a:cs typeface="Muli"/>
              <a:sym typeface="Muli"/>
            </a:endParaRPr>
          </a:p>
          <a:p>
            <a:pPr marL="457200" lvl="0" indent="0" rtl="0">
              <a:spcBef>
                <a:spcPts val="600"/>
              </a:spcBef>
              <a:spcAft>
                <a:spcPts val="0"/>
              </a:spcAft>
              <a:buNone/>
            </a:pPr>
            <a:r>
              <a:rPr lang="fr-FR" sz="1200" dirty="0">
                <a:solidFill>
                  <a:srgbClr val="434343"/>
                </a:solidFill>
                <a:latin typeface="Muli"/>
                <a:ea typeface="Muli"/>
                <a:cs typeface="Muli"/>
                <a:sym typeface="Muli"/>
              </a:rPr>
              <a:t>Platform </a:t>
            </a:r>
            <a:r>
              <a:rPr lang="fr-FR" sz="1200" dirty="0" err="1">
                <a:solidFill>
                  <a:srgbClr val="434343"/>
                </a:solidFill>
                <a:latin typeface="Muli"/>
                <a:ea typeface="Muli"/>
                <a:cs typeface="Muli"/>
                <a:sym typeface="Muli"/>
              </a:rPr>
              <a:t>Used</a:t>
            </a:r>
            <a:r>
              <a:rPr lang="fr-FR" sz="1200" dirty="0">
                <a:solidFill>
                  <a:srgbClr val="434343"/>
                </a:solidFill>
                <a:latin typeface="Muli"/>
                <a:ea typeface="Muli"/>
                <a:cs typeface="Muli"/>
                <a:sym typeface="Muli"/>
              </a:rPr>
              <a:t>: Android </a:t>
            </a:r>
            <a:endParaRPr sz="1200" dirty="0">
              <a:solidFill>
                <a:srgbClr val="434343"/>
              </a:solidFill>
              <a:latin typeface="Muli"/>
              <a:ea typeface="Muli"/>
              <a:cs typeface="Muli"/>
              <a:sym typeface="Muli"/>
            </a:endParaRPr>
          </a:p>
        </p:txBody>
      </p:sp>
      <p:sp>
        <p:nvSpPr>
          <p:cNvPr id="411" name="Shape 411"/>
          <p:cNvSpPr txBox="1"/>
          <p:nvPr/>
        </p:nvSpPr>
        <p:spPr>
          <a:xfrm>
            <a:off x="7044122" y="4400825"/>
            <a:ext cx="4481400" cy="1965600"/>
          </a:xfrm>
          <a:prstGeom prst="rect">
            <a:avLst/>
          </a:prstGeom>
          <a:noFill/>
          <a:ln>
            <a:noFill/>
          </a:ln>
        </p:spPr>
        <p:txBody>
          <a:bodyPr spcFirstLastPara="1" wrap="square" lIns="91425" tIns="91425" rIns="91425" bIns="91425" anchor="ctr" anchorCtr="0">
            <a:noAutofit/>
          </a:bodyPr>
          <a:lstStyle/>
          <a:p>
            <a:pPr marL="0" lvl="0" indent="457200" rtl="0">
              <a:spcBef>
                <a:spcPts val="600"/>
              </a:spcBef>
              <a:spcAft>
                <a:spcPts val="0"/>
              </a:spcAft>
              <a:buNone/>
            </a:pPr>
            <a:r>
              <a:rPr lang="fr-FR" sz="1200" dirty="0" err="1">
                <a:solidFill>
                  <a:srgbClr val="434343"/>
                </a:solidFill>
                <a:latin typeface="Muli"/>
                <a:ea typeface="Muli"/>
                <a:cs typeface="Muli"/>
                <a:sym typeface="Muli"/>
              </a:rPr>
              <a:t>Amy’s</a:t>
            </a:r>
            <a:r>
              <a:rPr lang="fr-FR" sz="1200" dirty="0">
                <a:solidFill>
                  <a:srgbClr val="434343"/>
                </a:solidFill>
                <a:latin typeface="Muli"/>
                <a:ea typeface="Muli"/>
                <a:cs typeface="Muli"/>
                <a:sym typeface="Muli"/>
              </a:rPr>
              <a:t> </a:t>
            </a:r>
            <a:r>
              <a:rPr lang="fr-FR" sz="1200" dirty="0" err="1">
                <a:solidFill>
                  <a:srgbClr val="434343"/>
                </a:solidFill>
                <a:latin typeface="Muli"/>
                <a:ea typeface="Muli"/>
                <a:cs typeface="Muli"/>
                <a:sym typeface="Muli"/>
              </a:rPr>
              <a:t>Snapshot</a:t>
            </a:r>
            <a:r>
              <a:rPr lang="fr-FR" sz="1200" dirty="0">
                <a:solidFill>
                  <a:srgbClr val="434343"/>
                </a:solidFill>
                <a:latin typeface="Muli"/>
                <a:ea typeface="Muli"/>
                <a:cs typeface="Muli"/>
                <a:sym typeface="Muli"/>
              </a:rPr>
              <a:t> :</a:t>
            </a:r>
            <a:endParaRPr sz="1200" dirty="0">
              <a:solidFill>
                <a:srgbClr val="434343"/>
              </a:solidFill>
              <a:latin typeface="Muli"/>
              <a:ea typeface="Muli"/>
              <a:cs typeface="Muli"/>
              <a:sym typeface="Muli"/>
            </a:endParaRPr>
          </a:p>
          <a:p>
            <a:pPr marL="457200" lvl="0" indent="0" rtl="0">
              <a:spcBef>
                <a:spcPts val="600"/>
              </a:spcBef>
              <a:spcAft>
                <a:spcPts val="0"/>
              </a:spcAft>
              <a:buNone/>
            </a:pPr>
            <a:r>
              <a:rPr lang="en-CA" sz="1200" dirty="0">
                <a:solidFill>
                  <a:srgbClr val="434343"/>
                </a:solidFill>
                <a:latin typeface="Muli"/>
                <a:ea typeface="Muli"/>
                <a:cs typeface="Muli"/>
                <a:sym typeface="Muli"/>
              </a:rPr>
              <a:t>Age range: &lt;25</a:t>
            </a:r>
          </a:p>
          <a:p>
            <a:pPr marL="457200" lvl="0" indent="0" rtl="0">
              <a:spcBef>
                <a:spcPts val="600"/>
              </a:spcBef>
              <a:spcAft>
                <a:spcPts val="0"/>
              </a:spcAft>
              <a:buNone/>
            </a:pPr>
            <a:r>
              <a:rPr lang="en-CA" sz="1200" dirty="0">
                <a:solidFill>
                  <a:srgbClr val="434343"/>
                </a:solidFill>
                <a:latin typeface="Muli"/>
                <a:ea typeface="Muli"/>
                <a:cs typeface="Muli"/>
                <a:sym typeface="Muli"/>
              </a:rPr>
              <a:t>Income level: low</a:t>
            </a:r>
          </a:p>
          <a:p>
            <a:pPr marL="457200" lvl="0" indent="0" rtl="0">
              <a:spcBef>
                <a:spcPts val="600"/>
              </a:spcBef>
              <a:spcAft>
                <a:spcPts val="0"/>
              </a:spcAft>
              <a:buNone/>
            </a:pPr>
            <a:r>
              <a:rPr lang="fr-FR" sz="1200" dirty="0">
                <a:solidFill>
                  <a:srgbClr val="434343"/>
                </a:solidFill>
                <a:latin typeface="Muli"/>
                <a:ea typeface="Muli"/>
                <a:cs typeface="Muli"/>
                <a:sym typeface="Muli"/>
              </a:rPr>
              <a:t>Platform </a:t>
            </a:r>
            <a:r>
              <a:rPr lang="fr-FR" sz="1200" dirty="0" err="1">
                <a:solidFill>
                  <a:srgbClr val="434343"/>
                </a:solidFill>
                <a:latin typeface="Muli"/>
                <a:ea typeface="Muli"/>
                <a:cs typeface="Muli"/>
                <a:sym typeface="Muli"/>
              </a:rPr>
              <a:t>Used</a:t>
            </a:r>
            <a:r>
              <a:rPr lang="fr-FR" sz="1200" dirty="0">
                <a:solidFill>
                  <a:srgbClr val="434343"/>
                </a:solidFill>
                <a:latin typeface="Muli"/>
                <a:ea typeface="Muli"/>
                <a:cs typeface="Muli"/>
                <a:sym typeface="Muli"/>
              </a:rPr>
              <a:t>: iOS</a:t>
            </a:r>
            <a:endParaRPr sz="12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2440-97CF-3145-AE30-708E0E2AFC5D}"/>
              </a:ext>
            </a:extLst>
          </p:cNvPr>
          <p:cNvSpPr>
            <a:spLocks noGrp="1"/>
          </p:cNvSpPr>
          <p:nvPr>
            <p:ph type="title"/>
          </p:nvPr>
        </p:nvSpPr>
        <p:spPr>
          <a:xfrm>
            <a:off x="1055176" y="2612379"/>
            <a:ext cx="10515600" cy="1325563"/>
          </a:xfrm>
        </p:spPr>
        <p:txBody>
          <a:bodyPr>
            <a:normAutofit fontScale="90000"/>
          </a:bodyPr>
          <a:lstStyle/>
          <a:p>
            <a:r>
              <a:rPr lang="en-US" dirty="0"/>
              <a:t>Both Eric and Amy differ in their respective income levels and platforms used. We can use the output of our machine learning model to predict how many minutes users with their profiles view content on </a:t>
            </a:r>
            <a:r>
              <a:rPr lang="en-US" dirty="0" err="1"/>
              <a:t>Iflix</a:t>
            </a:r>
            <a:r>
              <a:rPr lang="en-US" dirty="0"/>
              <a:t>, and then extrapolate how to better tailor the entertainment experience for Eric and Amy.</a:t>
            </a:r>
          </a:p>
        </p:txBody>
      </p:sp>
    </p:spTree>
    <p:extLst>
      <p:ext uri="{BB962C8B-B14F-4D97-AF65-F5344CB8AC3E}">
        <p14:creationId xmlns:p14="http://schemas.microsoft.com/office/powerpoint/2010/main" val="58855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337</Words>
  <Application>Microsoft Macintosh PowerPoint</Application>
  <PresentationFormat>Widescreen</PresentationFormat>
  <Paragraphs>21</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 Neue</vt:lpstr>
      <vt:lpstr>Helvetica Neue Light</vt:lpstr>
      <vt:lpstr>Muli</vt:lpstr>
      <vt:lpstr>Office Theme</vt:lpstr>
      <vt:lpstr>Statement of Purpose</vt:lpstr>
      <vt:lpstr>To better illustrate what we mean and how our project can directly impact the streaming company, Iflix, we will consider the following user stories:</vt:lpstr>
      <vt:lpstr>PowerPoint Presentation</vt:lpstr>
      <vt:lpstr>Both Eric and Amy differ in their respective income levels and platforms used. We can use the output of our machine learning model to predict how many minutes users with their profiles view content on Iflix, and then extrapolate how to better tailor the entertainment experience for Eric and Amy.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sereymony srey</dc:creator>
  <cp:lastModifiedBy>Sharon Ng</cp:lastModifiedBy>
  <cp:revision>3</cp:revision>
  <dcterms:created xsi:type="dcterms:W3CDTF">2021-11-19T01:20:47Z</dcterms:created>
  <dcterms:modified xsi:type="dcterms:W3CDTF">2021-11-19T01:36:11Z</dcterms:modified>
</cp:coreProperties>
</file>