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36" r:id="rId2"/>
    <p:sldId id="355" r:id="rId3"/>
    <p:sldId id="299" r:id="rId4"/>
    <p:sldId id="366" r:id="rId5"/>
    <p:sldId id="378" r:id="rId6"/>
    <p:sldId id="367" r:id="rId7"/>
    <p:sldId id="315" r:id="rId8"/>
    <p:sldId id="316" r:id="rId9"/>
    <p:sldId id="311" r:id="rId10"/>
    <p:sldId id="312" r:id="rId11"/>
    <p:sldId id="317" r:id="rId12"/>
    <p:sldId id="319" r:id="rId13"/>
    <p:sldId id="320" r:id="rId14"/>
    <p:sldId id="321" r:id="rId15"/>
    <p:sldId id="324" r:id="rId16"/>
    <p:sldId id="322" r:id="rId17"/>
    <p:sldId id="385" r:id="rId18"/>
    <p:sldId id="323" r:id="rId19"/>
    <p:sldId id="368" r:id="rId20"/>
    <p:sldId id="369" r:id="rId21"/>
    <p:sldId id="379" r:id="rId22"/>
    <p:sldId id="371" r:id="rId23"/>
    <p:sldId id="388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3" autoAdjust="0"/>
    <p:restoredTop sz="88404" autoAdjust="0"/>
  </p:normalViewPr>
  <p:slideViewPr>
    <p:cSldViewPr>
      <p:cViewPr>
        <p:scale>
          <a:sx n="90" d="100"/>
          <a:sy n="90" d="100"/>
        </p:scale>
        <p:origin x="-2760" y="-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A065F-807C-458C-B1FA-A9ADB1CA53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DF59B-36E9-4BB6-AB88-7D65AB03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C50DD6-BF5B-4704-B45E-5BD41CE1D87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hatma@lewi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848600" cy="2362200"/>
          </a:xfrm>
        </p:spPr>
        <p:txBody>
          <a:bodyPr/>
          <a:lstStyle/>
          <a:p>
            <a:r>
              <a:rPr lang="en-US" sz="4000" cap="none" dirty="0" smtClean="0"/>
              <a:t>DATA-54000 </a:t>
            </a:r>
            <a:br>
              <a:rPr lang="en-US" sz="4000" cap="none" dirty="0" smtClean="0"/>
            </a:br>
            <a:r>
              <a:rPr lang="en-US" sz="4000" cap="none" dirty="0" smtClean="0"/>
              <a:t>Large Scale Data Storage </a:t>
            </a:r>
            <a:br>
              <a:rPr lang="en-US" sz="4000" cap="none" dirty="0" smtClean="0"/>
            </a:br>
            <a:r>
              <a:rPr lang="en-US" sz="4000" cap="none" dirty="0" smtClean="0"/>
              <a:t/>
            </a:r>
            <a:br>
              <a:rPr lang="en-US" sz="4000" cap="none" dirty="0" smtClean="0"/>
            </a:br>
            <a:r>
              <a:rPr lang="en-US" sz="4000" cap="none" dirty="0" smtClean="0"/>
              <a:t>Week 7</a:t>
            </a:r>
            <a:endParaRPr lang="en-US" sz="4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9624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Manoj</a:t>
            </a:r>
            <a:r>
              <a:rPr lang="en-US" dirty="0" smtClean="0"/>
              <a:t> M. Bhat</a:t>
            </a:r>
          </a:p>
          <a:p>
            <a:pPr marL="0" lvl="1" algn="r"/>
            <a:r>
              <a:rPr lang="en-US" dirty="0"/>
              <a:t>Email :  </a:t>
            </a:r>
            <a:r>
              <a:rPr lang="en-US" dirty="0">
                <a:hlinkClick r:id="rId2"/>
              </a:rPr>
              <a:t>bhatma@lewisu.edu</a:t>
            </a:r>
            <a:r>
              <a:rPr lang="en-US" dirty="0"/>
              <a:t>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en-US" dirty="0" smtClean="0"/>
              <a:t>The following options are available for big-data</a:t>
            </a:r>
          </a:p>
          <a:p>
            <a:pPr marL="617220" lvl="1" indent="-342900"/>
            <a:r>
              <a:rPr lang="en-US" dirty="0" smtClean="0"/>
              <a:t>Text</a:t>
            </a:r>
          </a:p>
          <a:p>
            <a:pPr marL="617220" lvl="1" indent="-342900"/>
            <a:r>
              <a:rPr lang="en-US" dirty="0" smtClean="0"/>
              <a:t>Apache Avro</a:t>
            </a:r>
          </a:p>
          <a:p>
            <a:pPr marL="617220" lvl="1" indent="-342900"/>
            <a:r>
              <a:rPr lang="en-US" dirty="0" smtClean="0"/>
              <a:t>Apache Parquet</a:t>
            </a:r>
          </a:p>
          <a:p>
            <a:pPr marL="617220" lvl="1" indent="-342900"/>
            <a:r>
              <a:rPr lang="en-US" dirty="0" smtClean="0"/>
              <a:t>Apache Optimized Row Columnar (ORC)</a:t>
            </a:r>
          </a:p>
          <a:p>
            <a:pPr marL="617220" lvl="1" indent="-342900"/>
            <a:endParaRPr lang="en-US" dirty="0"/>
          </a:p>
          <a:p>
            <a:pPr marL="342900" indent="-342900"/>
            <a:r>
              <a:rPr lang="en-US" dirty="0" smtClean="0"/>
              <a:t>Regular binary formats such as .exe, .</a:t>
            </a:r>
            <a:r>
              <a:rPr lang="en-US" dirty="0" err="1" smtClean="0"/>
              <a:t>pdf</a:t>
            </a:r>
            <a:r>
              <a:rPr lang="en-US" dirty="0" smtClean="0"/>
              <a:t> etc.. are not suitable since they cannot be split for distributed processing 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617220" lvl="1" indent="-34290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in the following format : </a:t>
            </a:r>
          </a:p>
          <a:p>
            <a:pPr lvl="1"/>
            <a:r>
              <a:rPr lang="en-US" dirty="0" smtClean="0"/>
              <a:t>CSV ( comma separated values)</a:t>
            </a:r>
          </a:p>
          <a:p>
            <a:pPr lvl="1"/>
            <a:r>
              <a:rPr lang="en-US" dirty="0" smtClean="0"/>
              <a:t>TSV ( tab separated values)</a:t>
            </a:r>
          </a:p>
          <a:p>
            <a:pPr lvl="1"/>
            <a:r>
              <a:rPr lang="en-US" dirty="0" smtClean="0"/>
              <a:t>JSON  ( </a:t>
            </a:r>
            <a:r>
              <a:rPr lang="en-US" dirty="0" err="1" smtClean="0"/>
              <a:t>Javascript</a:t>
            </a:r>
            <a:r>
              <a:rPr lang="en-US" dirty="0" smtClean="0"/>
              <a:t> object notation)</a:t>
            </a:r>
          </a:p>
          <a:p>
            <a:r>
              <a:rPr lang="en-US" dirty="0" smtClean="0"/>
              <a:t>Convenient to use and exchange with other applications</a:t>
            </a:r>
          </a:p>
          <a:p>
            <a:r>
              <a:rPr lang="en-US" dirty="0" smtClean="0"/>
              <a:t>Human readable and </a:t>
            </a:r>
            <a:r>
              <a:rPr lang="en-US" dirty="0" err="1" smtClean="0"/>
              <a:t>parseable</a:t>
            </a:r>
            <a:endParaRPr lang="en-US" dirty="0" smtClean="0"/>
          </a:p>
          <a:p>
            <a:r>
              <a:rPr lang="en-US" dirty="0" smtClean="0"/>
              <a:t>Data store is bulky and not as efficient to query</a:t>
            </a:r>
          </a:p>
          <a:p>
            <a:r>
              <a:rPr lang="en-US" dirty="0" smtClean="0"/>
              <a:t>Files are </a:t>
            </a:r>
            <a:r>
              <a:rPr lang="en-US" dirty="0" err="1" smtClean="0"/>
              <a:t>splittable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as a serialization platform</a:t>
            </a:r>
          </a:p>
          <a:p>
            <a:r>
              <a:rPr lang="en-US" dirty="0" smtClean="0"/>
              <a:t>Row-based, offers a compact and fast binary format</a:t>
            </a:r>
          </a:p>
          <a:p>
            <a:r>
              <a:rPr lang="en-US" dirty="0" smtClean="0"/>
              <a:t>Schema is encoded on the file</a:t>
            </a:r>
          </a:p>
          <a:p>
            <a:pPr lvl="1"/>
            <a:r>
              <a:rPr lang="en-US" dirty="0" err="1" smtClean="0"/>
              <a:t>PlayerID</a:t>
            </a:r>
            <a:r>
              <a:rPr lang="en-US" dirty="0" smtClean="0"/>
              <a:t>, Name, </a:t>
            </a:r>
            <a:r>
              <a:rPr lang="en-US" dirty="0" err="1" smtClean="0"/>
              <a:t>BirthYear</a:t>
            </a:r>
            <a:endParaRPr lang="en-US" dirty="0" smtClean="0"/>
          </a:p>
          <a:p>
            <a:pPr lvl="1"/>
            <a:r>
              <a:rPr lang="en-US" dirty="0" smtClean="0"/>
              <a:t>111, Joe, 1961</a:t>
            </a:r>
          </a:p>
          <a:p>
            <a:pPr lvl="1"/>
            <a:endParaRPr lang="en-US" dirty="0"/>
          </a:p>
          <a:p>
            <a:r>
              <a:rPr lang="en-US" dirty="0" smtClean="0"/>
              <a:t>Files are </a:t>
            </a:r>
            <a:r>
              <a:rPr lang="en-US" u="sng" dirty="0" err="1" smtClean="0"/>
              <a:t>splittable</a:t>
            </a:r>
            <a:r>
              <a:rPr lang="en-US" u="sng" dirty="0" smtClean="0"/>
              <a:t> </a:t>
            </a:r>
            <a:r>
              <a:rPr lang="en-US" dirty="0" smtClean="0"/>
              <a:t>because schema goes with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</a:t>
            </a:r>
            <a:r>
              <a:rPr lang="en-US" dirty="0" err="1" smtClean="0"/>
              <a:t>Cloudera</a:t>
            </a:r>
            <a:r>
              <a:rPr lang="en-US" dirty="0" smtClean="0"/>
              <a:t> and now open-source (parquet.apache.org)</a:t>
            </a:r>
            <a:endParaRPr lang="en-US" dirty="0"/>
          </a:p>
          <a:p>
            <a:r>
              <a:rPr lang="en-US" u="sng" dirty="0" err="1" smtClean="0"/>
              <a:t>Splittable</a:t>
            </a:r>
            <a:r>
              <a:rPr lang="en-US" u="sng" dirty="0" smtClean="0"/>
              <a:t>, Columnar</a:t>
            </a:r>
            <a:r>
              <a:rPr lang="en-US" dirty="0" smtClean="0"/>
              <a:t> binary file format</a:t>
            </a:r>
          </a:p>
          <a:p>
            <a:r>
              <a:rPr lang="en-US" dirty="0" smtClean="0"/>
              <a:t>Efficient in terms of disk I/O when specific columns need to be queried</a:t>
            </a:r>
          </a:p>
          <a:p>
            <a:r>
              <a:rPr lang="en-US" dirty="0" smtClean="0"/>
              <a:t>Integrated with </a:t>
            </a:r>
            <a:r>
              <a:rPr lang="en-US" dirty="0" err="1" smtClean="0"/>
              <a:t>Hadoop</a:t>
            </a:r>
            <a:r>
              <a:rPr lang="en-US" dirty="0" smtClean="0"/>
              <a:t> ecosystem. Can be read/written by Hive, Spark, MapReduce</a:t>
            </a:r>
          </a:p>
          <a:p>
            <a:endParaRPr lang="en-US" dirty="0"/>
          </a:p>
          <a:p>
            <a:r>
              <a:rPr lang="en-US" dirty="0" smtClean="0"/>
              <a:t>Data starts off as CSV, gets converted into parquet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Row Columnar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Hortonworks</a:t>
            </a:r>
            <a:r>
              <a:rPr lang="en-US" dirty="0" smtClean="0"/>
              <a:t> and then open-sourced at Apache.org</a:t>
            </a:r>
          </a:p>
          <a:p>
            <a:r>
              <a:rPr lang="en-US" dirty="0" smtClean="0"/>
              <a:t>Stores collections of rows and within the collection the row data is stored in </a:t>
            </a:r>
            <a:r>
              <a:rPr lang="en-US" u="sng" dirty="0" smtClean="0"/>
              <a:t>columnar</a:t>
            </a:r>
            <a:r>
              <a:rPr lang="en-US" dirty="0" smtClean="0"/>
              <a:t> format</a:t>
            </a:r>
          </a:p>
          <a:p>
            <a:r>
              <a:rPr lang="en-US" dirty="0" err="1" smtClean="0"/>
              <a:t>Splittable</a:t>
            </a:r>
            <a:r>
              <a:rPr lang="en-US" dirty="0" smtClean="0"/>
              <a:t> </a:t>
            </a:r>
          </a:p>
          <a:p>
            <a:r>
              <a:rPr lang="en-US" u="sng" dirty="0" smtClean="0"/>
              <a:t>Binary</a:t>
            </a:r>
            <a:r>
              <a:rPr lang="en-US" dirty="0" smtClean="0"/>
              <a:t> format</a:t>
            </a:r>
          </a:p>
          <a:p>
            <a:endParaRPr lang="en-US" dirty="0"/>
          </a:p>
          <a:p>
            <a:r>
              <a:rPr lang="en-US" dirty="0" smtClean="0"/>
              <a:t>Cloudera has standardized on ORC</a:t>
            </a:r>
          </a:p>
        </p:txBody>
      </p:sp>
    </p:spTree>
    <p:extLst>
      <p:ext uri="{BB962C8B-B14F-4D97-AF65-F5344CB8AC3E}">
        <p14:creationId xmlns:p14="http://schemas.microsoft.com/office/powerpoint/2010/main" val="6351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columnar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values of a column are stored together</a:t>
            </a:r>
          </a:p>
          <a:p>
            <a:r>
              <a:rPr lang="en-US" dirty="0" smtClean="0"/>
              <a:t>Limits I/</a:t>
            </a:r>
            <a:r>
              <a:rPr lang="en-US" dirty="0" err="1" smtClean="0"/>
              <a:t>Os</a:t>
            </a:r>
            <a:r>
              <a:rPr lang="en-US" dirty="0" smtClean="0"/>
              <a:t> to the data needed</a:t>
            </a:r>
          </a:p>
          <a:p>
            <a:r>
              <a:rPr lang="en-US" dirty="0" smtClean="0"/>
              <a:t>Compresses better</a:t>
            </a:r>
          </a:p>
          <a:p>
            <a:endParaRPr lang="en-US" dirty="0" smtClean="0"/>
          </a:p>
          <a:p>
            <a:r>
              <a:rPr lang="en-US" dirty="0" smtClean="0"/>
              <a:t>In the pictures below, ‘a’, ‘b’, and ‘c’ are columns in a table</a:t>
            </a:r>
          </a:p>
          <a:p>
            <a:pPr lvl="1"/>
            <a:r>
              <a:rPr lang="en-US" dirty="0" smtClean="0"/>
              <a:t>A1, b1, c1 will be row #1 of the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1409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86275"/>
            <a:ext cx="5095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43550"/>
            <a:ext cx="51244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8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format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writing:</a:t>
            </a:r>
          </a:p>
          <a:p>
            <a:pPr lvl="1"/>
            <a:r>
              <a:rPr lang="en-US" dirty="0" smtClean="0"/>
              <a:t>Text is bulky and inefficient but easily readable</a:t>
            </a:r>
          </a:p>
          <a:p>
            <a:pPr lvl="1"/>
            <a:r>
              <a:rPr lang="en-US" dirty="0" smtClean="0"/>
              <a:t>Parquet and ORC need additional parsing to format the data which increases overall read time </a:t>
            </a:r>
          </a:p>
          <a:p>
            <a:pPr lvl="2"/>
            <a:r>
              <a:rPr lang="en-US" dirty="0" smtClean="0"/>
              <a:t>Cannot use vi, notepad, </a:t>
            </a:r>
            <a:r>
              <a:rPr lang="en-US" dirty="0" err="1" smtClean="0"/>
              <a:t>textpad</a:t>
            </a:r>
            <a:r>
              <a:rPr lang="en-US" dirty="0"/>
              <a:t> </a:t>
            </a:r>
            <a:r>
              <a:rPr lang="en-US" dirty="0" smtClean="0"/>
              <a:t>to create ORC/Parquet</a:t>
            </a:r>
          </a:p>
          <a:p>
            <a:r>
              <a:rPr lang="en-US" dirty="0" smtClean="0"/>
              <a:t>For reading:</a:t>
            </a:r>
          </a:p>
          <a:p>
            <a:pPr lvl="1"/>
            <a:r>
              <a:rPr lang="en-US" dirty="0" smtClean="0"/>
              <a:t>Text is really slow to read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orc</a:t>
            </a:r>
            <a:r>
              <a:rPr lang="en-US" dirty="0" smtClean="0"/>
              <a:t>/parquet, the tools/application must be able to read it out-of-the box</a:t>
            </a:r>
          </a:p>
          <a:p>
            <a:pPr lvl="1"/>
            <a:r>
              <a:rPr lang="en-US" dirty="0"/>
              <a:t>For column specific queries, use columnar format like Parquet or ORC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format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text format and develop your programs/processes using smaller data 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Analyze the query patterns</a:t>
            </a:r>
          </a:p>
          <a:p>
            <a:pPr lvl="1"/>
            <a:r>
              <a:rPr lang="en-US" dirty="0" smtClean="0"/>
              <a:t>Are you using just a few columns? Choose a columnar format</a:t>
            </a:r>
          </a:p>
          <a:p>
            <a:pPr lvl="1"/>
            <a:r>
              <a:rPr lang="en-US" dirty="0" smtClean="0"/>
              <a:t>Do you need ACID compliance?  Choose ORC</a:t>
            </a:r>
          </a:p>
          <a:p>
            <a:r>
              <a:rPr lang="en-US" dirty="0" smtClean="0"/>
              <a:t>Save space by adding compression to the data format</a:t>
            </a:r>
          </a:p>
          <a:p>
            <a:pPr lvl="1"/>
            <a:r>
              <a:rPr lang="en-US" dirty="0" smtClean="0"/>
              <a:t>Parquet supports snappy, </a:t>
            </a:r>
            <a:r>
              <a:rPr lang="en-US" dirty="0" err="1" smtClean="0"/>
              <a:t>gzip</a:t>
            </a:r>
            <a:endParaRPr lang="en-US" dirty="0" smtClean="0"/>
          </a:p>
          <a:p>
            <a:pPr lvl="1"/>
            <a:r>
              <a:rPr lang="en-US" dirty="0" smtClean="0"/>
              <a:t>ORC supports snappy</a:t>
            </a:r>
          </a:p>
          <a:p>
            <a:r>
              <a:rPr lang="en-US" dirty="0" smtClean="0"/>
              <a:t>Consider schema evolution when choosing the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7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is a structure of a record</a:t>
            </a:r>
          </a:p>
          <a:p>
            <a:r>
              <a:rPr lang="en-US" dirty="0" smtClean="0"/>
              <a:t>Schema evolution : Changes to the data structure such as adding, renaming or removing columns</a:t>
            </a:r>
          </a:p>
          <a:p>
            <a:pPr lvl="1"/>
            <a:r>
              <a:rPr lang="en-US" dirty="0" smtClean="0"/>
              <a:t>Version1:</a:t>
            </a:r>
          </a:p>
          <a:p>
            <a:pPr lvl="2"/>
            <a:r>
              <a:rPr lang="en-US" dirty="0" err="1" smtClean="0"/>
              <a:t>PlayerID</a:t>
            </a:r>
            <a:r>
              <a:rPr lang="en-US" dirty="0" smtClean="0"/>
              <a:t>, Name, </a:t>
            </a:r>
            <a:r>
              <a:rPr lang="en-US" dirty="0" err="1" smtClean="0"/>
              <a:t>birthYear</a:t>
            </a:r>
            <a:endParaRPr lang="en-US" dirty="0" smtClean="0"/>
          </a:p>
          <a:p>
            <a:pPr lvl="1"/>
            <a:r>
              <a:rPr lang="en-US" dirty="0" smtClean="0"/>
              <a:t>Version 1.1</a:t>
            </a:r>
          </a:p>
          <a:p>
            <a:pPr lvl="2"/>
            <a:r>
              <a:rPr lang="en-US" dirty="0" err="1" smtClean="0"/>
              <a:t>PlayerID</a:t>
            </a:r>
            <a:r>
              <a:rPr lang="en-US" dirty="0" smtClean="0"/>
              <a:t>, Name, </a:t>
            </a:r>
            <a:r>
              <a:rPr lang="en-US" dirty="0" err="1" smtClean="0"/>
              <a:t>birthYear</a:t>
            </a:r>
            <a:r>
              <a:rPr lang="en-US" dirty="0" smtClean="0"/>
              <a:t>, </a:t>
            </a:r>
            <a:r>
              <a:rPr lang="en-US" dirty="0" err="1" smtClean="0"/>
              <a:t>birthCity</a:t>
            </a:r>
            <a:endParaRPr lang="en-US" dirty="0" smtClean="0"/>
          </a:p>
          <a:p>
            <a:r>
              <a:rPr lang="en-US" dirty="0" smtClean="0"/>
              <a:t>Data formats that support schema evolution are:</a:t>
            </a:r>
          </a:p>
          <a:p>
            <a:pPr lvl="1"/>
            <a:r>
              <a:rPr lang="en-US" dirty="0" smtClean="0"/>
              <a:t>Avro</a:t>
            </a:r>
          </a:p>
          <a:p>
            <a:pPr lvl="1"/>
            <a:r>
              <a:rPr lang="en-US" dirty="0" smtClean="0"/>
              <a:t>Parquet : can only add columns at the end</a:t>
            </a:r>
          </a:p>
          <a:p>
            <a:pPr lvl="1"/>
            <a:r>
              <a:rPr lang="en-US" dirty="0" smtClean="0"/>
              <a:t>ORC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0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data in text format and need to convert to other formats, your options are:</a:t>
            </a:r>
          </a:p>
          <a:p>
            <a:pPr lvl="1"/>
            <a:r>
              <a:rPr lang="en-US" dirty="0" smtClean="0"/>
              <a:t>Write programs using libraries</a:t>
            </a:r>
          </a:p>
          <a:p>
            <a:pPr lvl="1"/>
            <a:r>
              <a:rPr lang="en-US" dirty="0" smtClean="0"/>
              <a:t>Use Apache Spark functions to read/write data in various formats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Hadoop</a:t>
            </a:r>
            <a:r>
              <a:rPr lang="en-US" dirty="0" smtClean="0"/>
              <a:t> Hive’s SQL statements to save data in various formats</a:t>
            </a:r>
          </a:p>
          <a:p>
            <a:pPr lvl="1"/>
            <a:r>
              <a:rPr lang="en-US" dirty="0" smtClean="0"/>
              <a:t>Use AWS Glue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7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week we’ll learn about ways to optimize the storage of data using compression and data formats</a:t>
            </a:r>
          </a:p>
          <a:p>
            <a:r>
              <a:rPr lang="en-US" dirty="0" smtClean="0"/>
              <a:t>This will translate into lower cost for the storage on disks or in S3</a:t>
            </a:r>
          </a:p>
          <a:p>
            <a:r>
              <a:rPr lang="en-US" dirty="0" smtClean="0"/>
              <a:t>Gain a performance boost </a:t>
            </a:r>
          </a:p>
          <a:p>
            <a:endParaRPr lang="en-US" dirty="0"/>
          </a:p>
          <a:p>
            <a:r>
              <a:rPr lang="en-US" dirty="0" smtClean="0"/>
              <a:t>For the assignment, you will use either AWS tools or Apache Spark in </a:t>
            </a:r>
            <a:r>
              <a:rPr lang="en-US" dirty="0" err="1" smtClean="0"/>
              <a:t>bitnami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provides several functions to save data into different formats. Example, </a:t>
            </a:r>
          </a:p>
          <a:p>
            <a:r>
              <a:rPr lang="en-US" dirty="0" smtClean="0"/>
              <a:t>CSV:</a:t>
            </a:r>
          </a:p>
          <a:p>
            <a:pPr lvl="1"/>
            <a:r>
              <a:rPr lang="en-US" dirty="0" smtClean="0"/>
              <a:t>Read:  spark.read.csv(“/</a:t>
            </a:r>
            <a:r>
              <a:rPr lang="en-US" dirty="0" err="1" smtClean="0"/>
              <a:t>tmp</a:t>
            </a:r>
            <a:r>
              <a:rPr lang="en-US" dirty="0" smtClean="0"/>
              <a:t>/xyz.csv”)</a:t>
            </a:r>
          </a:p>
          <a:p>
            <a:pPr lvl="1"/>
            <a:r>
              <a:rPr lang="en-US" dirty="0" smtClean="0"/>
              <a:t>Write:   df.write.csv(“/</a:t>
            </a:r>
            <a:r>
              <a:rPr lang="en-US" dirty="0" err="1" smtClean="0"/>
              <a:t>tmp</a:t>
            </a:r>
            <a:r>
              <a:rPr lang="en-US" dirty="0" smtClean="0"/>
              <a:t>/xyz.csv”)</a:t>
            </a:r>
          </a:p>
          <a:p>
            <a:r>
              <a:rPr lang="en-US" dirty="0" smtClean="0"/>
              <a:t>Parquet:</a:t>
            </a:r>
          </a:p>
          <a:p>
            <a:pPr lvl="1"/>
            <a:r>
              <a:rPr lang="en-US" dirty="0" smtClean="0"/>
              <a:t>Read:  </a:t>
            </a:r>
            <a:r>
              <a:rPr lang="en-US" dirty="0" err="1" smtClean="0"/>
              <a:t>spark.read.parquet</a:t>
            </a:r>
            <a:r>
              <a:rPr lang="en-US" dirty="0" smtClean="0"/>
              <a:t>(“/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xzy.parquet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Write :  </a:t>
            </a:r>
            <a:r>
              <a:rPr lang="en-US" dirty="0" err="1" smtClean="0"/>
              <a:t>df.write.parquet</a:t>
            </a:r>
            <a:r>
              <a:rPr lang="en-US" dirty="0" smtClean="0"/>
              <a:t>(“/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xyz.parquet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ORC</a:t>
            </a:r>
          </a:p>
          <a:p>
            <a:pPr lvl="1"/>
            <a:r>
              <a:rPr lang="en-US" dirty="0" smtClean="0"/>
              <a:t>Read :  </a:t>
            </a:r>
            <a:r>
              <a:rPr lang="en-US" dirty="0" err="1" smtClean="0"/>
              <a:t>df.read.orc</a:t>
            </a:r>
            <a:r>
              <a:rPr lang="en-US" dirty="0" smtClean="0"/>
              <a:t>(“/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xyz.orc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Write:  </a:t>
            </a:r>
            <a:r>
              <a:rPr lang="en-US" dirty="0" err="1" smtClean="0"/>
              <a:t>df.write.orc</a:t>
            </a:r>
            <a:r>
              <a:rPr lang="en-US" dirty="0" smtClean="0"/>
              <a:t>(“/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xyz.orc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1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Hive/Impala for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“create table” command to create a table with a particular format. Ex.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 smtClean="0"/>
              <a:t>airline_data_text</a:t>
            </a:r>
            <a:r>
              <a:rPr lang="en-US" dirty="0" smtClean="0"/>
              <a:t> ( </a:t>
            </a:r>
            <a:r>
              <a:rPr lang="en-US" dirty="0"/>
              <a:t>year </a:t>
            </a:r>
            <a:r>
              <a:rPr lang="en-US" dirty="0" err="1"/>
              <a:t>int</a:t>
            </a:r>
            <a:r>
              <a:rPr lang="en-US" dirty="0"/>
              <a:t>,  ……) </a:t>
            </a:r>
            <a:r>
              <a:rPr lang="en-US" b="1" dirty="0"/>
              <a:t>stored as </a:t>
            </a:r>
            <a:r>
              <a:rPr lang="en-US" b="1" dirty="0" smtClean="0"/>
              <a:t>ORC;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airline_data_orc</a:t>
            </a:r>
            <a:r>
              <a:rPr lang="en-US" dirty="0"/>
              <a:t> ( year </a:t>
            </a:r>
            <a:r>
              <a:rPr lang="en-US" dirty="0" err="1"/>
              <a:t>int</a:t>
            </a:r>
            <a:r>
              <a:rPr lang="en-US" dirty="0"/>
              <a:t>,  ……) </a:t>
            </a:r>
            <a:r>
              <a:rPr lang="en-US" b="1" dirty="0"/>
              <a:t>stored as </a:t>
            </a:r>
            <a:r>
              <a:rPr lang="en-US" b="1" dirty="0" smtClean="0"/>
              <a:t>text;</a:t>
            </a:r>
          </a:p>
          <a:p>
            <a:pPr lvl="1"/>
            <a:r>
              <a:rPr lang="en-US" dirty="0"/>
              <a:t>create table </a:t>
            </a:r>
            <a:r>
              <a:rPr lang="en-US" dirty="0" err="1" smtClean="0"/>
              <a:t>airline_data_parq</a:t>
            </a:r>
            <a:r>
              <a:rPr lang="en-US" dirty="0" smtClean="0"/>
              <a:t>( </a:t>
            </a:r>
            <a:r>
              <a:rPr lang="en-US" dirty="0"/>
              <a:t>year </a:t>
            </a:r>
            <a:r>
              <a:rPr lang="en-US" dirty="0" err="1"/>
              <a:t>int</a:t>
            </a:r>
            <a:r>
              <a:rPr lang="en-US" dirty="0"/>
              <a:t>,  ……) </a:t>
            </a:r>
            <a:r>
              <a:rPr lang="en-US" b="1" dirty="0"/>
              <a:t>stored as </a:t>
            </a:r>
            <a:r>
              <a:rPr lang="en-US" b="1" dirty="0" smtClean="0"/>
              <a:t>parquet;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3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AWS Glue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Glue is a (“</a:t>
            </a:r>
            <a:r>
              <a:rPr lang="en-US" dirty="0" err="1" smtClean="0"/>
              <a:t>serverless</a:t>
            </a:r>
            <a:r>
              <a:rPr lang="en-US" dirty="0" smtClean="0"/>
              <a:t>”) managed ETL tool</a:t>
            </a:r>
          </a:p>
          <a:p>
            <a:r>
              <a:rPr lang="en-US" dirty="0" smtClean="0"/>
              <a:t>Consists of metadata repository, ETL engine, Scheduler</a:t>
            </a:r>
          </a:p>
          <a:p>
            <a:r>
              <a:rPr lang="en-US" dirty="0" smtClean="0"/>
              <a:t>The metadata repository contains information about your source and target data</a:t>
            </a:r>
          </a:p>
          <a:p>
            <a:pPr lvl="1"/>
            <a:r>
              <a:rPr lang="en-US" dirty="0" smtClean="0"/>
              <a:t>‘Database’ and ‘Table’ to organize the information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First use crawlers to create database and tables by analyzing the source data</a:t>
            </a:r>
          </a:p>
          <a:p>
            <a:pPr lvl="1"/>
            <a:r>
              <a:rPr lang="en-US" dirty="0" smtClean="0"/>
              <a:t>Define ETL using the AWS Glue Studio user interface</a:t>
            </a:r>
          </a:p>
          <a:p>
            <a:pPr lvl="1"/>
            <a:r>
              <a:rPr lang="en-US" dirty="0" smtClean="0"/>
              <a:t>Run the ETL jobs to do the data load, transformation and writing to the target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Glue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47148"/>
            <a:ext cx="6467475" cy="488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782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 smtClean="0"/>
              <a:t>What: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of reducing the size of a data file</a:t>
            </a:r>
          </a:p>
          <a:p>
            <a:pPr lvl="1"/>
            <a:r>
              <a:rPr lang="en-US" dirty="0"/>
              <a:t>Can be </a:t>
            </a:r>
            <a:r>
              <a:rPr lang="en-US" dirty="0" err="1"/>
              <a:t>lossy</a:t>
            </a:r>
            <a:r>
              <a:rPr lang="en-US" dirty="0"/>
              <a:t> or lossless</a:t>
            </a:r>
          </a:p>
          <a:p>
            <a:pPr lvl="1"/>
            <a:r>
              <a:rPr lang="en-US" dirty="0" err="1"/>
              <a:t>Lossy</a:t>
            </a:r>
            <a:r>
              <a:rPr lang="en-US" dirty="0"/>
              <a:t> : reduces bits by removing unnecessary or less important information</a:t>
            </a:r>
          </a:p>
          <a:p>
            <a:pPr lvl="1"/>
            <a:r>
              <a:rPr lang="en-US" dirty="0"/>
              <a:t>Lossless : no information is lost</a:t>
            </a:r>
          </a:p>
          <a:p>
            <a:endParaRPr lang="en-US" dirty="0" smtClean="0"/>
          </a:p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Save time when transferring data over the network </a:t>
            </a:r>
          </a:p>
          <a:p>
            <a:pPr lvl="1"/>
            <a:r>
              <a:rPr lang="en-US" dirty="0" smtClean="0"/>
              <a:t>To get around the email file limits when sending file attachments</a:t>
            </a:r>
          </a:p>
          <a:p>
            <a:pPr lvl="1"/>
            <a:r>
              <a:rPr lang="en-US" dirty="0" smtClean="0"/>
              <a:t>Reduce storage space consumed by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compression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Lossy</a:t>
            </a:r>
            <a:r>
              <a:rPr lang="en-US" dirty="0"/>
              <a:t> compression is used for images, video and audio</a:t>
            </a:r>
          </a:p>
          <a:p>
            <a:pPr lvl="1"/>
            <a:r>
              <a:rPr lang="en-US" dirty="0"/>
              <a:t>MP3, JPEG, TIFF, GIF, BMP formats</a:t>
            </a:r>
          </a:p>
          <a:p>
            <a:endParaRPr lang="en-US" dirty="0" smtClean="0"/>
          </a:p>
          <a:p>
            <a:r>
              <a:rPr lang="en-US" dirty="0" smtClean="0"/>
              <a:t>Lossless </a:t>
            </a:r>
            <a:r>
              <a:rPr lang="en-US" dirty="0"/>
              <a:t>is used when you don’t want to lose information</a:t>
            </a:r>
          </a:p>
          <a:p>
            <a:pPr lvl="1"/>
            <a:r>
              <a:rPr lang="en-US" dirty="0" smtClean="0"/>
              <a:t>LZO, LZ4, Snappy etc.. </a:t>
            </a:r>
          </a:p>
          <a:p>
            <a:pPr lvl="1"/>
            <a:r>
              <a:rPr lang="en-US" dirty="0" err="1"/>
              <a:t>Gzip</a:t>
            </a:r>
            <a:r>
              <a:rPr lang="en-US" dirty="0"/>
              <a:t>, </a:t>
            </a:r>
            <a:r>
              <a:rPr lang="en-US" dirty="0" err="1"/>
              <a:t>Lzip</a:t>
            </a:r>
            <a:r>
              <a:rPr lang="en-US" dirty="0"/>
              <a:t>, Bzip2, </a:t>
            </a:r>
            <a:r>
              <a:rPr lang="en-US" dirty="0" smtClean="0"/>
              <a:t>7zip etc.. </a:t>
            </a:r>
          </a:p>
          <a:p>
            <a:pPr lvl="1"/>
            <a:r>
              <a:rPr lang="en-US" dirty="0" smtClean="0"/>
              <a:t>File extensions:  .zip, .bz2, .7z, .gz2, .</a:t>
            </a:r>
            <a:r>
              <a:rPr lang="en-US" dirty="0" err="1" smtClean="0"/>
              <a:t>gz</a:t>
            </a:r>
            <a:r>
              <a:rPr lang="en-US" dirty="0" smtClean="0"/>
              <a:t>,</a:t>
            </a:r>
          </a:p>
          <a:p>
            <a:pPr lvl="1"/>
            <a:endParaRPr lang="en-US" dirty="0"/>
          </a:p>
          <a:p>
            <a:r>
              <a:rPr lang="en-US" dirty="0" smtClean="0"/>
              <a:t>File archives - Combine many files into one file</a:t>
            </a:r>
          </a:p>
          <a:p>
            <a:pPr lvl="1"/>
            <a:r>
              <a:rPr lang="en-US" dirty="0" smtClean="0"/>
              <a:t>Typical extensions :  .jar, .tar, .war, .deb, .rpm, .</a:t>
            </a:r>
            <a:r>
              <a:rPr lang="en-US" dirty="0" err="1" smtClean="0"/>
              <a:t>iso</a:t>
            </a:r>
            <a:r>
              <a:rPr lang="en-US" dirty="0" smtClean="0"/>
              <a:t> etc..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tarball</a:t>
            </a:r>
            <a:r>
              <a:rPr lang="en-US" dirty="0" smtClean="0"/>
              <a:t>’ – tar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4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and decompression requires computing resources</a:t>
            </a:r>
          </a:p>
          <a:p>
            <a:r>
              <a:rPr lang="en-US" dirty="0" smtClean="0"/>
              <a:t>Choosing </a:t>
            </a:r>
            <a:r>
              <a:rPr lang="en-US" dirty="0"/>
              <a:t>the right data compression algorithm requires knowledge and </a:t>
            </a:r>
            <a:r>
              <a:rPr lang="en-US" dirty="0" smtClean="0"/>
              <a:t>some trial-and-error (evaluation)</a:t>
            </a:r>
            <a:endParaRPr lang="en-US" dirty="0"/>
          </a:p>
          <a:p>
            <a:r>
              <a:rPr lang="en-US" dirty="0" smtClean="0"/>
              <a:t>Key question to ask is whether you want to process compressed files in parallel on many servers or on just one server?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processing jobs are usually I/O bound</a:t>
            </a:r>
          </a:p>
          <a:p>
            <a:r>
              <a:rPr lang="en-US" dirty="0" smtClean="0"/>
              <a:t>Compressed data can save storage space and speed up data transfers across the network</a:t>
            </a:r>
          </a:p>
          <a:p>
            <a:r>
              <a:rPr lang="en-US" dirty="0" err="1" smtClean="0"/>
              <a:t>Splittability</a:t>
            </a:r>
            <a:r>
              <a:rPr lang="en-US" dirty="0" smtClean="0"/>
              <a:t> of the compressed data </a:t>
            </a:r>
            <a:r>
              <a:rPr lang="en-US" u="sng" dirty="0" smtClean="0"/>
              <a:t>must</a:t>
            </a:r>
            <a:r>
              <a:rPr lang="en-US" dirty="0" smtClean="0"/>
              <a:t> be considered</a:t>
            </a:r>
          </a:p>
          <a:p>
            <a:r>
              <a:rPr lang="en-US" dirty="0" smtClean="0"/>
              <a:t>Can the compressed file be split and operated upon independently on any server?</a:t>
            </a:r>
          </a:p>
          <a:p>
            <a:pPr lvl="1"/>
            <a:r>
              <a:rPr lang="en-US" dirty="0" smtClean="0"/>
              <a:t>Every compressed split of the file can be uncompressed and processed independently. </a:t>
            </a:r>
          </a:p>
          <a:p>
            <a:pPr lvl="1"/>
            <a:r>
              <a:rPr lang="en-US" dirty="0" smtClean="0"/>
              <a:t>Parallel processing is therefore possible</a:t>
            </a:r>
          </a:p>
          <a:p>
            <a:r>
              <a:rPr lang="en-US" dirty="0" smtClean="0"/>
              <a:t>If not </a:t>
            </a:r>
            <a:r>
              <a:rPr lang="en-US" dirty="0" err="1" smtClean="0"/>
              <a:t>splittable</a:t>
            </a:r>
            <a:r>
              <a:rPr lang="en-US" dirty="0" smtClean="0"/>
              <a:t> (snappy), then only server is doing all the work</a:t>
            </a:r>
          </a:p>
          <a:p>
            <a:pPr lvl="1"/>
            <a:r>
              <a:rPr lang="en-US" dirty="0" smtClean="0"/>
              <a:t>100 node cluster:  1 node working, 99 nodes are idle</a:t>
            </a:r>
          </a:p>
          <a:p>
            <a:r>
              <a:rPr lang="en-US" dirty="0" smtClean="0"/>
              <a:t>If I use bzip2, then all 100 nodes are processing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Compression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94745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Splittable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BZIP2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Bzip2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.bz2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lzo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.snappy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Kind of LZ77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.lz4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formats</a:t>
            </a:r>
          </a:p>
        </p:txBody>
      </p:sp>
    </p:spTree>
    <p:extLst>
      <p:ext uri="{BB962C8B-B14F-4D97-AF65-F5344CB8AC3E}">
        <p14:creationId xmlns:p14="http://schemas.microsoft.com/office/powerpoint/2010/main" val="25105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5478</TotalTime>
  <Words>1153</Words>
  <Application>Microsoft Office PowerPoint</Application>
  <PresentationFormat>On-screen Show (4:3)</PresentationFormat>
  <Paragraphs>190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DATA-54000  Large Scale Data Storage   Week 7</vt:lpstr>
      <vt:lpstr>This week…</vt:lpstr>
      <vt:lpstr>PowerPoint Presentation</vt:lpstr>
      <vt:lpstr>What and why?</vt:lpstr>
      <vt:lpstr>Data file compression formats</vt:lpstr>
      <vt:lpstr>Performance considerations</vt:lpstr>
      <vt:lpstr>Big data compression</vt:lpstr>
      <vt:lpstr>Data Compression algorithms</vt:lpstr>
      <vt:lpstr>PowerPoint Presentation</vt:lpstr>
      <vt:lpstr>Storage formats</vt:lpstr>
      <vt:lpstr>Text</vt:lpstr>
      <vt:lpstr>Avro</vt:lpstr>
      <vt:lpstr>Parquet</vt:lpstr>
      <vt:lpstr>ORC</vt:lpstr>
      <vt:lpstr>What is columnar data?</vt:lpstr>
      <vt:lpstr>Which data format to choose?</vt:lpstr>
      <vt:lpstr>Which format to choose?</vt:lpstr>
      <vt:lpstr>Schema evolution</vt:lpstr>
      <vt:lpstr>How to create?</vt:lpstr>
      <vt:lpstr>Using Spark</vt:lpstr>
      <vt:lpstr>Using Hive/Impala for conversion</vt:lpstr>
      <vt:lpstr>Using AWS Glue</vt:lpstr>
      <vt:lpstr>AWS Glue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Manoj Bhat</dc:creator>
  <cp:lastModifiedBy>manoj</cp:lastModifiedBy>
  <cp:revision>307</cp:revision>
  <dcterms:created xsi:type="dcterms:W3CDTF">2015-10-05T19:04:52Z</dcterms:created>
  <dcterms:modified xsi:type="dcterms:W3CDTF">2023-12-08T21:19:31Z</dcterms:modified>
</cp:coreProperties>
</file>