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36" r:id="rId2"/>
    <p:sldId id="352" r:id="rId3"/>
    <p:sldId id="340" r:id="rId4"/>
    <p:sldId id="350" r:id="rId5"/>
    <p:sldId id="354" r:id="rId6"/>
    <p:sldId id="351" r:id="rId7"/>
    <p:sldId id="380" r:id="rId8"/>
    <p:sldId id="381" r:id="rId9"/>
    <p:sldId id="386" r:id="rId10"/>
    <p:sldId id="387" r:id="rId11"/>
    <p:sldId id="397" r:id="rId12"/>
    <p:sldId id="396" r:id="rId13"/>
    <p:sldId id="383" r:id="rId14"/>
    <p:sldId id="395" r:id="rId15"/>
    <p:sldId id="392" r:id="rId16"/>
    <p:sldId id="384" r:id="rId17"/>
    <p:sldId id="29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33" autoAdjust="0"/>
    <p:restoredTop sz="88404" autoAdjust="0"/>
  </p:normalViewPr>
  <p:slideViewPr>
    <p:cSldViewPr>
      <p:cViewPr>
        <p:scale>
          <a:sx n="90" d="100"/>
          <a:sy n="90" d="100"/>
        </p:scale>
        <p:origin x="-2766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A065F-807C-458C-B1FA-A9ADB1CA53D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DF59B-36E9-4BB6-AB88-7D65AB038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43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0DD6-BF5B-4704-B45E-5BD41CE1D87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7A75-3E38-4E34-8821-BE7497F1139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0DD6-BF5B-4704-B45E-5BD41CE1D87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7A75-3E38-4E34-8821-BE7497F113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0DD6-BF5B-4704-B45E-5BD41CE1D87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7A75-3E38-4E34-8821-BE7497F113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0DD6-BF5B-4704-B45E-5BD41CE1D87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7A75-3E38-4E34-8821-BE7497F113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0DD6-BF5B-4704-B45E-5BD41CE1D87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7A75-3E38-4E34-8821-BE7497F1139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0DD6-BF5B-4704-B45E-5BD41CE1D87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7A75-3E38-4E34-8821-BE7497F113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0DD6-BF5B-4704-B45E-5BD41CE1D87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7A75-3E38-4E34-8821-BE7497F11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0DD6-BF5B-4704-B45E-5BD41CE1D87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7A75-3E38-4E34-8821-BE7497F113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0DD6-BF5B-4704-B45E-5BD41CE1D87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7A75-3E38-4E34-8821-BE7497F113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0DD6-BF5B-4704-B45E-5BD41CE1D87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7A75-3E38-4E34-8821-BE7497F113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0DD6-BF5B-4704-B45E-5BD41CE1D87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7A75-3E38-4E34-8821-BE7497F113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FC50DD6-BF5B-4704-B45E-5BD41CE1D87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8167A75-3E38-4E34-8821-BE7497F113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hatma@lewi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848600" cy="3352800"/>
          </a:xfrm>
        </p:spPr>
        <p:txBody>
          <a:bodyPr/>
          <a:lstStyle/>
          <a:p>
            <a:r>
              <a:rPr lang="en-US" sz="4000" cap="none" dirty="0" smtClean="0"/>
              <a:t>DATA-54000 </a:t>
            </a:r>
            <a:br>
              <a:rPr lang="en-US" sz="4000" cap="none" dirty="0" smtClean="0"/>
            </a:br>
            <a:r>
              <a:rPr lang="en-US" sz="4000" cap="none" dirty="0" smtClean="0"/>
              <a:t>Large Scale Data Storage </a:t>
            </a:r>
            <a:br>
              <a:rPr lang="en-US" sz="4000" cap="none" dirty="0" smtClean="0"/>
            </a:br>
            <a:r>
              <a:rPr lang="en-US" sz="4000" cap="none" dirty="0" smtClean="0"/>
              <a:t/>
            </a:r>
            <a:br>
              <a:rPr lang="en-US" sz="4000" cap="none" dirty="0" smtClean="0"/>
            </a:br>
            <a:r>
              <a:rPr lang="en-US" sz="4000" cap="none" dirty="0" smtClean="0"/>
              <a:t>Week </a:t>
            </a:r>
            <a:r>
              <a:rPr lang="en-US" sz="4000" cap="none" dirty="0"/>
              <a:t>7 </a:t>
            </a:r>
            <a:r>
              <a:rPr lang="en-US" sz="4000" cap="none" dirty="0" smtClean="0"/>
              <a:t>– Assignment Notes</a:t>
            </a:r>
            <a:endParaRPr lang="en-US" sz="40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724400"/>
            <a:ext cx="6400800" cy="1752600"/>
          </a:xfrm>
        </p:spPr>
        <p:txBody>
          <a:bodyPr/>
          <a:lstStyle/>
          <a:p>
            <a:pPr algn="r"/>
            <a:r>
              <a:rPr lang="en-US" dirty="0" smtClean="0"/>
              <a:t>Prof. </a:t>
            </a:r>
            <a:r>
              <a:rPr lang="en-US" dirty="0" err="1" smtClean="0"/>
              <a:t>Manoj</a:t>
            </a:r>
            <a:r>
              <a:rPr lang="en-US" dirty="0" smtClean="0"/>
              <a:t> M. Bhat</a:t>
            </a:r>
          </a:p>
          <a:p>
            <a:pPr marL="0" lvl="1" algn="r"/>
            <a:r>
              <a:rPr lang="en-US" dirty="0"/>
              <a:t>Email :  </a:t>
            </a:r>
            <a:r>
              <a:rPr lang="en-US" dirty="0">
                <a:hlinkClick r:id="rId2"/>
              </a:rPr>
              <a:t>bhatma@lewisu.edu</a:t>
            </a:r>
            <a:r>
              <a:rPr lang="en-US" dirty="0"/>
              <a:t> 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4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Read the CSV file from the folder where you placed the </a:t>
            </a:r>
            <a:r>
              <a:rPr lang="en-US" dirty="0" err="1" smtClean="0"/>
              <a:t>datafile</a:t>
            </a:r>
            <a:endParaRPr lang="en-US" dirty="0" smtClean="0"/>
          </a:p>
          <a:p>
            <a:pPr marL="0" indent="0">
              <a:buNone/>
            </a:pPr>
            <a:r>
              <a:rPr lang="en-US" sz="1400" dirty="0" err="1"/>
              <a:t>df</a:t>
            </a:r>
            <a:r>
              <a:rPr lang="en-US" sz="1400" dirty="0"/>
              <a:t> = </a:t>
            </a:r>
            <a:r>
              <a:rPr lang="en-US" sz="1400" dirty="0" err="1"/>
              <a:t>spark.read.format</a:t>
            </a:r>
            <a:r>
              <a:rPr lang="en-US" sz="1400" dirty="0"/>
              <a:t>('</a:t>
            </a:r>
            <a:r>
              <a:rPr lang="en-US" sz="1400" dirty="0" err="1"/>
              <a:t>csv</a:t>
            </a:r>
            <a:r>
              <a:rPr lang="en-US" sz="1400" dirty="0"/>
              <a:t>').option('</a:t>
            </a:r>
            <a:r>
              <a:rPr lang="en-US" sz="1400" dirty="0" err="1"/>
              <a:t>inferSchema</a:t>
            </a:r>
            <a:r>
              <a:rPr lang="en-US" sz="1400" dirty="0"/>
              <a:t>','true').option('</a:t>
            </a:r>
            <a:r>
              <a:rPr lang="en-US" sz="1400" dirty="0" err="1"/>
              <a:t>header','true</a:t>
            </a:r>
            <a:r>
              <a:rPr lang="en-US" sz="1400" dirty="0"/>
              <a:t>').load</a:t>
            </a:r>
            <a:r>
              <a:rPr lang="en-US" sz="1400" dirty="0" smtClean="0"/>
              <a:t>('/datafile.csv')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dirty="0"/>
              <a:t>Convert into parquet and </a:t>
            </a:r>
            <a:r>
              <a:rPr lang="en-US" dirty="0" smtClean="0"/>
              <a:t>ORC.  The function call looks the same for both formats.  </a:t>
            </a:r>
          </a:p>
          <a:p>
            <a:pPr lvl="1"/>
            <a:r>
              <a:rPr lang="en-US" dirty="0" smtClean="0"/>
              <a:t>You need to replace the ??? with the appropriate function name</a:t>
            </a:r>
            <a:endParaRPr lang="en-US" dirty="0"/>
          </a:p>
          <a:p>
            <a:pPr lvl="1"/>
            <a:r>
              <a:rPr lang="en-US" dirty="0" smtClean="0"/>
              <a:t>Provide the full path and an appropriate filename in ‘</a:t>
            </a:r>
            <a:r>
              <a:rPr lang="en-US" dirty="0" err="1" smtClean="0"/>
              <a:t>outputfile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Provide compression type in quotes, for example ‘none’ or ‘</a:t>
            </a:r>
            <a:r>
              <a:rPr lang="en-US" dirty="0" err="1" smtClean="0"/>
              <a:t>gzip</a:t>
            </a:r>
            <a:r>
              <a:rPr lang="en-US" dirty="0" smtClean="0"/>
              <a:t>’ or ‘snappy’</a:t>
            </a:r>
            <a:br>
              <a:rPr lang="en-US" dirty="0" smtClean="0"/>
            </a:br>
            <a:endParaRPr lang="en-US" dirty="0" smtClean="0"/>
          </a:p>
          <a:p>
            <a:pPr marL="274320" lvl="1" indent="0">
              <a:buNone/>
            </a:pPr>
            <a:r>
              <a:rPr lang="en-US" sz="1600" dirty="0" err="1" smtClean="0"/>
              <a:t>df.</a:t>
            </a:r>
            <a:r>
              <a:rPr lang="en-US" sz="1600" b="1" u="sng" dirty="0" err="1" smtClean="0"/>
              <a:t>write</a:t>
            </a:r>
            <a:r>
              <a:rPr lang="en-US" sz="1600" b="1" u="sng" dirty="0" smtClean="0"/>
              <a:t>.</a:t>
            </a:r>
            <a:r>
              <a:rPr lang="en-US" sz="1600" b="1" u="sng" dirty="0" smtClean="0">
                <a:solidFill>
                  <a:srgbClr val="FF0000"/>
                </a:solidFill>
              </a:rPr>
              <a:t>????</a:t>
            </a:r>
            <a:r>
              <a:rPr lang="en-US" sz="1600" dirty="0" smtClean="0"/>
              <a:t>(‘output file’,</a:t>
            </a:r>
            <a:r>
              <a:rPr lang="en-US" sz="1600" b="1" i="1" dirty="0" smtClean="0"/>
              <a:t> </a:t>
            </a:r>
            <a:r>
              <a:rPr lang="en-US" sz="1600" b="1" i="1" dirty="0"/>
              <a:t>mode=None</a:t>
            </a:r>
            <a:r>
              <a:rPr lang="en-US" sz="1600" b="1" dirty="0"/>
              <a:t>, </a:t>
            </a:r>
            <a:r>
              <a:rPr lang="en-US" sz="1600" b="1" i="1" dirty="0" err="1"/>
              <a:t>partitionBy</a:t>
            </a:r>
            <a:r>
              <a:rPr lang="en-US" sz="1600" b="1" i="1" dirty="0"/>
              <a:t>=None</a:t>
            </a:r>
            <a:r>
              <a:rPr lang="en-US" sz="1600" b="1" dirty="0"/>
              <a:t>, </a:t>
            </a:r>
            <a:r>
              <a:rPr lang="en-US" sz="1600" b="1" i="1" dirty="0"/>
              <a:t>compression=None</a:t>
            </a:r>
            <a:r>
              <a:rPr lang="en-US" sz="1600" dirty="0" smtClean="0"/>
              <a:t>)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Note that the write commands will create sub-folders </a:t>
            </a:r>
          </a:p>
          <a:p>
            <a:pPr lvl="1"/>
            <a:r>
              <a:rPr lang="en-US" dirty="0" smtClean="0"/>
              <a:t>You need to look inside the sub-folders to see the files created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05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</a:t>
            </a:r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read parquet files use the same </a:t>
            </a:r>
            <a:r>
              <a:rPr lang="en-US" dirty="0" err="1" smtClean="0"/>
              <a:t>spark.read</a:t>
            </a:r>
            <a:r>
              <a:rPr lang="en-US" dirty="0" smtClean="0"/>
              <a:t> function but provide “parquet” as the format</a:t>
            </a:r>
          </a:p>
          <a:p>
            <a:pPr lvl="1"/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/>
              <a:t>spark.read.format</a:t>
            </a:r>
            <a:r>
              <a:rPr lang="en-US" dirty="0"/>
              <a:t>("parquet").load</a:t>
            </a:r>
            <a:r>
              <a:rPr lang="en-US" dirty="0" smtClean="0"/>
              <a:t>(“…..”)</a:t>
            </a:r>
          </a:p>
          <a:p>
            <a:endParaRPr lang="en-US" dirty="0"/>
          </a:p>
          <a:p>
            <a:r>
              <a:rPr lang="en-US" dirty="0" smtClean="0"/>
              <a:t>To print the schema, use the </a:t>
            </a:r>
            <a:r>
              <a:rPr lang="en-US" dirty="0" err="1" smtClean="0"/>
              <a:t>printSchema</a:t>
            </a:r>
            <a:r>
              <a:rPr lang="en-US" dirty="0" smtClean="0"/>
              <a:t>() function of the </a:t>
            </a:r>
            <a:r>
              <a:rPr lang="en-US" dirty="0" err="1" smtClean="0"/>
              <a:t>DataFrame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display the contents, use show()</a:t>
            </a:r>
          </a:p>
          <a:p>
            <a:r>
              <a:rPr lang="en-US" dirty="0" smtClean="0"/>
              <a:t>To display the count, use count()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03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S3 and Glue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16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Upload the combined Airlines data file into an S3 bucket</a:t>
            </a:r>
          </a:p>
          <a:p>
            <a:r>
              <a:rPr lang="en-US" dirty="0" smtClean="0"/>
              <a:t>Login to AWS and then go to Glue</a:t>
            </a:r>
          </a:p>
          <a:p>
            <a:r>
              <a:rPr lang="en-US" dirty="0" smtClean="0"/>
              <a:t>Create a Glue database</a:t>
            </a:r>
          </a:p>
          <a:p>
            <a:r>
              <a:rPr lang="en-US" dirty="0" smtClean="0"/>
              <a:t>Create a Glue table using a crawler </a:t>
            </a:r>
          </a:p>
          <a:p>
            <a:pPr lvl="1"/>
            <a:r>
              <a:rPr lang="en-US" dirty="0" smtClean="0"/>
              <a:t>Specify the CSV file in the S3 bucket</a:t>
            </a:r>
          </a:p>
          <a:p>
            <a:pPr lvl="1"/>
            <a:r>
              <a:rPr lang="en-US" dirty="0" smtClean="0"/>
              <a:t>A table will be created with the information from the S3 file</a:t>
            </a:r>
          </a:p>
          <a:p>
            <a:r>
              <a:rPr lang="en-US" dirty="0" smtClean="0"/>
              <a:t>Once the initial table is created, use AWS Glue Studio to create jobs to save </a:t>
            </a:r>
            <a:r>
              <a:rPr lang="en-US" dirty="0" err="1" smtClean="0"/>
              <a:t>CsvToOrc</a:t>
            </a:r>
            <a:r>
              <a:rPr lang="en-US" dirty="0" smtClean="0"/>
              <a:t> and </a:t>
            </a:r>
            <a:r>
              <a:rPr lang="en-US" dirty="0" err="1" smtClean="0"/>
              <a:t>CsvToParquet</a:t>
            </a:r>
            <a:endParaRPr lang="en-US" dirty="0" smtClean="0"/>
          </a:p>
          <a:p>
            <a:pPr lvl="1"/>
            <a:r>
              <a:rPr lang="en-US" dirty="0" smtClean="0"/>
              <a:t>Make sure that the IAM role has full permissions to S3</a:t>
            </a:r>
          </a:p>
          <a:p>
            <a:r>
              <a:rPr lang="en-US" dirty="0" smtClean="0"/>
              <a:t>After output files are created, run the AWS S3 CLI command to get the file sizes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https://docs.aws.amazon.com/glue/latest/dg/getting-started.html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284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Glue crawlers and ETL jobs are not part of the Free Tier</a:t>
            </a:r>
          </a:p>
          <a:p>
            <a:r>
              <a:rPr lang="en-US" dirty="0" smtClean="0"/>
              <a:t>You will end up with some charges on your AWS account</a:t>
            </a:r>
          </a:p>
          <a:p>
            <a:r>
              <a:rPr lang="en-US" dirty="0" smtClean="0"/>
              <a:t>Based on prior experience, this should be less than $5.</a:t>
            </a:r>
          </a:p>
          <a:p>
            <a:r>
              <a:rPr lang="en-US" dirty="0" smtClean="0"/>
              <a:t>Remember to delete all Glue resources when you are done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38600"/>
            <a:ext cx="8610600" cy="2388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3379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Glue Parquet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get </a:t>
            </a:r>
            <a:r>
              <a:rPr lang="en-US" dirty="0" err="1" smtClean="0"/>
              <a:t>LongType</a:t>
            </a:r>
            <a:r>
              <a:rPr lang="en-US" dirty="0" smtClean="0"/>
              <a:t> error, then change the data types in the transform box  : </a:t>
            </a:r>
          </a:p>
          <a:p>
            <a:pPr lvl="1"/>
            <a:r>
              <a:rPr lang="en-US" dirty="0" smtClean="0"/>
              <a:t>Change all types to String  (Long to String and Double also to String)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Make sure you save the changes.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14800"/>
            <a:ext cx="3140600" cy="254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298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Clean 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 the EC2 instance(s)</a:t>
            </a:r>
          </a:p>
          <a:p>
            <a:r>
              <a:rPr lang="en-US" dirty="0" smtClean="0"/>
              <a:t>Delete the S3 buckets used for the airline data</a:t>
            </a:r>
          </a:p>
          <a:p>
            <a:r>
              <a:rPr lang="en-US" dirty="0" smtClean="0"/>
              <a:t>Delete the Glue resources – tables, crawlers, database, jobs and S3 buckets</a:t>
            </a:r>
          </a:p>
          <a:p>
            <a:r>
              <a:rPr lang="en-US" dirty="0" smtClean="0"/>
              <a:t>Deactivate the IAM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50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presentation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7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CSV into various formats to check file sizes</a:t>
            </a:r>
          </a:p>
          <a:p>
            <a:r>
              <a:rPr lang="en-US" dirty="0" smtClean="0"/>
              <a:t>Options:</a:t>
            </a:r>
          </a:p>
          <a:p>
            <a:pPr marL="457200" lvl="2"/>
            <a:r>
              <a:rPr lang="en-US" dirty="0"/>
              <a:t>Option 1: Use AWS </a:t>
            </a:r>
            <a:r>
              <a:rPr lang="en-US" dirty="0" smtClean="0"/>
              <a:t>Glue</a:t>
            </a:r>
          </a:p>
          <a:p>
            <a:pPr marL="457200" lvl="2"/>
            <a:r>
              <a:rPr lang="en-US" dirty="0" smtClean="0"/>
              <a:t>Option 2: Use </a:t>
            </a:r>
            <a:r>
              <a:rPr lang="en-US" dirty="0" err="1" smtClean="0"/>
              <a:t>Bitnami</a:t>
            </a:r>
            <a:r>
              <a:rPr lang="en-US" dirty="0" smtClean="0"/>
              <a:t> Hadoop Spark</a:t>
            </a:r>
          </a:p>
        </p:txBody>
      </p:sp>
    </p:spTree>
    <p:extLst>
      <p:ext uri="{BB962C8B-B14F-4D97-AF65-F5344CB8AC3E}">
        <p14:creationId xmlns:p14="http://schemas.microsoft.com/office/powerpoint/2010/main" val="66549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be continue with the airline on-time performance data for this week</a:t>
            </a:r>
          </a:p>
          <a:p>
            <a:r>
              <a:rPr lang="en-US" dirty="0" smtClean="0"/>
              <a:t>For this week, we will look at 3-6 months of data(~ 20 MB per month)</a:t>
            </a:r>
          </a:p>
          <a:p>
            <a:pPr lvl="1"/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The files are large and </a:t>
            </a:r>
            <a:r>
              <a:rPr lang="en-US" dirty="0"/>
              <a:t>so don’t try to open it up in a text </a:t>
            </a:r>
            <a:r>
              <a:rPr lang="en-US" dirty="0" smtClean="0"/>
              <a:t>editor</a:t>
            </a:r>
            <a:endParaRPr lang="en-US" dirty="0"/>
          </a:p>
          <a:p>
            <a:r>
              <a:rPr lang="en-US" dirty="0" smtClean="0"/>
              <a:t>Once the data is download and transformed, convert the CSV data into different storage formats ( ORC, Parquet etc..) </a:t>
            </a:r>
          </a:p>
          <a:p>
            <a:r>
              <a:rPr lang="en-US" dirty="0" smtClean="0"/>
              <a:t>Compare the size of the output files (CSV, ORC, Parquet)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and report your findings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3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936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–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the Airline data for 1-2 quarters  ( 3-6 output files)</a:t>
            </a:r>
          </a:p>
          <a:p>
            <a:pPr lvl="1"/>
            <a:r>
              <a:rPr lang="en-US" dirty="0" smtClean="0"/>
              <a:t>Choose the following data items: YEAR, MONTH, DAY, ORIGIN, DEST, DEP_DEL15 and ARR_DEL15, CANCELLED</a:t>
            </a:r>
          </a:p>
          <a:p>
            <a:r>
              <a:rPr lang="en-US" dirty="0" smtClean="0"/>
              <a:t>Remove the header line from all files except the first</a:t>
            </a:r>
          </a:p>
          <a:p>
            <a:pPr lvl="1"/>
            <a:r>
              <a:rPr lang="en-US" dirty="0" smtClean="0"/>
              <a:t>First Month file :  leave the header line</a:t>
            </a:r>
          </a:p>
          <a:p>
            <a:pPr lvl="1"/>
            <a:r>
              <a:rPr lang="en-US" dirty="0" smtClean="0"/>
              <a:t>Second month onwards : remove the header line</a:t>
            </a:r>
          </a:p>
          <a:p>
            <a:pPr lvl="1"/>
            <a:r>
              <a:rPr lang="en-US" dirty="0" smtClean="0"/>
              <a:t>To remove the 1</a:t>
            </a:r>
            <a:r>
              <a:rPr lang="en-US" baseline="30000" dirty="0" smtClean="0"/>
              <a:t>st</a:t>
            </a:r>
            <a:r>
              <a:rPr lang="en-US" dirty="0" smtClean="0"/>
              <a:t> line, use the </a:t>
            </a:r>
            <a:r>
              <a:rPr lang="en-US" dirty="0" err="1" smtClean="0"/>
              <a:t>linux</a:t>
            </a:r>
            <a:r>
              <a:rPr lang="en-US" dirty="0" smtClean="0"/>
              <a:t> ‘</a:t>
            </a:r>
            <a:r>
              <a:rPr lang="en-US" dirty="0" err="1" smtClean="0"/>
              <a:t>sed</a:t>
            </a:r>
            <a:r>
              <a:rPr lang="en-US" dirty="0" smtClean="0"/>
              <a:t>’ command as:</a:t>
            </a:r>
          </a:p>
          <a:p>
            <a:pPr marL="822960" lvl="3" indent="0">
              <a:buNone/>
            </a:pPr>
            <a:r>
              <a:rPr lang="en-US" dirty="0" err="1" smtClean="0"/>
              <a:t>sed</a:t>
            </a:r>
            <a:r>
              <a:rPr lang="en-US" dirty="0" smtClean="0"/>
              <a:t> ‘1d’ file.csv &gt; newfile.csv</a:t>
            </a:r>
          </a:p>
          <a:p>
            <a:pPr lvl="1"/>
            <a:r>
              <a:rPr lang="en-US" dirty="0" smtClean="0"/>
              <a:t>Use the ‘head’ command to verify :  head newfile.csv</a:t>
            </a:r>
            <a:endParaRPr lang="en-US" dirty="0"/>
          </a:p>
          <a:p>
            <a:r>
              <a:rPr lang="en-US" dirty="0" smtClean="0"/>
              <a:t>Run the Linux ‘cat’ command to combine many files into 1. For example, </a:t>
            </a:r>
          </a:p>
          <a:p>
            <a:pPr marL="274320" lvl="1" indent="0">
              <a:buNone/>
            </a:pPr>
            <a:r>
              <a:rPr lang="en-US" sz="1800" dirty="0"/>
              <a:t>c</a:t>
            </a:r>
            <a:r>
              <a:rPr lang="en-US" sz="1800" dirty="0" smtClean="0"/>
              <a:t>at ManojJan.csv  ManojFeb.csv  ManojMarch.csv  &gt; Manoj-Q1-2020.csv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0573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and upload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Linux ‘head’ on combined file to ensure that the first line has the column names and that the file begins with the first month of the quarter</a:t>
            </a:r>
          </a:p>
          <a:p>
            <a:r>
              <a:rPr lang="en-US" dirty="0" smtClean="0"/>
              <a:t>Run the Linux ‘tail’ on combined file to ensure that the file ends with the last month of the quarter </a:t>
            </a:r>
          </a:p>
          <a:p>
            <a:r>
              <a:rPr lang="en-US" dirty="0" smtClean="0"/>
              <a:t>Upload the combined file to </a:t>
            </a:r>
          </a:p>
          <a:p>
            <a:pPr lvl="1"/>
            <a:r>
              <a:rPr lang="en-US" dirty="0" smtClean="0"/>
              <a:t>Option 2: VM’s /</a:t>
            </a:r>
            <a:r>
              <a:rPr lang="en-US" dirty="0" err="1" smtClean="0"/>
              <a:t>tmp</a:t>
            </a:r>
            <a:r>
              <a:rPr lang="en-US" dirty="0" smtClean="0"/>
              <a:t> folder (for use with Spark)</a:t>
            </a:r>
          </a:p>
          <a:p>
            <a:pPr lvl="1"/>
            <a:r>
              <a:rPr lang="en-US" dirty="0" smtClean="0"/>
              <a:t>Option 1: S3 for use with Glue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0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-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have just 1 file with data in CSV format</a:t>
            </a:r>
          </a:p>
          <a:p>
            <a:r>
              <a:rPr lang="en-US" dirty="0" smtClean="0"/>
              <a:t>If using AWS Glue:</a:t>
            </a:r>
          </a:p>
          <a:p>
            <a:pPr lvl="1"/>
            <a:r>
              <a:rPr lang="en-US" dirty="0" smtClean="0"/>
              <a:t>Upload the data into S3</a:t>
            </a:r>
          </a:p>
          <a:p>
            <a:pPr lvl="1"/>
            <a:r>
              <a:rPr lang="en-US" dirty="0" smtClean="0"/>
              <a:t>Create an ETL job to write the data in different formats</a:t>
            </a:r>
          </a:p>
          <a:p>
            <a:pPr lvl="1"/>
            <a:r>
              <a:rPr lang="en-US" dirty="0" smtClean="0"/>
              <a:t>NOTE: You will see a small charge ( less than $5) on the AWS bill for using Glue. So, monitor the AWS bills and delete services when you are done using them.</a:t>
            </a:r>
          </a:p>
          <a:p>
            <a:r>
              <a:rPr lang="en-US" dirty="0" smtClean="0"/>
              <a:t>If using </a:t>
            </a:r>
            <a:r>
              <a:rPr lang="en-US" dirty="0" err="1" smtClean="0"/>
              <a:t>Bitnami</a:t>
            </a:r>
            <a:r>
              <a:rPr lang="en-US" dirty="0" smtClean="0"/>
              <a:t> Hadoop: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pySpark</a:t>
            </a:r>
            <a:r>
              <a:rPr lang="en-US" dirty="0" smtClean="0"/>
              <a:t> to save files in different formats</a:t>
            </a:r>
          </a:p>
          <a:p>
            <a:r>
              <a:rPr lang="en-US" dirty="0" smtClean="0"/>
              <a:t>Check the file sizes after conversion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6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Spark in </a:t>
            </a:r>
            <a:r>
              <a:rPr lang="en-US" dirty="0" err="1" smtClean="0"/>
              <a:t>Bitnami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4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Verify the location of the combined Airline data file</a:t>
            </a:r>
          </a:p>
          <a:p>
            <a:r>
              <a:rPr lang="en-US" dirty="0" smtClean="0"/>
              <a:t>Start </a:t>
            </a:r>
            <a:r>
              <a:rPr lang="en-US" dirty="0" err="1" smtClean="0"/>
              <a:t>pyspark</a:t>
            </a:r>
            <a:endParaRPr lang="en-US" dirty="0" smtClean="0"/>
          </a:p>
          <a:p>
            <a:r>
              <a:rPr lang="en-US" dirty="0" smtClean="0"/>
              <a:t>Create a </a:t>
            </a:r>
            <a:r>
              <a:rPr lang="en-US" dirty="0" err="1" smtClean="0"/>
              <a:t>dataframe</a:t>
            </a:r>
            <a:r>
              <a:rPr lang="en-US" dirty="0" smtClean="0"/>
              <a:t> by reading from the CSV file</a:t>
            </a:r>
          </a:p>
          <a:p>
            <a:r>
              <a:rPr lang="en-US" dirty="0" smtClean="0"/>
              <a:t>Save the data into ORC and Parquet by using the ‘write’ functions</a:t>
            </a:r>
          </a:p>
          <a:p>
            <a:r>
              <a:rPr lang="en-US" dirty="0" smtClean="0"/>
              <a:t>Exit </a:t>
            </a:r>
            <a:r>
              <a:rPr lang="en-US" dirty="0" err="1" smtClean="0"/>
              <a:t>pyspark</a:t>
            </a:r>
            <a:endParaRPr lang="en-US" dirty="0" smtClean="0"/>
          </a:p>
          <a:p>
            <a:r>
              <a:rPr lang="en-US" dirty="0" smtClean="0"/>
              <a:t>Run the ‘du -h’ command to get the file sizes of the text, ORC and Parquet files</a:t>
            </a:r>
          </a:p>
          <a:p>
            <a:r>
              <a:rPr lang="en-US" dirty="0" smtClean="0"/>
              <a:t>Compare the file sizes of the text, ORC and parquet formats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64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issue with </a:t>
            </a:r>
            <a:r>
              <a:rPr lang="en-US" dirty="0" err="1" smtClean="0"/>
              <a:t>Bitnami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Bitnami</a:t>
            </a:r>
            <a:r>
              <a:rPr lang="en-US" dirty="0" smtClean="0"/>
              <a:t> </a:t>
            </a:r>
            <a:r>
              <a:rPr lang="en-US" dirty="0" err="1" smtClean="0"/>
              <a:t>Hadoop</a:t>
            </a:r>
            <a:r>
              <a:rPr lang="en-US" dirty="0" smtClean="0"/>
              <a:t>, running ‘</a:t>
            </a:r>
            <a:r>
              <a:rPr lang="en-US" dirty="0" err="1" smtClean="0"/>
              <a:t>pyspark</a:t>
            </a:r>
            <a:r>
              <a:rPr lang="en-US" dirty="0" smtClean="0"/>
              <a:t>’ may give an error saying ‘python not found’.  </a:t>
            </a:r>
          </a:p>
          <a:p>
            <a:r>
              <a:rPr lang="en-US" dirty="0" smtClean="0"/>
              <a:t>Create a symbolic link (‘shortcut’) by running this command: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ln</a:t>
            </a:r>
            <a:r>
              <a:rPr lang="en-US" dirty="0" smtClean="0"/>
              <a:t> /</a:t>
            </a:r>
            <a:r>
              <a:rPr lang="en-US" dirty="0" err="1" smtClean="0"/>
              <a:t>usr</a:t>
            </a:r>
            <a:r>
              <a:rPr lang="en-US" dirty="0" smtClean="0"/>
              <a:t>/bin/python3 /</a:t>
            </a:r>
            <a:r>
              <a:rPr lang="en-US" dirty="0" err="1" smtClean="0"/>
              <a:t>usr</a:t>
            </a:r>
            <a:r>
              <a:rPr lang="en-US" dirty="0" smtClean="0"/>
              <a:t>/bin/python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70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5509</TotalTime>
  <Words>909</Words>
  <Application>Microsoft Office PowerPoint</Application>
  <PresentationFormat>On-screen Show (4:3)</PresentationFormat>
  <Paragraphs>112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DATA-54000  Large Scale Data Storage   Week 7 – Assignment Notes</vt:lpstr>
      <vt:lpstr>Assignments</vt:lpstr>
      <vt:lpstr>Hands-on assignment</vt:lpstr>
      <vt:lpstr>Assignment – steps</vt:lpstr>
      <vt:lpstr>Verification and upload</vt:lpstr>
      <vt:lpstr>Assignment - steps</vt:lpstr>
      <vt:lpstr>PowerPoint Presentation</vt:lpstr>
      <vt:lpstr>High-level steps</vt:lpstr>
      <vt:lpstr>Known issue with Bitnami</vt:lpstr>
      <vt:lpstr>Spark commands</vt:lpstr>
      <vt:lpstr>Spark commands</vt:lpstr>
      <vt:lpstr>PowerPoint Presentation</vt:lpstr>
      <vt:lpstr>Steps</vt:lpstr>
      <vt:lpstr>Charges </vt:lpstr>
      <vt:lpstr>Issues with Glue Parquet </vt:lpstr>
      <vt:lpstr>AWS Clean up </vt:lpstr>
      <vt:lpstr>End of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Manoj Bhat</dc:creator>
  <cp:lastModifiedBy>manoj</cp:lastModifiedBy>
  <cp:revision>308</cp:revision>
  <dcterms:created xsi:type="dcterms:W3CDTF">2015-10-05T19:04:52Z</dcterms:created>
  <dcterms:modified xsi:type="dcterms:W3CDTF">2024-04-20T22:25:49Z</dcterms:modified>
</cp:coreProperties>
</file>