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546AA4E-E1BA-7044-B3F5-30402285C3EA}">
          <p14:sldIdLst>
            <p14:sldId id="256"/>
            <p14:sldId id="260"/>
            <p14:sldId id="262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B7725-1B43-BBFA-5893-16B3FED046D7}" v="20" dt="2024-02-13T10:21:12.243"/>
    <p1510:client id="{29B93DEF-8687-D7BF-D81C-3A77BCE17883}" v="1" dt="2024-02-14T01:57:41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Lee Tiong Seng" userId="S::norman_lee@sutd.edu.sg::da89b523-27de-416c-a354-71c2358c7b99" providerId="AD" clId="Web-{0EFB7725-1B43-BBFA-5893-16B3FED046D7}"/>
    <pc:docChg chg="modSld">
      <pc:chgData name="Norman Lee Tiong Seng" userId="S::norman_lee@sutd.edu.sg::da89b523-27de-416c-a354-71c2358c7b99" providerId="AD" clId="Web-{0EFB7725-1B43-BBFA-5893-16B3FED046D7}" dt="2024-02-13T10:21:11.821" v="8" actId="20577"/>
      <pc:docMkLst>
        <pc:docMk/>
      </pc:docMkLst>
      <pc:sldChg chg="modSp">
        <pc:chgData name="Norman Lee Tiong Seng" userId="S::norman_lee@sutd.edu.sg::da89b523-27de-416c-a354-71c2358c7b99" providerId="AD" clId="Web-{0EFB7725-1B43-BBFA-5893-16B3FED046D7}" dt="2024-02-13T10:21:11.821" v="8" actId="20577"/>
        <pc:sldMkLst>
          <pc:docMk/>
          <pc:sldMk cId="913595075" sldId="262"/>
        </pc:sldMkLst>
        <pc:spChg chg="mod">
          <ac:chgData name="Norman Lee Tiong Seng" userId="S::norman_lee@sutd.edu.sg::da89b523-27de-416c-a354-71c2358c7b99" providerId="AD" clId="Web-{0EFB7725-1B43-BBFA-5893-16B3FED046D7}" dt="2024-02-13T10:21:11.821" v="8" actId="20577"/>
          <ac:spMkLst>
            <pc:docMk/>
            <pc:sldMk cId="913595075" sldId="262"/>
            <ac:spMk id="2" creationId="{C56DF40C-EAB6-CED2-3222-8006978D4ABC}"/>
          </ac:spMkLst>
        </pc:spChg>
      </pc:sldChg>
    </pc:docChg>
  </pc:docChgLst>
  <pc:docChgLst>
    <pc:chgData name="Norman Lee Tiong Seng" userId="S::norman_lee@sutd.edu.sg::da89b523-27de-416c-a354-71c2358c7b99" providerId="AD" clId="Web-{29B93DEF-8687-D7BF-D81C-3A77BCE17883}"/>
    <pc:docChg chg="addSld modSection">
      <pc:chgData name="Norman Lee Tiong Seng" userId="S::norman_lee@sutd.edu.sg::da89b523-27de-416c-a354-71c2358c7b99" providerId="AD" clId="Web-{29B93DEF-8687-D7BF-D81C-3A77BCE17883}" dt="2024-02-14T01:57:41.755" v="0"/>
      <pc:docMkLst>
        <pc:docMk/>
      </pc:docMkLst>
      <pc:sldChg chg="new">
        <pc:chgData name="Norman Lee Tiong Seng" userId="S::norman_lee@sutd.edu.sg::da89b523-27de-416c-a354-71c2358c7b99" providerId="AD" clId="Web-{29B93DEF-8687-D7BF-D81C-3A77BCE17883}" dt="2024-02-14T01:57:41.755" v="0"/>
        <pc:sldMkLst>
          <pc:docMk/>
          <pc:sldMk cId="393276900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C157-AC48-5A65-6405-0F20B87F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25971-1E6C-EC35-34A2-4146E651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C840-8584-4FAF-EA83-BC1F5B84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6E9D-6FB2-ECC8-E5D7-9A55CF06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B676-5826-7705-3F95-53DFD12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6D4C-C44C-0A51-EE58-C07E1FEE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79247-797D-6A68-7D1B-CC003585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8A5F-7CEE-A8E6-2252-3812DC07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BC74-E837-06C7-39AB-E9A291D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B51D-4116-8E2C-DB4C-959CBE22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64DE1-FC3A-9B24-D79D-A7E5032FC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9011A-0CEA-9D5A-B8B0-25120793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8A29-C76D-9F52-E180-7D1C55D9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988C-C800-35FF-8EDA-27394FE3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96E9-D88D-FC5D-EE9B-3D3D07D4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3CD8-C452-83F9-042B-198DA651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9CDD-2B00-A3B5-88F7-42C23D76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DEE0-3238-0A27-03A0-D52F1852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FA83-4355-525B-0E66-365DC9E4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ABDF-889E-31D1-E2E4-89B8B30F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FEF-247B-5789-9D02-DDBF19FA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8674-4047-9B55-9AF5-067A7491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962B-2DDE-A1DC-CFFA-2163E3C8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8F7D-2C30-1AAB-4999-CEC868DC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6C14-02E2-86AD-CC2F-9FD1BBB5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7AA7-F4D4-7BD6-CF99-D5A9EC3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8AF1-6E74-7144-675B-39C5AFD7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B747B-E872-5387-B26D-05130F8A7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A3F2-1CD1-EB52-0D8A-F77E8EE0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963C6-8C80-A61C-5905-C29734ED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EE129-EAED-E462-2AFC-FE76F410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1228-35CB-B455-8335-E4838B11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321B-D8C3-26D9-E814-7D76C224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FE758-9EA3-6B70-F09E-DE278FF80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0D96-9C71-8A68-CA28-AF8E4B4D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E31A6-BDDA-5EED-B4A2-2CF38CDF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0221A-CAD1-F3DD-E8E1-816F49D2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AE9E7-8FB3-2EE5-E76C-027FA42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280F1-8493-8287-F49E-1E381FC3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3DDC-F268-99D4-1AD8-3B17E01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B4014-140E-0653-1B3F-8722DFF7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E76F8-8E60-4ACD-B8C7-00465BC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9AF6A-AFC4-0126-3094-24FA725C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D1BE1-4710-DADF-60C8-7527D1CF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23A60-6C78-4B9D-52D8-BCCFA750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1385-32DB-30EF-8768-D5850C5F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9D35-309A-FBF5-49E2-D57F61CF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2470-0A65-2B47-5FB3-0439F36E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D33BD-ECBD-1947-E4CF-6A4DAB960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BCAE5-D46E-6CE5-38A9-77EB6FF6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533B9-EA63-9A62-ED5D-8F8BEAC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4C5DE-CFA8-1C8F-0CCA-794BCACA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E67A-3896-0701-2B21-CD0222AB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48EDD-F914-714D-7F04-96505C2FC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044A-2145-9166-A3A6-BA4C31D50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5F8C9-A8B3-5A7D-FCB0-14FE08D3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9902-4360-7C71-7246-627E7026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CE89-8453-0FEA-EB22-54B0AAD9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529A0-1177-EAE5-20E5-F0DAE39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690D-04C1-E5AA-149A-28627CF8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78FA-AF54-49DC-B1AD-E516D2185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392E-2481-8048-A4F7-E40F4F6B8B0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23E-123D-C6C1-40D6-28D02738C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9EBC-136E-7E1B-0175-B52012047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B5B28-6979-3484-9332-6C7A78CCAE4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6350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C977E-0693-FB7B-373C-53A67EDD0F3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116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3907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1DAC-A30A-A416-F5FA-04C01B128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Cohort Class Discussions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57F0-6032-B2CE-6C20-4F5D3D5A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CF367-DD93-4220-0DD4-CFA016965CFD}"/>
              </a:ext>
            </a:extLst>
          </p:cNvPr>
          <p:cNvSpPr txBox="1"/>
          <p:nvPr/>
        </p:nvSpPr>
        <p:spPr>
          <a:xfrm>
            <a:off x="1946928" y="293499"/>
            <a:ext cx="1753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D98E5-8AF4-A196-65E9-E2F3A6BC968E}"/>
              </a:ext>
            </a:extLst>
          </p:cNvPr>
          <p:cNvSpPr txBox="1"/>
          <p:nvPr/>
        </p:nvSpPr>
        <p:spPr>
          <a:xfrm>
            <a:off x="1946927" y="1086276"/>
            <a:ext cx="1753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7F963D-C38A-184A-2BF2-8CEAC27AC85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823899" y="631130"/>
            <a:ext cx="1" cy="45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B9B8D7-7D9E-33A2-5EEC-6874C349E5A1}"/>
              </a:ext>
            </a:extLst>
          </p:cNvPr>
          <p:cNvSpPr txBox="1"/>
          <p:nvPr/>
        </p:nvSpPr>
        <p:spPr>
          <a:xfrm>
            <a:off x="1946927" y="1910754"/>
            <a:ext cx="1753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33A8A1-C6EC-30F5-BD3D-F35E69A5C40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23899" y="1455608"/>
            <a:ext cx="1" cy="45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29623E-C242-D23B-DE3E-E3A9EFB3D484}"/>
              </a:ext>
            </a:extLst>
          </p:cNvPr>
          <p:cNvSpPr txBox="1"/>
          <p:nvPr/>
        </p:nvSpPr>
        <p:spPr>
          <a:xfrm>
            <a:off x="809471" y="2811176"/>
            <a:ext cx="1957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RuntimeException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22D4B-1A32-D8AE-A85E-06B841BECC7B}"/>
              </a:ext>
            </a:extLst>
          </p:cNvPr>
          <p:cNvSpPr txBox="1"/>
          <p:nvPr/>
        </p:nvSpPr>
        <p:spPr>
          <a:xfrm>
            <a:off x="3121229" y="2812710"/>
            <a:ext cx="1957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C395F-11E8-4CC8-8408-AC0DF6331540}"/>
              </a:ext>
            </a:extLst>
          </p:cNvPr>
          <p:cNvSpPr txBox="1"/>
          <p:nvPr/>
        </p:nvSpPr>
        <p:spPr>
          <a:xfrm>
            <a:off x="106048" y="4951587"/>
            <a:ext cx="2929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FileNotFoundException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6184CA-792B-5463-410F-77B7A278F5E2}"/>
              </a:ext>
            </a:extLst>
          </p:cNvPr>
          <p:cNvSpPr txBox="1"/>
          <p:nvPr/>
        </p:nvSpPr>
        <p:spPr>
          <a:xfrm>
            <a:off x="3453983" y="6187719"/>
            <a:ext cx="2929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MalformedURLException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42E37C-9D18-CD34-380D-C8E22C99FCC1}"/>
              </a:ext>
            </a:extLst>
          </p:cNvPr>
          <p:cNvSpPr txBox="1"/>
          <p:nvPr/>
        </p:nvSpPr>
        <p:spPr>
          <a:xfrm>
            <a:off x="106047" y="5560777"/>
            <a:ext cx="2929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NullPointerException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933B3-5FC3-F444-AE54-28E02CE81AB0}"/>
              </a:ext>
            </a:extLst>
          </p:cNvPr>
          <p:cNvSpPr txBox="1"/>
          <p:nvPr/>
        </p:nvSpPr>
        <p:spPr>
          <a:xfrm>
            <a:off x="106047" y="6246405"/>
            <a:ext cx="2929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ArithmeticException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94120-C965-D4D9-AB6D-7FB35AC01352}"/>
              </a:ext>
            </a:extLst>
          </p:cNvPr>
          <p:cNvSpPr txBox="1"/>
          <p:nvPr/>
        </p:nvSpPr>
        <p:spPr>
          <a:xfrm>
            <a:off x="3453983" y="5007970"/>
            <a:ext cx="2929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IllegalArgumentException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7398A-A26F-05BA-2BA1-E4B7AF2C72F6}"/>
              </a:ext>
            </a:extLst>
          </p:cNvPr>
          <p:cNvSpPr txBox="1"/>
          <p:nvPr/>
        </p:nvSpPr>
        <p:spPr>
          <a:xfrm>
            <a:off x="3453983" y="5592923"/>
            <a:ext cx="2929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IndexOutOfBoundsException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0CCDC-4BEF-B4E8-5B8B-2FEF217CF271}"/>
              </a:ext>
            </a:extLst>
          </p:cNvPr>
          <p:cNvCxnSpPr>
            <a:cxnSpLocks/>
          </p:cNvCxnSpPr>
          <p:nvPr/>
        </p:nvCxnSpPr>
        <p:spPr>
          <a:xfrm flipH="1" flipV="1">
            <a:off x="3035853" y="2276534"/>
            <a:ext cx="665019" cy="5236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44CF64-679E-6A57-C7EB-55B95D2B3A2E}"/>
              </a:ext>
            </a:extLst>
          </p:cNvPr>
          <p:cNvCxnSpPr>
            <a:cxnSpLocks/>
          </p:cNvCxnSpPr>
          <p:nvPr/>
        </p:nvCxnSpPr>
        <p:spPr>
          <a:xfrm flipV="1">
            <a:off x="2085406" y="2278101"/>
            <a:ext cx="738493" cy="5572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9C694E-0B7E-7878-80AA-A06D7B535C67}"/>
              </a:ext>
            </a:extLst>
          </p:cNvPr>
          <p:cNvSpPr txBox="1"/>
          <p:nvPr/>
        </p:nvSpPr>
        <p:spPr>
          <a:xfrm>
            <a:off x="95250" y="3468537"/>
            <a:ext cx="645899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Q1. </a:t>
            </a:r>
            <a:r>
              <a:rPr lang="en-US" sz="2000" b="1" dirty="0"/>
              <a:t>Complete the UML Diagram above with the following six Exception objects.</a:t>
            </a:r>
          </a:p>
          <a:p>
            <a:r>
              <a:rPr lang="en-US" sz="2000" b="1" dirty="0"/>
              <a:t>Which of these are checked exceptions, which of these are unchecked exceptions? </a:t>
            </a:r>
          </a:p>
        </p:txBody>
      </p:sp>
      <p:pic>
        <p:nvPicPr>
          <p:cNvPr id="45" name="Picture 4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BBFDEF-90EC-2786-45E1-0481A4900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0"/>
          <a:stretch/>
        </p:blipFill>
        <p:spPr>
          <a:xfrm>
            <a:off x="6695870" y="1198026"/>
            <a:ext cx="5390082" cy="56599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905C908-ABEF-BBAB-3984-64FC950E93CE}"/>
              </a:ext>
            </a:extLst>
          </p:cNvPr>
          <p:cNvSpPr txBox="1"/>
          <p:nvPr/>
        </p:nvSpPr>
        <p:spPr>
          <a:xfrm>
            <a:off x="6000345" y="347612"/>
            <a:ext cx="6191655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Q2. </a:t>
            </a:r>
            <a:r>
              <a:rPr lang="en-US" b="1" dirty="0"/>
              <a:t>From Liang, “Introduction to Java Programming”, 10</a:t>
            </a:r>
            <a:r>
              <a:rPr lang="en-US" b="1" baseline="30000" dirty="0"/>
              <a:t>th</a:t>
            </a:r>
            <a:r>
              <a:rPr lang="en-US" b="1" dirty="0"/>
              <a:t> edition. </a:t>
            </a:r>
          </a:p>
          <a:p>
            <a:r>
              <a:rPr lang="en-US" b="1" dirty="0"/>
              <a:t>Predict the output of the following program and explain your answer.  </a:t>
            </a:r>
          </a:p>
        </p:txBody>
      </p:sp>
    </p:spTree>
    <p:extLst>
      <p:ext uri="{BB962C8B-B14F-4D97-AF65-F5344CB8AC3E}">
        <p14:creationId xmlns:p14="http://schemas.microsoft.com/office/powerpoint/2010/main" val="387947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DF40C-EAB6-CED2-3222-8006978D4ABC}"/>
              </a:ext>
            </a:extLst>
          </p:cNvPr>
          <p:cNvSpPr txBox="1"/>
          <p:nvPr/>
        </p:nvSpPr>
        <p:spPr>
          <a:xfrm>
            <a:off x="0" y="1305341"/>
            <a:ext cx="7149714" cy="48013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SG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getSomeString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SG" dirty="0">
                <a:solidFill>
                  <a:srgbClr val="000000"/>
                </a:solidFill>
                <a:latin typeface="Consolas"/>
                <a:cs typeface="Consolas" panose="020B0609020204030204" pitchFamily="49" charset="0"/>
              </a:rPr>
              <a:t>           </a:t>
            </a:r>
            <a:r>
              <a:rPr lang="en-SG" dirty="0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SG" dirty="0" err="1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System</a:t>
            </a:r>
            <a:r>
              <a:rPr lang="en-SG" dirty="0" err="1">
                <a:latin typeface="Consolas"/>
                <a:cs typeface="Consolas" panose="020B0609020204030204" pitchFamily="49" charset="0"/>
              </a:rPr>
              <a:t>.</a:t>
            </a:r>
            <a:r>
              <a:rPr lang="en-SG" i="1" dirty="0" err="1">
                <a:solidFill>
                  <a:srgbClr val="871094"/>
                </a:solidFill>
                <a:effectLst/>
                <a:latin typeface="Consolas"/>
                <a:cs typeface="Consolas" panose="020B0609020204030204" pitchFamily="49" charset="0"/>
              </a:rPr>
              <a:t>out</a:t>
            </a:r>
            <a:r>
              <a:rPr lang="en-SG" dirty="0" err="1">
                <a:latin typeface="Consolas"/>
                <a:cs typeface="Consolas" panose="020B0609020204030204" pitchFamily="49" charset="0"/>
              </a:rPr>
              <a:t>.println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(</a:t>
            </a:r>
            <a:r>
              <a:rPr lang="en-SG" dirty="0" err="1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s</a:t>
            </a:r>
            <a:r>
              <a:rPr lang="en-SG" dirty="0" err="1">
                <a:solidFill>
                  <a:srgbClr val="000000"/>
                </a:solidFill>
                <a:latin typeface="Consolas"/>
                <a:cs typeface="Consolas" panose="020B0609020204030204" pitchFamily="49" charset="0"/>
              </a:rPr>
              <a:t>.charAt</a:t>
            </a:r>
            <a:r>
              <a:rPr lang="en-SG" dirty="0">
                <a:solidFill>
                  <a:srgbClr val="000000"/>
                </a:solidFill>
                <a:latin typeface="Consolas"/>
                <a:cs typeface="Consolas" panose="020B0609020204030204" pitchFamily="49" charset="0"/>
              </a:rPr>
              <a:t>(1)); </a:t>
            </a:r>
            <a:br>
              <a:rPr lang="en-SG" dirty="0">
                <a:latin typeface="Consolas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     }</a:t>
            </a:r>
            <a:r>
              <a:rPr lang="en-SG" dirty="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catch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( </a:t>
            </a:r>
            <a:r>
              <a:rPr lang="en-SG" dirty="0" err="1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NullPointerException</a:t>
            </a:r>
            <a:r>
              <a:rPr lang="en-SG" dirty="0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ex){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         </a:t>
            </a:r>
            <a:r>
              <a:rPr lang="en-SG" dirty="0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System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.</a:t>
            </a:r>
            <a:r>
              <a:rPr lang="en-SG" i="1" dirty="0">
                <a:solidFill>
                  <a:srgbClr val="871094"/>
                </a:solidFill>
                <a:effectLst/>
                <a:latin typeface="Consolas"/>
                <a:cs typeface="Consolas" panose="020B0609020204030204" pitchFamily="49" charset="0"/>
              </a:rPr>
              <a:t>out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.println(</a:t>
            </a:r>
            <a:r>
              <a:rPr lang="en-SG" dirty="0">
                <a:solidFill>
                  <a:srgbClr val="067D17"/>
                </a:solidFill>
                <a:effectLst/>
                <a:latin typeface="Consolas"/>
                <a:cs typeface="Consolas" panose="020B0609020204030204" pitchFamily="49" charset="0"/>
              </a:rPr>
              <a:t>"Null string returned"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    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 </a:t>
            </a:r>
            <a:r>
              <a:rPr lang="en-SG" dirty="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public static </a:t>
            </a:r>
            <a:r>
              <a:rPr lang="en-SG" dirty="0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String </a:t>
            </a:r>
            <a:r>
              <a:rPr lang="en-SG" dirty="0" err="1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getSomeString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(){</a:t>
            </a:r>
          </a:p>
          <a:p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not shown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>
                <a:solidFill>
                  <a:srgbClr val="0033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 is returned but could be null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E6993-510A-30A4-C4B8-CCFF299ACA19}"/>
              </a:ext>
            </a:extLst>
          </p:cNvPr>
          <p:cNvSpPr txBox="1"/>
          <p:nvPr/>
        </p:nvSpPr>
        <p:spPr>
          <a:xfrm>
            <a:off x="7707086" y="1138205"/>
            <a:ext cx="3689268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Q3. </a:t>
            </a:r>
          </a:p>
          <a:p>
            <a:pPr marL="342900" indent="-342900">
              <a:buAutoNum type="arabicPeriod"/>
            </a:pPr>
            <a:r>
              <a:rPr lang="en-US" dirty="0"/>
              <a:t>Why is using a try-catch block here not encouraged and is considered bad coding practice? 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Show how you might rewrite the code to avoid using a try-catch block. </a:t>
            </a:r>
          </a:p>
        </p:txBody>
      </p:sp>
    </p:spTree>
    <p:extLst>
      <p:ext uri="{BB962C8B-B14F-4D97-AF65-F5344CB8AC3E}">
        <p14:creationId xmlns:p14="http://schemas.microsoft.com/office/powerpoint/2010/main" val="91359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CCABF0-7B07-7032-B37E-68736E2824EB}"/>
              </a:ext>
            </a:extLst>
          </p:cNvPr>
          <p:cNvSpPr txBox="1"/>
          <p:nvPr/>
        </p:nvSpPr>
        <p:spPr>
          <a:xfrm>
            <a:off x="0" y="829446"/>
            <a:ext cx="4251366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Bird 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SG" sz="14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sz="1400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sz="1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CAN fly"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SG" sz="14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sz="1400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sz="1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can't swim"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DomesticDuck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SG" sz="14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sz="1400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sz="1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can't fly"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SG" sz="14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sz="1400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sz="1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CAN swim"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CBC74-827B-389C-8DCB-AA7B5C88134D}"/>
              </a:ext>
            </a:extLst>
          </p:cNvPr>
          <p:cNvSpPr txBox="1"/>
          <p:nvPr/>
        </p:nvSpPr>
        <p:spPr>
          <a:xfrm>
            <a:off x="4251366" y="829446"/>
            <a:ext cx="4251366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CanadaGoose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SG" sz="14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sz="1400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sz="1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CAN swim"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Pigeon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SG" sz="14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sz="1400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sz="1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CAN fly"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Ostrich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Bird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SG" sz="14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fly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sz="1400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sz="1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can't fly"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sz="1400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SG" sz="1400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sz="1400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SG" sz="1400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can't swim"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FC236-4282-70C4-8F23-E7AC50D099D1}"/>
              </a:ext>
            </a:extLst>
          </p:cNvPr>
          <p:cNvSpPr txBox="1"/>
          <p:nvPr/>
        </p:nvSpPr>
        <p:spPr>
          <a:xfrm>
            <a:off x="8502732" y="0"/>
            <a:ext cx="3689268" cy="70173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Q4.</a:t>
            </a:r>
          </a:p>
          <a:p>
            <a:r>
              <a:rPr lang="en-US" dirty="0">
                <a:highlight>
                  <a:srgbClr val="FFFF00"/>
                </a:highlight>
              </a:rPr>
              <a:t>1. </a:t>
            </a:r>
            <a:r>
              <a:rPr lang="en-US" dirty="0"/>
              <a:t>Why would it be a good idea to declare </a:t>
            </a:r>
            <a:r>
              <a:rPr lang="en-US" b="1" dirty="0"/>
              <a:t>Bird</a:t>
            </a:r>
            <a:r>
              <a:rPr lang="en-US" dirty="0"/>
              <a:t> as an abstract class?</a:t>
            </a:r>
          </a:p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2. Show how you might declare and instantiate a variable that is of type </a:t>
            </a:r>
            <a:r>
              <a:rPr lang="en-US" b="1" dirty="0"/>
              <a:t>Bird</a:t>
            </a:r>
            <a:r>
              <a:rPr lang="en-US" dirty="0"/>
              <a:t> but actual type </a:t>
            </a:r>
            <a:r>
              <a:rPr lang="en-US" b="1" dirty="0"/>
              <a:t>Pigeon.  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en-US" dirty="0"/>
              <a:t>3. Show how you might declare and instantiate a</a:t>
            </a:r>
            <a:r>
              <a:rPr lang="en-US" b="1" dirty="0"/>
              <a:t> List </a:t>
            </a:r>
            <a:r>
              <a:rPr lang="en-US" dirty="0"/>
              <a:t>object that can have elements which are any </a:t>
            </a:r>
            <a:r>
              <a:rPr lang="en-US" b="1" dirty="0"/>
              <a:t>Bird</a:t>
            </a:r>
            <a:r>
              <a:rPr lang="en-US" dirty="0"/>
              <a:t> object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/>
              <a:t>DomesticDuck</a:t>
            </a:r>
            <a:r>
              <a:rPr lang="en-US" dirty="0"/>
              <a:t>, </a:t>
            </a:r>
            <a:r>
              <a:rPr lang="en-US" b="1" dirty="0"/>
              <a:t>Pigeon</a:t>
            </a:r>
            <a:r>
              <a:rPr lang="en-US" dirty="0"/>
              <a:t> etc.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4. Write a class </a:t>
            </a:r>
            <a:r>
              <a:rPr lang="en-US" b="1" dirty="0"/>
              <a:t>Penguin</a:t>
            </a:r>
            <a:r>
              <a:rPr lang="en-US" dirty="0"/>
              <a:t> (can swim, cannot fly) that is subclass of </a:t>
            </a:r>
            <a:r>
              <a:rPr lang="en-US" b="1" dirty="0"/>
              <a:t>Bird</a:t>
            </a:r>
            <a:r>
              <a:rPr lang="en-US" dirty="0"/>
              <a:t>.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5.Notice that the code is duplicated (How?). How might you change the design of the classes to reduce this duplication? </a:t>
            </a:r>
          </a:p>
        </p:txBody>
      </p:sp>
    </p:spTree>
    <p:extLst>
      <p:ext uri="{BB962C8B-B14F-4D97-AF65-F5344CB8AC3E}">
        <p14:creationId xmlns:p14="http://schemas.microsoft.com/office/powerpoint/2010/main" val="145761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6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3E16310FB3949A9D5DE0D248C59F2" ma:contentTypeVersion="15" ma:contentTypeDescription="Create a new document." ma:contentTypeScope="" ma:versionID="2f2ca2a7cfb3a4d7a22d37bddd58244e">
  <xsd:schema xmlns:xsd="http://www.w3.org/2001/XMLSchema" xmlns:xs="http://www.w3.org/2001/XMLSchema" xmlns:p="http://schemas.microsoft.com/office/2006/metadata/properties" xmlns:ns2="98fa0714-5444-4ae5-a6a1-3bef8e8a612c" xmlns:ns3="33f9269e-2c3c-49ec-b7d7-d5225680e3f5" targetNamespace="http://schemas.microsoft.com/office/2006/metadata/properties" ma:root="true" ma:fieldsID="464bbdc1ce4384ea76b9fe2219a46bf0" ns2:_="" ns3:_="">
    <xsd:import namespace="98fa0714-5444-4ae5-a6a1-3bef8e8a612c"/>
    <xsd:import namespace="33f9269e-2c3c-49ec-b7d7-d5225680e3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a0714-5444-4ae5-a6a1-3bef8e8a6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69e-2c3c-49ec-b7d7-d5225680e3f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cc834ff-c343-4d81-92bd-f50a6bf16b8e}" ma:internalName="TaxCatchAll" ma:showField="CatchAllData" ma:web="33f9269e-2c3c-49ec-b7d7-d5225680e3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f9269e-2c3c-49ec-b7d7-d5225680e3f5" xsi:nil="true"/>
    <lcf76f155ced4ddcb4097134ff3c332f xmlns="98fa0714-5444-4ae5-a6a1-3bef8e8a612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87B8707-E63B-49CE-BA7D-0C14DFC08C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1F0EC3-1765-45B0-AF99-B450D0BD8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a0714-5444-4ae5-a6a1-3bef8e8a612c"/>
    <ds:schemaRef ds:uri="33f9269e-2c3c-49ec-b7d7-d5225680e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F253B6-BAA2-4F52-8D5E-0A9053CAD8A8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33f9269e-2c3c-49ec-b7d7-d5225680e3f5"/>
    <ds:schemaRef ds:uri="98fa0714-5444-4ae5-a6a1-3bef8e8a6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552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Week 4 Cohort Class Discussions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Cohort Class Discussions </dc:title>
  <dc:creator>Norman Lee Tiong Seng</dc:creator>
  <cp:lastModifiedBy>Norman Lee Tiong Seng</cp:lastModifiedBy>
  <cp:revision>26</cp:revision>
  <dcterms:created xsi:type="dcterms:W3CDTF">2024-02-06T02:07:41Z</dcterms:created>
  <dcterms:modified xsi:type="dcterms:W3CDTF">2024-02-14T01:57:41Z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2024-02-06T03:11:35Z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ff1cc5b8-d00d-42fd-b24c-dd0c377343c5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  <property fmtid="{D5CDD505-2E9C-101B-9397-08002B2CF9AE}" pid="13" name="ContentTypeId">
    <vt:lpwstr>0x01010053A3E16310FB3949A9D5DE0D248C59F2</vt:lpwstr>
  </property>
  <property fmtid="{D5CDD505-2E9C-101B-9397-08002B2CF9AE}" pid="14" name="MediaServiceImageTags">
    <vt:lpwstr/>
  </property>
</Properties>
</file>