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7" r:id="rId1"/>
  </p:sldMasterIdLst>
  <p:notesMasterIdLst>
    <p:notesMasterId r:id="rId16"/>
  </p:notesMasterIdLst>
  <p:sldIdLst>
    <p:sldId id="256" r:id="rId2"/>
    <p:sldId id="270" r:id="rId3"/>
    <p:sldId id="271" r:id="rId4"/>
    <p:sldId id="272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9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-931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DD841-0511-4E19-9F3E-2725637EB112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7CFB7-8C12-4663-98E3-FCA7E2EDAD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8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67CFB7-8C12-4663-98E3-FCA7E2EDAD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9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7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0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79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04407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457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48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34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13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6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8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8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53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6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48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63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1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7CFC70-E44D-42C1-A5CA-FB834B32B819}" type="datetimeFigureOut">
              <a:rPr lang="en-US" smtClean="0"/>
              <a:t>1/30/2020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E6F11-CBCD-41A5-8469-690012DD60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6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8" r:id="rId1"/>
    <p:sldLayoutId id="2147484319" r:id="rId2"/>
    <p:sldLayoutId id="2147484320" r:id="rId3"/>
    <p:sldLayoutId id="2147484321" r:id="rId4"/>
    <p:sldLayoutId id="2147484322" r:id="rId5"/>
    <p:sldLayoutId id="2147484323" r:id="rId6"/>
    <p:sldLayoutId id="2147484324" r:id="rId7"/>
    <p:sldLayoutId id="2147484325" r:id="rId8"/>
    <p:sldLayoutId id="2147484326" r:id="rId9"/>
    <p:sldLayoutId id="2147484327" r:id="rId10"/>
    <p:sldLayoutId id="2147484328" r:id="rId11"/>
    <p:sldLayoutId id="2147484329" r:id="rId12"/>
    <p:sldLayoutId id="2147484330" r:id="rId13"/>
    <p:sldLayoutId id="2147484331" r:id="rId14"/>
    <p:sldLayoutId id="2147484332" r:id="rId15"/>
    <p:sldLayoutId id="2147484333" r:id="rId16"/>
    <p:sldLayoutId id="21474843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670" y="347729"/>
            <a:ext cx="10290220" cy="265304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TRAFFIC ANALYSER FOR DETECTING </a:t>
            </a:r>
            <a:r>
              <a:rPr lang="en-US" sz="4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USING MACHINE LEARNING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474" y="3876070"/>
            <a:ext cx="10890489" cy="265693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Group-17																Guide:-	</a:t>
            </a:r>
          </a:p>
          <a:p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Anshul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Agrawal           (190851923002)						Mr.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Muraleedharan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Chandan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(190851923007)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Suggala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Bhargavi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(190851923031)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Sumesh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Stanley Lobo    (190851923033)</a:t>
            </a:r>
          </a:p>
          <a:p>
            <a:pPr algn="l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Madala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Akhil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(190851920039)</a:t>
            </a:r>
          </a:p>
          <a:p>
            <a:pPr algn="l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037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36" y="1506829"/>
            <a:ext cx="8596668" cy="4507606"/>
          </a:xfrm>
        </p:spPr>
        <p:txBody>
          <a:bodyPr>
            <a:normAutofit/>
          </a:bodyPr>
          <a:lstStyle/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Stands for "Python Data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Library”.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Pandas takes data (like a CSV or TSV file, or a SQL database) and creates a Python object with rows and columns called data frame that looks very similar to table in a statistical software.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stands for Numerical python.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library consisting of multi-dimensional array objects and a collection of routines for processing these Array.</a:t>
            </a:r>
          </a:p>
          <a:p>
            <a:pPr algn="just">
              <a:buClr>
                <a:schemeClr val="tx1"/>
              </a:buClr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mathematical and logical operation on arrays can be  performed. </a:t>
            </a:r>
          </a:p>
          <a:p>
            <a:pPr algn="just">
              <a:buClr>
                <a:schemeClr val="tx1"/>
              </a:buClr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87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519" y="1364974"/>
            <a:ext cx="8596668" cy="236989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Matplotlib.pyplot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plotting library used for 2D graphics in python.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in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 scripts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servers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 graphical user interface toolkits.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Matplotlib : Various types of Plots can be created</a:t>
            </a:r>
          </a:p>
          <a:p>
            <a:pPr marL="457200" lvl="1" indent="0" algn="just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8" y="3876537"/>
            <a:ext cx="9290914" cy="211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4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5131"/>
            <a:ext cx="10604560" cy="217958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Formerly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scikits.Learn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known as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software machine learning library for the python programming language.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various classification, regression and clustering algorithms.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 are Decision Tree and Random forest.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3" y="3784576"/>
            <a:ext cx="8596668" cy="230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605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24577" y="1287886"/>
            <a:ext cx="2846231" cy="373487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Start of ML steps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5291050" cy="82229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788287" y="2376154"/>
            <a:ext cx="1700012" cy="515154"/>
          </a:xfrm>
          <a:prstGeom prst="parallelogram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 the data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Parallelogram 5"/>
          <p:cNvSpPr/>
          <p:nvPr/>
        </p:nvSpPr>
        <p:spPr>
          <a:xfrm>
            <a:off x="444324" y="3503053"/>
            <a:ext cx="1999444" cy="502275"/>
          </a:xfrm>
          <a:prstGeom prst="parallelogram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Clean the data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Parallelogram 6"/>
          <p:cNvSpPr/>
          <p:nvPr/>
        </p:nvSpPr>
        <p:spPr>
          <a:xfrm>
            <a:off x="224577" y="4507605"/>
            <a:ext cx="2340996" cy="553793"/>
          </a:xfrm>
          <a:prstGeom prst="parallelogram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Split the data into Input/output sets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Parallelogram 8"/>
          <p:cNvSpPr/>
          <p:nvPr/>
        </p:nvSpPr>
        <p:spPr>
          <a:xfrm>
            <a:off x="185136" y="5447763"/>
            <a:ext cx="2197457" cy="540913"/>
          </a:xfrm>
          <a:prstGeom prst="parallelogram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 a model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Parallelogram 9"/>
          <p:cNvSpPr/>
          <p:nvPr/>
        </p:nvSpPr>
        <p:spPr>
          <a:xfrm>
            <a:off x="6103779" y="5396247"/>
            <a:ext cx="1819143" cy="695459"/>
          </a:xfrm>
          <a:prstGeom prst="parallelogram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Predictions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3523981" y="5460640"/>
            <a:ext cx="1745088" cy="566672"/>
          </a:xfrm>
          <a:prstGeom prst="parallelogram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 the model</a:t>
            </a:r>
            <a:endParaRPr lang="en-US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Diamond 14"/>
          <p:cNvSpPr/>
          <p:nvPr/>
        </p:nvSpPr>
        <p:spPr>
          <a:xfrm>
            <a:off x="8860663" y="4662149"/>
            <a:ext cx="2021983" cy="1493950"/>
          </a:xfrm>
          <a:prstGeom prst="diamond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Evaluate and Improve</a:t>
            </a:r>
            <a:endParaRPr lang="en-US" alt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lowchart: Terminator 15"/>
          <p:cNvSpPr/>
          <p:nvPr/>
        </p:nvSpPr>
        <p:spPr>
          <a:xfrm>
            <a:off x="8448538" y="3331329"/>
            <a:ext cx="2846231" cy="575257"/>
          </a:xfrm>
          <a:prstGeom prst="flowChartTerminator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1627568" y="1748306"/>
            <a:ext cx="0" cy="5892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576052" y="2987899"/>
            <a:ext cx="51516" cy="515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7" idx="1"/>
          </p:cNvCxnSpPr>
          <p:nvPr/>
        </p:nvCxnSpPr>
        <p:spPr>
          <a:xfrm>
            <a:off x="1448876" y="4060599"/>
            <a:ext cx="15423" cy="447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4"/>
          </p:cNvCxnSpPr>
          <p:nvPr/>
        </p:nvCxnSpPr>
        <p:spPr>
          <a:xfrm flipH="1">
            <a:off x="1377237" y="5061398"/>
            <a:ext cx="17838" cy="38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565573" y="5718219"/>
            <a:ext cx="877391" cy="51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69069" y="5756855"/>
            <a:ext cx="753693" cy="25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003939" y="5602309"/>
            <a:ext cx="753693" cy="2575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9871653" y="3988154"/>
            <a:ext cx="25757" cy="5237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9" idx="3"/>
          </p:cNvCxnSpPr>
          <p:nvPr/>
        </p:nvCxnSpPr>
        <p:spPr>
          <a:xfrm flipV="1">
            <a:off x="1171977" y="5988676"/>
            <a:ext cx="44273" cy="4378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1147493" y="6568225"/>
            <a:ext cx="8700688" cy="1094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5" idx="2"/>
          </p:cNvCxnSpPr>
          <p:nvPr/>
        </p:nvCxnSpPr>
        <p:spPr>
          <a:xfrm>
            <a:off x="9871655" y="6156099"/>
            <a:ext cx="25755" cy="5215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73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3994" y="2233711"/>
            <a:ext cx="4772110" cy="1499616"/>
          </a:xfrm>
        </p:spPr>
        <p:txBody>
          <a:bodyPr/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04143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5" y="376755"/>
            <a:ext cx="10058400" cy="1450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90"/>
            <a:ext cx="10321224" cy="25788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normal traffic,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traffic and convert  them to CSV file.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the system to Classify normal traffic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traffic using machine learning.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02" y="169383"/>
            <a:ext cx="6385754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Denial-of-Service?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02" y="1585124"/>
            <a:ext cx="6246254" cy="4750206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Denial-of-Service attack is an attack meant to shut down a machine or network, making it inaccessible to its intended users.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 this by flooding the target with traffic or sending it information that triggers a crash.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target web servers of high-profile organizations such as banking, commerce, and media companies or government and trade organizations.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DoS attacks do not typically result in the theft or loss of  information or other assets but cost the victim a great deal of time and money.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842" y="1585123"/>
            <a:ext cx="1492273" cy="149227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498" y="4799619"/>
            <a:ext cx="1482095" cy="14820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8" name="Straight Connector 7"/>
          <p:cNvCxnSpPr/>
          <p:nvPr/>
        </p:nvCxnSpPr>
        <p:spPr>
          <a:xfrm>
            <a:off x="8394628" y="1569913"/>
            <a:ext cx="14557" cy="301496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409900" y="4840357"/>
            <a:ext cx="0" cy="148209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68920" y="1569913"/>
            <a:ext cx="14557" cy="301496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691322" y="4853234"/>
            <a:ext cx="0" cy="148209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603" y="1428112"/>
            <a:ext cx="1446096" cy="105751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6" name="TextBox 15"/>
          <p:cNvSpPr txBox="1"/>
          <p:nvPr/>
        </p:nvSpPr>
        <p:spPr>
          <a:xfrm>
            <a:off x="9660355" y="2884868"/>
            <a:ext cx="25316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port. Waiting for 'ACK.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port. Waiting for 'ACK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port. Waiting for ACK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port. Waiting for 'ACK: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823697" y="5331854"/>
            <a:ext cx="1692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Connectionsexhausted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86459" y="2047740"/>
            <a:ext cx="1134060" cy="5151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8463280" y="2228045"/>
            <a:ext cx="1134060" cy="5151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550136" y="2433453"/>
            <a:ext cx="1134060" cy="5151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8435662" y="2626636"/>
            <a:ext cx="1134060" cy="51515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8486459" y="3541690"/>
            <a:ext cx="1134060" cy="3477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8499070" y="3715555"/>
            <a:ext cx="1134060" cy="3477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8499070" y="3914638"/>
            <a:ext cx="1134060" cy="3477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510660" y="4113721"/>
            <a:ext cx="1134060" cy="34773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9558948" y="5331854"/>
            <a:ext cx="264749" cy="476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9558948" y="5383369"/>
            <a:ext cx="264749" cy="4056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461420" y="5540666"/>
            <a:ext cx="1123286" cy="40738"/>
          </a:xfrm>
          <a:prstGeom prst="straightConnector1">
            <a:avLst/>
          </a:prstGeom>
          <a:ln w="571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204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9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2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6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91354"/>
            <a:ext cx="9404723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04" y="1429555"/>
            <a:ext cx="10934163" cy="182880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defined as the practice of using algorithms to extract data, learn from it, and then forecast future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trends. 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Branch of Artificial Intelligence based on the idea that systems can learn from data, identify patterns and make decisions with minimal human intervention.</a:t>
            </a:r>
          </a:p>
          <a:p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Comprises of statistical analysis and predictive analysis that is used to spot patterns and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 insights based on perceived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09" y="3200400"/>
            <a:ext cx="762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1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64455"/>
            <a:ext cx="8596668" cy="69232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027104"/>
            <a:ext cx="9059093" cy="4472847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machine learning the system is trained to classify the incoming traffic as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traffic or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Malicious packets in particular denial of service attack.</a:t>
            </a:r>
          </a:p>
          <a:p>
            <a:pPr marL="342900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tools used to achieve this are </a:t>
            </a: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incoming packets are captured and sent as a csv file to pandas </a:t>
            </a:r>
            <a:endParaRPr lang="en-US" cap="non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naconda navigator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GUI helps to manage packages.</a:t>
            </a:r>
            <a:endParaRPr lang="en-US" cap="non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atplotlib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normal and DoS packets</a:t>
            </a:r>
            <a:endParaRPr lang="en-US" cap="non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cap="none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cikit</a:t>
            </a:r>
            <a:r>
              <a:rPr lang="en-US" cap="none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train the system so that </a:t>
            </a:r>
            <a:r>
              <a:rPr lang="en-US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detects 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classifies the dos packets.</a:t>
            </a:r>
            <a:endParaRPr lang="en-US" cap="non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</a:pPr>
            <a:endParaRPr lang="en-US" cap="none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5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Callout 3"/>
          <p:cNvSpPr/>
          <p:nvPr/>
        </p:nvSpPr>
        <p:spPr>
          <a:xfrm>
            <a:off x="850006" y="2839790"/>
            <a:ext cx="2112136" cy="1854558"/>
          </a:xfrm>
          <a:prstGeom prst="cloudCallou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54581" y="2730321"/>
            <a:ext cx="1944710" cy="20734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NTA</a:t>
            </a:r>
          </a:p>
        </p:txBody>
      </p:sp>
      <p:sp>
        <p:nvSpPr>
          <p:cNvPr id="6" name="Rectangle 5"/>
          <p:cNvSpPr/>
          <p:nvPr/>
        </p:nvSpPr>
        <p:spPr>
          <a:xfrm>
            <a:off x="9279228" y="2730320"/>
            <a:ext cx="1944710" cy="207349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NETWORK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037656" y="3728432"/>
            <a:ext cx="2139652" cy="0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315200" y="3606085"/>
            <a:ext cx="1828800" cy="1287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322749" y="1223487"/>
            <a:ext cx="1532586" cy="139091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055088" y="2730320"/>
            <a:ext cx="0" cy="88864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2125" y="283335"/>
            <a:ext cx="2625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</p:txBody>
      </p:sp>
    </p:spTree>
    <p:extLst>
      <p:ext uri="{BB962C8B-B14F-4D97-AF65-F5344CB8AC3E}">
        <p14:creationId xmlns:p14="http://schemas.microsoft.com/office/powerpoint/2010/main" val="24044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4597" y="1961212"/>
            <a:ext cx="2144330" cy="95303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</a:p>
        </p:txBody>
      </p:sp>
      <p:sp>
        <p:nvSpPr>
          <p:cNvPr id="5" name="Rectangle 4"/>
          <p:cNvSpPr/>
          <p:nvPr/>
        </p:nvSpPr>
        <p:spPr>
          <a:xfrm>
            <a:off x="5421890" y="1980769"/>
            <a:ext cx="2144330" cy="9530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</a:t>
            </a:r>
          </a:p>
        </p:txBody>
      </p:sp>
      <p:sp>
        <p:nvSpPr>
          <p:cNvPr id="6" name="Rectangle 5"/>
          <p:cNvSpPr/>
          <p:nvPr/>
        </p:nvSpPr>
        <p:spPr>
          <a:xfrm>
            <a:off x="9050086" y="1974093"/>
            <a:ext cx="2144330" cy="9530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4818" y="3766526"/>
            <a:ext cx="2144330" cy="9530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86508" y="2396998"/>
            <a:ext cx="1426071" cy="1135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72499" y="2439259"/>
            <a:ext cx="1426071" cy="1135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8202280" y="2546360"/>
            <a:ext cx="23187" cy="1157904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72768" y="1898345"/>
            <a:ext cx="111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43439" y="1994179"/>
            <a:ext cx="1172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Packets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28377" y="724329"/>
            <a:ext cx="2758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</a:p>
          <a:p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70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Softwares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-Learn</a:t>
            </a:r>
          </a:p>
        </p:txBody>
      </p:sp>
    </p:spTree>
    <p:extLst>
      <p:ext uri="{BB962C8B-B14F-4D97-AF65-F5344CB8AC3E}">
        <p14:creationId xmlns:p14="http://schemas.microsoft.com/office/powerpoint/2010/main" val="209446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3038" y="528034"/>
            <a:ext cx="5164427" cy="100455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980" y="1918947"/>
            <a:ext cx="9792237" cy="4060065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chemeClr val="tx2"/>
              </a:buClr>
              <a:buSzPct val="89000"/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Clr>
                <a:schemeClr val="tx2"/>
              </a:buClr>
              <a:buSzPct val="89000"/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GUI-based network protocol analyzer.</a:t>
            </a:r>
          </a:p>
          <a:p>
            <a:pPr marL="342900" indent="-342900" algn="just">
              <a:buClr>
                <a:schemeClr val="tx2"/>
              </a:buClr>
              <a:buSzPct val="89000"/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Capture data packets in network or read packets from a previously saved files.</a:t>
            </a:r>
          </a:p>
          <a:p>
            <a:pPr marL="342900" indent="-342900" algn="just">
              <a:buClr>
                <a:schemeClr val="tx2"/>
              </a:buClr>
              <a:buSzPct val="89000"/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</a:t>
            </a:r>
            <a:r>
              <a:rPr lang="en-US" cap="none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pcap</a:t>
            </a: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library to capture traffic from the first available network interface and display a    summary.</a:t>
            </a:r>
          </a:p>
          <a:p>
            <a:pPr marL="342900" indent="-342900" algn="just">
              <a:buClr>
                <a:schemeClr val="tx2"/>
              </a:buClr>
              <a:buSzPct val="89000"/>
              <a:buFont typeface="Wingdings" panose="05000000000000000000" pitchFamily="2" charset="2"/>
              <a:buChar char="v"/>
            </a:pPr>
            <a:r>
              <a:rPr lang="en-US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Save the captured data as CSV files.</a:t>
            </a:r>
          </a:p>
          <a:p>
            <a:pPr marL="342900" indent="-342900" algn="just">
              <a:buClr>
                <a:schemeClr val="tx2"/>
              </a:buClr>
              <a:buSzPct val="89000"/>
              <a:buFont typeface="Wingdings" panose="05000000000000000000" pitchFamily="2" charset="2"/>
              <a:buChar char="v"/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/>
              </a:buClr>
              <a:buSzPct val="89000"/>
            </a:pPr>
            <a:endParaRPr lang="en-US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99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Custom 2">
      <a:dk1>
        <a:sysClr val="windowText" lastClr="000000"/>
      </a:dk1>
      <a:lt1>
        <a:srgbClr val="BECA95"/>
      </a:lt1>
      <a:dk2>
        <a:srgbClr val="444D26"/>
      </a:dk2>
      <a:lt2>
        <a:srgbClr val="FEFAC9"/>
      </a:lt2>
      <a:accent1>
        <a:srgbClr val="7F7F7F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1606</TotalTime>
  <Words>551</Words>
  <Application>Microsoft Office PowerPoint</Application>
  <PresentationFormat>Custom</PresentationFormat>
  <Paragraphs>93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NETWORK TRAFFIC ANALYSER FOR DETECTING DoS ATTACK USING MACHINE LEARNING</vt:lpstr>
      <vt:lpstr>SCOPE</vt:lpstr>
      <vt:lpstr>What is Denial-of-Service?</vt:lpstr>
      <vt:lpstr>Machine Learning </vt:lpstr>
      <vt:lpstr>Outline</vt:lpstr>
      <vt:lpstr>PowerPoint Presentation</vt:lpstr>
      <vt:lpstr>PowerPoint Presentation</vt:lpstr>
      <vt:lpstr>Softwares</vt:lpstr>
      <vt:lpstr>   Wireshark</vt:lpstr>
      <vt:lpstr>Pandas/NumPy</vt:lpstr>
      <vt:lpstr>Matplotlib</vt:lpstr>
      <vt:lpstr>Scikit</vt:lpstr>
      <vt:lpstr>Machine Learning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TRAFFIC ANALYSER FOR DETECTING DOS ATTACK USING MACHINE LEARNING</dc:title>
  <dc:creator>REBEL</dc:creator>
  <cp:lastModifiedBy>Windows User</cp:lastModifiedBy>
  <cp:revision>60</cp:revision>
  <dcterms:created xsi:type="dcterms:W3CDTF">2019-12-04T11:46:42Z</dcterms:created>
  <dcterms:modified xsi:type="dcterms:W3CDTF">2020-01-30T03:56:24Z</dcterms:modified>
</cp:coreProperties>
</file>