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67" r:id="rId5"/>
    <p:sldId id="268" r:id="rId6"/>
    <p:sldId id="279" r:id="rId7"/>
    <p:sldId id="280" r:id="rId8"/>
    <p:sldId id="278" r:id="rId9"/>
    <p:sldId id="270" r:id="rId10"/>
    <p:sldId id="273" r:id="rId11"/>
    <p:sldId id="283" r:id="rId12"/>
    <p:sldId id="284" r:id="rId13"/>
    <p:sldId id="285" r:id="rId14"/>
    <p:sldId id="275" r:id="rId15"/>
    <p:sldId id="271" r:id="rId16"/>
    <p:sldId id="272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F48CA0-B85B-4458-AC23-3F6299AE7CF2}" type="doc">
      <dgm:prSet loTypeId="urn:microsoft.com/office/officeart/2005/8/layout/radial4" loCatId="relationship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58074C2-62CA-4AAD-83F9-86A9EA52414A}">
      <dgm:prSet phldrT="[Text]"/>
      <dgm:spPr/>
      <dgm:t>
        <a:bodyPr/>
        <a:lstStyle/>
        <a:p>
          <a:r>
            <a:rPr lang="en-US" dirty="0"/>
            <a:t>Naïve Bayes</a:t>
          </a:r>
        </a:p>
      </dgm:t>
    </dgm:pt>
    <dgm:pt modelId="{E31E9712-B288-41EB-93BE-1F25BD8AADD3}" type="parTrans" cxnId="{E98F13FA-F723-4894-85E2-4F0C4C71CA7E}">
      <dgm:prSet/>
      <dgm:spPr/>
      <dgm:t>
        <a:bodyPr/>
        <a:lstStyle/>
        <a:p>
          <a:endParaRPr lang="en-US"/>
        </a:p>
      </dgm:t>
    </dgm:pt>
    <dgm:pt modelId="{A45342B1-59A4-4DDF-BE5E-FE6E305D033B}" type="sibTrans" cxnId="{E98F13FA-F723-4894-85E2-4F0C4C71CA7E}">
      <dgm:prSet/>
      <dgm:spPr/>
      <dgm:t>
        <a:bodyPr/>
        <a:lstStyle/>
        <a:p>
          <a:endParaRPr lang="en-US"/>
        </a:p>
      </dgm:t>
    </dgm:pt>
    <dgm:pt modelId="{82992329-2141-41AE-8498-398419F9D342}">
      <dgm:prSet phldrT="[Text]"/>
      <dgm:spPr/>
      <dgm:t>
        <a:bodyPr/>
        <a:lstStyle/>
        <a:p>
          <a:r>
            <a:rPr lang="en-US" dirty="0"/>
            <a:t>Normal Distribution</a:t>
          </a:r>
        </a:p>
        <a:p>
          <a:r>
            <a:rPr lang="en-US" dirty="0"/>
            <a:t>Assumption</a:t>
          </a:r>
        </a:p>
      </dgm:t>
    </dgm:pt>
    <dgm:pt modelId="{E81300EC-0913-435C-965C-A88DA29AAB91}" type="parTrans" cxnId="{9F2B6E35-0DC5-44B3-A04E-3980A64C81AC}">
      <dgm:prSet/>
      <dgm:spPr/>
      <dgm:t>
        <a:bodyPr/>
        <a:lstStyle/>
        <a:p>
          <a:endParaRPr lang="en-US"/>
        </a:p>
      </dgm:t>
    </dgm:pt>
    <dgm:pt modelId="{28E59B27-8808-4C52-B10D-E7ADC0DB3DF9}" type="sibTrans" cxnId="{9F2B6E35-0DC5-44B3-A04E-3980A64C81AC}">
      <dgm:prSet/>
      <dgm:spPr/>
      <dgm:t>
        <a:bodyPr/>
        <a:lstStyle/>
        <a:p>
          <a:endParaRPr lang="en-US"/>
        </a:p>
      </dgm:t>
    </dgm:pt>
    <dgm:pt modelId="{FC647F25-4DEC-4063-BBDD-F93B2C5E6756}">
      <dgm:prSet phldrT="[Text]"/>
      <dgm:spPr/>
      <dgm:t>
        <a:bodyPr/>
        <a:lstStyle/>
        <a:p>
          <a:r>
            <a:rPr lang="en-US" dirty="0"/>
            <a:t>Independence</a:t>
          </a:r>
        </a:p>
      </dgm:t>
    </dgm:pt>
    <dgm:pt modelId="{563D9B7B-235D-4E46-AC66-2AA43E9B3579}" type="parTrans" cxnId="{3483F096-B4B7-45D9-8948-50950B9FE6AE}">
      <dgm:prSet/>
      <dgm:spPr/>
      <dgm:t>
        <a:bodyPr/>
        <a:lstStyle/>
        <a:p>
          <a:endParaRPr lang="en-US"/>
        </a:p>
      </dgm:t>
    </dgm:pt>
    <dgm:pt modelId="{22BFA187-88E4-4EBC-A0B9-A88562F9E4C1}" type="sibTrans" cxnId="{3483F096-B4B7-45D9-8948-50950B9FE6AE}">
      <dgm:prSet/>
      <dgm:spPr/>
      <dgm:t>
        <a:bodyPr/>
        <a:lstStyle/>
        <a:p>
          <a:endParaRPr lang="en-US"/>
        </a:p>
      </dgm:t>
    </dgm:pt>
    <dgm:pt modelId="{ADFE6FFF-2D74-44C2-B492-ED92605EC5A7}">
      <dgm:prSet phldrT="[Text]"/>
      <dgm:spPr/>
      <dgm:t>
        <a:bodyPr/>
        <a:lstStyle/>
        <a:p>
          <a:r>
            <a:rPr lang="en-US" dirty="0"/>
            <a:t>Random Data Splitting</a:t>
          </a:r>
        </a:p>
      </dgm:t>
    </dgm:pt>
    <dgm:pt modelId="{CBB71E3E-4DF6-458D-88C3-25896F11EB85}" type="parTrans" cxnId="{6D5838E4-CA40-4AC8-9654-0651DC5397FB}">
      <dgm:prSet/>
      <dgm:spPr/>
      <dgm:t>
        <a:bodyPr/>
        <a:lstStyle/>
        <a:p>
          <a:endParaRPr lang="en-US"/>
        </a:p>
      </dgm:t>
    </dgm:pt>
    <dgm:pt modelId="{9C5D00A8-4F96-44F5-8778-54093F0D050A}" type="sibTrans" cxnId="{6D5838E4-CA40-4AC8-9654-0651DC5397FB}">
      <dgm:prSet/>
      <dgm:spPr/>
      <dgm:t>
        <a:bodyPr/>
        <a:lstStyle/>
        <a:p>
          <a:endParaRPr lang="en-US"/>
        </a:p>
      </dgm:t>
    </dgm:pt>
    <dgm:pt modelId="{4CC2A726-4DF7-4B61-8EA9-C776AA95A549}" type="pres">
      <dgm:prSet presAssocID="{A9F48CA0-B85B-4458-AC23-3F6299AE7CF2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A52EC72-F44B-4563-8F12-31BE98030C73}" type="pres">
      <dgm:prSet presAssocID="{F58074C2-62CA-4AAD-83F9-86A9EA52414A}" presName="centerShape" presStyleLbl="node0" presStyleIdx="0" presStyleCnt="1"/>
      <dgm:spPr/>
    </dgm:pt>
    <dgm:pt modelId="{0647D637-619C-451F-8084-44E62D21528F}" type="pres">
      <dgm:prSet presAssocID="{E81300EC-0913-435C-965C-A88DA29AAB91}" presName="parTrans" presStyleLbl="bgSibTrans2D1" presStyleIdx="0" presStyleCnt="3"/>
      <dgm:spPr/>
    </dgm:pt>
    <dgm:pt modelId="{15AAAA0F-4593-4F22-B652-8F08B16E55CD}" type="pres">
      <dgm:prSet presAssocID="{82992329-2141-41AE-8498-398419F9D342}" presName="node" presStyleLbl="node1" presStyleIdx="0" presStyleCnt="3">
        <dgm:presLayoutVars>
          <dgm:bulletEnabled val="1"/>
        </dgm:presLayoutVars>
      </dgm:prSet>
      <dgm:spPr/>
    </dgm:pt>
    <dgm:pt modelId="{26F3572A-44B5-40A9-A054-A83B3BCE9750}" type="pres">
      <dgm:prSet presAssocID="{563D9B7B-235D-4E46-AC66-2AA43E9B3579}" presName="parTrans" presStyleLbl="bgSibTrans2D1" presStyleIdx="1" presStyleCnt="3"/>
      <dgm:spPr/>
    </dgm:pt>
    <dgm:pt modelId="{BAD72918-AD54-4A3F-9FE2-7902A2063F5C}" type="pres">
      <dgm:prSet presAssocID="{FC647F25-4DEC-4063-BBDD-F93B2C5E6756}" presName="node" presStyleLbl="node1" presStyleIdx="1" presStyleCnt="3">
        <dgm:presLayoutVars>
          <dgm:bulletEnabled val="1"/>
        </dgm:presLayoutVars>
      </dgm:prSet>
      <dgm:spPr/>
    </dgm:pt>
    <dgm:pt modelId="{1204005B-0B62-484D-8BEB-E7B9E9CE6A61}" type="pres">
      <dgm:prSet presAssocID="{CBB71E3E-4DF6-458D-88C3-25896F11EB85}" presName="parTrans" presStyleLbl="bgSibTrans2D1" presStyleIdx="2" presStyleCnt="3"/>
      <dgm:spPr/>
    </dgm:pt>
    <dgm:pt modelId="{DF4F3CC4-9ADE-4D5A-9D51-11C67A5A8F9F}" type="pres">
      <dgm:prSet presAssocID="{ADFE6FFF-2D74-44C2-B492-ED92605EC5A7}" presName="node" presStyleLbl="node1" presStyleIdx="2" presStyleCnt="3">
        <dgm:presLayoutVars>
          <dgm:bulletEnabled val="1"/>
        </dgm:presLayoutVars>
      </dgm:prSet>
      <dgm:spPr/>
    </dgm:pt>
  </dgm:ptLst>
  <dgm:cxnLst>
    <dgm:cxn modelId="{95709704-88CC-418B-B1FA-A6C9A479E333}" type="presOf" srcId="{CBB71E3E-4DF6-458D-88C3-25896F11EB85}" destId="{1204005B-0B62-484D-8BEB-E7B9E9CE6A61}" srcOrd="0" destOrd="0" presId="urn:microsoft.com/office/officeart/2005/8/layout/radial4"/>
    <dgm:cxn modelId="{7A4AF818-C239-4D4F-B475-FEF1C24FF567}" type="presOf" srcId="{A9F48CA0-B85B-4458-AC23-3F6299AE7CF2}" destId="{4CC2A726-4DF7-4B61-8EA9-C776AA95A549}" srcOrd="0" destOrd="0" presId="urn:microsoft.com/office/officeart/2005/8/layout/radial4"/>
    <dgm:cxn modelId="{9F2B6E35-0DC5-44B3-A04E-3980A64C81AC}" srcId="{F58074C2-62CA-4AAD-83F9-86A9EA52414A}" destId="{82992329-2141-41AE-8498-398419F9D342}" srcOrd="0" destOrd="0" parTransId="{E81300EC-0913-435C-965C-A88DA29AAB91}" sibTransId="{28E59B27-8808-4C52-B10D-E7ADC0DB3DF9}"/>
    <dgm:cxn modelId="{1CA0974A-4354-486C-B412-C3CF625EF768}" type="presOf" srcId="{E81300EC-0913-435C-965C-A88DA29AAB91}" destId="{0647D637-619C-451F-8084-44E62D21528F}" srcOrd="0" destOrd="0" presId="urn:microsoft.com/office/officeart/2005/8/layout/radial4"/>
    <dgm:cxn modelId="{FFF32158-99E4-4A6E-BFE1-709132315BD0}" type="presOf" srcId="{ADFE6FFF-2D74-44C2-B492-ED92605EC5A7}" destId="{DF4F3CC4-9ADE-4D5A-9D51-11C67A5A8F9F}" srcOrd="0" destOrd="0" presId="urn:microsoft.com/office/officeart/2005/8/layout/radial4"/>
    <dgm:cxn modelId="{A5CCA479-F7E5-4428-81FB-1FFADAC6FC2C}" type="presOf" srcId="{F58074C2-62CA-4AAD-83F9-86A9EA52414A}" destId="{9A52EC72-F44B-4563-8F12-31BE98030C73}" srcOrd="0" destOrd="0" presId="urn:microsoft.com/office/officeart/2005/8/layout/radial4"/>
    <dgm:cxn modelId="{07F0F65A-E5EF-4C50-9999-C2786A9FDF38}" type="presOf" srcId="{563D9B7B-235D-4E46-AC66-2AA43E9B3579}" destId="{26F3572A-44B5-40A9-A054-A83B3BCE9750}" srcOrd="0" destOrd="0" presId="urn:microsoft.com/office/officeart/2005/8/layout/radial4"/>
    <dgm:cxn modelId="{DCD4CD90-2314-4EFA-9C26-9B7E4F5DCEFD}" type="presOf" srcId="{FC647F25-4DEC-4063-BBDD-F93B2C5E6756}" destId="{BAD72918-AD54-4A3F-9FE2-7902A2063F5C}" srcOrd="0" destOrd="0" presId="urn:microsoft.com/office/officeart/2005/8/layout/radial4"/>
    <dgm:cxn modelId="{3483F096-B4B7-45D9-8948-50950B9FE6AE}" srcId="{F58074C2-62CA-4AAD-83F9-86A9EA52414A}" destId="{FC647F25-4DEC-4063-BBDD-F93B2C5E6756}" srcOrd="1" destOrd="0" parTransId="{563D9B7B-235D-4E46-AC66-2AA43E9B3579}" sibTransId="{22BFA187-88E4-4EBC-A0B9-A88562F9E4C1}"/>
    <dgm:cxn modelId="{BE6CC9AB-9899-4E9E-BAAB-A9E76AC60050}" type="presOf" srcId="{82992329-2141-41AE-8498-398419F9D342}" destId="{15AAAA0F-4593-4F22-B652-8F08B16E55CD}" srcOrd="0" destOrd="0" presId="urn:microsoft.com/office/officeart/2005/8/layout/radial4"/>
    <dgm:cxn modelId="{6D5838E4-CA40-4AC8-9654-0651DC5397FB}" srcId="{F58074C2-62CA-4AAD-83F9-86A9EA52414A}" destId="{ADFE6FFF-2D74-44C2-B492-ED92605EC5A7}" srcOrd="2" destOrd="0" parTransId="{CBB71E3E-4DF6-458D-88C3-25896F11EB85}" sibTransId="{9C5D00A8-4F96-44F5-8778-54093F0D050A}"/>
    <dgm:cxn modelId="{E98F13FA-F723-4894-85E2-4F0C4C71CA7E}" srcId="{A9F48CA0-B85B-4458-AC23-3F6299AE7CF2}" destId="{F58074C2-62CA-4AAD-83F9-86A9EA52414A}" srcOrd="0" destOrd="0" parTransId="{E31E9712-B288-41EB-93BE-1F25BD8AADD3}" sibTransId="{A45342B1-59A4-4DDF-BE5E-FE6E305D033B}"/>
    <dgm:cxn modelId="{4099DF94-369C-4E6D-93DF-27B6D30830D3}" type="presParOf" srcId="{4CC2A726-4DF7-4B61-8EA9-C776AA95A549}" destId="{9A52EC72-F44B-4563-8F12-31BE98030C73}" srcOrd="0" destOrd="0" presId="urn:microsoft.com/office/officeart/2005/8/layout/radial4"/>
    <dgm:cxn modelId="{C0FFED11-3BE4-469A-B839-D0F979306D5F}" type="presParOf" srcId="{4CC2A726-4DF7-4B61-8EA9-C776AA95A549}" destId="{0647D637-619C-451F-8084-44E62D21528F}" srcOrd="1" destOrd="0" presId="urn:microsoft.com/office/officeart/2005/8/layout/radial4"/>
    <dgm:cxn modelId="{97E22660-0900-4073-9EB6-BECBF8780F10}" type="presParOf" srcId="{4CC2A726-4DF7-4B61-8EA9-C776AA95A549}" destId="{15AAAA0F-4593-4F22-B652-8F08B16E55CD}" srcOrd="2" destOrd="0" presId="urn:microsoft.com/office/officeart/2005/8/layout/radial4"/>
    <dgm:cxn modelId="{BD3D298F-BC83-435E-AA98-56F9295A7605}" type="presParOf" srcId="{4CC2A726-4DF7-4B61-8EA9-C776AA95A549}" destId="{26F3572A-44B5-40A9-A054-A83B3BCE9750}" srcOrd="3" destOrd="0" presId="urn:microsoft.com/office/officeart/2005/8/layout/radial4"/>
    <dgm:cxn modelId="{03C86896-4DC2-403F-B187-5206953488C1}" type="presParOf" srcId="{4CC2A726-4DF7-4B61-8EA9-C776AA95A549}" destId="{BAD72918-AD54-4A3F-9FE2-7902A2063F5C}" srcOrd="4" destOrd="0" presId="urn:microsoft.com/office/officeart/2005/8/layout/radial4"/>
    <dgm:cxn modelId="{F615174A-F6FE-4CDE-8C94-7A7F1783499C}" type="presParOf" srcId="{4CC2A726-4DF7-4B61-8EA9-C776AA95A549}" destId="{1204005B-0B62-484D-8BEB-E7B9E9CE6A61}" srcOrd="5" destOrd="0" presId="urn:microsoft.com/office/officeart/2005/8/layout/radial4"/>
    <dgm:cxn modelId="{D0C2E886-76FB-4050-A208-732C8A2477D6}" type="presParOf" srcId="{4CC2A726-4DF7-4B61-8EA9-C776AA95A549}" destId="{DF4F3CC4-9ADE-4D5A-9D51-11C67A5A8F9F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52EC72-F44B-4563-8F12-31BE98030C73}">
      <dsp:nvSpPr>
        <dsp:cNvPr id="0" name=""/>
        <dsp:cNvSpPr/>
      </dsp:nvSpPr>
      <dsp:spPr>
        <a:xfrm>
          <a:off x="1650853" y="1885524"/>
          <a:ext cx="1522705" cy="152270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Naïve Bayes</a:t>
          </a:r>
        </a:p>
      </dsp:txBody>
      <dsp:txXfrm>
        <a:off x="1873848" y="2108519"/>
        <a:ext cx="1076715" cy="1076715"/>
      </dsp:txXfrm>
    </dsp:sp>
    <dsp:sp modelId="{0647D637-619C-451F-8084-44E62D21528F}">
      <dsp:nvSpPr>
        <dsp:cNvPr id="0" name=""/>
        <dsp:cNvSpPr/>
      </dsp:nvSpPr>
      <dsp:spPr>
        <a:xfrm rot="12900000">
          <a:off x="613621" y="1600222"/>
          <a:ext cx="1227390" cy="43397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AAAA0F-4593-4F22-B652-8F08B16E55CD}">
      <dsp:nvSpPr>
        <dsp:cNvPr id="0" name=""/>
        <dsp:cNvSpPr/>
      </dsp:nvSpPr>
      <dsp:spPr>
        <a:xfrm>
          <a:off x="1322" y="886579"/>
          <a:ext cx="1446569" cy="11572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Normal Distribution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Assumption</a:t>
          </a:r>
        </a:p>
      </dsp:txBody>
      <dsp:txXfrm>
        <a:off x="35217" y="920474"/>
        <a:ext cx="1378779" cy="1089465"/>
      </dsp:txXfrm>
    </dsp:sp>
    <dsp:sp modelId="{26F3572A-44B5-40A9-A054-A83B3BCE9750}">
      <dsp:nvSpPr>
        <dsp:cNvPr id="0" name=""/>
        <dsp:cNvSpPr/>
      </dsp:nvSpPr>
      <dsp:spPr>
        <a:xfrm rot="16200000">
          <a:off x="1798510" y="983408"/>
          <a:ext cx="1227390" cy="43397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D72918-AD54-4A3F-9FE2-7902A2063F5C}">
      <dsp:nvSpPr>
        <dsp:cNvPr id="0" name=""/>
        <dsp:cNvSpPr/>
      </dsp:nvSpPr>
      <dsp:spPr>
        <a:xfrm>
          <a:off x="1688921" y="8070"/>
          <a:ext cx="1446569" cy="11572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Independence</a:t>
          </a:r>
        </a:p>
      </dsp:txBody>
      <dsp:txXfrm>
        <a:off x="1722816" y="41965"/>
        <a:ext cx="1378779" cy="1089465"/>
      </dsp:txXfrm>
    </dsp:sp>
    <dsp:sp modelId="{1204005B-0B62-484D-8BEB-E7B9E9CE6A61}">
      <dsp:nvSpPr>
        <dsp:cNvPr id="0" name=""/>
        <dsp:cNvSpPr/>
      </dsp:nvSpPr>
      <dsp:spPr>
        <a:xfrm rot="19500000">
          <a:off x="2983400" y="1600222"/>
          <a:ext cx="1227390" cy="43397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4F3CC4-9ADE-4D5A-9D51-11C67A5A8F9F}">
      <dsp:nvSpPr>
        <dsp:cNvPr id="0" name=""/>
        <dsp:cNvSpPr/>
      </dsp:nvSpPr>
      <dsp:spPr>
        <a:xfrm>
          <a:off x="3376520" y="886579"/>
          <a:ext cx="1446569" cy="11572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Random Data Splitting</a:t>
          </a:r>
        </a:p>
      </dsp:txBody>
      <dsp:txXfrm>
        <a:off x="3410415" y="920474"/>
        <a:ext cx="1378779" cy="10894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91099-7EBE-4D12-B880-CCA6B38B92A6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36C10-A9D4-4995-9BAF-95FBD77A7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F4299-1721-48C6-878D-74296BE00D21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EF9EC-8318-4FF6-847E-A85BBD2B7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29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86EA-95E3-4DA0-97E2-7D1BBAC51A0F}" type="datetime1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1224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86EA-95E3-4DA0-97E2-7D1BBAC51A0F}" type="datetime1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155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86EA-95E3-4DA0-97E2-7D1BBAC51A0F}" type="datetime1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7759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86EA-95E3-4DA0-97E2-7D1BBAC51A0F}" type="datetime1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5722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86EA-95E3-4DA0-97E2-7D1BBAC51A0F}" type="datetime1">
              <a:rPr lang="en-US" smtClean="0"/>
              <a:t>4/20/2017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9710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86EA-95E3-4DA0-97E2-7D1BBAC51A0F}" type="datetime1">
              <a:rPr lang="en-US" smtClean="0"/>
              <a:t>4/20/2017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3951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9580562-E361-4901-81A9-DC99371C70DE}" type="datetime1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5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A3E088F-5C71-4C3B-A46F-E5E332BBC3D1}" type="datetime1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6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9E80-105D-4CD8-AF07-4CEB9B9063CC}" type="datetime1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8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2C64-0D63-44AF-997A-1B1FE1A96E19}" type="datetime1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1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A110-C81D-4C5F-84B3-B5F5E7416EB9}" type="datetime1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2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C5ED-4C80-4726-926C-338D85485045}" type="datetime1">
              <a:rPr lang="en-US" smtClean="0"/>
              <a:t>4/20/2017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6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7976-C764-44D0-930D-1AC5846C8450}" type="datetime1">
              <a:rPr lang="en-US" smtClean="0"/>
              <a:t>4/20/2017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2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5702-ECF8-4274-B6BF-9D5EEBC26FE5}" type="datetime1">
              <a:rPr lang="en-US" smtClean="0"/>
              <a:t>4/20/2017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1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6C6A-A83C-4E27-990F-89F11F779CE0}" type="datetime1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Rectangle 22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3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1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14E86EA-95E3-4DA0-97E2-7D1BBAC51A0F}" type="datetime1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5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nghiem/creditcardfraud/blob/master/data_visual.ipyn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8381" y="687896"/>
            <a:ext cx="8229600" cy="2998715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Bayesian Analysis </a:t>
            </a:r>
            <a:br>
              <a:rPr lang="en-US" sz="4400" dirty="0"/>
            </a:br>
            <a:br>
              <a:rPr lang="en-US" dirty="0"/>
            </a:br>
            <a:r>
              <a:rPr lang="en-US" dirty="0">
                <a:solidFill>
                  <a:srgbClr val="FFFFFF"/>
                </a:solidFill>
                <a:latin typeface="Georgia"/>
              </a:rPr>
              <a:t>Credit Card Fraud Detection</a:t>
            </a:r>
            <a:endParaRPr lang="en-US" sz="4800" dirty="0">
              <a:solidFill>
                <a:srgbClr val="FFFFFF"/>
              </a:solidFill>
              <a:latin typeface="Georgi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8381" y="3997005"/>
            <a:ext cx="8229600" cy="137160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 dirty="0"/>
              <a:t>Sony Nghiem</a:t>
            </a:r>
          </a:p>
          <a:p>
            <a:endParaRPr lang="en-US" sz="2400" dirty="0"/>
          </a:p>
          <a:p>
            <a:r>
              <a:rPr lang="en-US" sz="2400" dirty="0"/>
              <a:t>04/20/2017</a:t>
            </a:r>
          </a:p>
        </p:txBody>
      </p:sp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89" y="1912690"/>
            <a:ext cx="4957894" cy="3032001"/>
          </a:xfrm>
        </p:spPr>
        <p:txBody>
          <a:bodyPr/>
          <a:lstStyle/>
          <a:p>
            <a:r>
              <a:rPr lang="en-US" sz="3200" dirty="0"/>
              <a:t>PROBIT MODEL (MCMC)</a:t>
            </a:r>
            <a:br>
              <a:rPr lang="en-US" sz="3600" dirty="0"/>
            </a:br>
            <a:r>
              <a:rPr lang="en-US" sz="2800" dirty="0"/>
              <a:t>* </a:t>
            </a:r>
            <a:r>
              <a:rPr lang="en-US" sz="3200" dirty="0"/>
              <a:t>Accuracy: 76%</a:t>
            </a:r>
            <a:br>
              <a:rPr lang="en-US" sz="3200" dirty="0"/>
            </a:br>
            <a:r>
              <a:rPr lang="en-US" sz="3200" dirty="0"/>
              <a:t>* F1-score: 0.7391</a:t>
            </a:r>
            <a:br>
              <a:rPr lang="en-US" sz="2800" dirty="0"/>
            </a:b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0583" y="1912690"/>
            <a:ext cx="5041783" cy="2692866"/>
          </a:xfrm>
        </p:spPr>
        <p:txBody>
          <a:bodyPr>
            <a:normAutofit/>
          </a:bodyPr>
          <a:lstStyle/>
          <a:p>
            <a:r>
              <a:rPr lang="en-US" sz="3200" dirty="0"/>
              <a:t>Naïve Bayes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cap="none" dirty="0"/>
              <a:t>Accuracy: 72%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cap="none" dirty="0"/>
              <a:t>F1-score: 0.7021</a:t>
            </a:r>
            <a:endParaRPr lang="en-US" sz="3200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1154954" y="889233"/>
            <a:ext cx="4186366" cy="7445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/>
              <a:t>Simulated Data</a:t>
            </a:r>
          </a:p>
        </p:txBody>
      </p:sp>
    </p:spTree>
    <p:extLst>
      <p:ext uri="{BB962C8B-B14F-4D97-AF65-F5344CB8AC3E}">
        <p14:creationId xmlns:p14="http://schemas.microsoft.com/office/powerpoint/2010/main" val="168296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066" y="1484852"/>
            <a:ext cx="4524393" cy="2551496"/>
          </a:xfrm>
        </p:spPr>
        <p:txBody>
          <a:bodyPr>
            <a:normAutofit/>
          </a:bodyPr>
          <a:lstStyle/>
          <a:p>
            <a:r>
              <a:rPr lang="en-US" dirty="0"/>
              <a:t>Accuracy = (TP+TN)/Population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F1-score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067" y="4345497"/>
            <a:ext cx="3673122" cy="15189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977" y="0"/>
            <a:ext cx="3771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6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modeling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65" y="2475345"/>
            <a:ext cx="5229544" cy="3849255"/>
          </a:xfrm>
        </p:spPr>
      </p:pic>
      <p:graphicFrame>
        <p:nvGraphicFramePr>
          <p:cNvPr id="5" name="Content Placeholder 4" descr="Converging Radial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90393471"/>
              </p:ext>
            </p:extLst>
          </p:nvPr>
        </p:nvGraphicFramePr>
        <p:xfrm>
          <a:off x="6208713" y="2603500"/>
          <a:ext cx="4824412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997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900" y="1853967"/>
            <a:ext cx="4957894" cy="3032001"/>
          </a:xfrm>
        </p:spPr>
        <p:txBody>
          <a:bodyPr/>
          <a:lstStyle/>
          <a:p>
            <a:r>
              <a:rPr lang="en-US" sz="3200" dirty="0"/>
              <a:t>PROBIT MODEL (MCMC)</a:t>
            </a:r>
            <a:br>
              <a:rPr lang="en-US" sz="3600" dirty="0"/>
            </a:br>
            <a:r>
              <a:rPr lang="en-US" sz="2800" dirty="0"/>
              <a:t>* </a:t>
            </a:r>
            <a:r>
              <a:rPr lang="en-US" sz="3200" dirty="0"/>
              <a:t>F1-score: 0.5156</a:t>
            </a:r>
            <a:br>
              <a:rPr lang="en-US" sz="2800" dirty="0"/>
            </a:br>
            <a:r>
              <a:rPr lang="en-US" sz="2800" dirty="0"/>
              <a:t>* </a:t>
            </a:r>
            <a:r>
              <a:rPr lang="en-US" sz="3200" dirty="0"/>
              <a:t>F1-score</a:t>
            </a:r>
            <a:r>
              <a:rPr lang="en-US" sz="2800" dirty="0"/>
              <a:t> </a:t>
            </a:r>
            <a:r>
              <a:rPr lang="en-US" sz="1800" dirty="0"/>
              <a:t>[Bootstrap]: </a:t>
            </a:r>
            <a:r>
              <a:rPr lang="en-US" sz="3200" dirty="0"/>
              <a:t>0.558</a:t>
            </a:r>
            <a:br>
              <a:rPr lang="en-US" sz="2800" dirty="0"/>
            </a:b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3137" y="1753299"/>
            <a:ext cx="5041783" cy="2692866"/>
          </a:xfrm>
        </p:spPr>
        <p:txBody>
          <a:bodyPr>
            <a:normAutofit/>
          </a:bodyPr>
          <a:lstStyle/>
          <a:p>
            <a:r>
              <a:rPr lang="en-US" sz="3200" dirty="0"/>
              <a:t>Naïve Bayes</a:t>
            </a:r>
          </a:p>
          <a:p>
            <a:r>
              <a:rPr lang="en-US" sz="3200" dirty="0"/>
              <a:t>* F1-</a:t>
            </a:r>
            <a:r>
              <a:rPr lang="en-US" sz="3200" cap="none" dirty="0"/>
              <a:t>score</a:t>
            </a:r>
            <a:r>
              <a:rPr lang="en-US" sz="3200" dirty="0"/>
              <a:t>: .095</a:t>
            </a:r>
          </a:p>
          <a:p>
            <a:r>
              <a:rPr lang="en-US" sz="3200" dirty="0"/>
              <a:t>* F1-</a:t>
            </a:r>
            <a:r>
              <a:rPr lang="en-US" sz="3200" cap="none" dirty="0"/>
              <a:t>score </a:t>
            </a:r>
            <a:r>
              <a:rPr lang="en-US" sz="1800" cap="none" dirty="0"/>
              <a:t>[Bootstrap]</a:t>
            </a:r>
            <a:r>
              <a:rPr lang="en-US" sz="3200" dirty="0"/>
              <a:t>: 0.1228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1154954" y="889233"/>
            <a:ext cx="4186366" cy="7445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/>
              <a:t>Credit Card Data</a:t>
            </a:r>
          </a:p>
        </p:txBody>
      </p:sp>
    </p:spTree>
    <p:extLst>
      <p:ext uri="{BB962C8B-B14F-4D97-AF65-F5344CB8AC3E}">
        <p14:creationId xmlns:p14="http://schemas.microsoft.com/office/powerpoint/2010/main" val="399975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 credit card transactions</a:t>
            </a:r>
          </a:p>
          <a:p>
            <a:r>
              <a:rPr lang="en-US" dirty="0"/>
              <a:t>Methods: </a:t>
            </a:r>
            <a:r>
              <a:rPr lang="en-US" dirty="0" err="1"/>
              <a:t>Probit</a:t>
            </a:r>
            <a:r>
              <a:rPr lang="en-US" dirty="0"/>
              <a:t> Model (MCMC) &amp; Naïve Bayes</a:t>
            </a:r>
          </a:p>
          <a:p>
            <a:r>
              <a:rPr lang="en-US" dirty="0"/>
              <a:t>F1-score &amp; </a:t>
            </a:r>
            <a:r>
              <a:rPr lang="en-US" dirty="0" err="1"/>
              <a:t>bootstraping</a:t>
            </a:r>
            <a:endParaRPr lang="en-US" dirty="0"/>
          </a:p>
          <a:p>
            <a:r>
              <a:rPr lang="en-US" dirty="0" err="1"/>
              <a:t>Probit</a:t>
            </a:r>
            <a:r>
              <a:rPr lang="en-US" dirty="0"/>
              <a:t> Model performs better on this dataset.</a:t>
            </a:r>
          </a:p>
          <a:p>
            <a:r>
              <a:rPr lang="en-US" dirty="0"/>
              <a:t>Questions???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5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 &amp; Questions</a:t>
            </a:r>
          </a:p>
          <a:p>
            <a:r>
              <a:rPr lang="en-US" sz="2400" dirty="0" err="1"/>
              <a:t>Probit</a:t>
            </a:r>
            <a:r>
              <a:rPr lang="en-US" sz="2400" dirty="0"/>
              <a:t> Model (MCMC)</a:t>
            </a:r>
          </a:p>
          <a:p>
            <a:r>
              <a:rPr lang="en-US" sz="2400" dirty="0"/>
              <a:t>Naïve Bayes Method</a:t>
            </a:r>
          </a:p>
          <a:p>
            <a:r>
              <a:rPr lang="en-US" sz="2400" dirty="0"/>
              <a:t>Results</a:t>
            </a:r>
          </a:p>
          <a:p>
            <a:r>
              <a:rPr lang="en-US" sz="2400" dirty="0"/>
              <a:t>Conclusion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659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European credit card transactions within two days in September, 2013</a:t>
            </a:r>
          </a:p>
          <a:p>
            <a:r>
              <a:rPr lang="en-US" dirty="0"/>
              <a:t>284,807 transactions, of which 492 are detected frauds</a:t>
            </a:r>
          </a:p>
          <a:p>
            <a:r>
              <a:rPr lang="en-US" dirty="0"/>
              <a:t>One class binary (0 and 1) variable and 30 features (Time in seconds and Amount (not clear in unit measurement), and 28 numerical variables)</a:t>
            </a:r>
          </a:p>
          <a:p>
            <a:r>
              <a:rPr lang="en-US" dirty="0"/>
              <a:t>Descriptive Statistics </a:t>
            </a:r>
            <a:r>
              <a:rPr lang="en-US" dirty="0">
                <a:hlinkClick r:id="rId2"/>
              </a:rPr>
              <a:t>[Link]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80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Which models are appropriate for classifying this dataset? (normal vs fraud)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Among different statistical models that I might build, which one performs better?</a:t>
            </a:r>
          </a:p>
        </p:txBody>
      </p:sp>
    </p:spTree>
    <p:extLst>
      <p:ext uri="{BB962C8B-B14F-4D97-AF65-F5344CB8AC3E}">
        <p14:creationId xmlns:p14="http://schemas.microsoft.com/office/powerpoint/2010/main" val="98670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Probit</a:t>
            </a:r>
            <a:r>
              <a:rPr lang="en-US"/>
              <a:t> Model </a:t>
            </a:r>
            <a:r>
              <a:rPr lang="en-US" dirty="0"/>
              <a:t>(Gibbs Sampling)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894" y="3235329"/>
            <a:ext cx="4960012" cy="2043566"/>
          </a:xfrm>
          <a:prstGeom prst="rect">
            <a:avLst/>
          </a:prstGeom>
        </p:spPr>
      </p:pic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89896" y="2983345"/>
            <a:ext cx="4943566" cy="251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48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423402" y="2603500"/>
                <a:ext cx="4339835" cy="3416301"/>
              </a:xfrm>
            </p:spPr>
            <p:txBody>
              <a:bodyPr/>
              <a:lstStyle/>
              <a:p>
                <a:r>
                  <a:rPr lang="en-US" dirty="0"/>
                  <a:t>N = 500 and K = 4</a:t>
                </a:r>
              </a:p>
              <a:p>
                <a:r>
                  <a:rPr lang="el-GR" dirty="0"/>
                  <a:t>β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[-.12, .89, -.72, .50]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β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~</m:t>
                    </m:r>
                  </m:oMath>
                </a14:m>
                <a:r>
                  <a:rPr lang="en-US" dirty="0"/>
                  <a:t> i.i.d.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10,000 iterations</a:t>
                </a:r>
              </a:p>
              <a:p>
                <a:r>
                  <a:rPr lang="en-US" dirty="0"/>
                  <a:t>1,000 burn-ins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423402" y="2603500"/>
                <a:ext cx="4339835" cy="3416301"/>
              </a:xfrm>
              <a:blipFill>
                <a:blip r:embed="rId2"/>
                <a:stretch>
                  <a:fillRect l="-281" t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ontent Placeholder 4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27917942"/>
              </p:ext>
            </p:extLst>
          </p:nvPr>
        </p:nvGraphicFramePr>
        <p:xfrm>
          <a:off x="6208713" y="2603500"/>
          <a:ext cx="4824414" cy="2743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08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8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8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dirty="0"/>
                        <a:t>True Beta</a:t>
                      </a:r>
                    </a:p>
                  </a:txBody>
                  <a:tcPr marL="96488" marR="964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Estimated</a:t>
                      </a:r>
                    </a:p>
                  </a:txBody>
                  <a:tcPr marL="96488" marR="964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Std. Dev.</a:t>
                      </a:r>
                    </a:p>
                  </a:txBody>
                  <a:tcPr marL="96488" marR="9648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/>
                        <a:t>-.12</a:t>
                      </a:r>
                    </a:p>
                  </a:txBody>
                  <a:tcPr marL="96488" marR="964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-0.2001601</a:t>
                      </a:r>
                      <a:endParaRPr lang="en-US" dirty="0"/>
                    </a:p>
                  </a:txBody>
                  <a:tcPr marL="96488" marR="964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0.06963436</a:t>
                      </a:r>
                      <a:endParaRPr lang="en-US" dirty="0"/>
                    </a:p>
                  </a:txBody>
                  <a:tcPr marL="96488" marR="9648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/>
                        <a:t>.89</a:t>
                      </a:r>
                    </a:p>
                  </a:txBody>
                  <a:tcPr marL="96488" marR="964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0.95519733</a:t>
                      </a:r>
                      <a:endParaRPr lang="en-US" dirty="0"/>
                    </a:p>
                  </a:txBody>
                  <a:tcPr marL="96488" marR="964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0.08798751</a:t>
                      </a:r>
                      <a:endParaRPr lang="en-US" dirty="0"/>
                    </a:p>
                  </a:txBody>
                  <a:tcPr marL="96488" marR="9648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/>
                        <a:t>-.72</a:t>
                      </a:r>
                    </a:p>
                  </a:txBody>
                  <a:tcPr marL="96488" marR="964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-0.68971489</a:t>
                      </a:r>
                      <a:endParaRPr lang="en-US" dirty="0"/>
                    </a:p>
                  </a:txBody>
                  <a:tcPr marL="96488" marR="964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0.07942056</a:t>
                      </a:r>
                      <a:endParaRPr lang="en-US" dirty="0"/>
                    </a:p>
                  </a:txBody>
                  <a:tcPr marL="96488" marR="9648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/>
                        <a:t>.50</a:t>
                      </a:r>
                    </a:p>
                  </a:txBody>
                  <a:tcPr marL="96488" marR="964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0.41907307</a:t>
                      </a:r>
                      <a:endParaRPr lang="en-US" dirty="0"/>
                    </a:p>
                  </a:txBody>
                  <a:tcPr marL="96488" marR="964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0.07524416</a:t>
                      </a:r>
                      <a:endParaRPr lang="en-US" dirty="0"/>
                    </a:p>
                  </a:txBody>
                  <a:tcPr marL="96488" marR="96488" anchor="ctr"/>
                </a:tc>
                <a:extLst>
                  <a:ext uri="{0D108BD9-81ED-4DB2-BD59-A6C34878D82A}">
                    <a16:rowId xmlns:a16="http://schemas.microsoft.com/office/drawing/2014/main" val="1696843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08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Estimated Parameters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5" y="2290619"/>
            <a:ext cx="6064826" cy="4043218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181" y="2404822"/>
            <a:ext cx="5642300" cy="3761534"/>
          </a:xfrm>
        </p:spPr>
      </p:pic>
    </p:spTree>
    <p:extLst>
      <p:ext uri="{BB962C8B-B14F-4D97-AF65-F5344CB8AC3E}">
        <p14:creationId xmlns:p14="http://schemas.microsoft.com/office/powerpoint/2010/main" val="142860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017" y="2526318"/>
            <a:ext cx="9760242" cy="388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30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(cont.)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826" y="2374248"/>
            <a:ext cx="10729047" cy="410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14CB3C-DD6A-4589-8D58-5C0829F3884F}">
  <ds:schemaRefs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C5835C7-785B-4573-B65C-743B0CF8D8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FFF20D-36EF-4221-967D-256FA4FE1D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0</TotalTime>
  <Words>274</Words>
  <Application>Microsoft Office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Cambria Math</vt:lpstr>
      <vt:lpstr>Century Gothic</vt:lpstr>
      <vt:lpstr>Georgia</vt:lpstr>
      <vt:lpstr>Wingdings 3</vt:lpstr>
      <vt:lpstr>Ion Boardroom</vt:lpstr>
      <vt:lpstr>Bayesian Analysis   Credit Card Fraud Detection</vt:lpstr>
      <vt:lpstr>Outline</vt:lpstr>
      <vt:lpstr>Data </vt:lpstr>
      <vt:lpstr>Questions</vt:lpstr>
      <vt:lpstr>Probit Model (Gibbs Sampling)</vt:lpstr>
      <vt:lpstr>Simulation Data</vt:lpstr>
      <vt:lpstr>Estimated Parameters</vt:lpstr>
      <vt:lpstr>Naïve Bayes</vt:lpstr>
      <vt:lpstr>Naïve Bayes (cont.)</vt:lpstr>
      <vt:lpstr>PROBIT MODEL (MCMC) * Accuracy: 76% * F1-score: 0.7391 </vt:lpstr>
      <vt:lpstr>Accuracy = (TP+TN)/Population  F1-score</vt:lpstr>
      <vt:lpstr>Naïve Bayes modeling</vt:lpstr>
      <vt:lpstr>PROBIT MODEL (MCMC) * F1-score: 0.5156 * F1-score [Bootstrap]: 0.558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Analysis  Credit Card Fraud Detection</dc:title>
  <dc:creator/>
  <cp:lastModifiedBy/>
  <cp:revision>2</cp:revision>
  <dcterms:created xsi:type="dcterms:W3CDTF">2013-07-31T17:44:39Z</dcterms:created>
  <dcterms:modified xsi:type="dcterms:W3CDTF">2017-04-20T14:21:15Z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