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9CA2D-0A86-4EAA-866D-14246E47E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9F6553-0322-4CAC-9CCC-A3AE578CC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FAB916-A565-4A29-AF4E-8B308D68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4B52-AAD1-4C89-A7DA-D1E8D5A41FB7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740CE9-20ED-4794-8B5A-0590BC49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575CBF-9499-4311-808A-607D25A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640B-1E5F-4CA6-A437-E5B6EDAEA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46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BE904-ED95-4AB3-A670-E69B511D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E21404-CE7E-453A-9C27-FDD47A7D5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1C7158-6152-4AC7-BCAB-22754DD6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4B52-AAD1-4C89-A7DA-D1E8D5A41FB7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4D113-29C3-41C2-8442-5F06C61A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9710C5-6268-4FF2-9E0C-55EAF4F4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640B-1E5F-4CA6-A437-E5B6EDAEA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09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B6E57E-EE29-4565-BF56-4B9D1ADC6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C6335A-84E1-4E95-A5AE-1BCF078CA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ACD021-8616-4B8C-A6C3-B049945E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4B52-AAD1-4C89-A7DA-D1E8D5A41FB7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8EF87-F970-4B72-9064-75FE515B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801576-ABC3-46A0-8F4C-A0ECA81A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640B-1E5F-4CA6-A437-E5B6EDAEA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5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295A0-18D5-4469-8164-117CF7F3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14FD6-3574-4E49-9676-AA343F40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9C6FAC-8711-4F40-A29B-081CB10D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4B52-AAD1-4C89-A7DA-D1E8D5A41FB7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507047-DE7C-462C-8AA5-C49F0B45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A46BC-B6B3-4380-8170-62C1615F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640B-1E5F-4CA6-A437-E5B6EDAEA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4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A7DF9-B03F-4C35-8B6A-725C0A8F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CA845A-2276-4010-9950-8EE7C9EE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1AABF1-382E-40F5-85B0-6AFBE21E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4B52-AAD1-4C89-A7DA-D1E8D5A41FB7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A3BEAB-9597-432A-A465-6B219141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A4FA8D-6631-49B3-99E8-8CC2ABC7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640B-1E5F-4CA6-A437-E5B6EDAEA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6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0A4AC-539F-43D0-89A1-C7B0BD48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750D94-7E4E-4BD2-B2DF-0DB302A20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5346A5-408D-43B5-AEA6-2640894F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4F28B0-BB17-49FE-AD33-9E865EA8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4B52-AAD1-4C89-A7DA-D1E8D5A41FB7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9EA386-2CC6-4897-80BD-A8556E88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BD1B05-7112-460B-AC06-1CB997E3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640B-1E5F-4CA6-A437-E5B6EDAEA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44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28C6B-24A0-464F-95B7-0BBE0CC7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BA078D-6DAB-4B9C-A7E7-166571E11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BD5F23-5282-4A2E-8920-ED92CC73C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FA6918-BF5F-42F1-B108-7A6DDF300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276417-B8F9-4203-B332-72286F381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FBAB23-CD83-4884-B95C-D507F83D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4B52-AAD1-4C89-A7DA-D1E8D5A41FB7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A3351A-4C02-43AA-B2C1-9EF327FF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EE403A0-0B88-48EF-8380-B62FAF5D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640B-1E5F-4CA6-A437-E5B6EDAEA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93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89476-93A8-4E3C-AF9A-B7995451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F91E83-1A9D-452A-9344-70EB44E6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4B52-AAD1-4C89-A7DA-D1E8D5A41FB7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F9E618-5365-48BA-835B-75922FD0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C466A3-E0EC-4505-B88E-500C7B01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640B-1E5F-4CA6-A437-E5B6EDAEA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48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9F8C6A-B583-476C-915B-26DF7A4A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4B52-AAD1-4C89-A7DA-D1E8D5A41FB7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D164DF-3078-4D07-A46E-C5F3A3B6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E07550-0910-4DAB-83A4-55DD21B7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640B-1E5F-4CA6-A437-E5B6EDAEA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4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632B3-17C2-4ED0-966B-4054180B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D3CBE-0A64-4947-A5AC-74AD2628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B129BE-6821-4FCC-A89B-4C121194C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B7A0ED-D424-4F4F-9A5B-E0857DAB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4B52-AAD1-4C89-A7DA-D1E8D5A41FB7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F01828-D3BC-42CA-985C-C16D8AD7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1C5745-97C0-422F-A727-A14D8FFC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640B-1E5F-4CA6-A437-E5B6EDAEA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8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C454E-9888-413F-91A2-BDA82D13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8A4246-6724-49BC-A426-BDA6FAB21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EEF439-C389-49E6-A116-778E663B0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06E20B-E5D4-45E5-BB1F-054E0A57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4B52-AAD1-4C89-A7DA-D1E8D5A41FB7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F212E0-3756-44B5-9081-41E834D6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A04DC2-3E13-4C53-8E64-6FB9EEA0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640B-1E5F-4CA6-A437-E5B6EDAEA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26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4AC57-FD59-4478-955C-A40C0788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5F980D-D242-47C9-91D0-A63714B8B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BA0C2E-63A4-4B5A-A3BF-5B5B3A8AD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64B52-AAD1-4C89-A7DA-D1E8D5A41FB7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DE3086-A3AE-4553-A1C0-3CB1792EA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248F3E-5CC5-4298-86EC-7E66CD2DB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640B-1E5F-4CA6-A437-E5B6EDAEA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62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7BDBD-CACD-44C0-8855-FD99637D7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3D53BD-6D5C-40C9-8E23-07DA282C5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Руководство по SQLite: настраиваем и учимся работать">
            <a:extLst>
              <a:ext uri="{FF2B5EF4-FFF2-40B4-BE49-F238E27FC236}">
                <a16:creationId xmlns:a16="http://schemas.microsoft.com/office/drawing/2014/main" id="{DADFD10E-6E06-4374-A0B2-AFDA9C22A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19138"/>
            <a:ext cx="1143000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58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50FE3-5D13-4988-9C2B-4A8E7BF1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EC640-7E5D-4A45-A397-3B35E9EB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513461"/>
            <a:ext cx="10515600" cy="4351338"/>
          </a:xfrm>
        </p:spPr>
        <p:txBody>
          <a:bodyPr/>
          <a:lstStyle/>
          <a:p>
            <a:pPr algn="l" fontAlgn="base" latinLnBrk="0"/>
            <a:r>
              <a:rPr lang="ru-RU" b="0" i="0" u="none" strike="noStrike" dirty="0">
                <a:solidFill>
                  <a:srgbClr val="2C3142"/>
                </a:solidFill>
                <a:effectLst/>
                <a:latin typeface="var(--stk-f_family)"/>
              </a:rPr>
              <a:t>SQLite — это быстрая и легкая встраиваемая однофайловая СУБД на языке C, которая не имеет сервера и позволяет хранить всю базу локально на одном устройстве. Для работы SQLite не нужны сторонние библиотеки или службы.</a:t>
            </a:r>
          </a:p>
          <a:p>
            <a:r>
              <a:rPr lang="ru-RU" b="0" i="0" dirty="0">
                <a:solidFill>
                  <a:srgbClr val="2C3142"/>
                </a:solidFill>
                <a:effectLst/>
                <a:latin typeface="Rubik"/>
              </a:rPr>
              <a:t>Понятие «встраиваемый» означает, что СУБД не использует парадигму клиент-сервер. Движок SQLite —не отдельно работающий процесс, с которым взаимодействует программа, а библиотека.</a:t>
            </a:r>
            <a:endParaRPr lang="ru-RU" dirty="0"/>
          </a:p>
        </p:txBody>
      </p:sp>
      <p:pic>
        <p:nvPicPr>
          <p:cNvPr id="2050" name="Picture 2" descr="SQLite DB Browser, How to Install and Use it on Linux">
            <a:extLst>
              <a:ext uri="{FF2B5EF4-FFF2-40B4-BE49-F238E27FC236}">
                <a16:creationId xmlns:a16="http://schemas.microsoft.com/office/drawing/2014/main" id="{449FBB2B-53DA-4A30-AA53-D120D7159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29" y="365125"/>
            <a:ext cx="6296672" cy="314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76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1723C-3BC2-48AD-B538-8B44A429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ru-RU" b="0" i="0" u="none" strike="noStrike" dirty="0">
                <a:solidFill>
                  <a:srgbClr val="2C3142"/>
                </a:solidFill>
                <a:effectLst/>
                <a:latin typeface="var(--stk-f_family)"/>
              </a:rPr>
              <a:t>Благодаря свойствам </a:t>
            </a:r>
            <a:r>
              <a:rPr lang="en-US" b="0" i="0" u="none" strike="noStrike" dirty="0">
                <a:solidFill>
                  <a:srgbClr val="2C3142"/>
                </a:solidFill>
                <a:effectLst/>
                <a:latin typeface="var(--stk-f_family)"/>
              </a:rPr>
              <a:t>SQLite </a:t>
            </a:r>
            <a:r>
              <a:rPr lang="ru-RU" b="0" i="0" u="none" strike="noStrike" dirty="0">
                <a:solidFill>
                  <a:srgbClr val="2C3142"/>
                </a:solidFill>
                <a:effectLst/>
                <a:latin typeface="var(--stk-f_family)"/>
              </a:rPr>
              <a:t>применяется:</a:t>
            </a:r>
            <a:br>
              <a:rPr lang="ru-RU" b="0" i="0" u="none" strike="noStrike" dirty="0">
                <a:solidFill>
                  <a:srgbClr val="2C3142"/>
                </a:solidFill>
                <a:effectLst/>
                <a:latin typeface="var(--stk-f_family)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20226D-A273-4D8D-9565-5BB384EA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2C3142"/>
                </a:solidFill>
                <a:effectLst/>
                <a:latin typeface="var(--stk-f_family)"/>
              </a:rPr>
              <a:t>на сайтах с низким и средним трафиком;</a:t>
            </a:r>
          </a:p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2C3142"/>
                </a:solidFill>
                <a:effectLst/>
                <a:latin typeface="var(--stk-f_family)"/>
              </a:rPr>
              <a:t>в локальных однопользовательских, мобильных приложениях или играх, не предназначенных для масштабирования;</a:t>
            </a:r>
          </a:p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2C3142"/>
                </a:solidFill>
                <a:effectLst/>
                <a:latin typeface="var(--stk-f_family)"/>
              </a:rPr>
              <a:t>в программах, которые часто выполняют прямые операции чтения/записи на диск;</a:t>
            </a:r>
          </a:p>
          <a:p>
            <a:pPr algn="l" fontAlgn="base" latinLnBrk="0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2C3142"/>
                </a:solidFill>
                <a:effectLst/>
                <a:latin typeface="var(--stk-f_family)"/>
              </a:rPr>
              <a:t>в приложениях для тестирования бизнес-логики.</a:t>
            </a:r>
          </a:p>
        </p:txBody>
      </p:sp>
    </p:spTree>
    <p:extLst>
      <p:ext uri="{BB962C8B-B14F-4D97-AF65-F5344CB8AC3E}">
        <p14:creationId xmlns:p14="http://schemas.microsoft.com/office/powerpoint/2010/main" val="30229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2A39F-C13D-4355-9E77-9FA83A2C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u="none" strike="noStrike" dirty="0">
                <a:solidFill>
                  <a:srgbClr val="2C3142"/>
                </a:solidFill>
                <a:effectLst/>
                <a:latin typeface="var(--stk-f_family)"/>
              </a:rPr>
              <a:t>В чем отличия SQLite и SQL</a:t>
            </a:r>
            <a:br>
              <a:rPr lang="ru-RU" i="0" u="none" strike="noStrike" dirty="0">
                <a:solidFill>
                  <a:srgbClr val="2C3142"/>
                </a:solidFill>
                <a:effectLst/>
                <a:latin typeface="var(--stk-f_family)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6B43C-7F53-47E9-9B90-B433FA1F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 latinLnBrk="0"/>
            <a:r>
              <a:rPr lang="ru-RU" b="0" i="0" u="none" strike="noStrike" dirty="0">
                <a:solidFill>
                  <a:srgbClr val="2C3142"/>
                </a:solidFill>
                <a:effectLst/>
                <a:latin typeface="var(--stk-f_family)"/>
              </a:rPr>
              <a:t>SQL — язык запросов, с помощью которого специалисты отдают команды для управления базой данных.</a:t>
            </a:r>
          </a:p>
          <a:p>
            <a:pPr algn="l" fontAlgn="base" latinLnBrk="0"/>
            <a:r>
              <a:rPr lang="ru-RU" b="0" i="0" u="none" strike="noStrike" dirty="0">
                <a:solidFill>
                  <a:srgbClr val="2C3142"/>
                </a:solidFill>
                <a:effectLst/>
                <a:latin typeface="var(--stk-f_family)"/>
              </a:rPr>
              <a:t>SQLite — СУБД, программное обеспечение, которое поддерживает этот язык. Человек, работающий с SQLite, будет использовать для обращения к базе язык запросов SQL. Но сама по себе СУБД намного шире, чем просто обертка для языка, и предоставляет множество других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74240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96829-9261-4F45-82C1-5C18431C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u="none" strike="noStrike" dirty="0">
                <a:solidFill>
                  <a:srgbClr val="2C3142"/>
                </a:solidFill>
                <a:effectLst/>
                <a:latin typeface="var(--stk-f_family)"/>
              </a:rPr>
              <a:t>Преимущества </a:t>
            </a:r>
            <a:r>
              <a:rPr lang="en-US" i="0" u="none" strike="noStrike" dirty="0">
                <a:solidFill>
                  <a:srgbClr val="2C3142"/>
                </a:solidFill>
                <a:effectLst/>
                <a:latin typeface="var(--stk-f_family)"/>
              </a:rPr>
              <a:t>SQLite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314CBB-395C-4475-A020-A8E37D1F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i="0" u="none" strike="noStrike" dirty="0">
                <a:solidFill>
                  <a:srgbClr val="2C3142"/>
                </a:solidFill>
                <a:effectLst/>
                <a:latin typeface="var(--stk-f--b_family)"/>
              </a:rPr>
              <a:t>Высокая скорость.</a:t>
            </a:r>
            <a:r>
              <a:rPr lang="ru-RU" b="0" i="0" dirty="0">
                <a:solidFill>
                  <a:srgbClr val="2C3142"/>
                </a:solidFill>
                <a:effectLst/>
                <a:latin typeface="Rubik"/>
              </a:rPr>
              <a:t> Благодаря особенностям архитектуры SQLite работает быстро, особенно на чтение.</a:t>
            </a:r>
          </a:p>
          <a:p>
            <a:r>
              <a:rPr lang="ru-RU" b="1" i="0" u="none" strike="noStrike" dirty="0">
                <a:solidFill>
                  <a:srgbClr val="2C3142"/>
                </a:solidFill>
                <a:effectLst/>
                <a:latin typeface="var(--stk-f--b_family)"/>
              </a:rPr>
              <a:t>Хранение данных в одном файле.</a:t>
            </a:r>
            <a:r>
              <a:rPr lang="ru-RU" b="0" i="0" dirty="0">
                <a:solidFill>
                  <a:srgbClr val="2C3142"/>
                </a:solidFill>
                <a:effectLst/>
                <a:latin typeface="Rubik"/>
              </a:rPr>
              <a:t> В SQLite они хранятся в едином файле (</a:t>
            </a:r>
            <a:r>
              <a:rPr lang="ru-RU" b="0" i="0" dirty="0" err="1">
                <a:solidFill>
                  <a:srgbClr val="2C3142"/>
                </a:solidFill>
                <a:effectLst/>
                <a:latin typeface="Rubik"/>
              </a:rPr>
              <a:t>database</a:t>
            </a:r>
            <a:r>
              <a:rPr lang="ru-RU" b="0" i="0" dirty="0">
                <a:solidFill>
                  <a:srgbClr val="2C3142"/>
                </a:solidFill>
                <a:effectLst/>
                <a:latin typeface="Rubik"/>
              </a:rPr>
              <a:t> </a:t>
            </a:r>
            <a:r>
              <a:rPr lang="ru-RU" b="0" i="0" dirty="0" err="1">
                <a:solidFill>
                  <a:srgbClr val="2C3142"/>
                </a:solidFill>
                <a:effectLst/>
                <a:latin typeface="Rubik"/>
              </a:rPr>
              <a:t>file</a:t>
            </a:r>
            <a:r>
              <a:rPr lang="ru-RU" b="0" i="0" dirty="0">
                <a:solidFill>
                  <a:srgbClr val="2C3142"/>
                </a:solidFill>
                <a:effectLst/>
                <a:latin typeface="Rubik"/>
              </a:rPr>
              <a:t>), который находится на том же устройстве, что и программа.</a:t>
            </a:r>
          </a:p>
          <a:p>
            <a:r>
              <a:rPr lang="ru-RU" b="1" i="0" u="none" strike="noStrike" dirty="0">
                <a:solidFill>
                  <a:srgbClr val="2C3142"/>
                </a:solidFill>
                <a:effectLst/>
                <a:latin typeface="var(--stk-f--b_family)"/>
              </a:rPr>
              <a:t>Кроссплатформенность.</a:t>
            </a:r>
            <a:r>
              <a:rPr lang="ru-RU" b="0" i="0" dirty="0">
                <a:solidFill>
                  <a:srgbClr val="2C3142"/>
                </a:solidFill>
                <a:effectLst/>
                <a:latin typeface="Rubik"/>
              </a:rPr>
              <a:t> СУБД подходит для UNIX-подобных систем, </a:t>
            </a:r>
            <a:r>
              <a:rPr lang="ru-RU" b="0" i="0" dirty="0" err="1">
                <a:solidFill>
                  <a:srgbClr val="2C3142"/>
                </a:solidFill>
                <a:effectLst/>
                <a:latin typeface="Rubik"/>
              </a:rPr>
              <a:t>MacOS</a:t>
            </a:r>
            <a:r>
              <a:rPr lang="ru-RU" b="0" i="0" dirty="0">
                <a:solidFill>
                  <a:srgbClr val="2C3142"/>
                </a:solidFill>
                <a:effectLst/>
                <a:latin typeface="Rubik"/>
              </a:rPr>
              <a:t> и Windows.</a:t>
            </a:r>
          </a:p>
          <a:p>
            <a:r>
              <a:rPr lang="ru-RU" b="1" i="0" u="none" strike="noStrike" dirty="0">
                <a:solidFill>
                  <a:srgbClr val="2C3142"/>
                </a:solidFill>
                <a:effectLst/>
                <a:latin typeface="var(--stk-f--b_family)"/>
              </a:rPr>
              <a:t>Малый размер.</a:t>
            </a:r>
            <a:r>
              <a:rPr lang="ru-RU" b="0" i="0" dirty="0">
                <a:solidFill>
                  <a:srgbClr val="2C3142"/>
                </a:solidFill>
                <a:effectLst/>
                <a:latin typeface="Rubik"/>
              </a:rPr>
              <a:t> Полностью сконфигурированный SQLite со всеми настройками занимает меньше 400 Кб.</a:t>
            </a:r>
          </a:p>
          <a:p>
            <a:r>
              <a:rPr lang="ru-RU" dirty="0">
                <a:solidFill>
                  <a:srgbClr val="2C3142"/>
                </a:solidFill>
                <a:latin typeface="var(--stk-f--b_family)"/>
              </a:rPr>
              <a:t>Также </a:t>
            </a:r>
            <a:r>
              <a:rPr lang="ru-RU" b="1" dirty="0">
                <a:solidFill>
                  <a:srgbClr val="2C3142"/>
                </a:solidFill>
                <a:latin typeface="var(--stk-f--b_family)"/>
              </a:rPr>
              <a:t>минимализм</a:t>
            </a:r>
            <a:r>
              <a:rPr lang="ru-RU" dirty="0">
                <a:solidFill>
                  <a:srgbClr val="2C3142"/>
                </a:solidFill>
                <a:latin typeface="var(--stk-f--b_family)"/>
              </a:rPr>
              <a:t> и </a:t>
            </a:r>
            <a:r>
              <a:rPr lang="ru-RU" b="1" dirty="0">
                <a:solidFill>
                  <a:srgbClr val="2C3142"/>
                </a:solidFill>
                <a:latin typeface="var(--stk-f--b_family)"/>
              </a:rPr>
              <a:t>надёжность</a:t>
            </a:r>
            <a:r>
              <a:rPr lang="ru-RU" dirty="0">
                <a:solidFill>
                  <a:srgbClr val="2C3142"/>
                </a:solidFill>
                <a:latin typeface="var(--stk-f--b_family)"/>
              </a:rPr>
              <a:t>.</a:t>
            </a:r>
            <a:endParaRPr lang="ru-RU" dirty="0">
              <a:latin typeface="var(--stk-f--b_family)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22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51F56-FB5E-4C5E-8CCB-38B70A18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u="none" strike="noStrike" dirty="0">
                <a:solidFill>
                  <a:srgbClr val="2C3142"/>
                </a:solidFill>
                <a:effectLst/>
                <a:latin typeface="var(--stk-f_family)"/>
              </a:rPr>
              <a:t>Недостатки </a:t>
            </a:r>
            <a:r>
              <a:rPr lang="en-US" i="0" u="none" strike="noStrike" dirty="0">
                <a:solidFill>
                  <a:srgbClr val="2C3142"/>
                </a:solidFill>
                <a:effectLst/>
                <a:latin typeface="var(--stk-f_family)"/>
              </a:rPr>
              <a:t>SQLite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7A6962-F79C-465A-8E43-1B899438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i="0" u="none" strike="noStrike" dirty="0">
                <a:solidFill>
                  <a:srgbClr val="2C3142"/>
                </a:solidFill>
                <a:effectLst/>
                <a:latin typeface="var(--stk-f--b_family)"/>
              </a:rPr>
              <a:t>Ограниченная поддержка типов данных.</a:t>
            </a:r>
            <a:r>
              <a:rPr lang="ru-RU" b="0" i="0" dirty="0">
                <a:solidFill>
                  <a:srgbClr val="2C3142"/>
                </a:solidFill>
                <a:effectLst/>
                <a:latin typeface="Rubik"/>
              </a:rPr>
              <a:t> SQLite поддерживает только четыре типа данных, которые реализованы в SQL:</a:t>
            </a:r>
          </a:p>
          <a:p>
            <a:pPr marL="0" indent="0" algn="l" fontAlgn="base" latinLnBrk="0">
              <a:buNone/>
            </a:pPr>
            <a:r>
              <a:rPr lang="ru-RU" b="0" i="0" u="none" strike="noStrike" dirty="0">
                <a:solidFill>
                  <a:srgbClr val="2C3142"/>
                </a:solidFill>
                <a:effectLst/>
                <a:latin typeface="var(--stk-f_family)"/>
              </a:rPr>
              <a:t>INTEGER — целое число;</a:t>
            </a:r>
          </a:p>
          <a:p>
            <a:pPr marL="0" indent="0" algn="l" fontAlgn="base" latinLnBrk="0">
              <a:buNone/>
            </a:pPr>
            <a:r>
              <a:rPr lang="ru-RU" b="0" i="0" u="none" strike="noStrike" dirty="0">
                <a:solidFill>
                  <a:srgbClr val="2C3142"/>
                </a:solidFill>
                <a:effectLst/>
                <a:latin typeface="var(--stk-f_family)"/>
              </a:rPr>
              <a:t>REAL — дробное число;</a:t>
            </a:r>
          </a:p>
          <a:p>
            <a:pPr marL="0" indent="0" algn="l" fontAlgn="base" latinLnBrk="0">
              <a:buNone/>
            </a:pPr>
            <a:r>
              <a:rPr lang="ru-RU" b="0" i="0" u="none" strike="noStrike" dirty="0">
                <a:solidFill>
                  <a:srgbClr val="2C3142"/>
                </a:solidFill>
                <a:effectLst/>
                <a:latin typeface="var(--stk-f_family)"/>
              </a:rPr>
              <a:t>TEXT — текст;</a:t>
            </a:r>
          </a:p>
          <a:p>
            <a:pPr marL="0" indent="0" algn="l" fontAlgn="base" latinLnBrk="0">
              <a:buNone/>
            </a:pPr>
            <a:r>
              <a:rPr lang="ru-RU" b="0" i="0" u="none" strike="noStrike" dirty="0">
                <a:solidFill>
                  <a:srgbClr val="2C3142"/>
                </a:solidFill>
                <a:effectLst/>
                <a:latin typeface="var(--stk-f_family)"/>
              </a:rPr>
              <a:t>BLOB — двоичные данные.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2C3142"/>
                </a:solidFill>
                <a:effectLst/>
                <a:latin typeface="Rubik"/>
              </a:rPr>
              <a:t>Также существует особое значение NULL — отсутствие данных.</a:t>
            </a:r>
          </a:p>
          <a:p>
            <a:r>
              <a:rPr lang="ru-RU" b="1" i="0" u="none" strike="noStrike" dirty="0">
                <a:solidFill>
                  <a:srgbClr val="2C3142"/>
                </a:solidFill>
                <a:effectLst/>
                <a:latin typeface="var(--stk-f--b_family)"/>
              </a:rPr>
              <a:t>Ограничения в применении.</a:t>
            </a:r>
            <a:r>
              <a:rPr lang="ru-RU" b="0" i="0" dirty="0">
                <a:solidFill>
                  <a:srgbClr val="2C3142"/>
                </a:solidFill>
                <a:effectLst/>
                <a:latin typeface="Rubik"/>
              </a:rPr>
              <a:t> Отсутствие сервера — преимущество и недостаток одновременно. Без сервера возможности СУБД меньше. Например, к одной базе не смогут обращаться несколько разных устройств.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91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0E1D2-D6F8-496B-8408-9012B58C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1C43C-6DE7-4EED-98FE-83B543A04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Мем: &quot;sqlite - настоящая база!&quot; - Все шаблоны - Meme-arsenal.com">
            <a:extLst>
              <a:ext uri="{FF2B5EF4-FFF2-40B4-BE49-F238E27FC236}">
                <a16:creationId xmlns:a16="http://schemas.microsoft.com/office/drawing/2014/main" id="{BA33AE5E-1108-4005-A1A6-B34116400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3" y="0"/>
            <a:ext cx="4014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02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337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Rubik</vt:lpstr>
      <vt:lpstr>var(--stk-f_family)</vt:lpstr>
      <vt:lpstr>var(--stk-f--b_family)</vt:lpstr>
      <vt:lpstr>Тема Office</vt:lpstr>
      <vt:lpstr>Презентация PowerPoint</vt:lpstr>
      <vt:lpstr>Презентация PowerPoint</vt:lpstr>
      <vt:lpstr>Благодаря свойствам SQLite применяется: </vt:lpstr>
      <vt:lpstr>В чем отличия SQLite и SQL </vt:lpstr>
      <vt:lpstr>Преимущества SQLite</vt:lpstr>
      <vt:lpstr>Недостатки SQLite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</dc:creator>
  <cp:lastModifiedBy>Aleksandr</cp:lastModifiedBy>
  <cp:revision>2</cp:revision>
  <dcterms:created xsi:type="dcterms:W3CDTF">2023-02-11T03:30:40Z</dcterms:created>
  <dcterms:modified xsi:type="dcterms:W3CDTF">2023-02-11T03:42:02Z</dcterms:modified>
</cp:coreProperties>
</file>