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3F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89416" autoAdjust="0"/>
  </p:normalViewPr>
  <p:slideViewPr>
    <p:cSldViewPr snapToGrid="0">
      <p:cViewPr varScale="1">
        <p:scale>
          <a:sx n="102" d="100"/>
          <a:sy n="102" d="100"/>
        </p:scale>
        <p:origin x="1416" y="114"/>
      </p:cViewPr>
      <p:guideLst/>
    </p:cSldViewPr>
  </p:slideViewPr>
  <p:outlineViewPr>
    <p:cViewPr>
      <p:scale>
        <a:sx n="33" d="100"/>
        <a:sy n="33" d="100"/>
      </p:scale>
      <p:origin x="0" y="-24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8E818-0966-4960-A13E-1F3B8859EDF5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686EB-29C5-4DCF-A721-594B059E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3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6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7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6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65478B-D13C-49E3-B1C8-CD4CB77D69D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478B-D13C-49E3-B1C8-CD4CB77D69D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4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SQL SERVER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4342365"/>
            <a:ext cx="8637072" cy="977621"/>
          </a:xfrm>
        </p:spPr>
        <p:txBody>
          <a:bodyPr>
            <a:normAutofit/>
          </a:bodyPr>
          <a:lstStyle/>
          <a:p>
            <a:r>
              <a:rPr lang="ru-RU" sz="3200" b="1" dirty="0"/>
              <a:t>Представления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420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представления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400" y="1979817"/>
            <a:ext cx="11029949" cy="403998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Представления или </a:t>
            </a:r>
            <a:r>
              <a:rPr lang="ru-RU" b="1" dirty="0" err="1"/>
              <a:t>Views</a:t>
            </a:r>
            <a:r>
              <a:rPr lang="ru-RU" dirty="0"/>
              <a:t> представляют виртуальные таблицы. В отличии от обычных стандартных таблиц в базе данных представления содержат запросы, которые динамически извлекают используемые данные.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Преимущества: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/>
              <a:t>упрощают комплексные SQL-операции.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/>
              <a:t> защищают данные, так как представления могут дать доступ к части таблицы, а не ко всей таблице.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/>
              <a:t>позволяют возвращать отформатированные значения из таблиц в нужной и удобной форме.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en-US" dirty="0"/>
              <a:t>При изменении значений в таблицах автоматически меняются значения представления.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en-US" dirty="0"/>
              <a:t>Наличие имени у такой таблицы позволяет пользователю выполнять с ней операции аналогичные операциям с базовыми таблицами.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0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51578" y="1930095"/>
            <a:ext cx="9603275" cy="77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1" i="0" u="none" strike="noStrike" cap="all" normalizeH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название_представления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[(столбец_1, столбец_2, ....)]</a:t>
            </a:r>
          </a:p>
          <a:p>
            <a:pPr marL="0" lvl="0" indent="0" defTabSz="914400"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AS</a:t>
            </a:r>
            <a:r>
              <a:rPr lang="ru-RU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выражение_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8579" y="2705692"/>
            <a:ext cx="8534400" cy="27015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en-US" i="1" dirty="0">
                <a:solidFill>
                  <a:srgbClr val="002060"/>
                </a:solidFill>
                <a:cs typeface="Times New Roman" panose="02020603050405020304" pitchFamily="18" charset="0"/>
              </a:rPr>
              <a:t>Пример</a:t>
            </a:r>
            <a:r>
              <a:rPr lang="ru-RU" altLang="en-US" dirty="0">
                <a:cs typeface="Times New Roman" panose="02020603050405020304" pitchFamily="18" charset="0"/>
              </a:rPr>
              <a:t> 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en-US" dirty="0">
                <a:cs typeface="Times New Roman" panose="02020603050405020304" pitchFamily="18" charset="0"/>
              </a:rPr>
              <a:t>Создать представление о студентах, получающих стипендию больше 78 р.</a:t>
            </a:r>
            <a:endParaRPr lang="en-US" altLang="en-US" sz="10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altLang="en-US" dirty="0"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VIEW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STIP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_78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AS 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SELECT * </a:t>
            </a:r>
          </a:p>
          <a:p>
            <a:pPr lvl="3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FROM STUDENTS 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WHERE STIP&gt;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78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206503" y="3447963"/>
            <a:ext cx="5848350" cy="2176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1800" cap="none" dirty="0">
                <a:latin typeface="+mn-lt"/>
                <a:ea typeface="+mn-ea"/>
                <a:cs typeface="Times New Roman" panose="02020603050405020304" pitchFamily="18" charset="0"/>
              </a:rPr>
              <a:t>При создании представлений можно часть информации скрыть.</a:t>
            </a:r>
          </a:p>
          <a:p>
            <a:endParaRPr lang="en-US" altLang="en-US" sz="1800" cap="none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lvl="2" algn="just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VIEW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STIP</a:t>
            </a:r>
            <a:r>
              <a:rPr lang="ru-RU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 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algn="just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AS 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algn="just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000" b="1" dirty="0">
                <a:latin typeface="Arial Cyr" panose="020B0604020202020204" pitchFamily="34" charset="0"/>
                <a:cs typeface="Times New Roman" panose="02020603050405020304" pitchFamily="18" charset="0"/>
              </a:rPr>
              <a:t>SFAM, SNAME, SFATH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FROM STUDENTS;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altLang="en-US" sz="1800" cap="none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" y="562452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pc="-30" dirty="0">
                <a:solidFill>
                  <a:srgbClr val="27292B"/>
                </a:solidFill>
                <a:latin typeface="Times New Roman" panose="02020603050405020304" pitchFamily="18" charset="0"/>
              </a:rPr>
              <a:t>Представление в SQL может содержать в себе как данные из одной единственной таблицы, так и из нескольких таблиц.</a:t>
            </a:r>
            <a:endParaRPr lang="en-US" b="1" spc="-30" dirty="0"/>
          </a:p>
        </p:txBody>
      </p:sp>
    </p:spTree>
    <p:extLst>
      <p:ext uri="{BB962C8B-B14F-4D97-AF65-F5344CB8AC3E}">
        <p14:creationId xmlns:p14="http://schemas.microsoft.com/office/powerpoint/2010/main" val="184199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866231"/>
            <a:ext cx="6397021" cy="3670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en-US" i="1" dirty="0">
                <a:solidFill>
                  <a:srgbClr val="002060"/>
                </a:solidFill>
                <a:cs typeface="Times New Roman" panose="02020603050405020304" pitchFamily="18" charset="0"/>
              </a:rPr>
              <a:t>Пример</a:t>
            </a:r>
            <a:r>
              <a:rPr lang="ru-RU" altLang="en-US" dirty="0">
                <a:cs typeface="Times New Roman" panose="02020603050405020304" pitchFamily="18" charset="0"/>
              </a:rPr>
              <a:t> 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en-US" dirty="0">
                <a:cs typeface="Times New Roman" panose="02020603050405020304" pitchFamily="18" charset="0"/>
              </a:rPr>
              <a:t>Создать представление о студентах и их оценках.</a:t>
            </a:r>
            <a:endParaRPr lang="en-US" altLang="en-US" sz="10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altLang="en-US" dirty="0"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 VIEW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STUDMARK </a:t>
            </a:r>
            <a:endParaRPr lang="ru-RU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AS </a:t>
            </a:r>
            <a:endParaRPr lang="ru-RU" altLang="en-US" sz="22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ru-RU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Фамилия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B.</a:t>
            </a:r>
            <a:r>
              <a:rPr lang="ru-RU" alt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Название_Предмета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C.</a:t>
            </a:r>
            <a:r>
              <a:rPr lang="ru-RU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Оценка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Студент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ru-RU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chemeClr val="bg1">
                    <a:lumMod val="50000"/>
                  </a:schemeClr>
                </a:solidFill>
              </a:rPr>
              <a:t>JOIN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Результат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alt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A.ID=C.ID</a:t>
            </a:r>
            <a:r>
              <a:rPr lang="ru-RU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_Студент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200" b="1" dirty="0">
                <a:solidFill>
                  <a:schemeClr val="bg1">
                    <a:lumMod val="50000"/>
                  </a:schemeClr>
                </a:solidFill>
              </a:rPr>
              <a:t> JOIN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Предмет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B.ID=C.ID_</a:t>
            </a:r>
            <a:r>
              <a:rPr lang="ru-RU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предмет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596116" y="2126358"/>
            <a:ext cx="5595884" cy="3150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en-US" sz="1800" dirty="0">
                <a:cs typeface="Times New Roman" panose="02020603050405020304" pitchFamily="18" charset="0"/>
              </a:rPr>
              <a:t>Создадим представление об оценках превышающих среднюю.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altLang="en-US" sz="18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6699"/>
                </a:solidFill>
                <a:latin typeface="Consolas" panose="020B0609020204030204" pitchFamily="49" charset="0"/>
              </a:rPr>
              <a:t>CREATE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006699"/>
                </a:solidFill>
                <a:latin typeface="Consolas" panose="020B0609020204030204" pitchFamily="49" charset="0"/>
              </a:rPr>
              <a:t>ALTER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006699"/>
                </a:solidFill>
                <a:latin typeface="Consolas" panose="020B0609020204030204" pitchFamily="49" charset="0"/>
              </a:rPr>
              <a:t>VIEW</a:t>
            </a:r>
            <a:r>
              <a:rPr lang="en-US" sz="2600" dirty="0"/>
              <a:t> AVGMARK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AS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SELECT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Результат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оценка &gt; (</a:t>
            </a:r>
            <a:r>
              <a:rPr lang="ru-RU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SELECT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AVG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(оценка) </a:t>
            </a:r>
            <a:r>
              <a:rPr lang="ru-RU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FROM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Результат B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WHERE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B.ID_предмет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A.ID_предмет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500" y="5508402"/>
            <a:ext cx="11449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en-US" b="1" dirty="0">
                <a:cs typeface="Times New Roman" panose="02020603050405020304" pitchFamily="18" charset="0"/>
              </a:rPr>
              <a:t>Из этих примеров следует, что представления значительно облегчают работу с данными. 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algn="just"/>
            <a:r>
              <a:rPr lang="ru-RU" altLang="en-US" b="1" dirty="0">
                <a:cs typeface="Times New Roman" panose="02020603050405020304" pitchFamily="18" charset="0"/>
              </a:rPr>
              <a:t>Однако они являются чаще всего объектами доступными для чтения.</a:t>
            </a:r>
            <a:endParaRPr lang="ru-RU" altLang="en-US" b="1" dirty="0"/>
          </a:p>
          <a:p>
            <a:pPr algn="just"/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4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Модифицируемое представление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9150" y="2015732"/>
            <a:ext cx="10687049" cy="345061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altLang="en-US" dirty="0">
                <a:cs typeface="Times New Roman" panose="02020603050405020304" pitchFamily="18" charset="0"/>
              </a:rPr>
              <a:t>Так как представления состоят из результатов  запросов, то для их модификации должны быть модифицированы данные из базовых таблиц. Но модификация не должна воздействовать на запрос, она воздействует на значения в таблице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ru-RU" dirty="0"/>
              <a:t> к которой был сделан запрос, и таким образом изменять вывод запроса.</a:t>
            </a:r>
            <a:r>
              <a:rPr lang="ru-RU" altLang="en-US" dirty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Модифицируемое представление означает,  что при изменении данных в самом представлении, эти данные изменятся и в таблицах, которые эти данные хранят. То есть при использовании оператора </a:t>
            </a:r>
            <a:r>
              <a:rPr lang="ru-RU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UPDATE</a:t>
            </a:r>
            <a:r>
              <a:rPr lang="ru-RU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ru-RU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INSERT</a:t>
            </a:r>
            <a:r>
              <a:rPr lang="ru-RU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ru-RU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DELETE</a:t>
            </a:r>
            <a:r>
              <a:rPr lang="ru-RU" dirty="0"/>
              <a:t> к представлению, данные обновятся и в базовых таблицах.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1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804519"/>
            <a:ext cx="12039599" cy="1049235"/>
          </a:xfrm>
        </p:spPr>
        <p:txBody>
          <a:bodyPr/>
          <a:lstStyle/>
          <a:p>
            <a:r>
              <a:rPr lang="ru-RU" dirty="0"/>
              <a:t>Критерии определения модифицируемого ПРЕДСТАВЛЕНИЯ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151" y="2015732"/>
            <a:ext cx="10616704" cy="4004068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altLang="en-US" dirty="0">
                <a:cs typeface="Times New Roman" panose="02020603050405020304" pitchFamily="18" charset="0"/>
              </a:rPr>
              <a:t>представление должно основываться только </a:t>
            </a:r>
            <a:r>
              <a:rPr lang="ru-RU" altLang="en-US" b="1" dirty="0">
                <a:cs typeface="Times New Roman" panose="02020603050405020304" pitchFamily="18" charset="0"/>
              </a:rPr>
              <a:t>на одной БАЗОВОЙ таблице</a:t>
            </a:r>
            <a:r>
              <a:rPr lang="ru-RU" altLang="en-US" dirty="0"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altLang="en-US" dirty="0">
                <a:cs typeface="Times New Roman" panose="02020603050405020304" pitchFamily="18" charset="0"/>
              </a:rPr>
              <a:t>оно </a:t>
            </a:r>
            <a:r>
              <a:rPr lang="ru-RU" altLang="en-US" b="1" dirty="0">
                <a:cs typeface="Times New Roman" panose="02020603050405020304" pitchFamily="18" charset="0"/>
              </a:rPr>
              <a:t>должно содержать первичный ключ </a:t>
            </a:r>
            <a:r>
              <a:rPr lang="ru-RU" altLang="en-US" dirty="0">
                <a:cs typeface="Times New Roman" panose="02020603050405020304" pitchFamily="18" charset="0"/>
              </a:rPr>
              <a:t>этой таблицы;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altLang="en-US" dirty="0"/>
              <a:t>представление</a:t>
            </a:r>
            <a:r>
              <a:rPr lang="ru-RU" altLang="en-US" dirty="0">
                <a:cs typeface="Times New Roman" panose="02020603050405020304" pitchFamily="18" charset="0"/>
              </a:rPr>
              <a:t>  </a:t>
            </a:r>
            <a:r>
              <a:rPr lang="ru-RU" altLang="en-US" b="1" dirty="0">
                <a:cs typeface="Times New Roman" panose="02020603050405020304" pitchFamily="18" charset="0"/>
              </a:rPr>
              <a:t>не должно </a:t>
            </a:r>
            <a:r>
              <a:rPr lang="ru-RU" altLang="en-US" dirty="0">
                <a:cs typeface="Times New Roman" panose="02020603050405020304" pitchFamily="18" charset="0"/>
              </a:rPr>
              <a:t>иметь полей</a:t>
            </a:r>
            <a:r>
              <a:rPr lang="ru-RU" altLang="en-US" dirty="0"/>
              <a:t> </a:t>
            </a:r>
            <a:r>
              <a:rPr lang="ru-RU" altLang="en-US" b="1" dirty="0">
                <a:cs typeface="Times New Roman" panose="02020603050405020304" pitchFamily="18" charset="0"/>
              </a:rPr>
              <a:t>- агрегатных функций</a:t>
            </a:r>
            <a:r>
              <a:rPr lang="ru-RU" altLang="en-US" dirty="0"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ru-RU" altLang="en-US" dirty="0"/>
              <a:t>представление  </a:t>
            </a:r>
            <a:r>
              <a:rPr lang="ru-RU" altLang="en-US" b="1" dirty="0"/>
              <a:t>не должно </a:t>
            </a:r>
            <a:r>
              <a:rPr lang="ru-RU" altLang="en-US" dirty="0"/>
              <a:t>использовать </a:t>
            </a:r>
            <a:r>
              <a:rPr lang="en-US" altLang="en-US" b="1" dirty="0"/>
              <a:t>DISTINCT</a:t>
            </a:r>
            <a:r>
              <a:rPr lang="ru-RU" altLang="en-US" dirty="0"/>
              <a:t>;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ru-RU" altLang="en-US" dirty="0"/>
              <a:t>представление </a:t>
            </a:r>
            <a:r>
              <a:rPr lang="ru-RU" altLang="en-US" b="1" dirty="0"/>
              <a:t> не должно </a:t>
            </a:r>
            <a:r>
              <a:rPr lang="ru-RU" altLang="en-US" dirty="0"/>
              <a:t>использовать </a:t>
            </a:r>
            <a:r>
              <a:rPr lang="en-US" altLang="en-US" b="1" dirty="0"/>
              <a:t>GROUP BY</a:t>
            </a:r>
            <a:r>
              <a:rPr lang="ru-RU" altLang="en-US" b="1" dirty="0"/>
              <a:t>, </a:t>
            </a:r>
            <a:r>
              <a:rPr lang="en-US" altLang="en-US" b="1" dirty="0"/>
              <a:t>HAVING</a:t>
            </a:r>
            <a:r>
              <a:rPr lang="ru-RU" altLang="en-US" dirty="0"/>
              <a:t>;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ru-RU" altLang="en-US" dirty="0"/>
              <a:t>представление  </a:t>
            </a:r>
            <a:r>
              <a:rPr lang="ru-RU" altLang="en-US" b="1" dirty="0"/>
              <a:t>не должно использовать подзапросы</a:t>
            </a:r>
            <a:r>
              <a:rPr lang="ru-RU" altLang="en-US" dirty="0"/>
              <a:t>;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ru-RU" altLang="en-US" dirty="0"/>
              <a:t>представление  </a:t>
            </a:r>
            <a:r>
              <a:rPr lang="ru-RU" altLang="en-US" b="1" dirty="0"/>
              <a:t>не должно использовать константы</a:t>
            </a:r>
            <a:r>
              <a:rPr lang="ru-RU" altLang="en-US" dirty="0"/>
              <a:t>, </a:t>
            </a:r>
            <a:r>
              <a:rPr lang="ru-RU" altLang="en-US" b="1" dirty="0"/>
              <a:t>строки</a:t>
            </a:r>
            <a:r>
              <a:rPr lang="ru-RU" altLang="en-US" dirty="0"/>
              <a:t>, </a:t>
            </a:r>
            <a:r>
              <a:rPr lang="ru-RU" altLang="en-US" b="1" dirty="0"/>
              <a:t>выражения</a:t>
            </a:r>
            <a:r>
              <a:rPr lang="ru-RU" altLang="en-US" dirty="0"/>
              <a:t> среди полей вывода </a:t>
            </a:r>
            <a:r>
              <a:rPr lang="ru-RU" dirty="0"/>
              <a:t>( например: </a:t>
            </a:r>
            <a:r>
              <a:rPr lang="en-US" dirty="0" err="1"/>
              <a:t>comm</a:t>
            </a:r>
            <a:r>
              <a:rPr lang="en-US" dirty="0"/>
              <a:t> * 100 ) </a:t>
            </a:r>
            <a:r>
              <a:rPr lang="ru-RU" altLang="en-US" dirty="0"/>
              <a:t>;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ru-RU" altLang="en-US" dirty="0"/>
              <a:t>представление</a:t>
            </a:r>
            <a:r>
              <a:rPr lang="ru-RU" dirty="0"/>
              <a:t> может быть использовано в другом представлении, но это представление должно также быть модифицируемыми</a:t>
            </a:r>
            <a:endParaRPr lang="ru-RU" altLang="en-US" dirty="0"/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ru-RU" altLang="en-US" dirty="0"/>
              <a:t>для команды </a:t>
            </a:r>
            <a:r>
              <a:rPr lang="en-US" altLang="en-US" b="1" dirty="0"/>
              <a:t>INSERT</a:t>
            </a:r>
            <a:r>
              <a:rPr lang="ru-RU" altLang="en-US" dirty="0"/>
              <a:t> представление может содержать любые поля базовой таблицы, для которой имеются ограничения </a:t>
            </a:r>
            <a:r>
              <a:rPr lang="en-US" altLang="en-US" dirty="0"/>
              <a:t>NOT</a:t>
            </a:r>
            <a:r>
              <a:rPr lang="ru-RU" altLang="en-US" dirty="0"/>
              <a:t>  </a:t>
            </a:r>
            <a:r>
              <a:rPr lang="en-US" altLang="en-US" dirty="0"/>
              <a:t>NULL</a:t>
            </a:r>
            <a:r>
              <a:rPr lang="ru-RU" altLang="en-US" dirty="0"/>
              <a:t>, если другое значение по умолчанию не определено.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9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представлениями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401" y="2015732"/>
            <a:ext cx="10521454" cy="345061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Изменение представлений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Удаление представлений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Обращение к представлениями</a:t>
            </a:r>
          </a:p>
          <a:p>
            <a:pPr marL="0" indent="0">
              <a:buNone/>
            </a:pPr>
            <a:endParaRPr lang="ru-RU" sz="2400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51579" y="2539831"/>
            <a:ext cx="1015770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ALTER VIEW </a:t>
            </a:r>
            <a:r>
              <a:rPr lang="en-US" alt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название_представления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[(столбец_1, столбец_2, ....)]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выражение_SELECT</a:t>
            </a:r>
            <a:endParaRPr lang="en-US" alt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94429" y="3741038"/>
            <a:ext cx="52870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DROP VIEW </a:t>
            </a:r>
            <a:r>
              <a:rPr lang="en-US" alt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название_представления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394429" y="4760683"/>
            <a:ext cx="59378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SELECT * from </a:t>
            </a:r>
            <a:r>
              <a:rPr lang="en-US" alt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название_представления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5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15732"/>
            <a:ext cx="11734799" cy="34506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/>
              <a:t>Написать 5 представлений (многотабличные, группировка, агрегатные функции). 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/>
              <a:t>Осуществить вызов представлений для демонстрации работы представлений.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/>
              <a:t>Для каждого представления продемонстрировать работу операций </a:t>
            </a:r>
            <a:r>
              <a:rPr lang="ru-RU" sz="2400" dirty="0" err="1"/>
              <a:t>insert</a:t>
            </a:r>
            <a:r>
              <a:rPr lang="ru-RU" sz="2400" dirty="0"/>
              <a:t>, </a:t>
            </a:r>
            <a:r>
              <a:rPr lang="ru-RU" sz="2400" dirty="0" err="1"/>
              <a:t>update</a:t>
            </a:r>
            <a:r>
              <a:rPr lang="ru-RU" sz="2400" dirty="0"/>
              <a:t>, </a:t>
            </a:r>
            <a:r>
              <a:rPr lang="ru-RU" sz="2400" dirty="0" err="1"/>
              <a:t>delete</a:t>
            </a:r>
            <a:r>
              <a:rPr lang="ru-RU" sz="2400" dirty="0"/>
              <a:t>. 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/>
              <a:t>В случае невозможности применения операций к какому-нибудь представлению знать причину невозможности выполнения операции.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41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Другая 1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883</TotalTime>
  <Words>441</Words>
  <Application>Microsoft Office PowerPoint</Application>
  <PresentationFormat>Широкоэкранный</PresentationFormat>
  <Paragraphs>74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Arial Cyr</vt:lpstr>
      <vt:lpstr>Calibri</vt:lpstr>
      <vt:lpstr>Cambria</vt:lpstr>
      <vt:lpstr>Consolas</vt:lpstr>
      <vt:lpstr>Times New Roman</vt:lpstr>
      <vt:lpstr>Wingdings</vt:lpstr>
      <vt:lpstr>Gallery</vt:lpstr>
      <vt:lpstr>MS SQL SERVER</vt:lpstr>
      <vt:lpstr>Определение представления</vt:lpstr>
      <vt:lpstr>Синтаксис</vt:lpstr>
      <vt:lpstr>Синтаксис</vt:lpstr>
      <vt:lpstr>Модифицируемое представление</vt:lpstr>
      <vt:lpstr>Критерии определения модифицируемого ПРЕДСТАВЛЕНИЯ</vt:lpstr>
      <vt:lpstr>Работа с представлениями</vt:lpstr>
      <vt:lpstr>задание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</dc:title>
  <dc:creator>Клавдия Клавдия</dc:creator>
  <cp:lastModifiedBy>Пользователь Windows</cp:lastModifiedBy>
  <cp:revision>53</cp:revision>
  <dcterms:created xsi:type="dcterms:W3CDTF">2018-09-17T16:54:03Z</dcterms:created>
  <dcterms:modified xsi:type="dcterms:W3CDTF">2021-09-23T10:03:28Z</dcterms:modified>
</cp:coreProperties>
</file>