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3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6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7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6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65478B-D13C-49E3-B1C8-CD4CB77D69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478B-D13C-49E3-B1C8-CD4CB77D69D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4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SQL SERVER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4342365"/>
            <a:ext cx="8637072" cy="977621"/>
          </a:xfrm>
        </p:spPr>
        <p:txBody>
          <a:bodyPr>
            <a:normAutofit/>
          </a:bodyPr>
          <a:lstStyle/>
          <a:p>
            <a:r>
              <a:rPr lang="ru-RU" sz="3200" b="1" dirty="0"/>
              <a:t>Хранимые процедуры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420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Команды условного выполнения. </a:t>
            </a:r>
            <a:r>
              <a:rPr lang="ru-RU" sz="2400" b="1" dirty="0"/>
              <a:t>Пример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427" t="-22284" r="427" b="21496"/>
          <a:stretch/>
        </p:blipFill>
        <p:spPr>
          <a:xfrm>
            <a:off x="3033712" y="947736"/>
            <a:ext cx="6124575" cy="50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По сути хранимые процедуры представляет набор инструкций, которые выполняются как единое целое. Тем самым хранимые процедуры позволяют упростить комплексные операции и вынести их в единый объект. </a:t>
            </a:r>
          </a:p>
          <a:p>
            <a:pPr marL="0" indent="0" algn="just">
              <a:buNone/>
            </a:pPr>
            <a:r>
              <a:rPr lang="ru-RU" dirty="0"/>
              <a:t>Также хранимые процедуры позволяют ограничить доступ к данным в таблицах и тем самым уменьшить вероятность преднамеренных или неосознанных нежелательных действий в отношении этих данных.</a:t>
            </a:r>
          </a:p>
          <a:p>
            <a:pPr marL="0" indent="0" algn="just">
              <a:buNone/>
            </a:pPr>
            <a:r>
              <a:rPr lang="ru-RU" dirty="0"/>
              <a:t>И еще один важный аспект - производительность. Хранимые процедуры обычно выполняются быстрее, чем обычные SQL-инструкции. Все потому что код процедур компилируется один раз при первом ее запуске, а затем сохраняется в скомпилированной форме.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5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Для создания хранимой процедуры применяется команда </a:t>
            </a:r>
            <a:r>
              <a:rPr lang="ru-RU" b="1" dirty="0"/>
              <a:t>CREATE PROCEDURE</a:t>
            </a:r>
            <a:r>
              <a:rPr lang="ru-RU" dirty="0"/>
              <a:t> или </a:t>
            </a:r>
            <a:r>
              <a:rPr lang="ru-RU" b="1" dirty="0"/>
              <a:t>CREATE PROC</a:t>
            </a:r>
            <a:r>
              <a:rPr lang="ru-RU" dirty="0"/>
              <a:t>.</a:t>
            </a:r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59791" y="3105770"/>
            <a:ext cx="8395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NewRomanPS-BoldMT"/>
              </a:rPr>
              <a:t>CREATE PROC[EDURE]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schema_name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.]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proc_name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[({@param1} type1[VARYING] [= default1] [OUTPUT])] {, ...}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[WITH {RECOMPILE | ENCRYPTION | EXECUTE AS '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user_name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'}]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dirty="0">
                <a:solidFill>
                  <a:srgbClr val="000000"/>
                </a:solidFill>
                <a:latin typeface="TimesNewRomanPSMT"/>
              </a:rPr>
              <a:t>[FOR REPLICATION]</a:t>
            </a:r>
            <a:br>
              <a:rPr lang="en-US" dirty="0">
                <a:solidFill>
                  <a:srgbClr val="000000"/>
                </a:solidFill>
                <a:latin typeface="TimesNewRomanPSMT"/>
              </a:rPr>
            </a:b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AS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batch| EXTERNAL NAME </a:t>
            </a:r>
            <a:r>
              <a:rPr lang="en-US" dirty="0" err="1">
                <a:solidFill>
                  <a:srgbClr val="000000"/>
                </a:solidFill>
                <a:latin typeface="TimesNewRomanPSMT"/>
              </a:rPr>
              <a:t>method_nam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8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Поскольку команда </a:t>
            </a:r>
            <a:r>
              <a:rPr lang="ru-RU" b="1" dirty="0"/>
              <a:t>CREATE PROCEDURE </a:t>
            </a:r>
            <a:r>
              <a:rPr lang="ru-RU" dirty="0"/>
              <a:t>должна вызываться в отдельном пакете, то после команды </a:t>
            </a:r>
            <a:r>
              <a:rPr lang="ru-RU" b="1" dirty="0"/>
              <a:t>USE</a:t>
            </a:r>
            <a:r>
              <a:rPr lang="ru-RU" dirty="0"/>
              <a:t>, которая устанавливает текущую базу данных, используется команда </a:t>
            </a:r>
            <a:r>
              <a:rPr lang="ru-RU" b="1" dirty="0"/>
              <a:t>GO</a:t>
            </a:r>
            <a:r>
              <a:rPr lang="ru-RU" dirty="0"/>
              <a:t> для определения нового пакета.</a:t>
            </a:r>
          </a:p>
          <a:p>
            <a:pPr marL="0" indent="0" algn="just">
              <a:buNone/>
            </a:pPr>
            <a:r>
              <a:rPr lang="ru-RU" dirty="0"/>
              <a:t>После имени процедуры должно идти ключевое слово </a:t>
            </a:r>
            <a:r>
              <a:rPr lang="ru-RU" b="1" dirty="0"/>
              <a:t>AS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Для отделения тела процедуры от остальной части скрипта код процедуры нередко помещается в блок </a:t>
            </a:r>
            <a:r>
              <a:rPr lang="ru-RU" b="1" dirty="0"/>
              <a:t>BEGIN...END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02" y="4191682"/>
            <a:ext cx="4015877" cy="187822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054" y="4191682"/>
            <a:ext cx="35718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3223" y="1980595"/>
            <a:ext cx="7184571" cy="395287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/>
              <a:t>После добавления процедуры мы ее можем увидеть в узле базы данных в </a:t>
            </a:r>
            <a:r>
              <a:rPr lang="en-US" dirty="0"/>
              <a:t>SQL Server Management Studio </a:t>
            </a:r>
            <a:r>
              <a:rPr lang="ru-RU" dirty="0"/>
              <a:t>в </a:t>
            </a:r>
            <a:r>
              <a:rPr lang="ru-RU" dirty="0" err="1"/>
              <a:t>подузле</a:t>
            </a:r>
            <a:r>
              <a:rPr lang="ru-RU" dirty="0"/>
              <a:t> </a:t>
            </a:r>
            <a:r>
              <a:rPr lang="ru-RU" b="1" dirty="0"/>
              <a:t>Программирование</a:t>
            </a:r>
            <a:r>
              <a:rPr lang="en-US" b="1" dirty="0"/>
              <a:t> -&gt; </a:t>
            </a:r>
            <a:r>
              <a:rPr lang="ru-RU" b="1" dirty="0"/>
              <a:t>Хранимые процедуры</a:t>
            </a:r>
            <a:r>
              <a:rPr lang="ru-RU" dirty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Выполнение процедуры</a:t>
            </a:r>
          </a:p>
          <a:p>
            <a:pPr marL="0" indent="0">
              <a:buNone/>
            </a:pPr>
            <a:r>
              <a:rPr lang="ru-RU" dirty="0"/>
              <a:t>Для выполнения хранимой процедуры вызывается команда </a:t>
            </a:r>
            <a:r>
              <a:rPr lang="ru-RU" b="1" dirty="0"/>
              <a:t>EXEC</a:t>
            </a:r>
            <a:r>
              <a:rPr lang="ru-RU" dirty="0"/>
              <a:t> или </a:t>
            </a:r>
            <a:r>
              <a:rPr lang="ru-RU" b="1" dirty="0"/>
              <a:t>EXECUTE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ru-RU" b="1" dirty="0"/>
              <a:t>Удаление процедуры</a:t>
            </a:r>
          </a:p>
          <a:p>
            <a:pPr marL="0" indent="0">
              <a:buNone/>
            </a:pPr>
            <a:r>
              <a:rPr lang="ru-RU" dirty="0"/>
              <a:t>Для удаления процедуры применяется команда </a:t>
            </a:r>
            <a:r>
              <a:rPr lang="ru-RU" b="1" dirty="0"/>
              <a:t>DROP PROCEDURE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53" y="1941406"/>
            <a:ext cx="2015356" cy="41610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63" y="2757772"/>
            <a:ext cx="3226525" cy="10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8511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Процедуры могут принимать параметры. Параметры бывают входными - с их помощью в процедуру можно передать некоторые значения. И также параметры бывают выходными - они позволяют возвратить из процедуры некоторое значение.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09" y="3355486"/>
            <a:ext cx="3167607" cy="25838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46" y="3175781"/>
            <a:ext cx="2714625" cy="29432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-2771" t="-4143" r="2771" b="15930"/>
          <a:stretch/>
        </p:blipFill>
        <p:spPr>
          <a:xfrm>
            <a:off x="8225929" y="3071005"/>
            <a:ext cx="2828925" cy="278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3"/>
            <a:ext cx="10056798" cy="25823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Пример хранимой процедуры без входных параметров для</a:t>
            </a:r>
            <a:br>
              <a:rPr lang="ru-RU" dirty="0"/>
            </a:br>
            <a:r>
              <a:rPr lang="ru-RU" dirty="0"/>
              <a:t>вывода количества учащихся по каждой группе обучения (группирование) и с сортировкой</a:t>
            </a:r>
          </a:p>
          <a:p>
            <a:pPr marL="0" indent="0" algn="just">
              <a:buNone/>
            </a:pPr>
            <a:br>
              <a:rPr lang="ru-RU" dirty="0"/>
            </a:b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29" y="2834641"/>
            <a:ext cx="4286250" cy="2505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706" y="2834641"/>
            <a:ext cx="27432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2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70" y="3158625"/>
            <a:ext cx="5657850" cy="2447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015" y="3282450"/>
            <a:ext cx="2486025" cy="2324100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451579" y="2015733"/>
            <a:ext cx="10056798" cy="25823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Пример хранимой процедуры без входных параметров на основании двух таблиц</a:t>
            </a:r>
          </a:p>
          <a:p>
            <a:pPr marL="0" indent="0" algn="just">
              <a:buNone/>
            </a:pP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  <a:endParaRPr lang="en-US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451579" y="2015733"/>
            <a:ext cx="10056798" cy="25823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Пример хранимой процедуры </a:t>
            </a:r>
            <a:r>
              <a:rPr lang="en-US" dirty="0"/>
              <a:t>c</a:t>
            </a:r>
            <a:r>
              <a:rPr lang="ru-RU" dirty="0"/>
              <a:t> входными параметрами</a:t>
            </a:r>
          </a:p>
          <a:p>
            <a:pPr marL="0" indent="0" algn="just">
              <a:buNone/>
            </a:pPr>
            <a:br>
              <a:rPr lang="ru-RU" dirty="0"/>
            </a:b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957F36-4085-4E26-8501-79AC6632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44" y="2645501"/>
            <a:ext cx="6324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1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Написать 5 хранимых процедур (2 с двумя входными параметрами, 3 с тремя и более), в которых реализовать следующие требования: запросы в теле хранимой процедуры должен быть многотабличным (получать данные не менее чем из двух таблиц);  в запросах должны быть использованы агрегатные функции,  инструкции предложения </a:t>
            </a:r>
            <a:r>
              <a:rPr lang="en-US" dirty="0"/>
              <a:t>WHERE (IN, LIKE, BETWEEN)</a:t>
            </a:r>
            <a:r>
              <a:rPr lang="ru-RU" dirty="0"/>
              <a:t>, группировкой данных. Осуществить вызов созданных хранимых процедур через команду </a:t>
            </a:r>
            <a:r>
              <a:rPr lang="en-US" dirty="0"/>
              <a:t> EXECUTE, </a:t>
            </a:r>
            <a:r>
              <a:rPr lang="ru-RU" dirty="0"/>
              <a:t>удаление (</a:t>
            </a:r>
            <a:r>
              <a:rPr lang="en-US" dirty="0"/>
              <a:t>DROP</a:t>
            </a:r>
            <a:r>
              <a:rPr lang="ru-RU" dirty="0"/>
              <a:t> </a:t>
            </a:r>
            <a:r>
              <a:rPr lang="en-US" dirty="0"/>
              <a:t>PROC) </a:t>
            </a:r>
            <a:r>
              <a:rPr lang="ru-RU" dirty="0"/>
              <a:t>и их изменение (</a:t>
            </a:r>
            <a:r>
              <a:rPr lang="en-US" dirty="0"/>
              <a:t>ALTER PROC</a:t>
            </a:r>
            <a:r>
              <a:rPr lang="ru-RU" dirty="0"/>
              <a:t>). Изучить работу любой системной процедуры и осуществить ее вызов в рамках базы данных согласно индивидуальному заданию.</a:t>
            </a:r>
          </a:p>
          <a:p>
            <a:pPr marL="0" indent="0" algn="just">
              <a:buNone/>
            </a:pPr>
            <a:r>
              <a:rPr lang="ru-RU" dirty="0"/>
              <a:t>1 функцию написать </a:t>
            </a:r>
            <a:r>
              <a:rPr lang="ru-RU"/>
              <a:t>согласно варианта.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78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979818"/>
            <a:ext cx="9603275" cy="154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Переменная представляет именованный объект, который хранит некоторое значение. Для определения переменных применяется выражение </a:t>
            </a:r>
            <a:r>
              <a:rPr lang="ru-RU" b="1" dirty="0"/>
              <a:t>DECLARE</a:t>
            </a:r>
            <a:r>
              <a:rPr lang="ru-RU" dirty="0"/>
              <a:t>, после которого указывается название и тип переменной. При этом название локальной переменной должно начинаться с символа </a:t>
            </a:r>
            <a:r>
              <a:rPr lang="ru-RU" b="1" dirty="0"/>
              <a:t>@: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33567" y="3556372"/>
            <a:ext cx="7929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defTabSz="914400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@название_переменной тип_данных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40559" y="4087682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@name NVARCHAR(20), @age INT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51577" y="4457014"/>
            <a:ext cx="99261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 помощью выражения </a:t>
            </a:r>
            <a:r>
              <a:rPr lang="ru-RU" sz="2000" b="1" dirty="0"/>
              <a:t>SET</a:t>
            </a:r>
            <a:r>
              <a:rPr lang="ru-RU" sz="2000" dirty="0"/>
              <a:t> можно присвоить переменной некоторое значение:</a:t>
            </a:r>
          </a:p>
          <a:p>
            <a:br>
              <a:rPr lang="ru-RU" dirty="0"/>
            </a:b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10805" y="4934067"/>
            <a:ext cx="61656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NVARCHAR(20), @age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'Tom'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@age = 18;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380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Выражение </a:t>
            </a:r>
            <a:r>
              <a:rPr lang="ru-RU" b="1" dirty="0"/>
              <a:t>PRINT</a:t>
            </a:r>
            <a:r>
              <a:rPr lang="ru-RU" dirty="0"/>
              <a:t> возвращает сообщение клиенту.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480" y="2493665"/>
            <a:ext cx="35269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DB003E"/>
                </a:solidFill>
                <a:latin typeface="Consolas" panose="020B0609020204030204" pitchFamily="49" charset="0"/>
              </a:rPr>
              <a:t>'</a:t>
            </a:r>
            <a:r>
              <a:rPr lang="en-US" altLang="en-US" dirty="0">
                <a:latin typeface="Consolas" panose="020B0609020204030204" pitchFamily="49" charset="0"/>
              </a:rPr>
              <a:t>Hello World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85" y="2501106"/>
            <a:ext cx="4775833" cy="30893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451579" y="306393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И с его помощью мы можем вывести значение переменной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9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можно использовать для получения значения команду </a:t>
            </a:r>
            <a:r>
              <a:rPr lang="ru-RU" b="1" dirty="0"/>
              <a:t>SELECT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90" y="2745675"/>
            <a:ext cx="4206735" cy="28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8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в запросах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Через переменные можно передавать данные в запросы. И также можно получать данные, которые являются результатом запросов, в переменные. Например, при выборке из таблиц с помощью команды </a:t>
            </a:r>
            <a:r>
              <a:rPr lang="ru-RU" b="1" dirty="0"/>
              <a:t>SELECT</a:t>
            </a:r>
            <a:r>
              <a:rPr lang="ru-RU" dirty="0"/>
              <a:t> мы можем извлекать данные в переменную с помощью следующего синтаксиса:</a:t>
            </a:r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0752" y="3741038"/>
            <a:ext cx="618811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@переменная_1 = спецификация_столбца_1,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@переменная_2 = спецификация_столбца_2,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......................................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переменная_N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спецификация_столбца_N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372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в запросах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выражении </a:t>
            </a:r>
            <a:r>
              <a:rPr lang="ru-RU" b="1" dirty="0"/>
              <a:t>SET</a:t>
            </a:r>
            <a:r>
              <a:rPr lang="ru-RU" dirty="0"/>
              <a:t> значение, присваиваемое переменной, также может быть результатом команды SELECT.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Команда </a:t>
            </a:r>
            <a:r>
              <a:rPr lang="ru-RU" b="1" cap="small" dirty="0" err="1"/>
              <a:t>set</a:t>
            </a:r>
            <a:r>
              <a:rPr lang="ru-RU" dirty="0"/>
              <a:t> обычно используется для установки значения переменной. В этом случае она имеет следующий синтаксис: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SET </a:t>
            </a:r>
            <a:r>
              <a:rPr lang="ru-RU" b="1" dirty="0" err="1"/>
              <a:t>имя_переменной</a:t>
            </a:r>
            <a:r>
              <a:rPr lang="ru-RU" b="1" dirty="0"/>
              <a:t> = значение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91" y="2300834"/>
            <a:ext cx="6518434" cy="25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4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Команды условного выполнения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10435621" cy="345061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b="1" dirty="0"/>
              <a:t>Условная конструкция </a:t>
            </a:r>
            <a:r>
              <a:rPr lang="en-US" b="1" dirty="0"/>
              <a:t>IF</a:t>
            </a:r>
            <a:r>
              <a:rPr lang="ru-RU" b="1" dirty="0"/>
              <a:t>…</a:t>
            </a:r>
            <a:r>
              <a:rPr lang="en-US" b="1" dirty="0"/>
              <a:t>ELSE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Конструкция </a:t>
            </a:r>
            <a:r>
              <a:rPr lang="ru-RU" sz="2600" b="1" cap="small" dirty="0" err="1"/>
              <a:t>if</a:t>
            </a:r>
            <a:r>
              <a:rPr lang="ru-RU" sz="2600" b="1" cap="small" dirty="0"/>
              <a:t>...</a:t>
            </a:r>
            <a:r>
              <a:rPr lang="ru-RU" sz="2600" b="1" cap="small" dirty="0" err="1"/>
              <a:t>else</a:t>
            </a:r>
            <a:r>
              <a:rPr lang="ru-RU" sz="2600" dirty="0"/>
              <a:t> </a:t>
            </a:r>
            <a:r>
              <a:rPr lang="ru-RU" dirty="0"/>
              <a:t>определяет команды, выполнение которых зависит от некоторого критерия.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Синтаксис: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ru-RU" b="1" dirty="0"/>
              <a:t>логическое условие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           набор операторов 1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ELSE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           набор операторов 2</a:t>
            </a:r>
            <a:endParaRPr lang="en-US" dirty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52457" y="3801290"/>
            <a:ext cx="5390606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Конструкция </a:t>
            </a:r>
            <a:r>
              <a:rPr lang="ru-RU" sz="2200" b="1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r>
              <a:rPr lang="ru-RU" sz="2200" b="1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  <a:r>
              <a:rPr lang="ru-RU" sz="2200" b="1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для создания блока команд. Все, что находится между </a:t>
            </a:r>
            <a:r>
              <a:rPr lang="ru-RU" sz="2200" b="1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200" b="1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ru-RU" sz="22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частью блока.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805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Команды условного выполнения. </a:t>
            </a:r>
            <a:r>
              <a:rPr lang="ru-RU" sz="2400" b="1" dirty="0"/>
              <a:t>Пример</a:t>
            </a:r>
            <a:br>
              <a:rPr lang="en-US" dirty="0"/>
            </a:b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801" y="1995079"/>
            <a:ext cx="5602061" cy="41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Команды условного выполнения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1963481"/>
            <a:ext cx="10435621" cy="3450613"/>
          </a:xfrm>
        </p:spPr>
        <p:txBody>
          <a:bodyPr>
            <a:normAutofit fontScale="85000" lnSpcReduction="10000"/>
          </a:bodyPr>
          <a:lstStyle/>
          <a:p>
            <a:pPr marL="0" lvl="0" indent="0" algn="just">
              <a:buNone/>
            </a:pPr>
            <a:r>
              <a:rPr lang="ru-RU" b="1" dirty="0"/>
              <a:t>Конструкция </a:t>
            </a:r>
            <a:r>
              <a:rPr lang="en-US" b="1" dirty="0"/>
              <a:t>CASE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тех</a:t>
            </a:r>
            <a:r>
              <a:rPr lang="en-US" dirty="0"/>
              <a:t> </a:t>
            </a:r>
            <a:r>
              <a:rPr lang="en-US" dirty="0" err="1"/>
              <a:t>ситуаций</a:t>
            </a:r>
            <a:r>
              <a:rPr lang="en-US" dirty="0"/>
              <a:t>, </a:t>
            </a:r>
            <a:r>
              <a:rPr lang="en-US" dirty="0" err="1"/>
              <a:t>когда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 </a:t>
            </a:r>
            <a:r>
              <a:rPr lang="en-US" dirty="0" err="1"/>
              <a:t>нескольких</a:t>
            </a:r>
            <a:r>
              <a:rPr lang="en-US" dirty="0"/>
              <a:t> </a:t>
            </a:r>
            <a:r>
              <a:rPr lang="en-US" dirty="0" err="1"/>
              <a:t>условий</a:t>
            </a:r>
            <a:r>
              <a:rPr lang="en-US" dirty="0"/>
              <a:t> </a:t>
            </a:r>
            <a:r>
              <a:rPr lang="en-US" dirty="0" err="1"/>
              <a:t>требует</a:t>
            </a:r>
            <a:r>
              <a:rPr lang="en-US" dirty="0"/>
              <a:t> </a:t>
            </a:r>
            <a:r>
              <a:rPr lang="en-US" dirty="0" err="1"/>
              <a:t>многих</a:t>
            </a:r>
            <a:r>
              <a:rPr lang="en-US" dirty="0"/>
              <a:t> </a:t>
            </a:r>
            <a:r>
              <a:rPr lang="en-US" dirty="0" err="1"/>
              <a:t>команд</a:t>
            </a:r>
            <a:r>
              <a:rPr lang="en-US" dirty="0"/>
              <a:t> </a:t>
            </a:r>
            <a:r>
              <a:rPr lang="en-US" b="1" cap="small" dirty="0"/>
              <a:t>IF</a:t>
            </a:r>
            <a:r>
              <a:rPr lang="en-US" cap="small" dirty="0"/>
              <a:t>,</a:t>
            </a:r>
            <a:r>
              <a:rPr lang="en-US" dirty="0"/>
              <a:t> в SQL Server </a:t>
            </a:r>
            <a:r>
              <a:rPr lang="en-US" dirty="0" err="1"/>
              <a:t>предусмотрена</a:t>
            </a:r>
            <a:r>
              <a:rPr lang="en-US" dirty="0"/>
              <a:t> </a:t>
            </a:r>
            <a:r>
              <a:rPr lang="en-US" dirty="0" err="1"/>
              <a:t>конструкция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. </a:t>
            </a:r>
            <a:r>
              <a:rPr lang="en-US" dirty="0" err="1"/>
              <a:t>Конструкция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, в </a:t>
            </a:r>
            <a:r>
              <a:rPr lang="en-US" dirty="0" err="1"/>
              <a:t>отличие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b="1" cap="small" dirty="0"/>
              <a:t>IF</a:t>
            </a:r>
            <a:r>
              <a:rPr lang="en-US" cap="small" dirty="0"/>
              <a:t>,</a:t>
            </a:r>
            <a:r>
              <a:rPr lang="en-US" b="1" cap="small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использоваться</a:t>
            </a:r>
            <a:r>
              <a:rPr lang="en-US" dirty="0"/>
              <a:t> в </a:t>
            </a:r>
            <a:r>
              <a:rPr lang="en-US" dirty="0" err="1"/>
              <a:t>команде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Конструкция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 err="1"/>
              <a:t>имеет</a:t>
            </a:r>
            <a:r>
              <a:rPr lang="en-US" dirty="0"/>
              <a:t> </a:t>
            </a:r>
            <a:r>
              <a:rPr lang="en-US" dirty="0" err="1"/>
              <a:t>следующий</a:t>
            </a:r>
            <a:r>
              <a:rPr lang="en-US" dirty="0"/>
              <a:t> </a:t>
            </a:r>
            <a:r>
              <a:rPr lang="en-US" dirty="0" err="1"/>
              <a:t>синтаксис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CASE </a:t>
            </a:r>
            <a:r>
              <a:rPr lang="en-US" b="1" dirty="0" err="1"/>
              <a:t>выражение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WHEN выражение1 THEN выражение2 [...]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[ELSE </a:t>
            </a:r>
            <a:r>
              <a:rPr lang="en-US" b="1" dirty="0" err="1"/>
              <a:t>выражение</a:t>
            </a:r>
            <a:r>
              <a:rPr lang="en-US" b="1" dirty="0"/>
              <a:t> N]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967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Другая 1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322</TotalTime>
  <Words>862</Words>
  <Application>Microsoft Office PowerPoint</Application>
  <PresentationFormat>Широкоэкранный</PresentationFormat>
  <Paragraphs>88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Consolas</vt:lpstr>
      <vt:lpstr>Times New Roman</vt:lpstr>
      <vt:lpstr>TimesNewRomanPS-BoldMT</vt:lpstr>
      <vt:lpstr>TimesNewRomanPSMT</vt:lpstr>
      <vt:lpstr>verdana</vt:lpstr>
      <vt:lpstr>Gallery</vt:lpstr>
      <vt:lpstr>MS SQL SERVER</vt:lpstr>
      <vt:lpstr>Переменные</vt:lpstr>
      <vt:lpstr>Переменные</vt:lpstr>
      <vt:lpstr>переменные</vt:lpstr>
      <vt:lpstr>Переменные в запросах</vt:lpstr>
      <vt:lpstr>Переменные в запросах</vt:lpstr>
      <vt:lpstr>Команды условного выполнения </vt:lpstr>
      <vt:lpstr>Команды условного выполнения. Пример </vt:lpstr>
      <vt:lpstr>Команды условного выполнения </vt:lpstr>
      <vt:lpstr>Команды условного выполнения. Пример </vt:lpstr>
      <vt:lpstr>Хранимые процедуры</vt:lpstr>
      <vt:lpstr>Хранимые процедуры</vt:lpstr>
      <vt:lpstr>Хранимые процедуры</vt:lpstr>
      <vt:lpstr>Хранимые процедуры</vt:lpstr>
      <vt:lpstr>Хранимые процедуры</vt:lpstr>
      <vt:lpstr>Хранимые процедуры</vt:lpstr>
      <vt:lpstr>Хранимые процедуры</vt:lpstr>
      <vt:lpstr>Хранимые процедуры</vt:lpstr>
      <vt:lpstr>Задание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</dc:title>
  <dc:creator>Клавдия Клавдия</dc:creator>
  <cp:lastModifiedBy>Student410</cp:lastModifiedBy>
  <cp:revision>19</cp:revision>
  <dcterms:created xsi:type="dcterms:W3CDTF">2018-09-17T16:54:03Z</dcterms:created>
  <dcterms:modified xsi:type="dcterms:W3CDTF">2022-09-12T11:18:24Z</dcterms:modified>
</cp:coreProperties>
</file>