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3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89416" autoAdjust="0"/>
  </p:normalViewPr>
  <p:slideViewPr>
    <p:cSldViewPr snapToGrid="0">
      <p:cViewPr varScale="1">
        <p:scale>
          <a:sx n="103" d="100"/>
          <a:sy n="103" d="100"/>
        </p:scale>
        <p:origin x="1374" y="102"/>
      </p:cViewPr>
      <p:guideLst/>
    </p:cSldViewPr>
  </p:slideViewPr>
  <p:outlineViewPr>
    <p:cViewPr>
      <p:scale>
        <a:sx n="33" d="100"/>
        <a:sy n="33" d="100"/>
      </p:scale>
      <p:origin x="0" y="-2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E818-0966-4960-A13E-1F3B8859EDF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86EB-29C5-4DCF-A721-594B059E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Триггер</a:t>
            </a:r>
            <a:r>
              <a:rPr lang="ru-RU" baseline="0" dirty="0" smtClean="0"/>
              <a:t> на добавление и изменение возраста студентов. Запрет на ввод информации о несовершеннолетних студентах.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также создать триггеры, выполняющие работу только в случае обновления конкретного столбца.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принятия решения о продолжении обработки в триггере может быть применена инструкция IF UPDATE: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удалении специальности (по </a:t>
            </a:r>
            <a:r>
              <a:rPr lang="en-US" baseline="0" dirty="0" smtClean="0"/>
              <a:t>ID)</a:t>
            </a:r>
            <a:r>
              <a:rPr lang="ru-RU" baseline="0" dirty="0" smtClean="0"/>
              <a:t>, при наличии ссылочной целостности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UPDATE CASCADE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DELETE CASCADE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baseline="0" dirty="0" smtClean="0"/>
              <a:t>, удаляются все соответствующие записи</a:t>
            </a:r>
            <a:r>
              <a:rPr lang="en-US" baseline="0" dirty="0" smtClean="0"/>
              <a:t> </a:t>
            </a:r>
            <a:r>
              <a:rPr lang="ru-RU" baseline="0" dirty="0" smtClean="0"/>
              <a:t>из таблицы </a:t>
            </a:r>
            <a:r>
              <a:rPr lang="ru-RU" baseline="0" smtClean="0"/>
              <a:t>Студент соответствующего </a:t>
            </a:r>
            <a:r>
              <a:rPr lang="ru-RU" baseline="0" dirty="0" smtClean="0"/>
              <a:t>номера специальности 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478B-D13C-49E3-B1C8-CD4CB77D69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4342365"/>
            <a:ext cx="8637072" cy="977621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триггеры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42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 удаления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Триггеры удаления (</a:t>
            </a:r>
            <a:r>
              <a:rPr lang="ru-RU" sz="2400" i="1" dirty="0" err="1"/>
              <a:t>delete</a:t>
            </a:r>
            <a:r>
              <a:rPr lang="ru-RU" sz="2400" i="1" dirty="0"/>
              <a:t> </a:t>
            </a:r>
            <a:r>
              <a:rPr lang="ru-RU" sz="2400" i="1" dirty="0" err="1"/>
              <a:t>triggers</a:t>
            </a:r>
            <a:r>
              <a:rPr lang="ru-RU" sz="2400" dirty="0"/>
              <a:t>) обычно применяются в двух случаях: предотвращение удаления строк, которое может вызвать проблемы с целостностью данных, например строки, используемой в качестве внешнего ключа к другим таблицам, и выполнение каскадных операций удаления дочерних (</a:t>
            </a:r>
            <a:r>
              <a:rPr lang="ru-RU" sz="2400" i="1" dirty="0" err="1"/>
              <a:t>children</a:t>
            </a:r>
            <a:r>
              <a:rPr lang="ru-RU" sz="2400" dirty="0"/>
              <a:t>) строк главной (</a:t>
            </a:r>
            <a:r>
              <a:rPr lang="ru-RU" sz="2400" i="1" dirty="0" err="1"/>
              <a:t>master</a:t>
            </a:r>
            <a:r>
              <a:rPr lang="ru-RU" sz="2400" dirty="0"/>
              <a:t>) строки.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Такой </a:t>
            </a:r>
            <a:r>
              <a:rPr lang="ru-RU" sz="2400" dirty="0"/>
              <a:t>триггер можно использовать для удаления всей информации о заказах из главной строки продаж.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82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ru-RU" sz="2400" dirty="0" smtClean="0"/>
              <a:t>Триггер удаления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51579" y="1929628"/>
            <a:ext cx="7624916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Students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Удаление_специальности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Specialnost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Deleted D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 ST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SP_ID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ST_SPID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ST_SPID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ST_SPID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50438" y="5698821"/>
            <a:ext cx="6641562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Specialnost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SP_ID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3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Написать 5 триггеров (2 на </a:t>
            </a:r>
            <a:r>
              <a:rPr lang="en-US" dirty="0" smtClean="0"/>
              <a:t>insert, 2</a:t>
            </a:r>
            <a:r>
              <a:rPr lang="ru-RU" dirty="0" smtClean="0"/>
              <a:t> на </a:t>
            </a:r>
            <a:r>
              <a:rPr lang="en-US" dirty="0" smtClean="0"/>
              <a:t>delete</a:t>
            </a:r>
            <a:r>
              <a:rPr lang="ru-RU" dirty="0" smtClean="0"/>
              <a:t>, 1 на</a:t>
            </a:r>
            <a:r>
              <a:rPr lang="en-US" dirty="0" smtClean="0"/>
              <a:t> update</a:t>
            </a:r>
            <a:r>
              <a:rPr lang="ru-RU" dirty="0" smtClean="0"/>
              <a:t>). В теле триггера необходимо использовать инструкцию </a:t>
            </a:r>
            <a:r>
              <a:rPr lang="en-US" dirty="0" smtClean="0"/>
              <a:t>select </a:t>
            </a:r>
            <a:r>
              <a:rPr lang="ru-RU" dirty="0" smtClean="0"/>
              <a:t>для получения данных из базы данных согласно индивидуальному заданию.  Данные для расчетов необходимо получать из разных таблиц (не менее чем из двух). Продемонстрировать работу триггеров через соответствующие операторы </a:t>
            </a:r>
            <a:r>
              <a:rPr lang="en-US" dirty="0" smtClean="0"/>
              <a:t>T-SQL (select, insert, delete, </a:t>
            </a:r>
            <a:r>
              <a:rPr lang="en-US" smtClean="0"/>
              <a:t>update).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9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триггеров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79818"/>
            <a:ext cx="9603275" cy="197822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Триггеры представляют специальный тип хранимой процедуры, которая вызывается автоматически при выполнении определенного действия над таблицей или представлением, в частности, при добавлении, изменении или удалении данных, то есть при выполнении команд </a:t>
            </a:r>
            <a:r>
              <a:rPr lang="ru-RU" b="1" dirty="0"/>
              <a:t>INSERT, UPDATE, DELETE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/>
              <a:t>Формальное определение триггера: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7520" y="4127410"/>
            <a:ext cx="681881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имя_триггера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{имя_таблицы | имя_представления}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INSTEAD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выражения_sql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8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триггеров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28794"/>
            <a:ext cx="9603276" cy="390174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Каждый </a:t>
            </a:r>
            <a:r>
              <a:rPr lang="ru-RU" dirty="0"/>
              <a:t>триггер ассоциируется с определенной таблицей или представлением, имя которых указывается после слова </a:t>
            </a:r>
            <a:r>
              <a:rPr lang="ru-RU" b="1" dirty="0" smtClean="0"/>
              <a:t>ON</a:t>
            </a:r>
            <a:r>
              <a:rPr lang="ru-RU" dirty="0" smtClean="0"/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Затем </a:t>
            </a:r>
            <a:r>
              <a:rPr lang="ru-RU" dirty="0"/>
              <a:t>устанавливается </a:t>
            </a:r>
            <a:r>
              <a:rPr lang="ru-RU" b="1" i="1" dirty="0"/>
              <a:t>тип </a:t>
            </a:r>
            <a:r>
              <a:rPr lang="ru-RU" b="1" i="1" dirty="0" smtClean="0"/>
              <a:t>триггера</a:t>
            </a:r>
            <a:r>
              <a:rPr lang="ru-RU" dirty="0" smtClean="0"/>
              <a:t>, который представляет </a:t>
            </a:r>
            <a:r>
              <a:rPr lang="ru-RU" dirty="0"/>
              <a:t>один из двух </a:t>
            </a:r>
            <a:r>
              <a:rPr lang="ru-RU" dirty="0" smtClean="0"/>
              <a:t>типов: </a:t>
            </a:r>
            <a:r>
              <a:rPr lang="ru-RU" b="1" dirty="0" smtClean="0"/>
              <a:t>AFTER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/>
              <a:t>INSTEAD OF</a:t>
            </a:r>
            <a:r>
              <a:rPr lang="ru-RU" dirty="0"/>
              <a:t>. </a:t>
            </a:r>
          </a:p>
          <a:p>
            <a:pPr marL="0" indent="0" algn="just">
              <a:lnSpc>
                <a:spcPct val="10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ru-RU" b="1" dirty="0" smtClean="0">
                <a:solidFill>
                  <a:srgbClr val="0070C0"/>
                </a:solidFill>
              </a:rPr>
              <a:t>Триггеры </a:t>
            </a:r>
            <a:r>
              <a:rPr lang="ru-RU" b="1" dirty="0">
                <a:solidFill>
                  <a:srgbClr val="0070C0"/>
                </a:solidFill>
              </a:rPr>
              <a:t>типа AFTER</a:t>
            </a:r>
            <a:r>
              <a:rPr lang="ru-RU" dirty="0"/>
              <a:t> вызываются после выполнения действия, запускающего </a:t>
            </a:r>
            <a:r>
              <a:rPr lang="ru-RU" dirty="0" smtClean="0"/>
              <a:t>триггер. </a:t>
            </a:r>
            <a:r>
              <a:rPr lang="ru-RU" dirty="0"/>
              <a:t>Параметры </a:t>
            </a:r>
            <a:r>
              <a:rPr lang="ru-RU" b="1" dirty="0"/>
              <a:t>INSERT</a:t>
            </a:r>
            <a:r>
              <a:rPr lang="ru-RU" dirty="0"/>
              <a:t>, </a:t>
            </a:r>
            <a:r>
              <a:rPr lang="ru-RU" b="1" dirty="0"/>
              <a:t>UPDATE</a:t>
            </a:r>
            <a:r>
              <a:rPr lang="ru-RU" dirty="0"/>
              <a:t> и </a:t>
            </a:r>
            <a:r>
              <a:rPr lang="ru-RU" b="1" dirty="0"/>
              <a:t>DELETE</a:t>
            </a:r>
            <a:r>
              <a:rPr lang="ru-RU" dirty="0"/>
              <a:t> задают действие триггера</a:t>
            </a:r>
            <a:r>
              <a:rPr lang="ru-RU" dirty="0" smtClean="0"/>
              <a:t>. </a:t>
            </a:r>
            <a:r>
              <a:rPr lang="ru-RU" dirty="0"/>
              <a:t>Допускается любая комбинация этих трех инструкций.</a:t>
            </a:r>
            <a:endParaRPr lang="ru-RU" dirty="0" smtClean="0"/>
          </a:p>
          <a:p>
            <a:pPr marL="0" indent="0" algn="just">
              <a:lnSpc>
                <a:spcPct val="10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ru-RU" b="1" dirty="0" smtClean="0">
                <a:solidFill>
                  <a:srgbClr val="0070C0"/>
                </a:solidFill>
              </a:rPr>
              <a:t>Триггеры типа </a:t>
            </a:r>
            <a:r>
              <a:rPr lang="ru-RU" b="1" dirty="0">
                <a:solidFill>
                  <a:srgbClr val="0070C0"/>
                </a:solidFill>
              </a:rPr>
              <a:t>INSTEAD OF</a:t>
            </a:r>
            <a:r>
              <a:rPr lang="ru-RU" dirty="0"/>
              <a:t> выполняются вместо действия, запускающего триггер. Для триггера </a:t>
            </a:r>
            <a:r>
              <a:rPr lang="ru-RU" b="1" dirty="0"/>
              <a:t>INSTEAD OF </a:t>
            </a:r>
            <a:r>
              <a:rPr lang="ru-RU" dirty="0"/>
              <a:t>можно определить только одно действие.</a:t>
            </a:r>
            <a:endParaRPr lang="ru-RU" dirty="0" smtClean="0"/>
          </a:p>
          <a:p>
            <a:pPr marL="0" indent="0" algn="just">
              <a:lnSpc>
                <a:spcPct val="10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ru-RU" dirty="0" smtClean="0"/>
              <a:t>Триггеры </a:t>
            </a:r>
            <a:r>
              <a:rPr lang="ru-RU" b="1" dirty="0"/>
              <a:t>AFTER</a:t>
            </a:r>
            <a:r>
              <a:rPr lang="ru-RU" dirty="0"/>
              <a:t> можно создавать только для таблиц, </a:t>
            </a:r>
            <a:r>
              <a:rPr lang="ru-RU" dirty="0" smtClean="0"/>
              <a:t>а </a:t>
            </a:r>
            <a:r>
              <a:rPr lang="ru-RU" dirty="0"/>
              <a:t>триггеры </a:t>
            </a:r>
            <a:r>
              <a:rPr lang="ru-RU" b="1" dirty="0"/>
              <a:t>INSTEAD OF </a:t>
            </a:r>
            <a:r>
              <a:rPr lang="ru-RU" dirty="0"/>
              <a:t>- как для таблиц, так и для представлений.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таблицы </a:t>
            </a:r>
            <a:r>
              <a:rPr lang="ru-RU" b="1" dirty="0" err="1">
                <a:solidFill>
                  <a:srgbClr val="0070C0"/>
                </a:solidFill>
              </a:rPr>
              <a:t>deleted</a:t>
            </a:r>
            <a:r>
              <a:rPr lang="ru-RU" b="1" dirty="0"/>
              <a:t> </a:t>
            </a:r>
            <a:r>
              <a:rPr lang="ru-RU" sz="2400" dirty="0"/>
              <a:t>и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70C0"/>
                </a:solidFill>
              </a:rPr>
              <a:t>inserted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129" y="1853754"/>
            <a:ext cx="10530349" cy="4060603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90000"/>
              </a:lnSpc>
              <a:buNone/>
            </a:pPr>
            <a:r>
              <a:rPr lang="ru-RU" sz="1800" dirty="0" smtClean="0"/>
              <a:t>В таблицах </a:t>
            </a:r>
            <a:r>
              <a:rPr lang="ru-RU" sz="1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  <a:r>
              <a:rPr lang="ru-RU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/>
              <a:t>и</a:t>
            </a:r>
            <a:r>
              <a:rPr lang="ru-RU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</a:t>
            </a:r>
            <a:r>
              <a:rPr lang="ru-RU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/>
              <a:t>отражаются </a:t>
            </a:r>
            <a:r>
              <a:rPr lang="ru-RU" sz="1800" dirty="0" smtClean="0"/>
              <a:t>изменения, внесенные в таблицу командой, которая привела к срабатыванию триггера. Эти таблицы доступны лишь во время срабатывания и только в пределах триггера. </a:t>
            </a:r>
            <a:endParaRPr lang="ru-RU" sz="1800" dirty="0"/>
          </a:p>
          <a:p>
            <a:pPr algn="just" fontAlgn="base"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  <a:r>
              <a:rPr lang="ru-RU" sz="1800" dirty="0"/>
              <a:t> - содержит </a:t>
            </a:r>
            <a:r>
              <a:rPr lang="ru-RU" sz="1800" dirty="0" smtClean="0"/>
              <a:t>записи </a:t>
            </a:r>
            <a:r>
              <a:rPr lang="ru-RU" sz="1800" dirty="0"/>
              <a:t>строк, удаленных из </a:t>
            </a:r>
            <a:r>
              <a:rPr lang="ru-RU" sz="1800" dirty="0" smtClean="0"/>
              <a:t>таблицы при выполнение команд </a:t>
            </a:r>
            <a:r>
              <a:rPr lang="ru-RU" sz="1800" b="1" dirty="0" smtClean="0"/>
              <a:t>DELETE </a:t>
            </a:r>
            <a:r>
              <a:rPr lang="ru-RU" sz="1800" dirty="0" smtClean="0"/>
              <a:t>или</a:t>
            </a:r>
            <a:r>
              <a:rPr lang="ru-RU" sz="1800" b="1" dirty="0" smtClean="0"/>
              <a:t> </a:t>
            </a:r>
            <a:r>
              <a:rPr lang="ru-RU" sz="1800" b="1" dirty="0"/>
              <a:t>UPDATE</a:t>
            </a:r>
            <a:r>
              <a:rPr lang="ru-RU" sz="1800" dirty="0" smtClean="0"/>
              <a:t>;</a:t>
            </a:r>
            <a:endParaRPr lang="ru-RU" sz="1800" dirty="0"/>
          </a:p>
          <a:p>
            <a:pPr algn="just" fontAlgn="base"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</a:t>
            </a:r>
            <a:r>
              <a:rPr lang="ru-RU" sz="1800" dirty="0"/>
              <a:t> - содержит </a:t>
            </a:r>
            <a:r>
              <a:rPr lang="ru-RU" sz="1800" dirty="0" smtClean="0"/>
              <a:t>записи </a:t>
            </a:r>
            <a:r>
              <a:rPr lang="ru-RU" sz="1800" dirty="0"/>
              <a:t>строк, </a:t>
            </a:r>
            <a:r>
              <a:rPr lang="ru-RU" sz="1800" dirty="0" smtClean="0"/>
              <a:t>созданных командой </a:t>
            </a:r>
            <a:r>
              <a:rPr lang="ru-RU" sz="1800" b="1" dirty="0" smtClean="0"/>
              <a:t>INSERT </a:t>
            </a:r>
            <a:r>
              <a:rPr lang="ru-RU" sz="1800" dirty="0"/>
              <a:t>или</a:t>
            </a:r>
            <a:r>
              <a:rPr lang="ru-RU" sz="1800" b="1" dirty="0"/>
              <a:t> UPDATE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 algn="just" fontAlgn="base">
              <a:lnSpc>
                <a:spcPct val="90000"/>
              </a:lnSpc>
              <a:buNone/>
            </a:pPr>
            <a:r>
              <a:rPr lang="ru-RU" sz="1800" b="1" dirty="0"/>
              <a:t>Структура</a:t>
            </a:r>
            <a:r>
              <a:rPr lang="ru-RU" sz="1800" dirty="0"/>
              <a:t> этих таблиц </a:t>
            </a:r>
            <a:r>
              <a:rPr lang="ru-RU" sz="1800" b="1" dirty="0"/>
              <a:t>эквивалентна</a:t>
            </a:r>
            <a:r>
              <a:rPr lang="ru-RU" sz="1800" dirty="0"/>
              <a:t> структуре таблицы, для которой определен триггер</a:t>
            </a:r>
            <a:r>
              <a:rPr lang="ru-RU" sz="1800" dirty="0" smtClean="0"/>
              <a:t>.</a:t>
            </a:r>
          </a:p>
          <a:p>
            <a:pPr marL="0" indent="0" algn="just" fontAlgn="base">
              <a:lnSpc>
                <a:spcPct val="90000"/>
              </a:lnSpc>
              <a:buNone/>
            </a:pPr>
            <a:r>
              <a:rPr lang="ru-RU" sz="1800" dirty="0"/>
              <a:t>При добавлении данных (при выполнении команды </a:t>
            </a:r>
            <a:r>
              <a:rPr lang="ru-RU" sz="1800" b="1" dirty="0"/>
              <a:t>INSERT</a:t>
            </a:r>
            <a:r>
              <a:rPr lang="ru-RU" sz="1800" dirty="0"/>
              <a:t>) в триггере можно получить добавленные данные из виртуальной таблицы </a:t>
            </a:r>
            <a:r>
              <a:rPr lang="ru-RU" sz="1800" b="1" dirty="0"/>
              <a:t>INSERTED</a:t>
            </a:r>
            <a:r>
              <a:rPr lang="ru-RU" sz="1800" dirty="0"/>
              <a:t>.</a:t>
            </a:r>
          </a:p>
          <a:p>
            <a:pPr marL="0" indent="0" algn="just" fontAlgn="base">
              <a:lnSpc>
                <a:spcPct val="90000"/>
              </a:lnSpc>
              <a:buNone/>
            </a:pPr>
            <a:r>
              <a:rPr lang="ru-RU" sz="1800" dirty="0"/>
              <a:t>При удалении все удаленные данные помещаются в виртуальную таблицу </a:t>
            </a:r>
            <a:r>
              <a:rPr lang="ru-RU" sz="1800" b="1" dirty="0"/>
              <a:t>DELETED. </a:t>
            </a:r>
            <a:endParaRPr lang="ru-RU" sz="1800" b="1" dirty="0" smtClean="0"/>
          </a:p>
          <a:p>
            <a:pPr marL="0" indent="0" algn="just" fontAlgn="base">
              <a:lnSpc>
                <a:spcPct val="90000"/>
              </a:lnSpc>
              <a:buNone/>
            </a:pPr>
            <a:r>
              <a:rPr lang="ru-RU" sz="1800" dirty="0" smtClean="0"/>
              <a:t>Триггер </a:t>
            </a:r>
            <a:r>
              <a:rPr lang="ru-RU" sz="1800" dirty="0"/>
              <a:t>обновления данных срабатывает при выполнении операции </a:t>
            </a:r>
            <a:r>
              <a:rPr lang="ru-RU" sz="1800" b="1" dirty="0"/>
              <a:t>UPDATE</a:t>
            </a:r>
            <a:r>
              <a:rPr lang="ru-RU" sz="1800" dirty="0"/>
              <a:t>. </a:t>
            </a:r>
            <a:r>
              <a:rPr lang="ru-RU" sz="1800" dirty="0" smtClean="0"/>
              <a:t>В  </a:t>
            </a:r>
            <a:r>
              <a:rPr lang="ru-RU" sz="1800" dirty="0"/>
              <a:t>таком триггере можно использовать две виртуальных таблицы. </a:t>
            </a:r>
            <a:r>
              <a:rPr lang="en-US" sz="1800" dirty="0" smtClean="0"/>
              <a:t>SQL</a:t>
            </a:r>
            <a:r>
              <a:rPr lang="ru-RU" sz="1800" dirty="0" smtClean="0"/>
              <a:t> интерпретирует команду </a:t>
            </a:r>
            <a:r>
              <a:rPr lang="ru-RU" sz="1800" b="1" dirty="0" smtClean="0"/>
              <a:t>UPDATE</a:t>
            </a:r>
            <a:r>
              <a:rPr lang="ru-RU" sz="1800" dirty="0"/>
              <a:t>, как команду </a:t>
            </a:r>
            <a:r>
              <a:rPr lang="ru-RU" sz="1800" b="1" dirty="0" smtClean="0"/>
              <a:t>DELETE </a:t>
            </a:r>
            <a:r>
              <a:rPr lang="ru-RU" sz="1800" dirty="0"/>
              <a:t>с последующей </a:t>
            </a:r>
            <a:r>
              <a:rPr lang="ru-RU" sz="1800" dirty="0" smtClean="0"/>
              <a:t>командой</a:t>
            </a:r>
            <a:r>
              <a:rPr lang="ru-RU" sz="1800" b="1" dirty="0" smtClean="0"/>
              <a:t> INSERT.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85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 </a:t>
            </a:r>
            <a:r>
              <a:rPr lang="en-US" b="1" dirty="0" smtClean="0"/>
              <a:t>AFTER</a:t>
            </a:r>
            <a:r>
              <a:rPr lang="en-US" b="1" dirty="0"/>
              <a:t/>
            </a:r>
            <a:br>
              <a:rPr lang="en-US" b="1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Триггеры </a:t>
            </a:r>
            <a:r>
              <a:rPr lang="ru-RU" b="1" dirty="0" smtClean="0"/>
              <a:t>AFTER</a:t>
            </a:r>
            <a:r>
              <a:rPr lang="ru-RU" dirty="0" smtClean="0"/>
              <a:t> </a:t>
            </a:r>
            <a:r>
              <a:rPr lang="ru-RU" dirty="0"/>
              <a:t>вызываются после того, как выполняется действие, запускающее триггер. Триггер </a:t>
            </a:r>
            <a:r>
              <a:rPr lang="ru-RU" b="1" dirty="0"/>
              <a:t>AFTER</a:t>
            </a:r>
            <a:r>
              <a:rPr lang="ru-RU" dirty="0"/>
              <a:t> задается с помощью ключевого слова </a:t>
            </a:r>
            <a:r>
              <a:rPr lang="ru-RU" b="1" dirty="0"/>
              <a:t>AFTER</a:t>
            </a:r>
            <a:r>
              <a:rPr lang="ru-RU" dirty="0"/>
              <a:t> или </a:t>
            </a:r>
            <a:r>
              <a:rPr lang="ru-RU" b="1" dirty="0" smtClean="0"/>
              <a:t>FOR</a:t>
            </a:r>
            <a:r>
              <a:rPr lang="ru-RU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Триггеры </a:t>
            </a:r>
            <a:r>
              <a:rPr lang="ru-RU" b="1" dirty="0"/>
              <a:t>АFTER</a:t>
            </a:r>
            <a:r>
              <a:rPr lang="ru-RU" dirty="0" smtClean="0"/>
              <a:t> не используются для представлений.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77457" y="3741038"/>
            <a:ext cx="9314543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Триггеры не имеют параметров и не выполняются явно, это значит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 что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триггер запускается только при попытке изменения данных, событие, заставляющее триггер выполнять свои действия, называется разрешающим событием и обычно говорят, что оно запускает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триггер.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14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9566" y="554411"/>
            <a:ext cx="9603275" cy="1049235"/>
          </a:xfrm>
        </p:spPr>
        <p:txBody>
          <a:bodyPr/>
          <a:lstStyle/>
          <a:p>
            <a:r>
              <a:rPr lang="ru-RU" dirty="0" smtClean="0"/>
              <a:t>Пример.  </a:t>
            </a:r>
            <a:r>
              <a:rPr lang="ru-RU" sz="2400" dirty="0" smtClean="0"/>
              <a:t>Триггер вставки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69566" y="1079029"/>
            <a:ext cx="1022063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Добавление_Ср_балла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Ocenka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@id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@oc1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@oc2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@oc3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sr_ball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@oc1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O_Ocen1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@oc2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O_Ocen2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@oc3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O_Ocen3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@sr_ball </a:t>
            </a: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@oc1</a:t>
            </a: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@oc2</a:t>
            </a: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@oc3</a:t>
            </a: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Ocenka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O_SRBAL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sr_ball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@id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 вставки и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2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Эти триггеры удобны, поскольку они могут поддерживать условия ссылочной целостности и обеспечивать правильность данных перед вводом в таблицу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r>
              <a:rPr lang="ru-RU" sz="2400" dirty="0" smtClean="0"/>
              <a:t> </a:t>
            </a:r>
            <a:r>
              <a:rPr lang="ru-RU" sz="2400" dirty="0"/>
              <a:t>Обычно триггеры применяются для обновления столбцов отсчета времени или для проверки данных в определенных столбцах на соответствие требуемому критерию.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Триггеры </a:t>
            </a:r>
            <a:r>
              <a:rPr lang="ru-RU" sz="2400" dirty="0"/>
              <a:t>следует применять, когда критерий проверки более сложен, чем условие декларативной целостности.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94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ru-RU" sz="2400" dirty="0" smtClean="0"/>
              <a:t>Триггер вставки и обновления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3897" y="1853754"/>
            <a:ext cx="10928555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Запрет_на_возраст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@date1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@date1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st_birthday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 S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 I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@date1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2000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ru-RU" cap="al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raiserror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'Только старше 18 лет!!! '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--откат транзакции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en-US" cap="al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r>
              <a:rPr lang="en-US" cap="al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cap="al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51579" y="1466910"/>
            <a:ext cx="10420873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Запрет_на_несовершеннолет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cap="al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st_birthday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B050"/>
                </a:solidFill>
                <a:latin typeface="Inconsolata"/>
              </a:rPr>
              <a:t>--</a:t>
            </a:r>
            <a:r>
              <a:rPr lang="ru-RU" sz="1400" dirty="0">
                <a:solidFill>
                  <a:srgbClr val="00B050"/>
                </a:solidFill>
                <a:latin typeface="Inconsolata"/>
              </a:rPr>
              <a:t> триггер активируется для каждого изменения </a:t>
            </a:r>
            <a:r>
              <a:rPr lang="ru-RU" sz="1400" dirty="0" smtClean="0">
                <a:solidFill>
                  <a:srgbClr val="00B050"/>
                </a:solidFill>
                <a:latin typeface="Inconsolata"/>
              </a:rPr>
              <a:t>столбца </a:t>
            </a:r>
            <a:r>
              <a:rPr lang="en-US" sz="1400" cap="all" dirty="0" smtClean="0">
                <a:solidFill>
                  <a:srgbClr val="00B050"/>
                </a:solidFill>
                <a:latin typeface="Inconsolata"/>
              </a:rPr>
              <a:t>st_birthday</a:t>
            </a:r>
            <a:endParaRPr lang="en-US" sz="1400" cap="all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@date2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@date2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cap="al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st_birthday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@date2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2000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print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'Только старше 18 лет!!!'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5" y="3609975"/>
            <a:ext cx="3724275" cy="238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8026" y="4778477"/>
            <a:ext cx="14218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233862" y="4813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DDDDDD"/>
                </a:solidFill>
                <a:latin typeface="Inconsolata"/>
              </a:rPr>
              <a:t>Этот триггер активируется для каждого изменения столбца </a:t>
            </a:r>
            <a:r>
              <a:rPr lang="ru-RU" sz="1200" dirty="0" err="1">
                <a:solidFill>
                  <a:srgbClr val="DDDDDD"/>
                </a:solidFill>
                <a:latin typeface="Inconsolata"/>
              </a:rPr>
              <a:t>Budget</a:t>
            </a:r>
            <a:r>
              <a:rPr lang="ru-RU" sz="1200" dirty="0">
                <a:solidFill>
                  <a:srgbClr val="DDDDDD"/>
                </a:solidFill>
                <a:latin typeface="Inconsolata"/>
              </a:rPr>
              <a:t> с помощью инструкции UPDATE.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05492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Другая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749</TotalTime>
  <Words>718</Words>
  <Application>Microsoft Office PowerPoint</Application>
  <PresentationFormat>Широкоэкранный</PresentationFormat>
  <Paragraphs>109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Inconsolata</vt:lpstr>
      <vt:lpstr>Times New Roman</vt:lpstr>
      <vt:lpstr>Wingdings</vt:lpstr>
      <vt:lpstr>Gallery</vt:lpstr>
      <vt:lpstr>MS SQL SERVER</vt:lpstr>
      <vt:lpstr>Определение триггеров</vt:lpstr>
      <vt:lpstr>Определение триггеров</vt:lpstr>
      <vt:lpstr>виртуальные таблицы deleted и inserted </vt:lpstr>
      <vt:lpstr>Триггеры AFTER </vt:lpstr>
      <vt:lpstr>Пример.  Триггер вставки</vt:lpstr>
      <vt:lpstr>Триггеры вставки и обновления</vt:lpstr>
      <vt:lpstr>Пример. Триггер вставки и обновления</vt:lpstr>
      <vt:lpstr>Пример</vt:lpstr>
      <vt:lpstr>Триггеры удаления</vt:lpstr>
      <vt:lpstr>Пример. Триггер удаления</vt:lpstr>
      <vt:lpstr>Задание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Клавдия Клавдия</dc:creator>
  <cp:lastModifiedBy>Student410</cp:lastModifiedBy>
  <cp:revision>38</cp:revision>
  <dcterms:created xsi:type="dcterms:W3CDTF">2018-09-17T16:54:03Z</dcterms:created>
  <dcterms:modified xsi:type="dcterms:W3CDTF">2019-09-23T06:35:58Z</dcterms:modified>
</cp:coreProperties>
</file>