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6E3F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12" autoAdjust="0"/>
    <p:restoredTop sz="89416" autoAdjust="0"/>
  </p:normalViewPr>
  <p:slideViewPr>
    <p:cSldViewPr snapToGrid="0">
      <p:cViewPr varScale="1">
        <p:scale>
          <a:sx n="77" d="100"/>
          <a:sy n="77" d="100"/>
        </p:scale>
        <p:origin x="1282" y="67"/>
      </p:cViewPr>
      <p:guideLst/>
    </p:cSldViewPr>
  </p:slideViewPr>
  <p:outlineViewPr>
    <p:cViewPr>
      <p:scale>
        <a:sx n="33" d="100"/>
        <a:sy n="33" d="100"/>
      </p:scale>
      <p:origin x="0" y="-24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8E818-0966-4960-A13E-1F3B8859EDF5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686EB-29C5-4DCF-A721-594B059E4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3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3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42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6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3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9/3/2020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78B-D13C-49E3-B1C8-CD4CB77D69D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86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65478B-D13C-49E3-B1C8-CD4CB77D69D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39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478B-D13C-49E3-B1C8-CD4CB77D69D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059BA23-6A58-4D14-8009-4988112920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44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SQL SERVER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17779" y="3870417"/>
            <a:ext cx="8637072" cy="2014190"/>
          </a:xfrm>
        </p:spPr>
        <p:txBody>
          <a:bodyPr>
            <a:noAutofit/>
          </a:bodyPr>
          <a:lstStyle/>
          <a:p>
            <a:r>
              <a:rPr lang="ru-RU" sz="3200" b="1" dirty="0"/>
              <a:t>индексы</a:t>
            </a:r>
          </a:p>
          <a:p>
            <a:r>
              <a:rPr lang="ru-RU" sz="3200" b="1" dirty="0"/>
              <a:t>Резервное копирование</a:t>
            </a:r>
          </a:p>
          <a:p>
            <a:r>
              <a:rPr lang="ru-RU" sz="3200" b="1" dirty="0"/>
              <a:t>Псевдоним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24202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Удаление индексов. </a:t>
            </a:r>
            <a:endParaRPr lang="en-US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73177" y="2199481"/>
            <a:ext cx="9960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Drop</a:t>
            </a:r>
            <a:r>
              <a:rPr lang="en-US" sz="2000" b="1" dirty="0">
                <a:solidFill>
                  <a:srgbClr val="0070C0"/>
                </a:solidFill>
                <a:latin typeface="Menlo"/>
              </a:rPr>
              <a:t> INDEX </a:t>
            </a:r>
            <a:r>
              <a:rPr lang="en-US" dirty="0" err="1">
                <a:solidFill>
                  <a:srgbClr val="383A42"/>
                </a:solidFill>
                <a:latin typeface="Menlo"/>
              </a:rPr>
              <a:t>IDX_Employees_Name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383A42"/>
                </a:solidFill>
                <a:latin typeface="Menlo"/>
              </a:rPr>
              <a:t>ON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Employees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73177" y="2945318"/>
            <a:ext cx="10127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Инструкцию </a:t>
            </a:r>
            <a:r>
              <a:rPr lang="ru-RU" b="1" dirty="0"/>
              <a:t>DROP INDEX </a:t>
            </a:r>
            <a:r>
              <a:rPr lang="ru-RU" dirty="0"/>
              <a:t>нельзя использовать для удаления индексов, которые создаются неявно системой для ограничений целостности, таких индексов, как </a:t>
            </a:r>
            <a:r>
              <a:rPr lang="ru-RU" b="1" dirty="0"/>
              <a:t>PRIMARY KEY </a:t>
            </a:r>
            <a:r>
              <a:rPr lang="ru-RU" dirty="0"/>
              <a:t>и </a:t>
            </a:r>
            <a:r>
              <a:rPr lang="ru-RU" b="1" dirty="0"/>
              <a:t>UNIQUE</a:t>
            </a:r>
            <a:r>
              <a:rPr lang="ru-RU" dirty="0"/>
              <a:t>. Чтобы удалить такие индексы, нужно удалить соответствующее ограничение.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723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оптимизация индексов. </a:t>
            </a:r>
            <a:endParaRPr lang="en-US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31923" y="4108217"/>
            <a:ext cx="9960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cap="all" dirty="0">
                <a:solidFill>
                  <a:srgbClr val="0070C0"/>
                </a:solidFill>
                <a:latin typeface="Menlo"/>
              </a:rPr>
              <a:t>ALTER INDEX </a:t>
            </a:r>
            <a:r>
              <a:rPr lang="en-US" dirty="0" err="1">
                <a:solidFill>
                  <a:srgbClr val="383A42"/>
                </a:solidFill>
                <a:latin typeface="Menlo"/>
              </a:rPr>
              <a:t>IDX_Employees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83A42"/>
                </a:solidFill>
                <a:latin typeface="Menlo"/>
              </a:rPr>
              <a:t>ON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Employees </a:t>
            </a:r>
            <a:r>
              <a:rPr lang="en-US" altLang="en-US" sz="2000" b="1" cap="all" dirty="0">
                <a:solidFill>
                  <a:srgbClr val="0070C0"/>
                </a:solidFill>
                <a:latin typeface="Menlo"/>
              </a:rPr>
              <a:t>REBUILD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4474" y="1853754"/>
            <a:ext cx="115774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результате выполнения операций обновления, добавления или удаления данных в таблицах SQL сервер автоматически вносит соответствующие изменения в индексы, но со временем все эти изменения могут вызвать фрагментацию данных в индексе, т.е. они окажутся разбросанными по базе данных. Фрагментация индексов влечет за собой снижение производительности запросов, поэтому периодически необходимо выполнять операции обслуживания индексов, а именно дефрагментацию, к таким можно отнести операции реорганизации и перестроения индексов. </a:t>
            </a:r>
          </a:p>
          <a:p>
            <a:pPr algn="just"/>
            <a:r>
              <a:rPr lang="ru-RU" b="1" dirty="0"/>
              <a:t>Перестроение индекса</a:t>
            </a:r>
            <a:r>
              <a:rPr lang="ru-RU" dirty="0"/>
              <a:t> – это процесс, при котором происходит удаление старого индекса и создание нового, в результате чего фрагментация устраняется.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74" y="4508327"/>
            <a:ext cx="117275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Реорганизация индекса</a:t>
            </a:r>
            <a:r>
              <a:rPr lang="ru-RU" dirty="0">
                <a:solidFill>
                  <a:srgbClr val="333333"/>
                </a:solidFill>
                <a:latin typeface="Roboto"/>
              </a:rPr>
              <a:t> – </a:t>
            </a:r>
            <a:r>
              <a:rPr lang="ru-RU" dirty="0"/>
              <a:t>это процесс дефрагментации индекса, который </a:t>
            </a:r>
            <a:r>
              <a:rPr lang="ru-RU" dirty="0" err="1"/>
              <a:t>дефрагментирует</a:t>
            </a:r>
            <a:r>
              <a:rPr lang="ru-RU" dirty="0"/>
              <a:t> конечный уровень </a:t>
            </a:r>
            <a:r>
              <a:rPr lang="ru-RU" dirty="0" err="1"/>
              <a:t>кластеризованных</a:t>
            </a:r>
            <a:r>
              <a:rPr lang="ru-RU" dirty="0"/>
              <a:t> и </a:t>
            </a:r>
            <a:r>
              <a:rPr lang="ru-RU" dirty="0" err="1"/>
              <a:t>некластеризованных</a:t>
            </a:r>
            <a:r>
              <a:rPr lang="ru-RU" dirty="0"/>
              <a:t> индексов по таблицам и представлениям.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31923" y="5211313"/>
            <a:ext cx="996007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cap="all" dirty="0">
                <a:solidFill>
                  <a:srgbClr val="0070C0"/>
                </a:solidFill>
                <a:latin typeface="Menlo"/>
              </a:rPr>
              <a:t>ALTER INDEX </a:t>
            </a:r>
            <a:r>
              <a:rPr lang="en-US" dirty="0" err="1">
                <a:solidFill>
                  <a:srgbClr val="383A42"/>
                </a:solidFill>
                <a:latin typeface="Menlo"/>
              </a:rPr>
              <a:t>IDX_Employees</a:t>
            </a: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383A42"/>
                </a:solidFill>
                <a:latin typeface="Menlo"/>
              </a:rPr>
              <a:t>ON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Employees </a:t>
            </a:r>
            <a:r>
              <a:rPr lang="en-US" altLang="en-US" sz="2000" b="1" cap="all" dirty="0">
                <a:solidFill>
                  <a:srgbClr val="0070C0"/>
                </a:solidFill>
                <a:latin typeface="Menlo"/>
              </a:rPr>
              <a:t>REORGANIZE</a:t>
            </a:r>
            <a:r>
              <a:rPr lang="en-US" altLang="en-US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0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Резервное копирование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929" y="2015732"/>
            <a:ext cx="11194026" cy="345061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b="1" dirty="0"/>
              <a:t>Резервное копирование (</a:t>
            </a:r>
            <a:r>
              <a:rPr lang="en-US" b="1" dirty="0"/>
              <a:t>backup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ru-RU" sz="1800" dirty="0"/>
              <a:t>означает</a:t>
            </a:r>
            <a:r>
              <a:rPr lang="ru-RU" dirty="0"/>
              <a:t> процесс создания копии базы (или баз) данных и/или журналов транзакций на отдельных носителях, которые в случае необходимости могут быть использованы для восстановления исходных данных.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b="1" dirty="0"/>
              <a:t>Восстановлением (</a:t>
            </a:r>
            <a:r>
              <a:rPr lang="en-US" b="1" dirty="0"/>
              <a:t>recovery</a:t>
            </a:r>
            <a:r>
              <a:rPr lang="ru-RU" b="1" dirty="0"/>
              <a:t>)</a:t>
            </a:r>
            <a:r>
              <a:rPr lang="ru-RU" dirty="0"/>
              <a:t> называется процесс замены неподтвержденных, несогласованных или потерянных данных данными с резервной копии.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sz="2100" dirty="0"/>
              <a:t>Поддерживается четыре следующих метода создания резервных копий:</a:t>
            </a:r>
            <a:endParaRPr lang="en-US" sz="2100" dirty="0"/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полное резервное копирование базы данных;</a:t>
            </a:r>
            <a:endParaRPr lang="en-US" dirty="0"/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разностное резервное копирование;</a:t>
            </a:r>
            <a:endParaRPr lang="en-US" dirty="0"/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резервное копирование журнала транзакций;</a:t>
            </a:r>
            <a:endParaRPr lang="en-US" dirty="0"/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dirty="0"/>
              <a:t>резервное копирование файлов или файловых групп.</a:t>
            </a:r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3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Полное Резервное копирование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929" y="2015732"/>
            <a:ext cx="11194026" cy="150913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b="1" dirty="0"/>
              <a:t>Полное резервное копирование базы данных (</a:t>
            </a:r>
            <a:r>
              <a:rPr lang="en-US" b="1" dirty="0"/>
              <a:t>full database backup</a:t>
            </a:r>
            <a:r>
              <a:rPr lang="ru-RU" b="1" dirty="0"/>
              <a:t>)</a:t>
            </a:r>
            <a:r>
              <a:rPr lang="ru-RU" dirty="0"/>
              <a:t> фиксирует то состояние базы данных, которое она имела на момент начала выполнения резервного копирования. В процессе создания такой резервной копии система копирует как данные, так и схему всех таблиц базы данных и соответствующие файловые структуры. </a:t>
            </a:r>
            <a:endParaRPr lang="en-US" dirty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37951" y="352486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BACKUP DATABASE </a:t>
            </a:r>
            <a:r>
              <a:rPr lang="ru-RU" sz="2000" dirty="0" err="1">
                <a:latin typeface="Menlo"/>
              </a:rPr>
              <a:t>Имя_БД</a:t>
            </a:r>
            <a:endParaRPr lang="en-US" sz="2000" dirty="0">
              <a:latin typeface="Menlo"/>
            </a:endParaRPr>
          </a:p>
          <a:p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	TO DISK </a:t>
            </a:r>
            <a:r>
              <a:rPr lang="en-US" sz="2000" dirty="0">
                <a:latin typeface="Menlo"/>
              </a:rPr>
              <a:t>= ‘</a:t>
            </a:r>
            <a:r>
              <a:rPr lang="ru-RU" sz="2000" dirty="0">
                <a:latin typeface="Menlo"/>
              </a:rPr>
              <a:t>путь</a:t>
            </a:r>
            <a:r>
              <a:rPr lang="en-US" sz="2000" dirty="0">
                <a:latin typeface="Menlo"/>
              </a:rPr>
              <a:t>\</a:t>
            </a:r>
            <a:r>
              <a:rPr lang="ru-RU" sz="2000" dirty="0" err="1">
                <a:latin typeface="Menlo"/>
              </a:rPr>
              <a:t>имя_БД</a:t>
            </a:r>
            <a:r>
              <a:rPr lang="en-US" sz="2000" b="1" dirty="0">
                <a:solidFill>
                  <a:srgbClr val="FF0000"/>
                </a:solidFill>
                <a:latin typeface="Menlo"/>
              </a:rPr>
              <a:t>.</a:t>
            </a:r>
            <a:r>
              <a:rPr lang="en-US" sz="2000" b="1" dirty="0" err="1">
                <a:solidFill>
                  <a:srgbClr val="0070C0"/>
                </a:solidFill>
                <a:latin typeface="Menlo"/>
              </a:rPr>
              <a:t>bak</a:t>
            </a:r>
            <a:r>
              <a:rPr lang="en-US" sz="2000" dirty="0">
                <a:latin typeface="Menlo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1869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разностное Резервное копирование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929" y="2015733"/>
            <a:ext cx="11194026" cy="68322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b="1" dirty="0"/>
              <a:t>Разностное резервное копирование (</a:t>
            </a:r>
            <a:r>
              <a:rPr lang="en-US" b="1" dirty="0"/>
              <a:t>differential backup</a:t>
            </a:r>
            <a:r>
              <a:rPr lang="ru-RU" b="1" dirty="0"/>
              <a:t>)</a:t>
            </a:r>
            <a:r>
              <a:rPr lang="ru-RU" dirty="0"/>
              <a:t> включает в себя все изменения базы данных с момента последнего полного резервного копирования.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86432" y="297917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BACKUP DATABASE </a:t>
            </a:r>
            <a:r>
              <a:rPr lang="ru-RU" sz="2000" dirty="0" err="1">
                <a:latin typeface="Menlo"/>
              </a:rPr>
              <a:t>Имя_БД</a:t>
            </a:r>
            <a:endParaRPr lang="en-US" sz="2000" dirty="0">
              <a:latin typeface="Menlo"/>
            </a:endParaRPr>
          </a:p>
          <a:p>
            <a:r>
              <a:rPr lang="ru-RU" sz="2000" b="1" cap="all" dirty="0">
                <a:solidFill>
                  <a:srgbClr val="0070C0"/>
                </a:solidFill>
                <a:latin typeface="Menlo"/>
              </a:rPr>
              <a:t>	</a:t>
            </a:r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TO DISK </a:t>
            </a:r>
            <a:r>
              <a:rPr lang="en-US" sz="2000" dirty="0">
                <a:latin typeface="Menlo"/>
              </a:rPr>
              <a:t>= ‘</a:t>
            </a:r>
            <a:r>
              <a:rPr lang="ru-RU" sz="2000" dirty="0">
                <a:latin typeface="Menlo"/>
              </a:rPr>
              <a:t>путь</a:t>
            </a:r>
            <a:r>
              <a:rPr lang="en-US" sz="2000" dirty="0">
                <a:latin typeface="Menlo"/>
              </a:rPr>
              <a:t>\</a:t>
            </a:r>
            <a:r>
              <a:rPr lang="ru-RU" sz="2000" dirty="0" err="1">
                <a:latin typeface="Menlo"/>
              </a:rPr>
              <a:t>имя_файла</a:t>
            </a:r>
            <a:r>
              <a:rPr lang="en-US" sz="2000" dirty="0">
                <a:latin typeface="Menlo"/>
              </a:rPr>
              <a:t>‘</a:t>
            </a:r>
            <a:endParaRPr lang="ru-RU" sz="2000" dirty="0">
              <a:latin typeface="Menlo"/>
            </a:endParaRPr>
          </a:p>
          <a:p>
            <a:r>
              <a:rPr lang="ru-RU" sz="2000" b="1" cap="all" dirty="0">
                <a:solidFill>
                  <a:srgbClr val="0070C0"/>
                </a:solidFill>
                <a:latin typeface="Menlo"/>
              </a:rPr>
              <a:t>	</a:t>
            </a:r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WITH DIFFERENTIAL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8929" y="4540528"/>
            <a:ext cx="11371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Нельзя восстановить без полной резервной копии. После каждого запуска разностного копирования, размер резервной копии возрастает из-за количества транзакций с момента полного резервного копирования.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4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Резервное копирование журнала транзакций</a:t>
            </a:r>
            <a:r>
              <a:rPr lang="en-US" dirty="0"/>
              <a:t>.</a:t>
            </a:r>
            <a:br>
              <a:rPr lang="en-US" dirty="0"/>
            </a:br>
            <a:r>
              <a:rPr lang="ru-RU" dirty="0"/>
              <a:t>Резервное копирование файловых групп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8929" y="2015733"/>
            <a:ext cx="11194026" cy="96344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b="1" dirty="0"/>
              <a:t>Резервное копирование журнала транзакций (</a:t>
            </a:r>
            <a:r>
              <a:rPr lang="en-US" b="1" dirty="0"/>
              <a:t>transaction log backup</a:t>
            </a:r>
            <a:r>
              <a:rPr lang="ru-RU" b="1" dirty="0"/>
              <a:t>)</a:t>
            </a:r>
            <a:r>
              <a:rPr lang="ru-RU" dirty="0"/>
              <a:t> содержит все изменения базы данных при первичном резервном копировании лога транзакций, или изменения с последней успешной резервной копии журнала транзакций.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86432" y="2979175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BACKUP log </a:t>
            </a:r>
            <a:r>
              <a:rPr lang="ru-RU" sz="2000" dirty="0" err="1">
                <a:latin typeface="Menlo"/>
              </a:rPr>
              <a:t>Имя_БД</a:t>
            </a:r>
            <a:endParaRPr lang="en-US" sz="2000" dirty="0">
              <a:latin typeface="Menlo"/>
            </a:endParaRPr>
          </a:p>
          <a:p>
            <a:r>
              <a:rPr lang="ru-RU" sz="2000" b="1" cap="all" dirty="0">
                <a:solidFill>
                  <a:srgbClr val="0070C0"/>
                </a:solidFill>
                <a:latin typeface="Menlo"/>
              </a:rPr>
              <a:t>	</a:t>
            </a:r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TO DISK </a:t>
            </a:r>
            <a:r>
              <a:rPr lang="en-US" sz="2000" dirty="0">
                <a:latin typeface="Menlo"/>
              </a:rPr>
              <a:t>= ‘</a:t>
            </a:r>
            <a:r>
              <a:rPr lang="ru-RU" sz="2000" dirty="0">
                <a:latin typeface="Menlo"/>
              </a:rPr>
              <a:t>путь</a:t>
            </a:r>
            <a:r>
              <a:rPr lang="en-US" sz="2000" dirty="0">
                <a:latin typeface="Menlo"/>
              </a:rPr>
              <a:t>\</a:t>
            </a:r>
            <a:r>
              <a:rPr lang="ru-RU" sz="2000" dirty="0" err="1">
                <a:latin typeface="Menlo"/>
              </a:rPr>
              <a:t>имя_БД</a:t>
            </a:r>
            <a:r>
              <a:rPr lang="en-US" sz="2000" dirty="0">
                <a:latin typeface="Menlo"/>
              </a:rPr>
              <a:t>_</a:t>
            </a:r>
            <a:r>
              <a:rPr lang="en-US" sz="2000" dirty="0" err="1">
                <a:latin typeface="Menlo"/>
              </a:rPr>
              <a:t>log.bak</a:t>
            </a:r>
            <a:r>
              <a:rPr lang="en-US" sz="2000" dirty="0">
                <a:latin typeface="Menlo"/>
              </a:rPr>
              <a:t>‘</a:t>
            </a:r>
            <a:r>
              <a:rPr lang="ru-RU" sz="2000" b="1" cap="all" dirty="0">
                <a:solidFill>
                  <a:srgbClr val="0070C0"/>
                </a:solidFill>
                <a:latin typeface="Menlo"/>
              </a:rPr>
              <a:t>	</a:t>
            </a:r>
            <a:endParaRPr lang="en-US" sz="2000" b="1" cap="all" dirty="0">
              <a:solidFill>
                <a:srgbClr val="0070C0"/>
              </a:solidFill>
              <a:latin typeface="Menlo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8929" y="3829496"/>
            <a:ext cx="11194026" cy="96344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b="1"/>
              <a:t>Резервное копирование файлов или файловых групп</a:t>
            </a:r>
            <a:r>
              <a:rPr lang="ru-RU"/>
              <a:t> позволяет вместо полной резервной копии базы данных создать резервную копию только определенных файлов (или файловых групп) базы данных.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283110" y="4792938"/>
            <a:ext cx="109088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BACKUP DATABASE </a:t>
            </a:r>
            <a:r>
              <a:rPr lang="ru-RU" sz="2000" dirty="0" err="1">
                <a:latin typeface="Menlo"/>
              </a:rPr>
              <a:t>Имя_БД</a:t>
            </a:r>
            <a:endParaRPr lang="en-US" sz="2000" dirty="0">
              <a:latin typeface="Menlo"/>
            </a:endParaRPr>
          </a:p>
          <a:p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	</a:t>
            </a:r>
            <a:r>
              <a:rPr lang="en-US" dirty="0"/>
              <a:t> </a:t>
            </a:r>
            <a:r>
              <a:rPr lang="en-US" b="1" cap="all" dirty="0">
                <a:solidFill>
                  <a:srgbClr val="0070C0"/>
                </a:solidFill>
                <a:latin typeface="Menlo"/>
              </a:rPr>
              <a:t>FILE</a:t>
            </a:r>
            <a:r>
              <a:rPr lang="en-US" sz="2000" dirty="0">
                <a:latin typeface="Menlo"/>
              </a:rPr>
              <a:t> = </a:t>
            </a:r>
            <a:r>
              <a:rPr lang="ru-RU" sz="2000" dirty="0" err="1">
                <a:latin typeface="Menlo"/>
              </a:rPr>
              <a:t>логическое_имя_файла</a:t>
            </a:r>
            <a:r>
              <a:rPr lang="ru-RU" dirty="0"/>
              <a:t> | </a:t>
            </a:r>
            <a:r>
              <a:rPr lang="en-US" b="1" cap="all" dirty="0" err="1">
                <a:solidFill>
                  <a:srgbClr val="0070C0"/>
                </a:solidFill>
                <a:latin typeface="Menlo"/>
              </a:rPr>
              <a:t>filegroup</a:t>
            </a:r>
            <a:r>
              <a:rPr lang="ru-RU" b="1" cap="all" dirty="0">
                <a:solidFill>
                  <a:srgbClr val="0070C0"/>
                </a:solidFill>
                <a:latin typeface="Menlo"/>
              </a:rPr>
              <a:t> </a:t>
            </a:r>
            <a:r>
              <a:rPr lang="en-US" dirty="0"/>
              <a:t> </a:t>
            </a:r>
            <a:r>
              <a:rPr lang="en-US" sz="2000" dirty="0">
                <a:latin typeface="Menlo"/>
              </a:rPr>
              <a:t>= </a:t>
            </a:r>
            <a:r>
              <a:rPr lang="ru-RU" sz="2000" dirty="0" err="1">
                <a:latin typeface="Menlo"/>
              </a:rPr>
              <a:t>логическое_имя_файловой_группы</a:t>
            </a:r>
            <a:r>
              <a:rPr lang="ru-RU" dirty="0"/>
              <a:t> </a:t>
            </a:r>
            <a:endParaRPr lang="en-US" sz="2000" b="1" cap="all" dirty="0">
              <a:solidFill>
                <a:srgbClr val="0070C0"/>
              </a:solidFill>
              <a:latin typeface="Menlo"/>
            </a:endParaRPr>
          </a:p>
          <a:p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	TO DISK </a:t>
            </a:r>
            <a:r>
              <a:rPr lang="en-US" sz="2000" dirty="0">
                <a:latin typeface="Menlo"/>
              </a:rPr>
              <a:t>= ‘</a:t>
            </a:r>
            <a:r>
              <a:rPr lang="ru-RU" sz="2000" dirty="0">
                <a:latin typeface="Menlo"/>
              </a:rPr>
              <a:t>путь</a:t>
            </a:r>
            <a:r>
              <a:rPr lang="en-US" sz="2000" dirty="0">
                <a:latin typeface="Menlo"/>
              </a:rPr>
              <a:t>\</a:t>
            </a:r>
            <a:r>
              <a:rPr lang="ru-RU" sz="2000" dirty="0" err="1">
                <a:latin typeface="Menlo"/>
              </a:rPr>
              <a:t>имя_файла</a:t>
            </a:r>
            <a:r>
              <a:rPr lang="en-US" sz="2000" dirty="0">
                <a:latin typeface="Menlo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63652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70155" y="2015732"/>
            <a:ext cx="10943303" cy="403110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2600" dirty="0"/>
              <a:t>Процесс восстановления состоит из нескольких стадий. Он может включать в себя копирование данных, повтор (накат) и откат.</a:t>
            </a:r>
          </a:p>
          <a:p>
            <a:pPr marL="0" indent="0" algn="just">
              <a:buNone/>
            </a:pPr>
            <a:r>
              <a:rPr lang="ru-RU" sz="2600" dirty="0"/>
              <a:t>На стадии копирования данных производится копирование всех страниц данных, журнала и индекса с резервного носителя в файлы базы данных.</a:t>
            </a:r>
          </a:p>
          <a:p>
            <a:pPr marL="0" indent="0" algn="just">
              <a:buNone/>
            </a:pPr>
            <a:r>
              <a:rPr lang="ru-RU" sz="2600" dirty="0"/>
              <a:t>На стадии повтора журнальные транзакции применяются к данным, скопированным из резервной копии, чтобы произвести их накат до точки восстановления. В этой точке база данных обычно содержит незафиксированные транзакции и потому находится в непригодном для работы состоянии. В этом случае следует включать в процесс восстановления базы данных стадию отката.</a:t>
            </a:r>
          </a:p>
          <a:p>
            <a:pPr marL="0" indent="0" algn="just">
              <a:buNone/>
            </a:pPr>
            <a:r>
              <a:rPr lang="ru-RU" sz="2600" dirty="0"/>
              <a:t>Стадия отката, которая является первым этапом восстановления, производит откат незафиксированных транзакций и делает базу данных доступной для пользователей. После завершения стадии отката восстановление последующих резервных копий становится невозможным.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5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</a:t>
            </a:r>
            <a:r>
              <a:rPr lang="ru-RU" b="1" dirty="0"/>
              <a:t>RESTORE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70155" y="2015732"/>
            <a:ext cx="10943303" cy="403110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dirty="0"/>
              <a:t>Восстанавливает резервные копии, выполненные при помощи команды BACKUP. Эта команда позволяет выполнить следующие сценарии восстановления: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dirty="0"/>
              <a:t>Восстановить базу данных из полной резервной копии (полное восстановление).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dirty="0"/>
              <a:t>Восстановить часть базы данных (частичное восстановление).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dirty="0"/>
              <a:t>Восстановить в базе данных определенные файлы или файловые группы (восстановление файлов).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dirty="0"/>
              <a:t>Восстановить в базе данных определенные страницы (восстановление страниц).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dirty="0"/>
              <a:t>Восстановить в базе данных журнал транзакций (восстановление журнала транзакций).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ru-RU" dirty="0"/>
              <a:t>Вернуть базу данных к моменту времени, на который был выполнен моментальный снимок базы данных.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3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</a:t>
            </a:r>
            <a:r>
              <a:rPr lang="ru-RU" b="1" dirty="0"/>
              <a:t>RESTORE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70155" y="2015732"/>
            <a:ext cx="10943303" cy="167136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USE master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GO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cap="all" dirty="0">
                <a:solidFill>
                  <a:srgbClr val="0070C0"/>
                </a:solidFill>
                <a:latin typeface="Menlo"/>
              </a:rPr>
              <a:t>RESTORE DATABASE </a:t>
            </a:r>
            <a:r>
              <a:rPr lang="ru-RU" dirty="0" err="1">
                <a:latin typeface="Menlo"/>
              </a:rPr>
              <a:t>Имя_БД</a:t>
            </a:r>
            <a:endParaRPr lang="en-US" dirty="0"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cap="all" dirty="0">
                <a:solidFill>
                  <a:srgbClr val="0070C0"/>
                </a:solidFill>
                <a:latin typeface="Menlo"/>
              </a:rPr>
              <a:t>FROM DISK</a:t>
            </a:r>
            <a:r>
              <a:rPr lang="en-US" dirty="0"/>
              <a:t>=</a:t>
            </a:r>
            <a:r>
              <a:rPr lang="en-US" dirty="0">
                <a:latin typeface="Menlo"/>
              </a:rPr>
              <a:t>‘</a:t>
            </a:r>
            <a:r>
              <a:rPr lang="ru-RU" dirty="0">
                <a:latin typeface="Menlo"/>
              </a:rPr>
              <a:t>путь</a:t>
            </a:r>
            <a:r>
              <a:rPr lang="en-US" dirty="0">
                <a:latin typeface="Menlo"/>
              </a:rPr>
              <a:t>\</a:t>
            </a:r>
            <a:r>
              <a:rPr lang="ru-RU" dirty="0" err="1">
                <a:latin typeface="Menlo"/>
              </a:rPr>
              <a:t>имя_БД</a:t>
            </a:r>
            <a:r>
              <a:rPr lang="en-US" dirty="0">
                <a:latin typeface="Menlo"/>
              </a:rPr>
              <a:t>_</a:t>
            </a:r>
            <a:r>
              <a:rPr lang="en-US" dirty="0" err="1">
                <a:latin typeface="Menlo"/>
              </a:rPr>
              <a:t>log.bak</a:t>
            </a:r>
            <a:r>
              <a:rPr lang="en-US" dirty="0">
                <a:latin typeface="Menlo"/>
              </a:rPr>
              <a:t>‘</a:t>
            </a:r>
            <a:r>
              <a:rPr lang="ru-RU" dirty="0">
                <a:latin typeface="Menlo"/>
              </a:rPr>
              <a:t> </a:t>
            </a:r>
            <a:r>
              <a:rPr lang="ru-RU" dirty="0">
                <a:solidFill>
                  <a:srgbClr val="009900"/>
                </a:solidFill>
                <a:latin typeface="Menlo"/>
              </a:rPr>
              <a:t>-- восстановление из полной резервной копии</a:t>
            </a:r>
            <a:endParaRPr lang="en-US" dirty="0">
              <a:solidFill>
                <a:srgbClr val="0099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cap="all" dirty="0">
                <a:solidFill>
                  <a:srgbClr val="0070C0"/>
                </a:solidFill>
                <a:latin typeface="Menlo"/>
              </a:rPr>
              <a:t>WITH REPLACE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70154" y="3849075"/>
            <a:ext cx="109433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WITH REPLACE</a:t>
            </a:r>
            <a:r>
              <a:rPr lang="ru-RU" sz="2000" b="1" dirty="0"/>
              <a:t> </a:t>
            </a:r>
            <a:r>
              <a:rPr lang="ru-RU" sz="2000" dirty="0"/>
              <a:t>указывает, что SQL </a:t>
            </a:r>
            <a:r>
              <a:rPr lang="ru-RU" sz="2000" dirty="0" err="1"/>
              <a:t>Server</a:t>
            </a:r>
            <a:r>
              <a:rPr lang="ru-RU" sz="2000" dirty="0"/>
              <a:t> должен создать указанную базу данных и связанные с ней файлы, даже если уже существует другая база данных с таким именем. В этом случае существующая база данных будет удалена. Если параметр </a:t>
            </a:r>
            <a:r>
              <a:rPr lang="ru-RU" sz="2000" b="1" dirty="0"/>
              <a:t>REPLACE</a:t>
            </a:r>
            <a:r>
              <a:rPr lang="ru-RU" sz="2000" dirty="0"/>
              <a:t> не указан, выполняется проверка безопасности. Это предотвращает перезапись другой базы данных по ошибке.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033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</a:t>
            </a:r>
            <a:r>
              <a:rPr lang="ru-RU" b="1" dirty="0"/>
              <a:t>RESTORE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78325" y="1853754"/>
            <a:ext cx="10943303" cy="35968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USE master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GO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cap="all" dirty="0">
                <a:solidFill>
                  <a:srgbClr val="0070C0"/>
                </a:solidFill>
                <a:latin typeface="Menlo"/>
              </a:rPr>
              <a:t>RESTORE DATABASE </a:t>
            </a:r>
            <a:r>
              <a:rPr lang="ru-RU" dirty="0" err="1">
                <a:latin typeface="Menlo"/>
              </a:rPr>
              <a:t>Имя_БД</a:t>
            </a:r>
            <a:endParaRPr lang="en-US" dirty="0"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cap="all" dirty="0">
                <a:solidFill>
                  <a:srgbClr val="0070C0"/>
                </a:solidFill>
                <a:latin typeface="Menlo"/>
              </a:rPr>
              <a:t>FROM DISK</a:t>
            </a:r>
            <a:r>
              <a:rPr lang="en-US" dirty="0"/>
              <a:t>=</a:t>
            </a:r>
            <a:r>
              <a:rPr lang="en-US" dirty="0">
                <a:latin typeface="Menlo"/>
              </a:rPr>
              <a:t>‘</a:t>
            </a:r>
            <a:r>
              <a:rPr lang="ru-RU" dirty="0">
                <a:latin typeface="Menlo"/>
              </a:rPr>
              <a:t>путь</a:t>
            </a:r>
            <a:r>
              <a:rPr lang="en-US" dirty="0">
                <a:latin typeface="Menlo"/>
              </a:rPr>
              <a:t>\</a:t>
            </a:r>
            <a:r>
              <a:rPr lang="ru-RU" dirty="0" err="1">
                <a:latin typeface="Menlo"/>
              </a:rPr>
              <a:t>имя_файла</a:t>
            </a:r>
            <a:r>
              <a:rPr lang="en-US" dirty="0">
                <a:latin typeface="Menlo"/>
              </a:rPr>
              <a:t>‘</a:t>
            </a:r>
            <a:r>
              <a:rPr lang="ru-RU" dirty="0">
                <a:latin typeface="Menlo"/>
              </a:rPr>
              <a:t> </a:t>
            </a:r>
            <a:r>
              <a:rPr lang="ru-RU" dirty="0">
                <a:solidFill>
                  <a:srgbClr val="009900"/>
                </a:solidFill>
                <a:latin typeface="Menlo"/>
              </a:rPr>
              <a:t>-- восстановление из разностной резервной копии</a:t>
            </a:r>
            <a:endParaRPr lang="en-US" dirty="0">
              <a:solidFill>
                <a:srgbClr val="0099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100" b="1" cap="all" dirty="0">
                <a:solidFill>
                  <a:srgbClr val="0070C0"/>
                </a:solidFill>
                <a:latin typeface="Menlo"/>
              </a:rPr>
              <a:t>WITH  FILE </a:t>
            </a:r>
            <a:r>
              <a:rPr lang="en-US" sz="2100" dirty="0">
                <a:latin typeface="Menlo"/>
              </a:rPr>
              <a:t>= 1, </a:t>
            </a:r>
            <a:r>
              <a:rPr lang="en-US" sz="2100" b="1" cap="all" dirty="0">
                <a:solidFill>
                  <a:srgbClr val="0070C0"/>
                </a:solidFill>
                <a:latin typeface="Menlo"/>
              </a:rPr>
              <a:t> NORECOVERY, REPLACE</a:t>
            </a:r>
            <a:endParaRPr lang="ru-RU" sz="2100" b="1" cap="all" dirty="0">
              <a:solidFill>
                <a:srgbClr val="0070C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200" b="1" cap="all" dirty="0">
              <a:solidFill>
                <a:srgbClr val="0070C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/>
              <a:t>USE master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100" b="1" cap="all" dirty="0">
                <a:solidFill>
                  <a:srgbClr val="0070C0"/>
                </a:solidFill>
                <a:latin typeface="Menlo"/>
              </a:rPr>
              <a:t>RESTORE DATABASE </a:t>
            </a:r>
            <a:r>
              <a:rPr lang="en-US" dirty="0" err="1"/>
              <a:t>sbase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cap="all" dirty="0">
                <a:solidFill>
                  <a:srgbClr val="0070C0"/>
                </a:solidFill>
                <a:latin typeface="Menlo"/>
              </a:rPr>
              <a:t>FROM DISK</a:t>
            </a:r>
            <a:r>
              <a:rPr lang="en-US" dirty="0"/>
              <a:t>=</a:t>
            </a:r>
            <a:r>
              <a:rPr lang="en-US" dirty="0">
                <a:latin typeface="Menlo"/>
              </a:rPr>
              <a:t>‘</a:t>
            </a:r>
            <a:r>
              <a:rPr lang="ru-RU" dirty="0">
                <a:latin typeface="Menlo"/>
              </a:rPr>
              <a:t>путь</a:t>
            </a:r>
            <a:r>
              <a:rPr lang="en-US" dirty="0">
                <a:latin typeface="Menlo"/>
              </a:rPr>
              <a:t>\</a:t>
            </a:r>
            <a:r>
              <a:rPr lang="ru-RU" dirty="0" err="1">
                <a:latin typeface="Menlo"/>
              </a:rPr>
              <a:t>имя_файла</a:t>
            </a:r>
            <a:r>
              <a:rPr lang="en-US" dirty="0">
                <a:latin typeface="Menlo"/>
              </a:rPr>
              <a:t>‘ </a:t>
            </a:r>
            <a:endParaRPr lang="ru-RU" dirty="0"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100" b="1" cap="all" dirty="0">
                <a:solidFill>
                  <a:srgbClr val="0070C0"/>
                </a:solidFill>
                <a:latin typeface="Menlo"/>
              </a:rPr>
              <a:t>WITH  FILE </a:t>
            </a:r>
            <a:r>
              <a:rPr lang="en-US" dirty="0"/>
              <a:t>= 1,  </a:t>
            </a:r>
            <a:r>
              <a:rPr lang="en-US" sz="2100" b="1" cap="all" dirty="0">
                <a:solidFill>
                  <a:srgbClr val="0070C0"/>
                </a:solidFill>
                <a:latin typeface="Menlo"/>
              </a:rPr>
              <a:t>RECOVERY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1" cap="all" dirty="0">
              <a:solidFill>
                <a:srgbClr val="0070C0"/>
              </a:solidFill>
              <a:latin typeface="Menl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029201" y="3652160"/>
            <a:ext cx="703497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начале восстанавливается полная, а далее восстанавливается разностная копия.</a:t>
            </a:r>
            <a:endParaRPr lang="ru-RU" sz="2000" b="1" dirty="0"/>
          </a:p>
          <a:p>
            <a:pPr algn="just"/>
            <a:r>
              <a:rPr lang="ru-RU" dirty="0"/>
              <a:t>Параметр</a:t>
            </a:r>
            <a:r>
              <a:rPr lang="ru-RU" sz="2000" b="1" dirty="0"/>
              <a:t> </a:t>
            </a:r>
            <a:r>
              <a:rPr lang="en-US" sz="2000" b="1" dirty="0"/>
              <a:t>WITH </a:t>
            </a:r>
            <a:r>
              <a:rPr lang="en-US" sz="2000" b="1" cap="all" dirty="0"/>
              <a:t>file</a:t>
            </a:r>
            <a:r>
              <a:rPr lang="ru-RU" sz="2000" b="1" dirty="0"/>
              <a:t> </a:t>
            </a:r>
            <a:r>
              <a:rPr lang="ru-RU" dirty="0"/>
              <a:t>указывает</a:t>
            </a:r>
            <a:r>
              <a:rPr lang="en-US" dirty="0"/>
              <a:t> </a:t>
            </a:r>
            <a:r>
              <a:rPr lang="ru-RU" dirty="0"/>
              <a:t>номер резервного набора, параметр </a:t>
            </a:r>
            <a:r>
              <a:rPr lang="ru-RU" sz="2000" b="1" cap="all" dirty="0"/>
              <a:t>NORECOVERY</a:t>
            </a:r>
            <a:r>
              <a:rPr lang="ru-RU" dirty="0"/>
              <a:t> указывает на то, что откат не производится, параметр </a:t>
            </a:r>
            <a:r>
              <a:rPr lang="ru-RU" sz="2000" b="1" cap="all" dirty="0"/>
              <a:t>RECOVERY</a:t>
            </a:r>
            <a:r>
              <a:rPr lang="ru-RU" dirty="0"/>
              <a:t> указывает на то, что откат должен быть выполнен после завершения наката для текущей резервной копии.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595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индексы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251" y="1979817"/>
            <a:ext cx="11715750" cy="40971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800" b="1" dirty="0"/>
              <a:t>Индекс</a:t>
            </a:r>
            <a:r>
              <a:rPr lang="ru-RU" sz="2800" dirty="0"/>
              <a:t> (англ. </a:t>
            </a:r>
            <a:r>
              <a:rPr lang="ru-RU" sz="2800" b="1" dirty="0" err="1"/>
              <a:t>index</a:t>
            </a:r>
            <a:r>
              <a:rPr lang="ru-RU" sz="2800" dirty="0"/>
              <a:t>) — объект базы данных, создаваемый с целью повышения производительности поиска данных. Таблицы в базе данных могут иметь большое количество строк, которые хранятся в произвольном порядке, и их поиск по заданному критерию путем последовательного просмотра таблицы строка за строкой может занимать много времени. Индекс формируется из значений одного или нескольких столбцов таблицы и указателей на соответствующие строки таблицы и, таким образом, позволяет искать строки, удовлетворяющие критерию поиска.</a:t>
            </a:r>
          </a:p>
        </p:txBody>
      </p:sp>
    </p:spTree>
    <p:extLst>
      <p:ext uri="{BB962C8B-B14F-4D97-AF65-F5344CB8AC3E}">
        <p14:creationId xmlns:p14="http://schemas.microsoft.com/office/powerpoint/2010/main" val="298380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</a:t>
            </a:r>
            <a:r>
              <a:rPr lang="ru-RU" b="1" dirty="0"/>
              <a:t>RESTORE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781564" y="1807587"/>
            <a:ext cx="10943303" cy="2021962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b="1" cap="all" dirty="0">
              <a:solidFill>
                <a:srgbClr val="0070C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b="1" cap="all" dirty="0">
              <a:solidFill>
                <a:srgbClr val="0070C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b="1" cap="all" dirty="0">
              <a:solidFill>
                <a:srgbClr val="0070C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cap="all" dirty="0">
                <a:solidFill>
                  <a:srgbClr val="0070C0"/>
                </a:solidFill>
                <a:latin typeface="Menlo"/>
              </a:rPr>
              <a:t>RESTORE log </a:t>
            </a:r>
            <a:r>
              <a:rPr lang="ru-RU" dirty="0" err="1">
                <a:latin typeface="Menlo"/>
              </a:rPr>
              <a:t>Имя_БД</a:t>
            </a:r>
            <a:endParaRPr lang="en-US" dirty="0"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cap="all" dirty="0">
                <a:solidFill>
                  <a:srgbClr val="0070C0"/>
                </a:solidFill>
                <a:latin typeface="Menlo"/>
              </a:rPr>
              <a:t>FROM DISK</a:t>
            </a:r>
            <a:r>
              <a:rPr lang="en-US" dirty="0"/>
              <a:t>=</a:t>
            </a:r>
            <a:r>
              <a:rPr lang="en-US" dirty="0">
                <a:latin typeface="Menlo"/>
              </a:rPr>
              <a:t>‘</a:t>
            </a:r>
            <a:r>
              <a:rPr lang="ru-RU" dirty="0">
                <a:latin typeface="Menlo"/>
              </a:rPr>
              <a:t>путь</a:t>
            </a:r>
            <a:r>
              <a:rPr lang="en-US" dirty="0">
                <a:latin typeface="Menlo"/>
              </a:rPr>
              <a:t>\</a:t>
            </a:r>
            <a:r>
              <a:rPr lang="ru-RU" dirty="0" err="1">
                <a:latin typeface="Menlo"/>
              </a:rPr>
              <a:t>имя_файла</a:t>
            </a:r>
            <a:r>
              <a:rPr lang="en-US" dirty="0">
                <a:latin typeface="Menlo"/>
              </a:rPr>
              <a:t>‘</a:t>
            </a:r>
            <a:r>
              <a:rPr lang="ru-RU" dirty="0">
                <a:latin typeface="Menlo"/>
              </a:rPr>
              <a:t> 		</a:t>
            </a:r>
            <a:r>
              <a:rPr lang="ru-RU" dirty="0">
                <a:solidFill>
                  <a:srgbClr val="009900"/>
                </a:solidFill>
                <a:latin typeface="Menlo"/>
              </a:rPr>
              <a:t>-- восстановление журнала транзакций</a:t>
            </a:r>
            <a:endParaRPr lang="en-US" dirty="0">
              <a:solidFill>
                <a:srgbClr val="0099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100" b="1" cap="all" dirty="0">
                <a:solidFill>
                  <a:srgbClr val="0070C0"/>
                </a:solidFill>
                <a:latin typeface="Menlo"/>
              </a:rPr>
              <a:t>WITH  FILE </a:t>
            </a:r>
            <a:r>
              <a:rPr lang="en-US" sz="2100" dirty="0">
                <a:latin typeface="Menlo"/>
              </a:rPr>
              <a:t>= 1, </a:t>
            </a:r>
            <a:r>
              <a:rPr lang="en-US" sz="2100" b="1" cap="all" dirty="0">
                <a:solidFill>
                  <a:srgbClr val="0070C0"/>
                </a:solidFill>
                <a:latin typeface="Menlo"/>
              </a:rPr>
              <a:t> NORECOVERY</a:t>
            </a:r>
            <a:endParaRPr lang="ru-RU" sz="2100" b="1" cap="all" dirty="0">
              <a:solidFill>
                <a:srgbClr val="0070C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b="1" cap="all" dirty="0">
              <a:solidFill>
                <a:srgbClr val="0070C0"/>
              </a:solidFill>
              <a:latin typeface="Menlo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58644" y="1938175"/>
            <a:ext cx="10456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начале следует восстановить базу данных из полной резервной копии, затем накатить на базу последовательно резервные копии журнала транзакций.</a:t>
            </a:r>
            <a:endParaRPr lang="en-US" sz="2000" dirty="0"/>
          </a:p>
        </p:txBody>
      </p:sp>
      <p:sp>
        <p:nvSpPr>
          <p:cNvPr id="5" name="Объект 6"/>
          <p:cNvSpPr txBox="1">
            <a:spLocks/>
          </p:cNvSpPr>
          <p:nvPr/>
        </p:nvSpPr>
        <p:spPr>
          <a:xfrm>
            <a:off x="781564" y="3913970"/>
            <a:ext cx="10943303" cy="1793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b="1" cap="all" dirty="0">
              <a:solidFill>
                <a:srgbClr val="0070C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u-RU" b="1" cap="all" dirty="0">
              <a:solidFill>
                <a:srgbClr val="0070C0"/>
              </a:solidFill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cap="all" dirty="0">
                <a:solidFill>
                  <a:srgbClr val="0070C0"/>
                </a:solidFill>
                <a:latin typeface="Menlo"/>
              </a:rPr>
              <a:t>RESTORE log </a:t>
            </a:r>
            <a:r>
              <a:rPr lang="ru-RU" dirty="0" err="1">
                <a:latin typeface="Menlo"/>
              </a:rPr>
              <a:t>Имя_БД</a:t>
            </a:r>
            <a:r>
              <a:rPr lang="ru-RU" dirty="0">
                <a:latin typeface="Menlo"/>
              </a:rPr>
              <a:t> </a:t>
            </a:r>
            <a:r>
              <a:rPr lang="en-US" b="1" cap="all" dirty="0" err="1">
                <a:solidFill>
                  <a:srgbClr val="0070C0"/>
                </a:solidFill>
                <a:latin typeface="Menlo"/>
              </a:rPr>
              <a:t>filegroup</a:t>
            </a:r>
            <a:r>
              <a:rPr lang="ru-RU" b="1" cap="all" dirty="0">
                <a:solidFill>
                  <a:srgbClr val="0070C0"/>
                </a:solidFill>
                <a:latin typeface="Menlo"/>
              </a:rPr>
              <a:t> </a:t>
            </a:r>
            <a:r>
              <a:rPr lang="en-US" dirty="0"/>
              <a:t> </a:t>
            </a:r>
            <a:r>
              <a:rPr lang="en-US" dirty="0">
                <a:latin typeface="Menlo"/>
              </a:rPr>
              <a:t>= </a:t>
            </a:r>
            <a:r>
              <a:rPr lang="ru-RU" dirty="0" err="1">
                <a:latin typeface="Menlo"/>
              </a:rPr>
              <a:t>логическое_имя_файловой_группы</a:t>
            </a:r>
            <a:endParaRPr lang="en-US" dirty="0">
              <a:latin typeface="Menlo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cap="all" dirty="0">
                <a:solidFill>
                  <a:srgbClr val="0070C0"/>
                </a:solidFill>
                <a:latin typeface="Menlo"/>
              </a:rPr>
              <a:t>FROM DISK</a:t>
            </a:r>
            <a:r>
              <a:rPr lang="en-US" dirty="0"/>
              <a:t>=</a:t>
            </a:r>
            <a:r>
              <a:rPr lang="en-US" dirty="0">
                <a:latin typeface="Menlo"/>
              </a:rPr>
              <a:t>‘</a:t>
            </a:r>
            <a:r>
              <a:rPr lang="ru-RU" dirty="0">
                <a:latin typeface="Menlo"/>
              </a:rPr>
              <a:t>путь</a:t>
            </a:r>
            <a:r>
              <a:rPr lang="en-US" dirty="0">
                <a:latin typeface="Menlo"/>
              </a:rPr>
              <a:t>\</a:t>
            </a:r>
            <a:r>
              <a:rPr lang="ru-RU" dirty="0" err="1">
                <a:latin typeface="Menlo"/>
              </a:rPr>
              <a:t>имя_файла</a:t>
            </a:r>
            <a:r>
              <a:rPr lang="en-US" dirty="0">
                <a:latin typeface="Menlo"/>
              </a:rPr>
              <a:t>‘</a:t>
            </a:r>
            <a:r>
              <a:rPr lang="ru-RU" dirty="0">
                <a:latin typeface="Menlo"/>
              </a:rPr>
              <a:t> 		</a:t>
            </a:r>
            <a:r>
              <a:rPr lang="ru-RU" dirty="0">
                <a:solidFill>
                  <a:srgbClr val="009900"/>
                </a:solidFill>
                <a:latin typeface="Menlo"/>
              </a:rPr>
              <a:t>-- восстановление файловых групп</a:t>
            </a:r>
            <a:endParaRPr lang="en-US" dirty="0">
              <a:solidFill>
                <a:srgbClr val="0099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cap="all" dirty="0">
                <a:solidFill>
                  <a:srgbClr val="0070C0"/>
                </a:solidFill>
                <a:latin typeface="Menlo"/>
              </a:rPr>
              <a:t>WITH  PARTIAL, RECOVERY, REPLACE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21672" y="3913970"/>
            <a:ext cx="10456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начале следует восстановить базу данных из полной резервной копии, затем накатить на базу последовательно резервные копии журнала транзакций.</a:t>
            </a:r>
            <a:endParaRPr lang="en-US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58644" y="5619136"/>
            <a:ext cx="7827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cap="all" dirty="0"/>
              <a:t>WITH  PARTIAL </a:t>
            </a:r>
            <a:r>
              <a:rPr lang="ru-RU" dirty="0"/>
              <a:t>параметр поэтапного восстановления файловых групп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9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Псевдонимы типов данных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58644" y="1938175"/>
            <a:ext cx="10456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Псевдоним типа данных является специальным видом типа данных, который определяется пользователем при использовании существующих базовых типов данных. </a:t>
            </a:r>
          </a:p>
          <a:p>
            <a:pPr algn="just"/>
            <a:r>
              <a:rPr lang="ru-RU" dirty="0"/>
              <a:t>Для создания псевдонимного типа данных обычно применяется инструкция </a:t>
            </a:r>
            <a:r>
              <a:rPr lang="en-US" b="1" dirty="0"/>
              <a:t>CREATE TYPE</a:t>
            </a:r>
            <a:r>
              <a:rPr lang="ru-RU" dirty="0"/>
              <a:t>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449845" y="2766525"/>
            <a:ext cx="9019776" cy="108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07000"/>
              </a:lnSpc>
              <a:spcAft>
                <a:spcPts val="0"/>
              </a:spcAft>
            </a:pPr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CREATE TYPE </a:t>
            </a:r>
            <a:r>
              <a:rPr lang="en-US" sz="2000" dirty="0">
                <a:latin typeface="Menlo"/>
              </a:rPr>
              <a:t>[</a:t>
            </a:r>
            <a:r>
              <a:rPr lang="en-US" sz="2000" dirty="0" err="1">
                <a:latin typeface="Menlo"/>
              </a:rPr>
              <a:t>type_schema_name</a:t>
            </a:r>
            <a:r>
              <a:rPr lang="en-US" sz="2000" dirty="0">
                <a:latin typeface="Menlo"/>
              </a:rPr>
              <a:t>.] </a:t>
            </a:r>
            <a:r>
              <a:rPr lang="en-US" sz="2000" dirty="0" err="1">
                <a:latin typeface="Menlo"/>
              </a:rPr>
              <a:t>type_name</a:t>
            </a:r>
            <a:endParaRPr lang="en-US" sz="2000" dirty="0">
              <a:latin typeface="Menlo"/>
            </a:endParaRPr>
          </a:p>
          <a:p>
            <a:pPr indent="540385" algn="just">
              <a:lnSpc>
                <a:spcPct val="107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Menlo"/>
              </a:rPr>
              <a:t>{[</a:t>
            </a:r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FROM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Menlo"/>
              </a:rPr>
              <a:t>base_type</a:t>
            </a:r>
            <a:r>
              <a:rPr lang="en-US" sz="2000" dirty="0">
                <a:latin typeface="Menlo"/>
              </a:rPr>
              <a:t>[(precision[ , scale ])] [NULL | NOT NULL]]</a:t>
            </a:r>
          </a:p>
          <a:p>
            <a:pPr indent="540385" algn="just">
              <a:lnSpc>
                <a:spcPct val="107000"/>
              </a:lnSpc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		</a:t>
            </a:r>
            <a:r>
              <a:rPr lang="en-US" sz="2000" dirty="0">
                <a:latin typeface="Menlo"/>
              </a:rPr>
              <a:t>| [</a:t>
            </a:r>
            <a:r>
              <a:rPr lang="en-US" sz="2000" b="1" cap="all" dirty="0">
                <a:solidFill>
                  <a:srgbClr val="0070C0"/>
                </a:solidFill>
                <a:latin typeface="Menlo"/>
              </a:rPr>
              <a:t>EXTERNAL NAME </a:t>
            </a:r>
            <a:r>
              <a:rPr lang="en-US" sz="2000" dirty="0" err="1">
                <a:latin typeface="Menlo"/>
              </a:rPr>
              <a:t>assembly_name</a:t>
            </a:r>
            <a:r>
              <a:rPr lang="en-US" sz="2000" dirty="0">
                <a:latin typeface="Menlo"/>
              </a:rPr>
              <a:t> [.</a:t>
            </a:r>
            <a:r>
              <a:rPr lang="en-US" sz="2000" dirty="0" err="1">
                <a:latin typeface="Menlo"/>
              </a:rPr>
              <a:t>class_name</a:t>
            </a:r>
            <a:r>
              <a:rPr lang="en-US" sz="2000" dirty="0">
                <a:latin typeface="Menlo"/>
              </a:rPr>
              <a:t>]]}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82623" y="3846821"/>
            <a:ext cx="6306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Например</a:t>
            </a:r>
            <a:r>
              <a:rPr lang="en-US" dirty="0"/>
              <a:t>. </a:t>
            </a:r>
            <a:r>
              <a:rPr lang="ru-RU" dirty="0"/>
              <a:t>Создать  тип данных на основе типа </a:t>
            </a:r>
            <a:r>
              <a:rPr lang="en-US" dirty="0"/>
              <a:t>integer</a:t>
            </a:r>
            <a:r>
              <a:rPr lang="ru-RU" dirty="0"/>
              <a:t>: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304830" y="3846821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lolo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838946" y="4229779"/>
            <a:ext cx="6306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Далее. Создать таблицу, где использовать этот тип: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304830" y="4202528"/>
            <a:ext cx="31399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new_table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(id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not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Adznaka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lolo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56311" y="5474752"/>
            <a:ext cx="460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Последнее. Привязать правило к столбцу: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933109" y="5139484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lolo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rule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@lol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@lol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202788" y="5132671"/>
            <a:ext cx="3897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Далее. Написать правило для типа: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660645" y="5474752"/>
            <a:ext cx="7398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sp_bindrule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lolo_rule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new_table.Adznaka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197192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10143791" cy="3450613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dirty="0"/>
              <a:t>Создать 2 </a:t>
            </a:r>
            <a:r>
              <a:rPr lang="ru-RU" dirty="0" err="1"/>
              <a:t>некластеризованных</a:t>
            </a:r>
            <a:r>
              <a:rPr lang="ru-RU" dirty="0"/>
              <a:t> индекса на каждую таблицу базы данных (1 простой, 1 составной)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Создать 2 </a:t>
            </a:r>
            <a:r>
              <a:rPr lang="ru-RU" dirty="0" err="1"/>
              <a:t>кластеризованных</a:t>
            </a:r>
            <a:r>
              <a:rPr lang="ru-RU" dirty="0"/>
              <a:t> индекса на всю базу данных. В случае необходимости создать дополнительную таблицу.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Выполнить все виды резервного копирования (полное, разностное, файловых групп, журнала транзакций) базы данных, после чего предусмотреть их восстановление.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/>
              <a:t>Создать три собственных типа данных (на основании строкового, числового типов данных и типа даты и времени). Предусмотреть создание правила  и привязку его к столбцу при создании таблицы базы данных.</a:t>
            </a:r>
          </a:p>
          <a:p>
            <a:pPr marL="457200" indent="-457200" algn="just">
              <a:buFont typeface="+mj-lt"/>
              <a:buAutoNum type="arabicPeriod"/>
            </a:pPr>
            <a:endParaRPr lang="ru-RU" dirty="0"/>
          </a:p>
          <a:p>
            <a:pPr marL="457200" indent="-457200" algn="just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87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Типы индексов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251" y="1979817"/>
            <a:ext cx="11715750" cy="40971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В </a:t>
            </a:r>
            <a:r>
              <a:rPr lang="ru-RU" dirty="0" err="1"/>
              <a:t>Microsoft</a:t>
            </a:r>
            <a:r>
              <a:rPr lang="ru-RU" dirty="0"/>
              <a:t> SQL </a:t>
            </a:r>
            <a:r>
              <a:rPr lang="ru-RU" dirty="0" err="1"/>
              <a:t>Server</a:t>
            </a:r>
            <a:r>
              <a:rPr lang="ru-RU" dirty="0"/>
              <a:t> существуют следующие типы индексов: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b="1" dirty="0" err="1"/>
              <a:t>Кластеризованный</a:t>
            </a:r>
            <a:r>
              <a:rPr lang="ru-RU" dirty="0"/>
              <a:t> (</a:t>
            </a:r>
            <a:r>
              <a:rPr lang="ru-RU" i="1" dirty="0" err="1"/>
              <a:t>Clustered</a:t>
            </a:r>
            <a:r>
              <a:rPr lang="ru-RU" dirty="0"/>
              <a:t>) – это индекс, который хранит данные таблицы в отсортированном, по значению ключа индекса, виде. У таблицы может быть только </a:t>
            </a:r>
            <a:r>
              <a:rPr lang="ru-RU" b="1" dirty="0">
                <a:solidFill>
                  <a:srgbClr val="FF0000"/>
                </a:solidFill>
              </a:rPr>
              <a:t>один </a:t>
            </a:r>
            <a:r>
              <a:rPr lang="ru-RU" b="1" dirty="0" err="1">
                <a:solidFill>
                  <a:srgbClr val="FF0000"/>
                </a:solidFill>
              </a:rPr>
              <a:t>кластеризованный</a:t>
            </a:r>
            <a:r>
              <a:rPr lang="ru-RU" b="1" dirty="0">
                <a:solidFill>
                  <a:srgbClr val="FF0000"/>
                </a:solidFill>
              </a:rPr>
              <a:t> индекс</a:t>
            </a:r>
            <a:r>
              <a:rPr lang="ru-RU" dirty="0"/>
              <a:t>, так как данные могут быть отсортированы только в одном порядке. По возможности каждая таблица должна иметь </a:t>
            </a:r>
            <a:r>
              <a:rPr lang="ru-RU" dirty="0" err="1"/>
              <a:t>кластеризованный</a:t>
            </a:r>
            <a:r>
              <a:rPr lang="ru-RU" dirty="0"/>
              <a:t> индекс, если у таблицы нет </a:t>
            </a:r>
            <a:r>
              <a:rPr lang="ru-RU" dirty="0" err="1"/>
              <a:t>кластеризованного</a:t>
            </a:r>
            <a:r>
              <a:rPr lang="ru-RU" dirty="0"/>
              <a:t> индекса, такая таблица называется </a:t>
            </a:r>
            <a:r>
              <a:rPr lang="ru-RU" dirty="0">
                <a:solidFill>
                  <a:srgbClr val="0070C0"/>
                </a:solidFill>
              </a:rPr>
              <a:t>«</a:t>
            </a:r>
            <a:r>
              <a:rPr lang="ru-RU" i="1" dirty="0">
                <a:solidFill>
                  <a:srgbClr val="0070C0"/>
                </a:solidFill>
              </a:rPr>
              <a:t>кучей</a:t>
            </a:r>
            <a:r>
              <a:rPr lang="ru-RU" dirty="0">
                <a:solidFill>
                  <a:srgbClr val="0070C0"/>
                </a:solidFill>
              </a:rPr>
              <a:t>». </a:t>
            </a:r>
            <a:r>
              <a:rPr lang="ru-RU" dirty="0" err="1"/>
              <a:t>Кластеризованный</a:t>
            </a:r>
            <a:r>
              <a:rPr lang="ru-RU" dirty="0"/>
              <a:t> индекс создается автоматически при создании ограничений </a:t>
            </a:r>
            <a:r>
              <a:rPr lang="ru-RU" b="1" dirty="0"/>
              <a:t>PRIMARY KEY </a:t>
            </a:r>
            <a:r>
              <a:rPr lang="ru-RU" dirty="0"/>
              <a:t>(</a:t>
            </a:r>
            <a:r>
              <a:rPr lang="ru-RU" i="1" dirty="0"/>
              <a:t>первичный ключ</a:t>
            </a:r>
            <a:r>
              <a:rPr lang="ru-RU" dirty="0"/>
              <a:t>), если до этого </a:t>
            </a:r>
            <a:r>
              <a:rPr lang="ru-RU" dirty="0" err="1"/>
              <a:t>кластеризованный</a:t>
            </a:r>
            <a:r>
              <a:rPr lang="ru-RU" dirty="0"/>
              <a:t> индекс для таблицы еще не был определен.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В случае создания </a:t>
            </a:r>
            <a:r>
              <a:rPr lang="ru-RU" dirty="0" err="1"/>
              <a:t>кластеризованного</a:t>
            </a:r>
            <a:r>
              <a:rPr lang="ru-RU" dirty="0"/>
              <a:t> индекса для таблицы (</a:t>
            </a:r>
            <a:r>
              <a:rPr lang="ru-RU" i="1" dirty="0"/>
              <a:t>кучи</a:t>
            </a:r>
            <a:r>
              <a:rPr lang="ru-RU" dirty="0"/>
              <a:t>), в которой есть </a:t>
            </a:r>
            <a:r>
              <a:rPr lang="ru-RU" dirty="0" err="1"/>
              <a:t>некластеризованные</a:t>
            </a:r>
            <a:r>
              <a:rPr lang="ru-RU" dirty="0"/>
              <a:t> индексы, то после создания все их необходимо перестроить.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9274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Типы индексов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251" y="1979817"/>
            <a:ext cx="11628000" cy="2535033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ru-RU" b="1" dirty="0" err="1"/>
              <a:t>Некластеризованный</a:t>
            </a:r>
            <a:r>
              <a:rPr lang="ru-RU" dirty="0"/>
              <a:t> (</a:t>
            </a:r>
            <a:r>
              <a:rPr lang="ru-RU" i="1" dirty="0" err="1"/>
              <a:t>Nonclustered</a:t>
            </a:r>
            <a:r>
              <a:rPr lang="ru-RU" dirty="0"/>
              <a:t>) – это индекс, который содержит значение ключа и указатель на строку данных, содержащую значение этого ключа. При создании таблицы с ограничением </a:t>
            </a:r>
            <a:r>
              <a:rPr lang="ru-RU" b="1" dirty="0"/>
              <a:t>UNIQUE</a:t>
            </a:r>
            <a:r>
              <a:rPr lang="ru-RU" dirty="0"/>
              <a:t> компонент </a:t>
            </a:r>
            <a:r>
              <a:rPr lang="ru-RU" i="1" dirty="0" err="1"/>
              <a:t>Database</a:t>
            </a:r>
            <a:r>
              <a:rPr lang="ru-RU" i="1" dirty="0"/>
              <a:t> </a:t>
            </a:r>
            <a:r>
              <a:rPr lang="ru-RU" i="1" dirty="0" err="1"/>
              <a:t>Engine</a:t>
            </a:r>
            <a:r>
              <a:rPr lang="ru-RU" dirty="0"/>
              <a:t> автоматически создает </a:t>
            </a:r>
            <a:r>
              <a:rPr lang="ru-RU" dirty="0" err="1"/>
              <a:t>некластеризованный</a:t>
            </a:r>
            <a:r>
              <a:rPr lang="ru-RU" dirty="0"/>
              <a:t> индекс.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	У таблицы может быть </a:t>
            </a:r>
            <a:r>
              <a:rPr lang="ru-RU" dirty="0">
                <a:solidFill>
                  <a:srgbClr val="FF0000"/>
                </a:solidFill>
              </a:rPr>
              <a:t>несколько </a:t>
            </a:r>
            <a:r>
              <a:rPr lang="ru-RU" dirty="0" err="1">
                <a:solidFill>
                  <a:srgbClr val="FF0000"/>
                </a:solidFill>
              </a:rPr>
              <a:t>некластеризованных</a:t>
            </a:r>
            <a:r>
              <a:rPr lang="ru-RU" dirty="0">
                <a:solidFill>
                  <a:srgbClr val="FF0000"/>
                </a:solidFill>
              </a:rPr>
              <a:t> индексов</a:t>
            </a:r>
            <a:r>
              <a:rPr lang="ru-RU" dirty="0"/>
              <a:t>. Создаваться </a:t>
            </a:r>
            <a:r>
              <a:rPr lang="ru-RU" dirty="0" err="1"/>
              <a:t>некластеризованные</a:t>
            </a:r>
            <a:r>
              <a:rPr lang="ru-RU" dirty="0"/>
              <a:t> индексы могут как на таблицах с </a:t>
            </a:r>
            <a:r>
              <a:rPr lang="ru-RU" dirty="0" err="1"/>
              <a:t>кластеризованным</a:t>
            </a:r>
            <a:r>
              <a:rPr lang="ru-RU" dirty="0"/>
              <a:t> индексом, так и без него. Именно этот тип индекса используется для повышения производительности часто используемых запросов, так как </a:t>
            </a:r>
            <a:r>
              <a:rPr lang="ru-RU" dirty="0" err="1"/>
              <a:t>некластеризованные</a:t>
            </a:r>
            <a:r>
              <a:rPr lang="ru-RU" dirty="0"/>
              <a:t> индексы обеспечивают быстрый поиск и доступ к данным по значениям ключа;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9785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Типы индексов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350" y="1853754"/>
            <a:ext cx="12058650" cy="420414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ru-RU" sz="1900" b="1" dirty="0"/>
              <a:t>Фильтруемый</a:t>
            </a:r>
            <a:r>
              <a:rPr lang="ru-RU" sz="1900" dirty="0"/>
              <a:t> (</a:t>
            </a:r>
            <a:r>
              <a:rPr lang="ru-RU" sz="1900" i="1" dirty="0" err="1"/>
              <a:t>Filtered</a:t>
            </a:r>
            <a:r>
              <a:rPr lang="ru-RU" sz="1900" dirty="0"/>
              <a:t>) – это оптимизированный </a:t>
            </a:r>
            <a:r>
              <a:rPr lang="ru-RU" sz="1900" dirty="0" err="1"/>
              <a:t>некластеризованный</a:t>
            </a:r>
            <a:r>
              <a:rPr lang="ru-RU" sz="1900" dirty="0"/>
              <a:t> индекс, который использует предикат фильтра для индексирования части строк в таблице.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ru-RU" sz="1900" b="1" dirty="0"/>
              <a:t>Уникальный</a:t>
            </a:r>
            <a:r>
              <a:rPr lang="ru-RU" sz="1900" dirty="0"/>
              <a:t> (</a:t>
            </a:r>
            <a:r>
              <a:rPr lang="ru-RU" sz="1900" i="1" dirty="0" err="1"/>
              <a:t>Unique</a:t>
            </a:r>
            <a:r>
              <a:rPr lang="ru-RU" sz="1900" dirty="0"/>
              <a:t>) – это индекс, который обеспечивает отсутствие повторяющихся (</a:t>
            </a:r>
            <a:r>
              <a:rPr lang="ru-RU" sz="1900" i="1" dirty="0"/>
              <a:t>одинаковых</a:t>
            </a:r>
            <a:r>
              <a:rPr lang="ru-RU" sz="1900" dirty="0"/>
              <a:t>) значений ключа индекса, гарантируя тем самым уникальность строк по данному ключу. Уникальными могут быть как </a:t>
            </a:r>
            <a:r>
              <a:rPr lang="ru-RU" sz="1900" dirty="0" err="1"/>
              <a:t>кластеризованные</a:t>
            </a:r>
            <a:r>
              <a:rPr lang="ru-RU" sz="1900" dirty="0"/>
              <a:t>, так и </a:t>
            </a:r>
            <a:r>
              <a:rPr lang="ru-RU" sz="1900" dirty="0" err="1"/>
              <a:t>некластеризованные</a:t>
            </a:r>
            <a:r>
              <a:rPr lang="ru-RU" sz="1900" dirty="0"/>
              <a:t> индексы.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ru-RU" sz="1900" b="1" dirty="0"/>
              <a:t>Колоночный</a:t>
            </a:r>
            <a:r>
              <a:rPr lang="ru-RU" sz="1900" dirty="0"/>
              <a:t> (</a:t>
            </a:r>
            <a:r>
              <a:rPr lang="ru-RU" sz="1900" i="1" dirty="0" err="1"/>
              <a:t>Columnstore</a:t>
            </a:r>
            <a:r>
              <a:rPr lang="ru-RU" sz="1900" dirty="0"/>
              <a:t>) – это индекс, основанный на технологии хранения данных в виде столбцов.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ru-RU" sz="1900" b="1" dirty="0"/>
              <a:t>Полнотекстовый</a:t>
            </a:r>
            <a:r>
              <a:rPr lang="ru-RU" sz="1900" dirty="0"/>
              <a:t> (</a:t>
            </a:r>
            <a:r>
              <a:rPr lang="ru-RU" sz="1900" i="1" dirty="0" err="1"/>
              <a:t>Full-text</a:t>
            </a:r>
            <a:r>
              <a:rPr lang="ru-RU" sz="1900" dirty="0"/>
              <a:t>) – это специальный тип индекса, который обеспечивает эффективную поддержку сложных операций поиска слов в символьных строковых данных. Процесс создания и обслуживания полнотекстового индекса называется «</a:t>
            </a:r>
            <a:r>
              <a:rPr lang="ru-RU" sz="1900" i="1" dirty="0"/>
              <a:t>заполнением</a:t>
            </a:r>
            <a:r>
              <a:rPr lang="ru-RU" sz="1900" dirty="0"/>
              <a:t>».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ru-RU" sz="1900" b="1" dirty="0"/>
              <a:t>Пространственный</a:t>
            </a:r>
            <a:r>
              <a:rPr lang="ru-RU" sz="1900" dirty="0"/>
              <a:t> (</a:t>
            </a:r>
            <a:r>
              <a:rPr lang="ru-RU" sz="1900" i="1" dirty="0" err="1"/>
              <a:t>Spatial</a:t>
            </a:r>
            <a:r>
              <a:rPr lang="ru-RU" sz="1900" dirty="0"/>
              <a:t>) – это индекс, который обеспечивает возможность более эффективного использования конкретных операций на пространственных объектах в столбцах с типом данных </a:t>
            </a:r>
            <a:r>
              <a:rPr lang="ru-RU" sz="1900" dirty="0" err="1"/>
              <a:t>geometry</a:t>
            </a:r>
            <a:r>
              <a:rPr lang="ru-RU" sz="1900" dirty="0"/>
              <a:t> или </a:t>
            </a:r>
            <a:r>
              <a:rPr lang="ru-RU" sz="1900" dirty="0" err="1"/>
              <a:t>geography</a:t>
            </a:r>
            <a:r>
              <a:rPr lang="ru-RU" sz="1900" dirty="0"/>
              <a:t>. 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ru-RU" sz="1900" b="1" dirty="0"/>
              <a:t>XML</a:t>
            </a:r>
            <a:r>
              <a:rPr lang="ru-RU" sz="1900" dirty="0"/>
              <a:t> – это еще один специальный тип индекса, который предназначен для столбцов с типом данных XML.</a:t>
            </a:r>
          </a:p>
        </p:txBody>
      </p:sp>
    </p:spTree>
    <p:extLst>
      <p:ext uri="{BB962C8B-B14F-4D97-AF65-F5344CB8AC3E}">
        <p14:creationId xmlns:p14="http://schemas.microsoft.com/office/powerpoint/2010/main" val="59861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создание и удаление индексов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2284617"/>
            <a:ext cx="11296649" cy="25350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Перед тем как приступать к созданию индекса его необходимо хорошо спроектировать, для того чтобы эффективно использовать этот индекс, так как плохо спроектированные индексы могут не увеличить производительность, а наоборот снизить ее.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Например, большое количество индексов в таблице снижает производительность инструкций </a:t>
            </a:r>
            <a:r>
              <a:rPr lang="ru-RU" b="1" dirty="0"/>
              <a:t>INSERT</a:t>
            </a:r>
            <a:r>
              <a:rPr lang="ru-RU" dirty="0"/>
              <a:t>, </a:t>
            </a:r>
            <a:r>
              <a:rPr lang="ru-RU" b="1" dirty="0"/>
              <a:t>UPDATE</a:t>
            </a:r>
            <a:r>
              <a:rPr lang="ru-RU" dirty="0"/>
              <a:t> и </a:t>
            </a:r>
            <a:r>
              <a:rPr lang="ru-RU" b="1" dirty="0"/>
              <a:t>DELETE</a:t>
            </a:r>
            <a:r>
              <a:rPr lang="ru-RU" dirty="0"/>
              <a:t>, потому что при изменении данных в таблице все индексы должны быть изменены соответствующим образом.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017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создание индексов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2284617"/>
            <a:ext cx="11296649" cy="64908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Индекс для таблицы создается с помощью инструкции </a:t>
            </a:r>
            <a:r>
              <a:rPr lang="ru-RU" b="1" dirty="0"/>
              <a:t>CREATE INDEX</a:t>
            </a:r>
            <a:r>
              <a:rPr lang="ru-RU" dirty="0"/>
              <a:t>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Эта инструкция имеет следующий синтаксис:</a:t>
            </a:r>
            <a:endParaRPr lang="ru-RU" sz="2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3174" y="3262302"/>
            <a:ext cx="100436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Menlo"/>
              </a:rPr>
              <a:t>CREATE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UNIQUE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] 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CLUSTERED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| 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effectLst/>
                <a:latin typeface="Menlo"/>
              </a:rPr>
              <a:t>NONCLUSTERED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] </a:t>
            </a:r>
            <a:r>
              <a:rPr lang="en-US" altLang="en-US" sz="2000" b="1" dirty="0">
                <a:solidFill>
                  <a:srgbClr val="0070C0"/>
                </a:solidFill>
                <a:latin typeface="Menlo"/>
              </a:rPr>
              <a:t>INDEX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index_name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	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table_name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(column1 [ASC | DESC] ,...)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	   [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Menlo"/>
              </a:rPr>
              <a:t>INCLUDE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(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column_name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 [ ,... ] ) 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84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создание индексов</a:t>
            </a:r>
            <a:endParaRPr lang="en-US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3962" y="1853755"/>
            <a:ext cx="11296649" cy="416358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Индекс может быть простым или составным. Простой индекс создается по одному столбцу, а составной индекс - по нескольким столбцам. Для составного индекса существуют определенные ограничения, связанные с его размером и количеством столбцов. Индекс может иметь максимум 900 байтов и не более 16 столбцов.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Параметр</a:t>
            </a:r>
            <a:r>
              <a:rPr lang="ru-RU" sz="1800" i="1" dirty="0"/>
              <a:t> </a:t>
            </a:r>
            <a:r>
              <a:rPr lang="ru-RU" sz="1800" b="1" dirty="0"/>
              <a:t>UNIQUE</a:t>
            </a:r>
            <a:r>
              <a:rPr lang="ru-RU" sz="1800" dirty="0"/>
              <a:t> указывает, что проиндексированный столбец может содержать только однозначные (т.е. неповторяющиеся) значения. В однозначном составном индексе однозначной должна быть комбинация значений всех столбцов каждой строки. Если ключевое слово </a:t>
            </a:r>
            <a:r>
              <a:rPr lang="ru-RU" sz="1800" b="1" dirty="0"/>
              <a:t>UNIQUE</a:t>
            </a:r>
            <a:r>
              <a:rPr lang="ru-RU" sz="1800" dirty="0"/>
              <a:t> не указывается, то повторяющиеся значения в проиндексированном столбце (столбцах) разрешаются.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Параметр</a:t>
            </a:r>
            <a:r>
              <a:rPr lang="ru-RU" sz="1800" i="1" dirty="0"/>
              <a:t> </a:t>
            </a:r>
            <a:r>
              <a:rPr lang="ru-RU" sz="1800" b="1" dirty="0"/>
              <a:t>CLUSTERED</a:t>
            </a:r>
            <a:r>
              <a:rPr lang="ru-RU" sz="1800" dirty="0"/>
              <a:t> задает </a:t>
            </a:r>
            <a:r>
              <a:rPr lang="ru-RU" sz="1800" dirty="0" err="1"/>
              <a:t>кластеризованный</a:t>
            </a:r>
            <a:r>
              <a:rPr lang="ru-RU" sz="1800" dirty="0"/>
              <a:t> индекс, а параметр</a:t>
            </a:r>
            <a:r>
              <a:rPr lang="ru-RU" sz="1800" i="1" dirty="0"/>
              <a:t> </a:t>
            </a:r>
            <a:r>
              <a:rPr lang="ru-RU" sz="1800" b="1" dirty="0"/>
              <a:t>NONCLUSTERED</a:t>
            </a:r>
            <a:r>
              <a:rPr lang="ru-RU" sz="1800" dirty="0"/>
              <a:t> (</a:t>
            </a:r>
            <a:r>
              <a:rPr lang="ru-RU" sz="1800" i="1" dirty="0"/>
              <a:t>применяется по умолчанию</a:t>
            </a:r>
            <a:r>
              <a:rPr lang="ru-RU" sz="1800" dirty="0"/>
              <a:t>) указывает, что индекс не изменяет порядок строк в таблице. Разрешается для таблицы максимум 249 </a:t>
            </a:r>
            <a:r>
              <a:rPr lang="ru-RU" sz="1800" dirty="0" err="1"/>
              <a:t>некластеризованных</a:t>
            </a:r>
            <a:r>
              <a:rPr lang="ru-RU" sz="1800" dirty="0"/>
              <a:t> индексов.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Параметр </a:t>
            </a:r>
            <a:r>
              <a:rPr lang="ru-RU" sz="1800" b="1" dirty="0"/>
              <a:t>INCLUDE</a:t>
            </a:r>
            <a:r>
              <a:rPr lang="ru-RU" sz="1800" dirty="0"/>
              <a:t> позволяет указать </a:t>
            </a:r>
            <a:r>
              <a:rPr lang="ru-RU" sz="1800" dirty="0" err="1"/>
              <a:t>неключевые</a:t>
            </a:r>
            <a:r>
              <a:rPr lang="ru-RU" sz="1800" dirty="0"/>
              <a:t> столбцы, которые добавляются к страницам узлов </a:t>
            </a:r>
            <a:r>
              <a:rPr lang="ru-RU" sz="1800" dirty="0" err="1"/>
              <a:t>некластеризованного</a:t>
            </a:r>
            <a:r>
              <a:rPr lang="ru-RU" sz="1800" dirty="0"/>
              <a:t> индекса. Имена столбцов в списке </a:t>
            </a:r>
            <a:r>
              <a:rPr lang="ru-RU" sz="1800" b="1" dirty="0"/>
              <a:t>INCLUDE</a:t>
            </a:r>
            <a:r>
              <a:rPr lang="ru-RU" sz="1800" dirty="0"/>
              <a:t> не должны повторяться, и столбец нельзя использовать одновременно как ключевой и </a:t>
            </a:r>
            <a:r>
              <a:rPr lang="ru-RU" sz="1800" dirty="0" err="1"/>
              <a:t>неключевой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1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создание индексов. </a:t>
            </a:r>
            <a:r>
              <a:rPr lang="ru-RU" sz="2000" dirty="0"/>
              <a:t>Пример</a:t>
            </a:r>
            <a:endParaRPr lang="en-US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332169" y="2833662"/>
            <a:ext cx="9960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Menlo"/>
              </a:rPr>
              <a:t>CREATE INDEX </a:t>
            </a:r>
            <a:r>
              <a:rPr lang="en-US" dirty="0" err="1">
                <a:solidFill>
                  <a:srgbClr val="383A42"/>
                </a:solidFill>
                <a:latin typeface="Menlo"/>
              </a:rPr>
              <a:t>IDX_Employees_Name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383A42"/>
                </a:solidFill>
                <a:latin typeface="Menlo"/>
              </a:rPr>
              <a:t>ON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Employees(Name)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9716" y="2132881"/>
            <a:ext cx="1153323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90600" algn="just">
              <a:lnSpc>
                <a:spcPct val="107000"/>
              </a:lnSpc>
              <a:spcAft>
                <a:spcPts val="0"/>
              </a:spcAft>
            </a:pPr>
            <a:r>
              <a:rPr lang="en-US" sz="2000" b="1" dirty="0">
                <a:solidFill>
                  <a:srgbClr val="0070C0"/>
                </a:solidFill>
                <a:latin typeface="Menlo"/>
              </a:rPr>
              <a:t>CREATE </a:t>
            </a:r>
            <a:r>
              <a:rPr lang="en-US" b="1" dirty="0">
                <a:solidFill>
                  <a:srgbClr val="383A42"/>
                </a:solidFill>
                <a:latin typeface="Menlo"/>
              </a:rPr>
              <a:t>UNIQUE</a:t>
            </a:r>
            <a:r>
              <a:rPr lang="en-US" sz="2000" b="1" dirty="0">
                <a:solidFill>
                  <a:srgbClr val="0070C0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383A42"/>
                </a:solidFill>
                <a:latin typeface="Menlo"/>
              </a:rPr>
              <a:t>CLUSTERED</a:t>
            </a:r>
            <a:r>
              <a:rPr lang="en-US" dirty="0">
                <a:solidFill>
                  <a:srgbClr val="383A4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Menlo"/>
              </a:rPr>
              <a:t>INDEX</a:t>
            </a:r>
            <a:r>
              <a:rPr lang="en-US" dirty="0">
                <a:solidFill>
                  <a:srgbClr val="383A4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83A42"/>
                </a:solidFill>
                <a:latin typeface="Menlo"/>
              </a:rPr>
              <a:t>ix_oriderid_lineid</a:t>
            </a:r>
            <a:r>
              <a:rPr lang="ru-RU" dirty="0">
                <a:solidFill>
                  <a:srgbClr val="383A42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3A42"/>
                </a:solidFill>
                <a:latin typeface="Menlo"/>
              </a:rPr>
              <a:t>ON</a:t>
            </a:r>
            <a:r>
              <a:rPr lang="en-US" dirty="0">
                <a:solidFill>
                  <a:srgbClr val="383A42"/>
                </a:solidFill>
                <a:latin typeface="Courier New" panose="02070309020205020404" pitchFamily="49" charset="0"/>
                <a:ea typeface="Calibri" panose="020F0502020204030204" pitchFamily="34" charset="0"/>
              </a:rPr>
              <a:t> 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Sales(</a:t>
            </a:r>
            <a:r>
              <a:rPr lang="en-US" dirty="0" err="1">
                <a:solidFill>
                  <a:srgbClr val="383A42"/>
                </a:solidFill>
                <a:latin typeface="Menlo"/>
              </a:rPr>
              <a:t>OrderID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332169" y="3512899"/>
            <a:ext cx="9960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Menlo"/>
              </a:rPr>
              <a:t>CREATE</a:t>
            </a:r>
            <a:r>
              <a:rPr lang="ru-RU" sz="2000" b="1" dirty="0">
                <a:solidFill>
                  <a:srgbClr val="0070C0"/>
                </a:solidFill>
                <a:latin typeface="Menlo"/>
              </a:rPr>
              <a:t> </a:t>
            </a:r>
            <a:r>
              <a:rPr lang="en-US" sz="2000" b="1" dirty="0">
                <a:solidFill>
                  <a:srgbClr val="383A42"/>
                </a:solidFill>
                <a:latin typeface="Menlo"/>
              </a:rPr>
              <a:t>NONCLUSTERED</a:t>
            </a:r>
            <a:r>
              <a:rPr lang="en-US" sz="2000" b="1" dirty="0">
                <a:solidFill>
                  <a:srgbClr val="0070C0"/>
                </a:solidFill>
                <a:latin typeface="Menlo"/>
              </a:rPr>
              <a:t> INDEX </a:t>
            </a:r>
            <a:r>
              <a:rPr lang="en-US" dirty="0" err="1">
                <a:solidFill>
                  <a:srgbClr val="383A42"/>
                </a:solidFill>
                <a:latin typeface="Menlo"/>
              </a:rPr>
              <a:t>IDX_Employees_Name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</a:t>
            </a:r>
            <a:r>
              <a:rPr lang="en-US" b="1" dirty="0">
                <a:solidFill>
                  <a:srgbClr val="383A42"/>
                </a:solidFill>
                <a:latin typeface="Menlo"/>
              </a:rPr>
              <a:t>ON</a:t>
            </a:r>
            <a:r>
              <a:rPr lang="en-US" dirty="0">
                <a:solidFill>
                  <a:srgbClr val="383A42"/>
                </a:solidFill>
                <a:latin typeface="Menlo"/>
              </a:rPr>
              <a:t> Employees(Name ASC)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516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Другая 1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1500</TotalTime>
  <Words>1372</Words>
  <Application>Microsoft Office PowerPoint</Application>
  <PresentationFormat>Широкоэкранный</PresentationFormat>
  <Paragraphs>143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</vt:lpstr>
      <vt:lpstr>Consolas</vt:lpstr>
      <vt:lpstr>Courier New</vt:lpstr>
      <vt:lpstr>Menlo</vt:lpstr>
      <vt:lpstr>Roboto</vt:lpstr>
      <vt:lpstr>Times New Roman</vt:lpstr>
      <vt:lpstr>Wingdings</vt:lpstr>
      <vt:lpstr>Gallery</vt:lpstr>
      <vt:lpstr>MS SQL SERVER</vt:lpstr>
      <vt:lpstr>индексы</vt:lpstr>
      <vt:lpstr>Типы индексов</vt:lpstr>
      <vt:lpstr>Типы индексов</vt:lpstr>
      <vt:lpstr>Типы индексов</vt:lpstr>
      <vt:lpstr>создание и удаление индексов</vt:lpstr>
      <vt:lpstr>создание индексов</vt:lpstr>
      <vt:lpstr>создание индексов</vt:lpstr>
      <vt:lpstr>создание индексов. Пример</vt:lpstr>
      <vt:lpstr>Удаление индексов. </vt:lpstr>
      <vt:lpstr>оптимизация индексов. </vt:lpstr>
      <vt:lpstr>Резервное копирование</vt:lpstr>
      <vt:lpstr>Полное Резервное копирование</vt:lpstr>
      <vt:lpstr>разностное Резервное копирование</vt:lpstr>
      <vt:lpstr>Резервное копирование журнала транзакций. Резервное копирование файловых групп</vt:lpstr>
      <vt:lpstr>восстановление</vt:lpstr>
      <vt:lpstr>Восстановление RESTORE</vt:lpstr>
      <vt:lpstr>Восстановление RESTORE</vt:lpstr>
      <vt:lpstr>Восстановление RESTORE</vt:lpstr>
      <vt:lpstr>Восстановление RESTORE</vt:lpstr>
      <vt:lpstr>Псевдонимы типов данных</vt:lpstr>
      <vt:lpstr>Задание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</dc:title>
  <dc:creator>Клавдия Клавдия</dc:creator>
  <cp:lastModifiedBy>123yak12@gmail.com</cp:lastModifiedBy>
  <cp:revision>109</cp:revision>
  <dcterms:created xsi:type="dcterms:W3CDTF">2018-09-17T16:54:03Z</dcterms:created>
  <dcterms:modified xsi:type="dcterms:W3CDTF">2020-09-03T19:38:13Z</dcterms:modified>
</cp:coreProperties>
</file>