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E3F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12" autoAdjust="0"/>
    <p:restoredTop sz="89416" autoAdjust="0"/>
  </p:normalViewPr>
  <p:slideViewPr>
    <p:cSldViewPr snapToGrid="0">
      <p:cViewPr varScale="1">
        <p:scale>
          <a:sx n="103" d="100"/>
          <a:sy n="103" d="100"/>
        </p:scale>
        <p:origin x="1374" y="102"/>
      </p:cViewPr>
      <p:guideLst/>
    </p:cSldViewPr>
  </p:slideViewPr>
  <p:outlineViewPr>
    <p:cViewPr>
      <p:scale>
        <a:sx n="33" d="100"/>
        <a:sy n="33" d="100"/>
      </p:scale>
      <p:origin x="0" y="-24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8E818-0966-4960-A13E-1F3B8859EDF5}" type="datetimeFigureOut">
              <a:rPr lang="en-US" smtClean="0"/>
              <a:t>10/3/2019</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686EB-29C5-4DCF-A721-594B059E4C5B}" type="slidenum">
              <a:rPr lang="en-US" smtClean="0"/>
              <a:t>‹#›</a:t>
            </a:fld>
            <a:endParaRPr lang="en-US"/>
          </a:p>
        </p:txBody>
      </p:sp>
    </p:spTree>
    <p:extLst>
      <p:ext uri="{BB962C8B-B14F-4D97-AF65-F5344CB8AC3E}">
        <p14:creationId xmlns:p14="http://schemas.microsoft.com/office/powerpoint/2010/main" val="2125526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вставка второй строки не выполнена, но первая и третья строки успешно вставлены. Когда SQL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 использует транзакции с </a:t>
            </a:r>
            <a:r>
              <a:rPr lang="ru-RU" sz="1200" b="0" i="0" kern="1200" dirty="0" err="1" smtClean="0">
                <a:solidFill>
                  <a:schemeClr val="tx1"/>
                </a:solidFill>
                <a:effectLst/>
                <a:latin typeface="+mn-lt"/>
                <a:ea typeface="+mn-ea"/>
                <a:cs typeface="+mn-cs"/>
              </a:rPr>
              <a:t>автофиксацией</a:t>
            </a:r>
            <a:r>
              <a:rPr lang="ru-RU" sz="1200" b="0" i="0" kern="1200" dirty="0" smtClean="0">
                <a:solidFill>
                  <a:schemeClr val="tx1"/>
                </a:solidFill>
                <a:effectLst/>
                <a:latin typeface="+mn-lt"/>
                <a:ea typeface="+mn-ea"/>
                <a:cs typeface="+mn-cs"/>
              </a:rPr>
              <a:t>, каждая инструкция рассматривается как транзакция. Если одна инструкция генерирует ошибку, соответствующая ей транзакция автоматически подвергается откату. Если инструкция успешно и без ошибок выполняется, то транзакция автоматически фиксируется. Следовательно, инструкции 1 и 3 были зафиксированы, а инструкция 2, вызвавшая ошибку, была отменена. </a:t>
            </a:r>
            <a:endParaRPr lang="en-US" dirty="0"/>
          </a:p>
        </p:txBody>
      </p:sp>
      <p:sp>
        <p:nvSpPr>
          <p:cNvPr id="4" name="Номер слайда 3"/>
          <p:cNvSpPr>
            <a:spLocks noGrp="1"/>
          </p:cNvSpPr>
          <p:nvPr>
            <p:ph type="sldNum" sz="quarter" idx="10"/>
          </p:nvPr>
        </p:nvSpPr>
        <p:spPr/>
        <p:txBody>
          <a:bodyPr/>
          <a:lstStyle/>
          <a:p>
            <a:fld id="{5E2686EB-29C5-4DCF-A721-594B059E4C5B}" type="slidenum">
              <a:rPr lang="en-US" smtClean="0"/>
              <a:t>7</a:t>
            </a:fld>
            <a:endParaRPr lang="en-US"/>
          </a:p>
        </p:txBody>
      </p:sp>
    </p:spTree>
    <p:extLst>
      <p:ext uri="{BB962C8B-B14F-4D97-AF65-F5344CB8AC3E}">
        <p14:creationId xmlns:p14="http://schemas.microsoft.com/office/powerpoint/2010/main" val="115892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получен такой же результат, как и раньше:</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SQL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 просто обрабатывает каждую инструкцию INSERT и после этого обрабатывает инструкцию COMMIT TRAN</a:t>
            </a:r>
            <a:r>
              <a:rPr lang="ru-RU" dirty="0" smtClean="0"/>
              <a:t> .</a:t>
            </a:r>
          </a:p>
          <a:p>
            <a:r>
              <a:rPr lang="ru-RU" sz="1200" b="0" i="0" kern="1200" dirty="0" smtClean="0">
                <a:solidFill>
                  <a:schemeClr val="tx1"/>
                </a:solidFill>
                <a:effectLst/>
                <a:latin typeface="+mn-lt"/>
                <a:ea typeface="+mn-ea"/>
                <a:cs typeface="+mn-cs"/>
              </a:rPr>
              <a:t>обязанностью разработчика является не только определение длины транзакции, но и то, должен ли выполняться откат. Поэтому в транзакцию необходимо добавить обработчик ошибок. Без обработчика ошибок SQL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 после ошибки просто обработает следующую инструкцию, потому что пакет не отменяется.</a:t>
            </a:r>
            <a:r>
              <a:rPr lang="ru-RU" dirty="0" smtClean="0"/>
              <a:t> </a:t>
            </a:r>
            <a:endParaRPr lang="en-US" dirty="0"/>
          </a:p>
        </p:txBody>
      </p:sp>
      <p:sp>
        <p:nvSpPr>
          <p:cNvPr id="4" name="Номер слайда 3"/>
          <p:cNvSpPr>
            <a:spLocks noGrp="1"/>
          </p:cNvSpPr>
          <p:nvPr>
            <p:ph type="sldNum" sz="quarter" idx="10"/>
          </p:nvPr>
        </p:nvSpPr>
        <p:spPr/>
        <p:txBody>
          <a:bodyPr/>
          <a:lstStyle/>
          <a:p>
            <a:fld id="{5E2686EB-29C5-4DCF-A721-594B059E4C5B}" type="slidenum">
              <a:rPr lang="en-US" smtClean="0"/>
              <a:t>9</a:t>
            </a:fld>
            <a:endParaRPr lang="en-US"/>
          </a:p>
        </p:txBody>
      </p:sp>
    </p:spTree>
    <p:extLst>
      <p:ext uri="{BB962C8B-B14F-4D97-AF65-F5344CB8AC3E}">
        <p14:creationId xmlns:p14="http://schemas.microsoft.com/office/powerpoint/2010/main" val="2202368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Произошел откат всей транзакции. Когда во второй инструкции INSERT произошло нарушение, SQL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 перешел к блоку CATCH и выполнил откат транзакции.</a:t>
            </a:r>
            <a:r>
              <a:rPr lang="ru-RU" dirty="0" smtClean="0"/>
              <a:t> </a:t>
            </a:r>
            <a:br>
              <a:rPr lang="ru-RU" dirty="0" smtClean="0"/>
            </a:br>
            <a:r>
              <a:rPr lang="ru-RU" sz="1200" b="0" i="0" kern="1200" dirty="0" smtClean="0">
                <a:solidFill>
                  <a:schemeClr val="tx1"/>
                </a:solidFill>
                <a:effectLst/>
                <a:latin typeface="+mn-lt"/>
                <a:ea typeface="+mn-ea"/>
                <a:cs typeface="+mn-cs"/>
              </a:rPr>
              <a:t>Однако, это код не возвращает каких-либо сообщений, которые информировали бы о том, что произошла ошибка. Это поведение управляется в блоке CATCH, в котором можно использовать особые функции для возвращения ошибок; можно также использовать функцию RAISERROR для задания пользовательского текста сообщения об ошибке.</a:t>
            </a:r>
            <a:r>
              <a:rPr lang="ru-RU" dirty="0" smtClean="0"/>
              <a:t> </a:t>
            </a:r>
            <a:endParaRPr lang="en-US" dirty="0"/>
          </a:p>
        </p:txBody>
      </p:sp>
      <p:sp>
        <p:nvSpPr>
          <p:cNvPr id="4" name="Номер слайда 3"/>
          <p:cNvSpPr>
            <a:spLocks noGrp="1"/>
          </p:cNvSpPr>
          <p:nvPr>
            <p:ph type="sldNum" sz="quarter" idx="10"/>
          </p:nvPr>
        </p:nvSpPr>
        <p:spPr/>
        <p:txBody>
          <a:bodyPr/>
          <a:lstStyle/>
          <a:p>
            <a:fld id="{5E2686EB-29C5-4DCF-A721-594B059E4C5B}" type="slidenum">
              <a:rPr lang="en-US" smtClean="0"/>
              <a:t>10</a:t>
            </a:fld>
            <a:endParaRPr lang="en-US"/>
          </a:p>
        </p:txBody>
      </p:sp>
    </p:spTree>
    <p:extLst>
      <p:ext uri="{BB962C8B-B14F-4D97-AF65-F5344CB8AC3E}">
        <p14:creationId xmlns:p14="http://schemas.microsoft.com/office/powerpoint/2010/main" val="125644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Это поведение управляется в блоке CATCH, в котором можно использовать особые функции для возвращения ошибок; можно также использовать функцию RAISERROR для</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задания пользовательского текста сообщения об ошибке. </a:t>
            </a:r>
            <a:endParaRPr lang="en-US" dirty="0"/>
          </a:p>
        </p:txBody>
      </p:sp>
      <p:sp>
        <p:nvSpPr>
          <p:cNvPr id="4" name="Номер слайда 3"/>
          <p:cNvSpPr>
            <a:spLocks noGrp="1"/>
          </p:cNvSpPr>
          <p:nvPr>
            <p:ph type="sldNum" sz="quarter" idx="10"/>
          </p:nvPr>
        </p:nvSpPr>
        <p:spPr/>
        <p:txBody>
          <a:bodyPr/>
          <a:lstStyle/>
          <a:p>
            <a:fld id="{5E2686EB-29C5-4DCF-A721-594B059E4C5B}" type="slidenum">
              <a:rPr lang="en-US" smtClean="0"/>
              <a:t>11</a:t>
            </a:fld>
            <a:endParaRPr lang="en-US"/>
          </a:p>
        </p:txBody>
      </p:sp>
    </p:spTree>
    <p:extLst>
      <p:ext uri="{BB962C8B-B14F-4D97-AF65-F5344CB8AC3E}">
        <p14:creationId xmlns:p14="http://schemas.microsoft.com/office/powerpoint/2010/main" val="52557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Из</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результата видно, что каждая инструкция BEGIN TRAN увеличивает</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значение функции @@TRANCOUNT на 1, а каждая инструкция COMMIT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TRAN уменьшает значение на 1. Как уже известно, значение 0 означает, что</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не открыто ни одной транзакции. Следовательно, транзакция завершается,</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когда значение функции @@TRANCOUNT уменьшается от 1 до 0, что</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происходит при фиксации самой внешней транзакции. Таким образом,</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каждая внутренняя транзакция требует фиксации. Самая внешняя транзакция</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определяет, будут ли внутренние транзакции полностью фиксироваться,</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поскольку эта транзакция запускается первой инструкцией BEGIN TRAN и</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фиксируется только последней инструкцией COMMIT TRAN. Если эта самая</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внешняя транзакция не зафиксирована, то вложенные в нее транзакции также</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не будут зафиксированы.</a:t>
            </a:r>
            <a:r>
              <a:rPr lang="ru-RU" dirty="0" smtClean="0"/>
              <a:t> </a:t>
            </a:r>
            <a:endParaRPr lang="en-US" dirty="0"/>
          </a:p>
        </p:txBody>
      </p:sp>
      <p:sp>
        <p:nvSpPr>
          <p:cNvPr id="4" name="Номер слайда 3"/>
          <p:cNvSpPr>
            <a:spLocks noGrp="1"/>
          </p:cNvSpPr>
          <p:nvPr>
            <p:ph type="sldNum" sz="quarter" idx="10"/>
          </p:nvPr>
        </p:nvSpPr>
        <p:spPr/>
        <p:txBody>
          <a:bodyPr/>
          <a:lstStyle/>
          <a:p>
            <a:fld id="{5E2686EB-29C5-4DCF-A721-594B059E4C5B}" type="slidenum">
              <a:rPr lang="en-US" smtClean="0"/>
              <a:t>18</a:t>
            </a:fld>
            <a:endParaRPr lang="en-US"/>
          </a:p>
        </p:txBody>
      </p:sp>
    </p:spTree>
    <p:extLst>
      <p:ext uri="{BB962C8B-B14F-4D97-AF65-F5344CB8AC3E}">
        <p14:creationId xmlns:p14="http://schemas.microsoft.com/office/powerpoint/2010/main" val="105318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smtClean="0"/>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565478B-D13C-49E3-B1C8-CD4CB77D69D1}" type="datetimeFigureOut">
              <a:rPr lang="en-US" smtClean="0"/>
              <a:t>10/3/2019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059BA23-6A58-4D14-8009-49881129207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993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65478B-D13C-49E3-B1C8-CD4CB77D69D1}"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9BA23-6A58-4D14-8009-49881129207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763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65478B-D13C-49E3-B1C8-CD4CB77D69D1}"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9BA23-6A58-4D14-8009-49881129207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914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565478B-D13C-49E3-B1C8-CD4CB77D69D1}" type="datetimeFigureOut">
              <a:rPr lang="en-US" smtClean="0"/>
              <a:t>10/3/2019</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059BA23-6A58-4D14-8009-49881129207E}" type="slidenum">
              <a:rPr lang="en-US" smtClean="0"/>
              <a:t>‹#›</a:t>
            </a:fld>
            <a:endParaRPr lang="en-US"/>
          </a:p>
        </p:txBody>
      </p:sp>
    </p:spTree>
    <p:extLst>
      <p:ext uri="{BB962C8B-B14F-4D97-AF65-F5344CB8AC3E}">
        <p14:creationId xmlns:p14="http://schemas.microsoft.com/office/powerpoint/2010/main" val="9098541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65478B-D13C-49E3-B1C8-CD4CB77D69D1}"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9BA23-6A58-4D14-8009-49881129207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806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65478B-D13C-49E3-B1C8-CD4CB77D69D1}"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9BA23-6A58-4D14-8009-49881129207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96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565478B-D13C-49E3-B1C8-CD4CB77D69D1}"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9BA23-6A58-4D14-8009-49881129207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903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565478B-D13C-49E3-B1C8-CD4CB77D69D1}" type="datetimeFigureOut">
              <a:rPr lang="en-US" smtClean="0"/>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9BA23-6A58-4D14-8009-49881129207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47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247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5478B-D13C-49E3-B1C8-CD4CB77D69D1}" type="datetimeFigureOut">
              <a:rPr lang="en-US" smtClean="0"/>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59BA23-6A58-4D14-8009-49881129207E}" type="slidenum">
              <a:rPr lang="en-US" smtClean="0"/>
              <a:t>‹#›</a:t>
            </a:fld>
            <a:endParaRPr lang="en-US"/>
          </a:p>
        </p:txBody>
      </p:sp>
    </p:spTree>
    <p:extLst>
      <p:ext uri="{BB962C8B-B14F-4D97-AF65-F5344CB8AC3E}">
        <p14:creationId xmlns:p14="http://schemas.microsoft.com/office/powerpoint/2010/main" val="336717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smtClean="0"/>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565478B-D13C-49E3-B1C8-CD4CB77D69D1}"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9BA23-6A58-4D14-8009-49881129207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86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565478B-D13C-49E3-B1C8-CD4CB77D69D1}" type="datetimeFigureOut">
              <a:rPr lang="en-US" smtClean="0"/>
              <a:t>10/3/2019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059BA23-6A58-4D14-8009-49881129207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399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65478B-D13C-49E3-B1C8-CD4CB77D69D1}" type="datetimeFigureOut">
              <a:rPr lang="en-US" smtClean="0"/>
              <a:t>10/3/2019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059BA23-6A58-4D14-8009-49881129207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4421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effectLst>
                  <a:outerShdw blurRad="38100" dist="38100" dir="2700000" algn="tl">
                    <a:srgbClr val="000000">
                      <a:alpha val="43137"/>
                    </a:srgbClr>
                  </a:outerShdw>
                </a:effectLst>
              </a:rPr>
              <a:t>MS SQL SERVER</a:t>
            </a:r>
            <a:endParaRPr lang="en-US" dirty="0">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a:xfrm>
            <a:off x="2417780" y="4342365"/>
            <a:ext cx="8637072" cy="977621"/>
          </a:xfrm>
        </p:spPr>
        <p:txBody>
          <a:bodyPr>
            <a:normAutofit/>
          </a:bodyPr>
          <a:lstStyle/>
          <a:p>
            <a:r>
              <a:rPr lang="ru-RU" sz="3200" b="1" dirty="0" smtClean="0"/>
              <a:t>Управление транзакциями</a:t>
            </a:r>
            <a:endParaRPr lang="en-US" sz="3200" b="1" dirty="0"/>
          </a:p>
        </p:txBody>
      </p:sp>
    </p:spTree>
    <p:extLst>
      <p:ext uri="{BB962C8B-B14F-4D97-AF65-F5344CB8AC3E}">
        <p14:creationId xmlns:p14="http://schemas.microsoft.com/office/powerpoint/2010/main" val="1224202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en-US" dirty="0"/>
          </a:p>
        </p:txBody>
      </p:sp>
      <p:sp>
        <p:nvSpPr>
          <p:cNvPr id="3" name="Объект 2"/>
          <p:cNvSpPr>
            <a:spLocks noGrp="1"/>
          </p:cNvSpPr>
          <p:nvPr>
            <p:ph idx="1"/>
          </p:nvPr>
        </p:nvSpPr>
        <p:spPr>
          <a:xfrm>
            <a:off x="1451579" y="2015733"/>
            <a:ext cx="9603275" cy="697970"/>
          </a:xfrm>
        </p:spPr>
        <p:txBody>
          <a:bodyPr>
            <a:noAutofit/>
          </a:bodyPr>
          <a:lstStyle/>
          <a:p>
            <a:pPr marL="0" indent="0" algn="just">
              <a:buNone/>
            </a:pPr>
            <a:r>
              <a:rPr lang="ru-RU" sz="2200" dirty="0" smtClean="0"/>
              <a:t>Выполним усечение таблицы</a:t>
            </a:r>
            <a:r>
              <a:rPr lang="ru-RU" sz="2200" dirty="0"/>
              <a:t>, а затем </a:t>
            </a:r>
            <a:r>
              <a:rPr lang="ru-RU" sz="2200" dirty="0" smtClean="0"/>
              <a:t>запустим </a:t>
            </a:r>
            <a:r>
              <a:rPr lang="ru-RU" sz="2200" dirty="0"/>
              <a:t>транзакцию с обработчиком ошибок TRY и </a:t>
            </a:r>
            <a:r>
              <a:rPr lang="ru-RU" sz="2200" dirty="0" smtClean="0"/>
              <a:t>CATCH</a:t>
            </a:r>
            <a:endParaRPr lang="en-US" sz="2200" dirty="0" smtClean="0"/>
          </a:p>
          <a:p>
            <a:pPr marL="0" indent="0" algn="just">
              <a:buNone/>
            </a:pPr>
            <a:endParaRPr lang="ru-RU" sz="2200" dirty="0" smtClean="0"/>
          </a:p>
          <a:p>
            <a:pPr marL="0" indent="0" algn="just">
              <a:buNone/>
            </a:pPr>
            <a:r>
              <a:rPr lang="ru-RU" sz="2200" dirty="0"/>
              <a:t/>
            </a:r>
            <a:br>
              <a:rPr lang="ru-RU" sz="2200" dirty="0"/>
            </a:br>
            <a:endParaRPr lang="en-US" sz="2200" dirty="0"/>
          </a:p>
        </p:txBody>
      </p:sp>
      <p:pic>
        <p:nvPicPr>
          <p:cNvPr id="5" name="Рисунок 4"/>
          <p:cNvPicPr>
            <a:picLocks noChangeAspect="1"/>
          </p:cNvPicPr>
          <p:nvPr/>
        </p:nvPicPr>
        <p:blipFill>
          <a:blip r:embed="rId3"/>
          <a:stretch>
            <a:fillRect/>
          </a:stretch>
        </p:blipFill>
        <p:spPr>
          <a:xfrm>
            <a:off x="1348301" y="2952750"/>
            <a:ext cx="6181725" cy="3905250"/>
          </a:xfrm>
          <a:prstGeom prst="rect">
            <a:avLst/>
          </a:prstGeom>
        </p:spPr>
      </p:pic>
      <p:pic>
        <p:nvPicPr>
          <p:cNvPr id="6" name="Рисунок 5"/>
          <p:cNvPicPr>
            <a:picLocks noChangeAspect="1"/>
          </p:cNvPicPr>
          <p:nvPr/>
        </p:nvPicPr>
        <p:blipFill>
          <a:blip r:embed="rId4"/>
          <a:stretch>
            <a:fillRect/>
          </a:stretch>
        </p:blipFill>
        <p:spPr>
          <a:xfrm>
            <a:off x="7788992" y="4021701"/>
            <a:ext cx="4076700" cy="2000250"/>
          </a:xfrm>
          <a:prstGeom prst="rect">
            <a:avLst/>
          </a:prstGeom>
        </p:spPr>
      </p:pic>
    </p:spTree>
    <p:extLst>
      <p:ext uri="{BB962C8B-B14F-4D97-AF65-F5344CB8AC3E}">
        <p14:creationId xmlns:p14="http://schemas.microsoft.com/office/powerpoint/2010/main" val="91369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en-US" dirty="0"/>
          </a:p>
        </p:txBody>
      </p:sp>
      <p:pic>
        <p:nvPicPr>
          <p:cNvPr id="4" name="Рисунок 3"/>
          <p:cNvPicPr>
            <a:picLocks noChangeAspect="1"/>
          </p:cNvPicPr>
          <p:nvPr/>
        </p:nvPicPr>
        <p:blipFill>
          <a:blip r:embed="rId3"/>
          <a:stretch>
            <a:fillRect/>
          </a:stretch>
        </p:blipFill>
        <p:spPr>
          <a:xfrm>
            <a:off x="3233791" y="1841771"/>
            <a:ext cx="6038850" cy="4286250"/>
          </a:xfrm>
          <a:prstGeom prst="rect">
            <a:avLst/>
          </a:prstGeom>
        </p:spPr>
      </p:pic>
    </p:spTree>
    <p:extLst>
      <p:ext uri="{BB962C8B-B14F-4D97-AF65-F5344CB8AC3E}">
        <p14:creationId xmlns:p14="http://schemas.microsoft.com/office/powerpoint/2010/main" val="313975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НЕЯВНЫЕ ТРАНЗАКЦИИ</a:t>
            </a:r>
            <a:endParaRPr lang="en-US" dirty="0"/>
          </a:p>
        </p:txBody>
      </p:sp>
      <p:sp>
        <p:nvSpPr>
          <p:cNvPr id="3" name="Объект 2"/>
          <p:cNvSpPr>
            <a:spLocks noGrp="1"/>
          </p:cNvSpPr>
          <p:nvPr>
            <p:ph idx="1"/>
          </p:nvPr>
        </p:nvSpPr>
        <p:spPr/>
        <p:txBody>
          <a:bodyPr/>
          <a:lstStyle/>
          <a:p>
            <a:pPr marL="0" indent="0" algn="just">
              <a:buNone/>
            </a:pPr>
            <a:r>
              <a:rPr lang="ru-RU" dirty="0"/>
              <a:t>В этом режиме транзакция начинается сразу, как только закончена предыдущая транзакция, т.е. начало транзакции не указывается. Транзакция продолжается до тех пор, пока пользователь явно не откатит или не подтвердит успешное завершение транзакции. После этого стартует новая транзакция. Автоматическое завершение транзакции в этом случае возможно, если сервер встречает одну из команд: </a:t>
            </a:r>
            <a:r>
              <a:rPr lang="ru-RU" b="1" dirty="0">
                <a:solidFill>
                  <a:schemeClr val="accent4">
                    <a:lumMod val="75000"/>
                  </a:schemeClr>
                </a:solidFill>
                <a:latin typeface="+mj-lt"/>
              </a:rPr>
              <a:t>ALTER</a:t>
            </a:r>
            <a:r>
              <a:rPr lang="ru-RU" dirty="0"/>
              <a:t> </a:t>
            </a:r>
            <a:r>
              <a:rPr lang="ru-RU" b="1" dirty="0">
                <a:solidFill>
                  <a:schemeClr val="accent4">
                    <a:lumMod val="75000"/>
                  </a:schemeClr>
                </a:solidFill>
                <a:latin typeface="+mj-lt"/>
              </a:rPr>
              <a:t>TABLE</a:t>
            </a:r>
            <a:r>
              <a:rPr lang="ru-RU" dirty="0"/>
              <a:t>, </a:t>
            </a:r>
            <a:r>
              <a:rPr lang="ru-RU" b="1" dirty="0" smtClean="0">
                <a:solidFill>
                  <a:schemeClr val="accent4">
                    <a:lumMod val="75000"/>
                  </a:schemeClr>
                </a:solidFill>
                <a:latin typeface="+mj-lt"/>
              </a:rPr>
              <a:t>CREATE </a:t>
            </a:r>
            <a:r>
              <a:rPr lang="en-US" b="1" dirty="0" smtClean="0">
                <a:solidFill>
                  <a:schemeClr val="accent4">
                    <a:lumMod val="75000"/>
                  </a:schemeClr>
                </a:solidFill>
                <a:latin typeface="+mj-lt"/>
              </a:rPr>
              <a:t>TABLE,</a:t>
            </a:r>
            <a:r>
              <a:rPr lang="ru-RU" dirty="0" smtClean="0"/>
              <a:t> </a:t>
            </a:r>
            <a:r>
              <a:rPr lang="ru-RU" b="1" dirty="0">
                <a:solidFill>
                  <a:schemeClr val="accent4">
                    <a:lumMod val="75000"/>
                  </a:schemeClr>
                </a:solidFill>
                <a:latin typeface="+mj-lt"/>
              </a:rPr>
              <a:t>DROP</a:t>
            </a:r>
            <a:r>
              <a:rPr lang="ru-RU" dirty="0"/>
              <a:t>, </a:t>
            </a:r>
            <a:r>
              <a:rPr lang="ru-RU" b="1" dirty="0">
                <a:solidFill>
                  <a:schemeClr val="accent4">
                    <a:lumMod val="75000"/>
                  </a:schemeClr>
                </a:solidFill>
                <a:latin typeface="+mj-lt"/>
              </a:rPr>
              <a:t>SELECT</a:t>
            </a:r>
            <a:r>
              <a:rPr lang="ru-RU" dirty="0"/>
              <a:t>, </a:t>
            </a:r>
            <a:r>
              <a:rPr lang="ru-RU" b="1" dirty="0">
                <a:solidFill>
                  <a:schemeClr val="accent4">
                    <a:lumMod val="75000"/>
                  </a:schemeClr>
                </a:solidFill>
                <a:latin typeface="+mj-lt"/>
              </a:rPr>
              <a:t>INSERT</a:t>
            </a:r>
            <a:r>
              <a:rPr lang="ru-RU" dirty="0"/>
              <a:t>, </a:t>
            </a:r>
            <a:r>
              <a:rPr lang="ru-RU" b="1" dirty="0">
                <a:solidFill>
                  <a:schemeClr val="accent4">
                    <a:lumMod val="75000"/>
                  </a:schemeClr>
                </a:solidFill>
                <a:latin typeface="+mj-lt"/>
              </a:rPr>
              <a:t>DELETE</a:t>
            </a:r>
            <a:r>
              <a:rPr lang="ru-RU" dirty="0"/>
              <a:t>, </a:t>
            </a:r>
            <a:r>
              <a:rPr lang="ru-RU" b="1" dirty="0">
                <a:solidFill>
                  <a:schemeClr val="accent4">
                    <a:lumMod val="75000"/>
                  </a:schemeClr>
                </a:solidFill>
                <a:latin typeface="+mj-lt"/>
              </a:rPr>
              <a:t>UPDATE</a:t>
            </a:r>
            <a:r>
              <a:rPr lang="ru-RU" dirty="0"/>
              <a:t>, </a:t>
            </a:r>
            <a:r>
              <a:rPr lang="en-US" b="1" dirty="0" smtClean="0">
                <a:solidFill>
                  <a:schemeClr val="accent4">
                    <a:lumMod val="75000"/>
                  </a:schemeClr>
                </a:solidFill>
                <a:latin typeface="+mj-lt"/>
              </a:rPr>
              <a:t>TRUNCATE</a:t>
            </a:r>
            <a:r>
              <a:rPr lang="ru-RU" dirty="0" smtClean="0"/>
              <a:t>, </a:t>
            </a:r>
            <a:r>
              <a:rPr lang="ru-RU" b="1" dirty="0">
                <a:solidFill>
                  <a:schemeClr val="accent4">
                    <a:lumMod val="75000"/>
                  </a:schemeClr>
                </a:solidFill>
                <a:latin typeface="+mj-lt"/>
              </a:rPr>
              <a:t>OPEN</a:t>
            </a:r>
            <a:r>
              <a:rPr lang="ru-RU" dirty="0"/>
              <a:t>, </a:t>
            </a:r>
            <a:r>
              <a:rPr lang="ru-RU" b="1" dirty="0">
                <a:solidFill>
                  <a:schemeClr val="accent4">
                    <a:lumMod val="75000"/>
                  </a:schemeClr>
                </a:solidFill>
                <a:latin typeface="+mj-lt"/>
              </a:rPr>
              <a:t>FETCH</a:t>
            </a:r>
            <a:r>
              <a:rPr lang="ru-RU" dirty="0"/>
              <a:t>.</a:t>
            </a:r>
            <a:endParaRPr lang="en-US" dirty="0"/>
          </a:p>
        </p:txBody>
      </p:sp>
    </p:spTree>
    <p:extLst>
      <p:ext uri="{BB962C8B-B14F-4D97-AF65-F5344CB8AC3E}">
        <p14:creationId xmlns:p14="http://schemas.microsoft.com/office/powerpoint/2010/main" val="251525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НЕЯВНЫЕ ТРАНЗАКЦИИ</a:t>
            </a:r>
            <a:endParaRPr lang="en-US" dirty="0"/>
          </a:p>
        </p:txBody>
      </p:sp>
      <p:sp>
        <p:nvSpPr>
          <p:cNvPr id="3" name="Объект 2"/>
          <p:cNvSpPr>
            <a:spLocks noGrp="1"/>
          </p:cNvSpPr>
          <p:nvPr>
            <p:ph idx="1"/>
          </p:nvPr>
        </p:nvSpPr>
        <p:spPr>
          <a:xfrm>
            <a:off x="1451579" y="2015732"/>
            <a:ext cx="9948924" cy="1509133"/>
          </a:xfrm>
        </p:spPr>
        <p:txBody>
          <a:bodyPr/>
          <a:lstStyle/>
          <a:p>
            <a:pPr marL="0" indent="0" algn="just">
              <a:buNone/>
            </a:pPr>
            <a:r>
              <a:rPr lang="ru-RU" dirty="0"/>
              <a:t>Для </a:t>
            </a:r>
            <a:r>
              <a:rPr lang="ru-RU" dirty="0" smtClean="0"/>
              <a:t>работы </a:t>
            </a:r>
            <a:r>
              <a:rPr lang="ru-RU" dirty="0"/>
              <a:t>с транзакциями в неявном режиме </a:t>
            </a:r>
            <a:r>
              <a:rPr lang="ru-RU" dirty="0" smtClean="0"/>
              <a:t>необходимо сначала </a:t>
            </a:r>
            <a:r>
              <a:rPr lang="ru-RU" dirty="0"/>
              <a:t>задать для установленного соединения неявный режим, </a:t>
            </a:r>
            <a:r>
              <a:rPr lang="ru-RU" dirty="0" smtClean="0"/>
              <a:t>выполнив следующую инструкцию</a:t>
            </a:r>
            <a:r>
              <a:rPr lang="ru-RU" dirty="0"/>
              <a:t>: </a:t>
            </a:r>
            <a:br>
              <a:rPr lang="ru-RU" dirty="0"/>
            </a:br>
            <a:r>
              <a:rPr lang="en-US" sz="2400" b="1" dirty="0">
                <a:solidFill>
                  <a:schemeClr val="accent4">
                    <a:lumMod val="75000"/>
                  </a:schemeClr>
                </a:solidFill>
                <a:latin typeface="+mj-lt"/>
              </a:rPr>
              <a:t>SET </a:t>
            </a:r>
            <a:r>
              <a:rPr lang="en-US" sz="2400" b="1" dirty="0" smtClean="0">
                <a:solidFill>
                  <a:schemeClr val="accent4">
                    <a:lumMod val="75000"/>
                  </a:schemeClr>
                </a:solidFill>
                <a:latin typeface="+mj-lt"/>
              </a:rPr>
              <a:t>IMPLICIT_TRANSACTIONS </a:t>
            </a:r>
            <a:r>
              <a:rPr lang="en-US" sz="2400" b="1" dirty="0">
                <a:solidFill>
                  <a:schemeClr val="accent4">
                    <a:lumMod val="75000"/>
                  </a:schemeClr>
                </a:solidFill>
                <a:latin typeface="+mj-lt"/>
              </a:rPr>
              <a:t>ON</a:t>
            </a:r>
          </a:p>
        </p:txBody>
      </p:sp>
      <p:pic>
        <p:nvPicPr>
          <p:cNvPr id="4" name="Рисунок 3"/>
          <p:cNvPicPr>
            <a:picLocks noChangeAspect="1"/>
          </p:cNvPicPr>
          <p:nvPr/>
        </p:nvPicPr>
        <p:blipFill>
          <a:blip r:embed="rId2"/>
          <a:stretch>
            <a:fillRect/>
          </a:stretch>
        </p:blipFill>
        <p:spPr>
          <a:xfrm>
            <a:off x="3434223" y="3524865"/>
            <a:ext cx="5073961" cy="2344993"/>
          </a:xfrm>
          <a:prstGeom prst="rect">
            <a:avLst/>
          </a:prstGeom>
        </p:spPr>
      </p:pic>
    </p:spTree>
    <p:extLst>
      <p:ext uri="{BB962C8B-B14F-4D97-AF65-F5344CB8AC3E}">
        <p14:creationId xmlns:p14="http://schemas.microsoft.com/office/powerpoint/2010/main" val="6151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НЕЯВНЫЕ ТРАНЗАКЦИИ</a:t>
            </a:r>
            <a:endParaRPr lang="en-US" dirty="0"/>
          </a:p>
        </p:txBody>
      </p:sp>
      <p:sp>
        <p:nvSpPr>
          <p:cNvPr id="3" name="Объект 2"/>
          <p:cNvSpPr>
            <a:spLocks noGrp="1"/>
          </p:cNvSpPr>
          <p:nvPr>
            <p:ph idx="1"/>
          </p:nvPr>
        </p:nvSpPr>
        <p:spPr>
          <a:xfrm>
            <a:off x="905888" y="1853754"/>
            <a:ext cx="9603275" cy="3450613"/>
          </a:xfrm>
        </p:spPr>
        <p:txBody>
          <a:bodyPr>
            <a:normAutofit fontScale="92500" lnSpcReduction="20000"/>
          </a:bodyPr>
          <a:lstStyle/>
          <a:p>
            <a:pPr marL="0" indent="0" algn="just">
              <a:buNone/>
            </a:pPr>
            <a:r>
              <a:rPr lang="ru-RU" sz="2200" dirty="0"/>
              <a:t>Чтобы проверить, открыта ли транзакция, используется функция</a:t>
            </a:r>
            <a:br>
              <a:rPr lang="ru-RU" sz="2200" dirty="0"/>
            </a:br>
            <a:r>
              <a:rPr lang="ru-RU" sz="2200" b="1" dirty="0">
                <a:solidFill>
                  <a:srgbClr val="0070C0"/>
                </a:solidFill>
                <a:latin typeface="+mj-lt"/>
              </a:rPr>
              <a:t>@@TRANCOUNT</a:t>
            </a:r>
            <a:r>
              <a:rPr lang="ru-RU" sz="2200" dirty="0"/>
              <a:t>. Результатом работы данной функции могут быть три</a:t>
            </a:r>
            <a:br>
              <a:rPr lang="ru-RU" sz="2200" dirty="0"/>
            </a:br>
            <a:r>
              <a:rPr lang="ru-RU" sz="2200" dirty="0"/>
              <a:t>значения: </a:t>
            </a:r>
            <a:endParaRPr lang="ru-RU" sz="2200" dirty="0" smtClean="0"/>
          </a:p>
          <a:p>
            <a:pPr algn="just">
              <a:buClr>
                <a:schemeClr val="accent5">
                  <a:lumMod val="75000"/>
                </a:schemeClr>
              </a:buClr>
              <a:buFont typeface="Wingdings" panose="05000000000000000000" pitchFamily="2" charset="2"/>
              <a:buChar char="ü"/>
            </a:pPr>
            <a:r>
              <a:rPr lang="ru-RU" sz="2200" dirty="0" smtClean="0"/>
              <a:t>1 </a:t>
            </a:r>
            <a:r>
              <a:rPr lang="ru-RU" sz="2200" dirty="0"/>
              <a:t>– означает, что соединение имеет открытую транзакцию; </a:t>
            </a:r>
            <a:endParaRPr lang="ru-RU" sz="2200" dirty="0" smtClean="0"/>
          </a:p>
          <a:p>
            <a:pPr algn="just">
              <a:buClr>
                <a:schemeClr val="accent5">
                  <a:lumMod val="75000"/>
                </a:schemeClr>
              </a:buClr>
              <a:buFont typeface="Wingdings" panose="05000000000000000000" pitchFamily="2" charset="2"/>
              <a:buChar char="ü"/>
            </a:pPr>
            <a:r>
              <a:rPr lang="ru-RU" sz="2200" dirty="0" smtClean="0"/>
              <a:t>0 – означает, что </a:t>
            </a:r>
            <a:r>
              <a:rPr lang="ru-RU" sz="2200" dirty="0"/>
              <a:t>в данный момент не открыто ни одной транзакции; </a:t>
            </a:r>
            <a:endParaRPr lang="ru-RU" sz="2200" dirty="0" smtClean="0"/>
          </a:p>
          <a:p>
            <a:pPr algn="just">
              <a:buClr>
                <a:schemeClr val="accent5">
                  <a:lumMod val="75000"/>
                </a:schemeClr>
              </a:buClr>
              <a:buFont typeface="Wingdings" panose="05000000000000000000" pitchFamily="2" charset="2"/>
              <a:buChar char="ü"/>
            </a:pPr>
            <a:r>
              <a:rPr lang="ru-RU" sz="2200" dirty="0" smtClean="0"/>
              <a:t>число больше </a:t>
            </a:r>
            <a:r>
              <a:rPr lang="ru-RU" sz="2200" dirty="0"/>
              <a:t>1 – имеют место вложенные транзакции</a:t>
            </a:r>
            <a:r>
              <a:rPr lang="ru-RU" dirty="0"/>
              <a:t>. </a:t>
            </a:r>
            <a:endParaRPr lang="ru-RU" dirty="0" smtClean="0"/>
          </a:p>
          <a:p>
            <a:pPr marL="0" indent="0" algn="just">
              <a:buNone/>
            </a:pPr>
            <a:endParaRPr lang="ru-RU" dirty="0" smtClean="0"/>
          </a:p>
          <a:p>
            <a:pPr marL="0" indent="0" algn="just">
              <a:buNone/>
            </a:pPr>
            <a:r>
              <a:rPr lang="ru-RU" dirty="0" smtClean="0"/>
              <a:t> </a:t>
            </a:r>
            <a:r>
              <a:rPr lang="ru-RU" dirty="0"/>
              <a:t/>
            </a:r>
            <a:br>
              <a:rPr lang="ru-RU" dirty="0"/>
            </a:br>
            <a:endParaRPr lang="en-US" dirty="0"/>
          </a:p>
        </p:txBody>
      </p:sp>
      <p:pic>
        <p:nvPicPr>
          <p:cNvPr id="4" name="Рисунок 3"/>
          <p:cNvPicPr>
            <a:picLocks noChangeAspect="1"/>
          </p:cNvPicPr>
          <p:nvPr/>
        </p:nvPicPr>
        <p:blipFill>
          <a:blip r:embed="rId2"/>
          <a:stretch>
            <a:fillRect/>
          </a:stretch>
        </p:blipFill>
        <p:spPr>
          <a:xfrm>
            <a:off x="7808019" y="3878826"/>
            <a:ext cx="4383981" cy="1917291"/>
          </a:xfrm>
          <a:prstGeom prst="rect">
            <a:avLst/>
          </a:prstGeom>
        </p:spPr>
      </p:pic>
    </p:spTree>
    <p:extLst>
      <p:ext uri="{BB962C8B-B14F-4D97-AF65-F5344CB8AC3E}">
        <p14:creationId xmlns:p14="http://schemas.microsoft.com/office/powerpoint/2010/main" val="420087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en-US" dirty="0"/>
          </a:p>
        </p:txBody>
      </p:sp>
      <p:sp>
        <p:nvSpPr>
          <p:cNvPr id="3" name="Объект 2"/>
          <p:cNvSpPr>
            <a:spLocks noGrp="1"/>
          </p:cNvSpPr>
          <p:nvPr>
            <p:ph idx="1"/>
          </p:nvPr>
        </p:nvSpPr>
        <p:spPr>
          <a:xfrm>
            <a:off x="773902" y="2278899"/>
            <a:ext cx="5449917" cy="786461"/>
          </a:xfrm>
        </p:spPr>
        <p:txBody>
          <a:bodyPr>
            <a:noAutofit/>
          </a:bodyPr>
          <a:lstStyle/>
          <a:p>
            <a:pPr marL="0" indent="0" algn="just">
              <a:lnSpc>
                <a:spcPct val="100000"/>
              </a:lnSpc>
              <a:buNone/>
            </a:pPr>
            <a:r>
              <a:rPr lang="ru-RU" sz="2400" dirty="0" smtClean="0"/>
              <a:t>Вставим запись </a:t>
            </a:r>
            <a:r>
              <a:rPr lang="ru-RU" sz="2400" dirty="0"/>
              <a:t>в таблицу </a:t>
            </a:r>
            <a:r>
              <a:rPr lang="ru-RU" sz="2400" b="1" dirty="0" smtClean="0"/>
              <a:t>Студенты</a:t>
            </a:r>
            <a:r>
              <a:rPr lang="ru-RU" sz="2400" dirty="0" smtClean="0"/>
              <a:t> и проверим результат </a:t>
            </a:r>
            <a:r>
              <a:rPr lang="ru-RU" sz="2400" dirty="0"/>
              <a:t>работы функции </a:t>
            </a:r>
            <a:r>
              <a:rPr lang="ru-RU" sz="2400" b="1" dirty="0">
                <a:solidFill>
                  <a:srgbClr val="0070C0"/>
                </a:solidFill>
                <a:latin typeface="+mj-lt"/>
              </a:rPr>
              <a:t>@@</a:t>
            </a:r>
            <a:r>
              <a:rPr lang="ru-RU" sz="2400" b="1" dirty="0" smtClean="0">
                <a:solidFill>
                  <a:srgbClr val="0070C0"/>
                </a:solidFill>
                <a:latin typeface="+mj-lt"/>
              </a:rPr>
              <a:t>TRANCOUNT</a:t>
            </a:r>
          </a:p>
          <a:p>
            <a:pPr marL="0" indent="0" algn="just">
              <a:lnSpc>
                <a:spcPct val="100000"/>
              </a:lnSpc>
              <a:buNone/>
            </a:pPr>
            <a:r>
              <a:rPr lang="ru-RU" sz="2400" b="1" dirty="0" smtClean="0">
                <a:solidFill>
                  <a:srgbClr val="0070C0"/>
                </a:solidFill>
                <a:latin typeface="+mj-lt"/>
              </a:rPr>
              <a:t> </a:t>
            </a:r>
            <a:r>
              <a:rPr lang="ru-RU" sz="2400" dirty="0"/>
              <a:t/>
            </a:r>
            <a:br>
              <a:rPr lang="ru-RU" sz="2400" dirty="0"/>
            </a:br>
            <a:endParaRPr lang="en-US" sz="2400" dirty="0"/>
          </a:p>
        </p:txBody>
      </p:sp>
      <p:pic>
        <p:nvPicPr>
          <p:cNvPr id="4" name="Рисунок 3"/>
          <p:cNvPicPr>
            <a:picLocks noChangeAspect="1"/>
          </p:cNvPicPr>
          <p:nvPr/>
        </p:nvPicPr>
        <p:blipFill>
          <a:blip r:embed="rId2"/>
          <a:stretch>
            <a:fillRect/>
          </a:stretch>
        </p:blipFill>
        <p:spPr>
          <a:xfrm>
            <a:off x="6223819" y="1853754"/>
            <a:ext cx="5343525" cy="2000250"/>
          </a:xfrm>
          <a:prstGeom prst="rect">
            <a:avLst/>
          </a:prstGeom>
        </p:spPr>
      </p:pic>
      <p:sp>
        <p:nvSpPr>
          <p:cNvPr id="5" name="Прямоугольник 4"/>
          <p:cNvSpPr/>
          <p:nvPr/>
        </p:nvSpPr>
        <p:spPr>
          <a:xfrm>
            <a:off x="832147" y="4276967"/>
            <a:ext cx="5227035" cy="1938992"/>
          </a:xfrm>
          <a:prstGeom prst="rect">
            <a:avLst/>
          </a:prstGeom>
        </p:spPr>
        <p:txBody>
          <a:bodyPr wrap="square">
            <a:spAutoFit/>
          </a:bodyPr>
          <a:lstStyle/>
          <a:p>
            <a:pPr algn="just"/>
            <a:r>
              <a:rPr lang="ru-RU" sz="2400" dirty="0"/>
              <a:t>С помощью функции </a:t>
            </a:r>
            <a:r>
              <a:rPr lang="ru-RU" sz="2400" b="1" dirty="0">
                <a:solidFill>
                  <a:srgbClr val="0070C0"/>
                </a:solidFill>
                <a:latin typeface="+mj-lt"/>
              </a:rPr>
              <a:t>ROLLBACK TRAN </a:t>
            </a:r>
            <a:r>
              <a:rPr lang="ru-RU" sz="2400" dirty="0" smtClean="0"/>
              <a:t>выполним </a:t>
            </a:r>
            <a:r>
              <a:rPr lang="ru-RU" sz="2400" dirty="0"/>
              <a:t>откат транзакции и снова </a:t>
            </a:r>
            <a:r>
              <a:rPr lang="ru-RU" sz="2400" dirty="0" smtClean="0"/>
              <a:t>проверим </a:t>
            </a:r>
            <a:r>
              <a:rPr lang="ru-RU" sz="2400" dirty="0"/>
              <a:t>значение </a:t>
            </a:r>
            <a:r>
              <a:rPr lang="ru-RU" sz="2400" dirty="0" smtClean="0"/>
              <a:t>функции </a:t>
            </a:r>
            <a:r>
              <a:rPr lang="ru-RU" sz="2400" b="1" dirty="0" smtClean="0">
                <a:solidFill>
                  <a:srgbClr val="0070C0"/>
                </a:solidFill>
                <a:latin typeface="+mj-lt"/>
              </a:rPr>
              <a:t>@@</a:t>
            </a:r>
            <a:r>
              <a:rPr lang="ru-RU" sz="2400" b="1" dirty="0">
                <a:solidFill>
                  <a:srgbClr val="0070C0"/>
                </a:solidFill>
                <a:latin typeface="+mj-lt"/>
              </a:rPr>
              <a:t>TRANCOUNT </a:t>
            </a:r>
            <a:endParaRPr lang="ru-RU" sz="2400" dirty="0" smtClean="0"/>
          </a:p>
          <a:p>
            <a:pPr algn="just"/>
            <a:endParaRPr lang="en-US" sz="2400" dirty="0"/>
          </a:p>
        </p:txBody>
      </p:sp>
      <p:pic>
        <p:nvPicPr>
          <p:cNvPr id="6" name="Рисунок 5"/>
          <p:cNvPicPr>
            <a:picLocks noChangeAspect="1"/>
          </p:cNvPicPr>
          <p:nvPr/>
        </p:nvPicPr>
        <p:blipFill>
          <a:blip r:embed="rId3"/>
          <a:stretch>
            <a:fillRect/>
          </a:stretch>
        </p:blipFill>
        <p:spPr>
          <a:xfrm>
            <a:off x="6253215" y="3998363"/>
            <a:ext cx="4454113" cy="2064101"/>
          </a:xfrm>
          <a:prstGeom prst="rect">
            <a:avLst/>
          </a:prstGeom>
        </p:spPr>
      </p:pic>
    </p:spTree>
    <p:extLst>
      <p:ext uri="{BB962C8B-B14F-4D97-AF65-F5344CB8AC3E}">
        <p14:creationId xmlns:p14="http://schemas.microsoft.com/office/powerpoint/2010/main" val="228142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a:t>
            </a:r>
            <a:r>
              <a:rPr lang="ru-RU" dirty="0" smtClean="0"/>
              <a:t>Замечание!</a:t>
            </a:r>
            <a:endParaRPr lang="en-US" dirty="0"/>
          </a:p>
        </p:txBody>
      </p:sp>
      <p:sp>
        <p:nvSpPr>
          <p:cNvPr id="3" name="Объект 2"/>
          <p:cNvSpPr>
            <a:spLocks noGrp="1"/>
          </p:cNvSpPr>
          <p:nvPr>
            <p:ph idx="1"/>
          </p:nvPr>
        </p:nvSpPr>
        <p:spPr>
          <a:xfrm>
            <a:off x="1451579" y="2015733"/>
            <a:ext cx="9603275" cy="3972112"/>
          </a:xfrm>
        </p:spPr>
        <p:txBody>
          <a:bodyPr>
            <a:noAutofit/>
          </a:bodyPr>
          <a:lstStyle/>
          <a:p>
            <a:pPr marL="0" indent="0" algn="just">
              <a:buNone/>
            </a:pPr>
            <a:r>
              <a:rPr lang="ru-RU" sz="2200" dirty="0" smtClean="0"/>
              <a:t>Нужно быть особенно внимательны с неявными транзакциями. Важно не забывать выполнять фиксацию или откат сделанных изменений. Поскольку здесь не используется явная инструкция </a:t>
            </a:r>
            <a:r>
              <a:rPr lang="ru-RU" sz="2200" b="1" dirty="0" smtClean="0">
                <a:solidFill>
                  <a:srgbClr val="0070C0"/>
                </a:solidFill>
                <a:latin typeface="+mj-lt"/>
              </a:rPr>
              <a:t>BEGIN TRANSACTION</a:t>
            </a:r>
            <a:r>
              <a:rPr lang="ru-RU" sz="2200" dirty="0" smtClean="0"/>
              <a:t>, об этом легко забыть, что может вызвать длительно работающие транзакции, нежелательные откаты при закрытии соединений и проблемы с блокировками для других соединений. </a:t>
            </a:r>
          </a:p>
          <a:p>
            <a:pPr marL="0" indent="0">
              <a:buNone/>
            </a:pPr>
            <a:r>
              <a:rPr lang="ru-RU" dirty="0" smtClean="0"/>
              <a:t/>
            </a:r>
            <a:br>
              <a:rPr lang="ru-RU" dirty="0" smtClean="0"/>
            </a:br>
            <a:r>
              <a:rPr lang="ru-RU" b="1" dirty="0" smtClean="0"/>
              <a:t>Для отключения неявного режима транзакций:        </a:t>
            </a:r>
          </a:p>
          <a:p>
            <a:pPr marL="0" indent="0" algn="ctr">
              <a:buNone/>
            </a:pPr>
            <a:r>
              <a:rPr lang="ru-RU" sz="2400" dirty="0" smtClean="0"/>
              <a:t> </a:t>
            </a:r>
            <a:r>
              <a:rPr lang="en-US" sz="2400" b="1" dirty="0" smtClean="0">
                <a:solidFill>
                  <a:schemeClr val="accent4">
                    <a:lumMod val="75000"/>
                  </a:schemeClr>
                </a:solidFill>
              </a:rPr>
              <a:t>SET </a:t>
            </a:r>
            <a:r>
              <a:rPr lang="en-US" sz="2400" b="1" dirty="0">
                <a:solidFill>
                  <a:schemeClr val="accent4">
                    <a:lumMod val="75000"/>
                  </a:schemeClr>
                </a:solidFill>
              </a:rPr>
              <a:t>IMPLICIT_TRANSACTIONS </a:t>
            </a:r>
            <a:r>
              <a:rPr lang="en-US" sz="2400" b="1" dirty="0" smtClean="0">
                <a:solidFill>
                  <a:schemeClr val="accent4">
                    <a:lumMod val="75000"/>
                  </a:schemeClr>
                </a:solidFill>
              </a:rPr>
              <a:t>OFF</a:t>
            </a:r>
            <a:endParaRPr lang="en-US" sz="2400" b="1" dirty="0">
              <a:solidFill>
                <a:schemeClr val="accent4">
                  <a:lumMod val="75000"/>
                </a:schemeClr>
              </a:solidFill>
            </a:endParaRPr>
          </a:p>
          <a:p>
            <a:pPr marL="0" indent="0" algn="just">
              <a:buNone/>
            </a:pPr>
            <a:endParaRPr lang="en-US" dirty="0"/>
          </a:p>
        </p:txBody>
      </p:sp>
    </p:spTree>
    <p:extLst>
      <p:ext uri="{BB962C8B-B14F-4D97-AF65-F5344CB8AC3E}">
        <p14:creationId xmlns:p14="http://schemas.microsoft.com/office/powerpoint/2010/main" val="41310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Вложенные транзакции</a:t>
            </a:r>
            <a:endParaRPr lang="en-US" dirty="0"/>
          </a:p>
        </p:txBody>
      </p:sp>
      <p:sp>
        <p:nvSpPr>
          <p:cNvPr id="3" name="Объект 2"/>
          <p:cNvSpPr>
            <a:spLocks noGrp="1"/>
          </p:cNvSpPr>
          <p:nvPr>
            <p:ph idx="1"/>
          </p:nvPr>
        </p:nvSpPr>
        <p:spPr/>
        <p:txBody>
          <a:bodyPr>
            <a:normAutofit/>
          </a:bodyPr>
          <a:lstStyle/>
          <a:p>
            <a:pPr marL="0" indent="0" algn="just">
              <a:buNone/>
            </a:pPr>
            <a:r>
              <a:rPr lang="ru-RU" sz="2400" dirty="0"/>
              <a:t>Явные транзакции могут быть </a:t>
            </a:r>
            <a:r>
              <a:rPr lang="ru-RU" sz="2400" dirty="0" smtClean="0"/>
              <a:t>вложенными, </a:t>
            </a:r>
            <a:r>
              <a:rPr lang="ru-RU" sz="2400" dirty="0"/>
              <a:t>это означает, что </a:t>
            </a:r>
            <a:r>
              <a:rPr lang="ru-RU" sz="2400" dirty="0" smtClean="0"/>
              <a:t>можно запускать </a:t>
            </a:r>
            <a:r>
              <a:rPr lang="ru-RU" sz="2400" dirty="0"/>
              <a:t>явные транзакции в других явных транзакциях. Одна из </a:t>
            </a:r>
            <a:r>
              <a:rPr lang="ru-RU" sz="2400" dirty="0" smtClean="0"/>
              <a:t>основных причин </a:t>
            </a:r>
            <a:r>
              <a:rPr lang="ru-RU" sz="2400" dirty="0"/>
              <a:t>поддержки этого механизма – </a:t>
            </a:r>
            <a:r>
              <a:rPr lang="ru-RU" sz="2400" dirty="0" smtClean="0"/>
              <a:t>это разрешение </a:t>
            </a:r>
            <a:r>
              <a:rPr lang="ru-RU" sz="2400" dirty="0"/>
              <a:t>транзакций </a:t>
            </a:r>
            <a:r>
              <a:rPr lang="ru-RU" sz="2400" dirty="0" smtClean="0"/>
              <a:t>внутри хранимых </a:t>
            </a:r>
            <a:r>
              <a:rPr lang="ru-RU" sz="2400" dirty="0"/>
              <a:t>процедур, независимо от того, была ли сама процедура вызвана </a:t>
            </a:r>
            <a:r>
              <a:rPr lang="ru-RU" sz="2400" dirty="0" smtClean="0"/>
              <a:t>из транзакции</a:t>
            </a:r>
            <a:r>
              <a:rPr lang="ru-RU" sz="2400" dirty="0"/>
              <a:t>. </a:t>
            </a:r>
            <a:endParaRPr lang="ru-RU" sz="2400" dirty="0" smtClean="0"/>
          </a:p>
          <a:p>
            <a:pPr marL="0" indent="0" algn="just">
              <a:buNone/>
            </a:pPr>
            <a:endParaRPr lang="en-US" dirty="0"/>
          </a:p>
        </p:txBody>
      </p:sp>
    </p:spTree>
    <p:extLst>
      <p:ext uri="{BB962C8B-B14F-4D97-AF65-F5344CB8AC3E}">
        <p14:creationId xmlns:p14="http://schemas.microsoft.com/office/powerpoint/2010/main" val="83573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en-US" dirty="0"/>
          </a:p>
        </p:txBody>
      </p:sp>
      <p:pic>
        <p:nvPicPr>
          <p:cNvPr id="4" name="Рисунок 3"/>
          <p:cNvPicPr>
            <a:picLocks noChangeAspect="1"/>
          </p:cNvPicPr>
          <p:nvPr/>
        </p:nvPicPr>
        <p:blipFill>
          <a:blip r:embed="rId3"/>
          <a:stretch>
            <a:fillRect/>
          </a:stretch>
        </p:blipFill>
        <p:spPr>
          <a:xfrm>
            <a:off x="3588927" y="1853754"/>
            <a:ext cx="6105525" cy="4276725"/>
          </a:xfrm>
          <a:prstGeom prst="rect">
            <a:avLst/>
          </a:prstGeom>
        </p:spPr>
      </p:pic>
    </p:spTree>
    <p:extLst>
      <p:ext uri="{BB962C8B-B14F-4D97-AF65-F5344CB8AC3E}">
        <p14:creationId xmlns:p14="http://schemas.microsoft.com/office/powerpoint/2010/main" val="112682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замечание</a:t>
            </a:r>
            <a:endParaRPr lang="en-US" dirty="0"/>
          </a:p>
        </p:txBody>
      </p:sp>
      <p:sp>
        <p:nvSpPr>
          <p:cNvPr id="3" name="Объект 2"/>
          <p:cNvSpPr>
            <a:spLocks noGrp="1"/>
          </p:cNvSpPr>
          <p:nvPr>
            <p:ph idx="1"/>
          </p:nvPr>
        </p:nvSpPr>
        <p:spPr>
          <a:xfrm>
            <a:off x="383458" y="1853753"/>
            <a:ext cx="11808541" cy="4193086"/>
          </a:xfrm>
        </p:spPr>
        <p:txBody>
          <a:bodyPr>
            <a:noAutofit/>
          </a:bodyPr>
          <a:lstStyle/>
          <a:p>
            <a:pPr marL="0" indent="0" algn="just">
              <a:lnSpc>
                <a:spcPct val="100000"/>
              </a:lnSpc>
              <a:buNone/>
            </a:pPr>
            <a:r>
              <a:rPr lang="ru-RU" dirty="0" smtClean="0"/>
              <a:t>При использовании </a:t>
            </a:r>
            <a:r>
              <a:rPr lang="ru-RU" dirty="0"/>
              <a:t>вложенных </a:t>
            </a:r>
            <a:r>
              <a:rPr lang="ru-RU" dirty="0" smtClean="0"/>
              <a:t>транзакций только </a:t>
            </a:r>
            <a:r>
              <a:rPr lang="ru-RU" dirty="0"/>
              <a:t>самая внешняя транзакция определяет, будут ли </a:t>
            </a:r>
            <a:r>
              <a:rPr lang="ru-RU" dirty="0" smtClean="0"/>
              <a:t>зафиксированы внутренние </a:t>
            </a:r>
            <a:r>
              <a:rPr lang="ru-RU" dirty="0"/>
              <a:t>транзакции. Каждая инструкция </a:t>
            </a:r>
            <a:r>
              <a:rPr lang="ru-RU" b="1" dirty="0">
                <a:solidFill>
                  <a:srgbClr val="0070C0"/>
                </a:solidFill>
                <a:latin typeface="+mj-lt"/>
              </a:rPr>
              <a:t>COMMIT TRAN </a:t>
            </a:r>
            <a:r>
              <a:rPr lang="ru-RU" dirty="0" smtClean="0"/>
              <a:t>всегда применяется </a:t>
            </a:r>
            <a:r>
              <a:rPr lang="ru-RU" dirty="0"/>
              <a:t>к инструкции </a:t>
            </a:r>
            <a:r>
              <a:rPr lang="ru-RU" b="1" dirty="0">
                <a:solidFill>
                  <a:srgbClr val="0070C0"/>
                </a:solidFill>
                <a:latin typeface="+mj-lt"/>
              </a:rPr>
              <a:t>BEGIN TRAN</a:t>
            </a:r>
            <a:r>
              <a:rPr lang="ru-RU" dirty="0"/>
              <a:t>, которая выполнялась последней</a:t>
            </a:r>
            <a:r>
              <a:rPr lang="ru-RU" dirty="0" smtClean="0"/>
              <a:t>. Следовательно</a:t>
            </a:r>
            <a:r>
              <a:rPr lang="ru-RU" dirty="0"/>
              <a:t>, чтобы зафиксировать транзакцию, нужно </a:t>
            </a:r>
            <a:r>
              <a:rPr lang="ru-RU" dirty="0" smtClean="0"/>
              <a:t>вызывать инструкцию </a:t>
            </a:r>
            <a:r>
              <a:rPr lang="ru-RU" b="1" dirty="0">
                <a:solidFill>
                  <a:srgbClr val="0070C0"/>
                </a:solidFill>
                <a:latin typeface="+mj-lt"/>
              </a:rPr>
              <a:t>COMMIT TRAN</a:t>
            </a:r>
            <a:r>
              <a:rPr lang="ru-RU" dirty="0"/>
              <a:t> для каждой выполненной инструкции </a:t>
            </a:r>
            <a:r>
              <a:rPr lang="ru-RU" b="1" dirty="0">
                <a:solidFill>
                  <a:srgbClr val="0070C0"/>
                </a:solidFill>
                <a:latin typeface="+mj-lt"/>
              </a:rPr>
              <a:t>BEGIN TRAN</a:t>
            </a:r>
            <a:r>
              <a:rPr lang="ru-RU" dirty="0"/>
              <a:t>. Инструкция </a:t>
            </a:r>
            <a:r>
              <a:rPr lang="ru-RU" b="1" dirty="0">
                <a:solidFill>
                  <a:srgbClr val="0070C0"/>
                </a:solidFill>
                <a:latin typeface="+mj-lt"/>
              </a:rPr>
              <a:t>ROLLBACK TRAN </a:t>
            </a:r>
            <a:r>
              <a:rPr lang="ru-RU" dirty="0"/>
              <a:t>всегда принадлежит самой </a:t>
            </a:r>
            <a:r>
              <a:rPr lang="ru-RU" dirty="0" smtClean="0"/>
              <a:t>внешней транзакции </a:t>
            </a:r>
            <a:r>
              <a:rPr lang="ru-RU" dirty="0"/>
              <a:t>и поэтому всегда вызывает откат всей транзакции, независимо </a:t>
            </a:r>
            <a:r>
              <a:rPr lang="ru-RU" dirty="0" smtClean="0"/>
              <a:t>от того</a:t>
            </a:r>
            <a:r>
              <a:rPr lang="ru-RU" dirty="0"/>
              <a:t>, сколько вложенных </a:t>
            </a:r>
            <a:r>
              <a:rPr lang="ru-RU" dirty="0" smtClean="0"/>
              <a:t>транзакций </a:t>
            </a:r>
            <a:r>
              <a:rPr lang="ru-RU" dirty="0"/>
              <a:t>открыто. </a:t>
            </a:r>
            <a:endParaRPr lang="ru-RU" dirty="0" smtClean="0"/>
          </a:p>
          <a:p>
            <a:pPr marL="0" indent="0" algn="just">
              <a:lnSpc>
                <a:spcPct val="100000"/>
              </a:lnSpc>
              <a:buNone/>
            </a:pPr>
            <a:r>
              <a:rPr lang="ru-RU" dirty="0" smtClean="0"/>
              <a:t>Вложенные транзакции чаще </a:t>
            </a:r>
            <a:r>
              <a:rPr lang="ru-RU" dirty="0"/>
              <a:t>всего случаются во вложенных хранимых процедурах, где </a:t>
            </a:r>
            <a:r>
              <a:rPr lang="ru-RU" dirty="0" smtClean="0"/>
              <a:t>каждая процедура </a:t>
            </a:r>
            <a:r>
              <a:rPr lang="ru-RU" dirty="0"/>
              <a:t>сама по себе запускает транзакцию. Вложенных </a:t>
            </a:r>
            <a:r>
              <a:rPr lang="ru-RU" dirty="0" smtClean="0"/>
              <a:t>транзакций можно </a:t>
            </a:r>
            <a:r>
              <a:rPr lang="ru-RU" dirty="0"/>
              <a:t>избежать, если перед решением о том, нужно ли </a:t>
            </a:r>
            <a:r>
              <a:rPr lang="ru-RU" dirty="0" smtClean="0"/>
              <a:t>запускать транзакцию</a:t>
            </a:r>
            <a:r>
              <a:rPr lang="ru-RU" dirty="0"/>
              <a:t>, проверять значение функции </a:t>
            </a:r>
            <a:r>
              <a:rPr lang="ru-RU" b="1" dirty="0">
                <a:solidFill>
                  <a:srgbClr val="0070C0"/>
                </a:solidFill>
                <a:latin typeface="+mj-lt"/>
              </a:rPr>
              <a:t>@@TRANCOUNT</a:t>
            </a:r>
            <a:r>
              <a:rPr lang="ru-RU" dirty="0"/>
              <a:t> в начале </a:t>
            </a:r>
            <a:r>
              <a:rPr lang="ru-RU" dirty="0" smtClean="0"/>
              <a:t>этой процедуры</a:t>
            </a:r>
            <a:r>
              <a:rPr lang="ru-RU" dirty="0"/>
              <a:t>. Если значение, возвращаемое функцией </a:t>
            </a:r>
            <a:r>
              <a:rPr lang="ru-RU" b="1" dirty="0">
                <a:solidFill>
                  <a:srgbClr val="0070C0"/>
                </a:solidFill>
                <a:latin typeface="+mj-lt"/>
              </a:rPr>
              <a:t>@@TRANCOUNT</a:t>
            </a:r>
            <a:r>
              <a:rPr lang="ru-RU" dirty="0" smtClean="0"/>
              <a:t>, больше </a:t>
            </a:r>
            <a:r>
              <a:rPr lang="ru-RU" dirty="0"/>
              <a:t>0, то не обязательно запускать новую транзакцию, </a:t>
            </a:r>
            <a:r>
              <a:rPr lang="ru-RU" dirty="0" smtClean="0"/>
              <a:t>поскольку процедура </a:t>
            </a:r>
            <a:r>
              <a:rPr lang="ru-RU" dirty="0"/>
              <a:t>уже находится в состоянии транзакции, и вызывающий </a:t>
            </a:r>
            <a:r>
              <a:rPr lang="ru-RU" dirty="0" smtClean="0"/>
              <a:t>экземпляр может </a:t>
            </a:r>
            <a:r>
              <a:rPr lang="ru-RU" dirty="0"/>
              <a:t>вызвать откат этой транзакции, если произойдет ошибка. </a:t>
            </a:r>
            <a:r>
              <a:rPr lang="ru-RU" dirty="0" smtClean="0"/>
              <a:t> </a:t>
            </a:r>
            <a:endParaRPr lang="en-US" dirty="0"/>
          </a:p>
        </p:txBody>
      </p:sp>
    </p:spTree>
    <p:extLst>
      <p:ext uri="{BB962C8B-B14F-4D97-AF65-F5344CB8AC3E}">
        <p14:creationId xmlns:p14="http://schemas.microsoft.com/office/powerpoint/2010/main" val="118255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Определение транзакции</a:t>
            </a:r>
            <a:endParaRPr lang="en-US" dirty="0"/>
          </a:p>
        </p:txBody>
      </p:sp>
      <p:sp>
        <p:nvSpPr>
          <p:cNvPr id="3" name="Объект 2"/>
          <p:cNvSpPr>
            <a:spLocks noGrp="1"/>
          </p:cNvSpPr>
          <p:nvPr>
            <p:ph idx="1"/>
          </p:nvPr>
        </p:nvSpPr>
        <p:spPr>
          <a:xfrm>
            <a:off x="1451579" y="1979817"/>
            <a:ext cx="9603275" cy="3845795"/>
          </a:xfrm>
        </p:spPr>
        <p:txBody>
          <a:bodyPr>
            <a:noAutofit/>
          </a:bodyPr>
          <a:lstStyle/>
          <a:p>
            <a:pPr marL="0" indent="0" algn="just">
              <a:buNone/>
            </a:pPr>
            <a:r>
              <a:rPr lang="ru-RU" sz="2400" b="1" smtClean="0"/>
              <a:t>Транзакция</a:t>
            </a:r>
            <a:r>
              <a:rPr lang="ru-RU" sz="2400" smtClean="0"/>
              <a:t> – последовательный набор команд SQL, образующих логически завершенный блок, который выполняется как единое целое. </a:t>
            </a:r>
          </a:p>
          <a:p>
            <a:pPr marL="0" indent="0" algn="just">
              <a:buNone/>
            </a:pPr>
            <a:r>
              <a:rPr lang="ru-RU" sz="2400" smtClean="0"/>
              <a:t>В транзакцию может быть включено от одной до нескольких тысяч команд.</a:t>
            </a:r>
          </a:p>
          <a:p>
            <a:pPr marL="0" indent="0" algn="just">
              <a:buNone/>
            </a:pPr>
            <a:r>
              <a:rPr lang="ru-RU" sz="2400" smtClean="0"/>
              <a:t>Транзакциями называется группа действий, переводящая базу данных из одного целостного состояния в другое и выполняющаяся по принципу "либо все, либо ничего".</a:t>
            </a:r>
            <a:endParaRPr lang="en-US" sz="2400" b="1" dirty="0"/>
          </a:p>
        </p:txBody>
      </p:sp>
    </p:spTree>
    <p:extLst>
      <p:ext uri="{BB962C8B-B14F-4D97-AF65-F5344CB8AC3E}">
        <p14:creationId xmlns:p14="http://schemas.microsoft.com/office/powerpoint/2010/main" val="2983809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a:t>
            </a:r>
            <a:endParaRPr lang="ru-RU" dirty="0"/>
          </a:p>
        </p:txBody>
      </p:sp>
      <p:sp>
        <p:nvSpPr>
          <p:cNvPr id="3" name="Объект 2"/>
          <p:cNvSpPr>
            <a:spLocks noGrp="1"/>
          </p:cNvSpPr>
          <p:nvPr>
            <p:ph idx="1"/>
          </p:nvPr>
        </p:nvSpPr>
        <p:spPr/>
        <p:txBody>
          <a:bodyPr>
            <a:normAutofit lnSpcReduction="10000"/>
          </a:bodyPr>
          <a:lstStyle/>
          <a:p>
            <a:pPr algn="just"/>
            <a:r>
              <a:rPr lang="ru-RU" dirty="0" smtClean="0"/>
              <a:t>Продемонстрировать работу транзакциями в различных режимах в базе данных согласно индивидуальному заданию: явный, неявный, </a:t>
            </a:r>
            <a:r>
              <a:rPr lang="ru-RU" dirty="0" err="1" smtClean="0"/>
              <a:t>автофиксации</a:t>
            </a:r>
            <a:r>
              <a:rPr lang="ru-RU" dirty="0" smtClean="0"/>
              <a:t>, вложенные транзакции.</a:t>
            </a:r>
          </a:p>
          <a:p>
            <a:pPr algn="just"/>
            <a:r>
              <a:rPr lang="ru-RU" dirty="0" smtClean="0"/>
              <a:t>Знать ответы на контрольные вопросы к лабораторной работе №6.</a:t>
            </a:r>
          </a:p>
          <a:p>
            <a:pPr algn="just"/>
            <a:r>
              <a:rPr lang="ru-RU" dirty="0" smtClean="0"/>
              <a:t>Написать три пользовательские функции (</a:t>
            </a:r>
            <a:r>
              <a:rPr lang="en-US" dirty="0" smtClean="0"/>
              <a:t>create function</a:t>
            </a:r>
            <a:r>
              <a:rPr lang="ru-RU" dirty="0" smtClean="0"/>
              <a:t>)</a:t>
            </a:r>
            <a:r>
              <a:rPr lang="en-US" dirty="0" smtClean="0"/>
              <a:t> </a:t>
            </a:r>
            <a:r>
              <a:rPr lang="ru-RU" dirty="0" smtClean="0"/>
              <a:t>базе данных согласно индивидуальному заданию (более двух параметров, многотабличный запрос, сообщение о выполнении функции). Осуществить вызов созданных функций и продемонстрировать  их работу  через  соответствующие команды. Знать команды изменения и удаления функций.</a:t>
            </a:r>
            <a:endParaRPr lang="ru-RU" dirty="0"/>
          </a:p>
        </p:txBody>
      </p:sp>
    </p:spTree>
    <p:extLst>
      <p:ext uri="{BB962C8B-B14F-4D97-AF65-F5344CB8AC3E}">
        <p14:creationId xmlns:p14="http://schemas.microsoft.com/office/powerpoint/2010/main" val="19719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транзакции</a:t>
            </a:r>
            <a:endParaRPr lang="en-US" dirty="0"/>
          </a:p>
        </p:txBody>
      </p:sp>
      <p:sp>
        <p:nvSpPr>
          <p:cNvPr id="3" name="Объект 2"/>
          <p:cNvSpPr>
            <a:spLocks noGrp="1"/>
          </p:cNvSpPr>
          <p:nvPr>
            <p:ph idx="1"/>
          </p:nvPr>
        </p:nvSpPr>
        <p:spPr/>
        <p:txBody>
          <a:bodyPr/>
          <a:lstStyle/>
          <a:p>
            <a:pPr marL="0" indent="0" algn="just">
              <a:buNone/>
            </a:pPr>
            <a:r>
              <a:rPr lang="ru-RU" sz="2400" dirty="0"/>
              <a:t>Если транзакция выполнена успешно, все модификации данных, сделанные в течение транзакции, принимаются и становятся постоянной частью базы данных. Если в результате выполнения транзакции происходят ошибки и должна быть произведена отмена или выполнен откат, все модификации данных будут отменены.</a:t>
            </a:r>
            <a:endParaRPr lang="en-US" sz="2400" dirty="0"/>
          </a:p>
          <a:p>
            <a:pPr marL="0" indent="0">
              <a:buNone/>
            </a:pPr>
            <a:endParaRPr lang="en-US" dirty="0"/>
          </a:p>
        </p:txBody>
      </p:sp>
    </p:spTree>
    <p:extLst>
      <p:ext uri="{BB962C8B-B14F-4D97-AF65-F5344CB8AC3E}">
        <p14:creationId xmlns:p14="http://schemas.microsoft.com/office/powerpoint/2010/main" val="284685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Управление транзакциями на сервере</a:t>
            </a:r>
            <a:endParaRPr lang="en-US" dirty="0"/>
          </a:p>
        </p:txBody>
      </p:sp>
      <p:sp>
        <p:nvSpPr>
          <p:cNvPr id="3" name="Объект 2"/>
          <p:cNvSpPr>
            <a:spLocks noGrp="1"/>
          </p:cNvSpPr>
          <p:nvPr>
            <p:ph idx="1"/>
          </p:nvPr>
        </p:nvSpPr>
        <p:spPr>
          <a:xfrm>
            <a:off x="1451579" y="2015732"/>
            <a:ext cx="9603275" cy="3839378"/>
          </a:xfrm>
        </p:spPr>
        <p:txBody>
          <a:bodyPr>
            <a:noAutofit/>
          </a:bodyPr>
          <a:lstStyle/>
          <a:p>
            <a:pPr marL="0" indent="0" algn="just">
              <a:lnSpc>
                <a:spcPct val="110000"/>
              </a:lnSpc>
              <a:buNone/>
            </a:pPr>
            <a:r>
              <a:rPr lang="ru-RU" sz="2200" dirty="0"/>
              <a:t>Все команды, выполняемые пользователями на сервере, производятся в теле транзакций. По умолчанию, каждая команда выполняется как отдельная транзакция. Пользователь может объединить несколько команд в одну транзакцию, явно указав ее начало и конец. </a:t>
            </a:r>
            <a:endParaRPr lang="ru-RU" sz="2200" dirty="0" smtClean="0"/>
          </a:p>
          <a:p>
            <a:pPr marL="0" indent="0" algn="just">
              <a:lnSpc>
                <a:spcPct val="110000"/>
              </a:lnSpc>
              <a:buNone/>
            </a:pPr>
            <a:r>
              <a:rPr lang="ru-RU" sz="2200" dirty="0" smtClean="0"/>
              <a:t>SQL </a:t>
            </a:r>
            <a:r>
              <a:rPr lang="ru-RU" sz="2200" dirty="0" err="1"/>
              <a:t>Server</a:t>
            </a:r>
            <a:r>
              <a:rPr lang="ru-RU" sz="2200" dirty="0"/>
              <a:t> </a:t>
            </a:r>
            <a:r>
              <a:rPr lang="ru-RU" sz="2200" dirty="0" smtClean="0"/>
              <a:t>поддерживает </a:t>
            </a:r>
            <a:r>
              <a:rPr lang="ru-RU" sz="2200" dirty="0"/>
              <a:t>три способа определения транзакции: </a:t>
            </a:r>
            <a:endParaRPr lang="ru-RU" sz="2200" dirty="0" smtClean="0"/>
          </a:p>
          <a:p>
            <a:pPr algn="just">
              <a:lnSpc>
                <a:spcPct val="110000"/>
              </a:lnSpc>
              <a:buClr>
                <a:schemeClr val="accent5">
                  <a:lumMod val="50000"/>
                </a:schemeClr>
              </a:buClr>
              <a:buFont typeface="Wingdings" panose="05000000000000000000" pitchFamily="2" charset="2"/>
              <a:buChar char=""/>
            </a:pPr>
            <a:r>
              <a:rPr lang="ru-RU" sz="2200" dirty="0"/>
              <a:t>автоматическое </a:t>
            </a:r>
            <a:r>
              <a:rPr lang="ru-RU" sz="2200" dirty="0" smtClean="0"/>
              <a:t>(</a:t>
            </a:r>
            <a:r>
              <a:rPr lang="ru-RU" sz="2200" dirty="0" err="1" smtClean="0"/>
              <a:t>автофиксация</a:t>
            </a:r>
            <a:r>
              <a:rPr lang="ru-RU" sz="2200" dirty="0" smtClean="0"/>
              <a:t>)</a:t>
            </a:r>
            <a:endParaRPr lang="ru-RU" sz="2200" dirty="0"/>
          </a:p>
          <a:p>
            <a:pPr algn="just">
              <a:lnSpc>
                <a:spcPct val="110000"/>
              </a:lnSpc>
              <a:buClr>
                <a:schemeClr val="accent5">
                  <a:lumMod val="50000"/>
                </a:schemeClr>
              </a:buClr>
              <a:buFont typeface="Wingdings" panose="05000000000000000000" pitchFamily="2" charset="2"/>
              <a:buChar char=""/>
            </a:pPr>
            <a:r>
              <a:rPr lang="ru-RU" sz="2200" dirty="0" smtClean="0"/>
              <a:t>явное </a:t>
            </a:r>
          </a:p>
          <a:p>
            <a:pPr algn="just">
              <a:lnSpc>
                <a:spcPct val="110000"/>
              </a:lnSpc>
              <a:buClr>
                <a:schemeClr val="accent5">
                  <a:lumMod val="50000"/>
                </a:schemeClr>
              </a:buClr>
              <a:buFont typeface="Wingdings" panose="05000000000000000000" pitchFamily="2" charset="2"/>
              <a:buChar char=""/>
            </a:pPr>
            <a:r>
              <a:rPr lang="ru-RU" sz="2200" dirty="0" smtClean="0"/>
              <a:t>неявное </a:t>
            </a:r>
            <a:endParaRPr lang="en-US" sz="2200" dirty="0"/>
          </a:p>
        </p:txBody>
      </p:sp>
    </p:spTree>
    <p:extLst>
      <p:ext uri="{BB962C8B-B14F-4D97-AF65-F5344CB8AC3E}">
        <p14:creationId xmlns:p14="http://schemas.microsoft.com/office/powerpoint/2010/main" val="301412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Работа в режиме </a:t>
            </a:r>
            <a:r>
              <a:rPr lang="ru-RU" dirty="0" err="1" smtClean="0"/>
              <a:t>автофиксации</a:t>
            </a:r>
            <a:r>
              <a:rPr lang="ru-RU" dirty="0" smtClean="0"/>
              <a:t> транзакции</a:t>
            </a:r>
            <a:endParaRPr lang="en-US" dirty="0"/>
          </a:p>
        </p:txBody>
      </p:sp>
      <p:sp>
        <p:nvSpPr>
          <p:cNvPr id="3" name="Объект 2"/>
          <p:cNvSpPr>
            <a:spLocks noGrp="1"/>
          </p:cNvSpPr>
          <p:nvPr>
            <p:ph idx="1"/>
          </p:nvPr>
        </p:nvSpPr>
        <p:spPr/>
        <p:txBody>
          <a:bodyPr>
            <a:normAutofit fontScale="77500" lnSpcReduction="20000"/>
          </a:bodyPr>
          <a:lstStyle/>
          <a:p>
            <a:pPr marL="0" indent="0">
              <a:buNone/>
            </a:pPr>
            <a:r>
              <a:rPr lang="ru-RU" sz="2600" dirty="0" smtClean="0"/>
              <a:t>Этот режим используется в </a:t>
            </a:r>
            <a:r>
              <a:rPr lang="en-US" sz="2600" dirty="0" smtClean="0"/>
              <a:t>MS SQL Server </a:t>
            </a:r>
            <a:r>
              <a:rPr lang="ru-RU" sz="2600" dirty="0" smtClean="0"/>
              <a:t> по умолчанию.</a:t>
            </a:r>
          </a:p>
          <a:p>
            <a:pPr marL="0" indent="0" algn="just">
              <a:buNone/>
            </a:pPr>
            <a:r>
              <a:rPr lang="ru-RU" sz="2600" dirty="0"/>
              <a:t>SQL </a:t>
            </a:r>
            <a:r>
              <a:rPr lang="ru-RU" sz="2600" dirty="0" err="1"/>
              <a:t>Server</a:t>
            </a:r>
            <a:r>
              <a:rPr lang="ru-RU" sz="2600" dirty="0"/>
              <a:t> обрабатывает все изменения как транзакции. </a:t>
            </a:r>
            <a:r>
              <a:rPr lang="ru-RU" sz="2600" dirty="0" smtClean="0"/>
              <a:t>Никакое изменение </a:t>
            </a:r>
            <a:r>
              <a:rPr lang="ru-RU" sz="2600" dirty="0"/>
              <a:t>данных не может произойти иначе, как в процессе транзакции.</a:t>
            </a:r>
            <a:br>
              <a:rPr lang="ru-RU" sz="2600" dirty="0"/>
            </a:br>
            <a:r>
              <a:rPr lang="ru-RU" sz="2600" dirty="0"/>
              <a:t>Следовательно, SQL </a:t>
            </a:r>
            <a:r>
              <a:rPr lang="ru-RU" sz="2600" dirty="0" err="1"/>
              <a:t>Server</a:t>
            </a:r>
            <a:r>
              <a:rPr lang="ru-RU" sz="2600" dirty="0"/>
              <a:t> приходится самому определять транзакцию, если</a:t>
            </a:r>
            <a:br>
              <a:rPr lang="ru-RU" sz="2600" dirty="0"/>
            </a:br>
            <a:r>
              <a:rPr lang="ru-RU" sz="2600" dirty="0"/>
              <a:t>она не определена разработчиком. Транзакции, определяемые SQL </a:t>
            </a:r>
            <a:r>
              <a:rPr lang="ru-RU" sz="2600" dirty="0" err="1"/>
              <a:t>Server</a:t>
            </a:r>
            <a:r>
              <a:rPr lang="ru-RU" sz="2600" dirty="0"/>
              <a:t>,</a:t>
            </a:r>
            <a:br>
              <a:rPr lang="ru-RU" sz="2600" dirty="0"/>
            </a:br>
            <a:r>
              <a:rPr lang="ru-RU" sz="2600" dirty="0"/>
              <a:t>называются также транзакцией с </a:t>
            </a:r>
            <a:r>
              <a:rPr lang="ru-RU" sz="2600" dirty="0" err="1"/>
              <a:t>автофиксацией</a:t>
            </a:r>
            <a:r>
              <a:rPr lang="ru-RU" sz="2600" dirty="0"/>
              <a:t>. </a:t>
            </a:r>
            <a:endParaRPr lang="ru-RU" sz="2600" dirty="0" smtClean="0"/>
          </a:p>
          <a:p>
            <a:pPr marL="0" indent="0" algn="just">
              <a:buNone/>
            </a:pPr>
            <a:endParaRPr lang="ru-RU" sz="2600" dirty="0" smtClean="0"/>
          </a:p>
          <a:p>
            <a:pPr marL="0" indent="0" algn="just">
              <a:buNone/>
            </a:pPr>
            <a:r>
              <a:rPr lang="ru-RU" dirty="0"/>
              <a:t/>
            </a:r>
            <a:br>
              <a:rPr lang="ru-RU" dirty="0"/>
            </a:br>
            <a:endParaRPr lang="en-US" dirty="0"/>
          </a:p>
        </p:txBody>
      </p:sp>
    </p:spTree>
    <p:extLst>
      <p:ext uri="{BB962C8B-B14F-4D97-AF65-F5344CB8AC3E}">
        <p14:creationId xmlns:p14="http://schemas.microsoft.com/office/powerpoint/2010/main" val="925146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en-US" dirty="0"/>
          </a:p>
        </p:txBody>
      </p:sp>
      <p:sp>
        <p:nvSpPr>
          <p:cNvPr id="3" name="Объект 2"/>
          <p:cNvSpPr>
            <a:spLocks noGrp="1"/>
          </p:cNvSpPr>
          <p:nvPr>
            <p:ph idx="1"/>
          </p:nvPr>
        </p:nvSpPr>
        <p:spPr>
          <a:xfrm>
            <a:off x="1451579" y="2015732"/>
            <a:ext cx="9603275" cy="1848345"/>
          </a:xfrm>
        </p:spPr>
        <p:txBody>
          <a:bodyPr/>
          <a:lstStyle/>
          <a:p>
            <a:pPr marL="0" indent="0">
              <a:buNone/>
            </a:pPr>
            <a:r>
              <a:rPr lang="ru-RU" dirty="0" smtClean="0"/>
              <a:t>На сервере создана база и в ней таблица</a:t>
            </a:r>
            <a:r>
              <a:rPr lang="en-US" dirty="0" smtClean="0"/>
              <a:t> </a:t>
            </a:r>
            <a:r>
              <a:rPr lang="ru-RU" b="1" dirty="0" smtClean="0">
                <a:solidFill>
                  <a:schemeClr val="accent4">
                    <a:lumMod val="75000"/>
                  </a:schemeClr>
                </a:solidFill>
              </a:rPr>
              <a:t>Студенты</a:t>
            </a:r>
            <a:r>
              <a:rPr lang="ru-RU" dirty="0" smtClean="0"/>
              <a:t> следующей структуры:</a:t>
            </a:r>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1349465354"/>
              </p:ext>
            </p:extLst>
          </p:nvPr>
        </p:nvGraphicFramePr>
        <p:xfrm>
          <a:off x="1943510" y="2571604"/>
          <a:ext cx="8128000" cy="736600"/>
        </p:xfrm>
        <a:graphic>
          <a:graphicData uri="http://schemas.openxmlformats.org/drawingml/2006/table">
            <a:tbl>
              <a:tblPr firstRow="1" bandRow="1">
                <a:tableStyleId>{22838BEF-8BB2-4498-84A7-C5851F593DF1}</a:tableStyleId>
              </a:tblPr>
              <a:tblGrid>
                <a:gridCol w="2032000">
                  <a:extLst>
                    <a:ext uri="{9D8B030D-6E8A-4147-A177-3AD203B41FA5}">
                      <a16:colId xmlns:a16="http://schemas.microsoft.com/office/drawing/2014/main" val="3478795359"/>
                    </a:ext>
                  </a:extLst>
                </a:gridCol>
                <a:gridCol w="2032000">
                  <a:extLst>
                    <a:ext uri="{9D8B030D-6E8A-4147-A177-3AD203B41FA5}">
                      <a16:colId xmlns:a16="http://schemas.microsoft.com/office/drawing/2014/main" val="3035765628"/>
                    </a:ext>
                  </a:extLst>
                </a:gridCol>
                <a:gridCol w="2032000">
                  <a:extLst>
                    <a:ext uri="{9D8B030D-6E8A-4147-A177-3AD203B41FA5}">
                      <a16:colId xmlns:a16="http://schemas.microsoft.com/office/drawing/2014/main" val="4026903276"/>
                    </a:ext>
                  </a:extLst>
                </a:gridCol>
                <a:gridCol w="2032000">
                  <a:extLst>
                    <a:ext uri="{9D8B030D-6E8A-4147-A177-3AD203B41FA5}">
                      <a16:colId xmlns:a16="http://schemas.microsoft.com/office/drawing/2014/main" val="1674539966"/>
                    </a:ext>
                  </a:extLst>
                </a:gridCol>
              </a:tblGrid>
              <a:tr h="176106">
                <a:tc>
                  <a:txBody>
                    <a:bodyPr/>
                    <a:lstStyle/>
                    <a:p>
                      <a:pPr algn="ctr"/>
                      <a:r>
                        <a:rPr lang="en-US" dirty="0" err="1" smtClean="0"/>
                        <a:t>ID_Stud</a:t>
                      </a:r>
                      <a:endParaRPr lang="en-US" dirty="0"/>
                    </a:p>
                  </a:txBody>
                  <a:tcPr/>
                </a:tc>
                <a:tc>
                  <a:txBody>
                    <a:bodyPr/>
                    <a:lstStyle/>
                    <a:p>
                      <a:pPr algn="ctr"/>
                      <a:r>
                        <a:rPr lang="en-US" dirty="0" smtClean="0"/>
                        <a:t>FIO</a:t>
                      </a:r>
                      <a:endParaRPr lang="en-US" dirty="0"/>
                    </a:p>
                  </a:txBody>
                  <a:tcPr/>
                </a:tc>
                <a:tc>
                  <a:txBody>
                    <a:bodyPr/>
                    <a:lstStyle/>
                    <a:p>
                      <a:pPr algn="ctr"/>
                      <a:r>
                        <a:rPr lang="en-US" dirty="0" smtClean="0"/>
                        <a:t>Pol</a:t>
                      </a:r>
                      <a:endParaRPr lang="en-US" dirty="0"/>
                    </a:p>
                  </a:txBody>
                  <a:tcPr/>
                </a:tc>
                <a:tc>
                  <a:txBody>
                    <a:bodyPr/>
                    <a:lstStyle/>
                    <a:p>
                      <a:pPr algn="ctr"/>
                      <a:r>
                        <a:rPr lang="en-US" dirty="0" err="1" smtClean="0"/>
                        <a:t>Birthay</a:t>
                      </a:r>
                      <a:endParaRPr lang="en-US" dirty="0"/>
                    </a:p>
                  </a:txBody>
                  <a:tcPr/>
                </a:tc>
                <a:extLst>
                  <a:ext uri="{0D108BD9-81ED-4DB2-BD59-A6C34878D82A}">
                    <a16:rowId xmlns:a16="http://schemas.microsoft.com/office/drawing/2014/main" val="1466816855"/>
                  </a:ext>
                </a:extLst>
              </a:tr>
              <a:tr h="370840">
                <a:tc>
                  <a:txBody>
                    <a:bodyPr/>
                    <a:lstStyle/>
                    <a:p>
                      <a:pPr algn="ctr"/>
                      <a:r>
                        <a:rPr lang="en-US" dirty="0" err="1" smtClean="0"/>
                        <a:t>Int</a:t>
                      </a:r>
                      <a:endParaRPr lang="en-US" dirty="0"/>
                    </a:p>
                  </a:txBody>
                  <a:tcPr/>
                </a:tc>
                <a:tc>
                  <a:txBody>
                    <a:bodyPr/>
                    <a:lstStyle/>
                    <a:p>
                      <a:pPr algn="ctr"/>
                      <a:r>
                        <a:rPr lang="en-US" dirty="0" smtClean="0"/>
                        <a:t>Varchar(50)</a:t>
                      </a:r>
                      <a:endParaRPr lang="en-US" dirty="0"/>
                    </a:p>
                  </a:txBody>
                  <a:tcPr/>
                </a:tc>
                <a:tc>
                  <a:txBody>
                    <a:bodyPr/>
                    <a:lstStyle/>
                    <a:p>
                      <a:pPr algn="ctr"/>
                      <a:r>
                        <a:rPr lang="en-US" dirty="0" smtClean="0"/>
                        <a:t>Varchar(1)</a:t>
                      </a:r>
                      <a:endParaRPr lang="en-US" dirty="0"/>
                    </a:p>
                  </a:txBody>
                  <a:tcPr/>
                </a:tc>
                <a:tc>
                  <a:txBody>
                    <a:bodyPr/>
                    <a:lstStyle/>
                    <a:p>
                      <a:pPr algn="ctr"/>
                      <a:r>
                        <a:rPr lang="en-US" dirty="0" smtClean="0"/>
                        <a:t>date</a:t>
                      </a:r>
                      <a:endParaRPr lang="en-US" dirty="0"/>
                    </a:p>
                  </a:txBody>
                  <a:tcPr/>
                </a:tc>
                <a:extLst>
                  <a:ext uri="{0D108BD9-81ED-4DB2-BD59-A6C34878D82A}">
                    <a16:rowId xmlns:a16="http://schemas.microsoft.com/office/drawing/2014/main" val="74124510"/>
                  </a:ext>
                </a:extLst>
              </a:tr>
            </a:tbl>
          </a:graphicData>
        </a:graphic>
      </p:graphicFrame>
      <p:pic>
        <p:nvPicPr>
          <p:cNvPr id="5" name="Рисунок 4"/>
          <p:cNvPicPr>
            <a:picLocks noChangeAspect="1"/>
          </p:cNvPicPr>
          <p:nvPr/>
        </p:nvPicPr>
        <p:blipFill>
          <a:blip r:embed="rId2"/>
          <a:stretch>
            <a:fillRect/>
          </a:stretch>
        </p:blipFill>
        <p:spPr>
          <a:xfrm>
            <a:off x="3812611" y="3712446"/>
            <a:ext cx="3209925" cy="2028825"/>
          </a:xfrm>
          <a:prstGeom prst="rect">
            <a:avLst/>
          </a:prstGeom>
        </p:spPr>
      </p:pic>
    </p:spTree>
    <p:extLst>
      <p:ext uri="{BB962C8B-B14F-4D97-AF65-F5344CB8AC3E}">
        <p14:creationId xmlns:p14="http://schemas.microsoft.com/office/powerpoint/2010/main" val="58868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en-US" dirty="0"/>
          </a:p>
        </p:txBody>
      </p:sp>
      <p:sp>
        <p:nvSpPr>
          <p:cNvPr id="3" name="Объект 2"/>
          <p:cNvSpPr>
            <a:spLocks noGrp="1"/>
          </p:cNvSpPr>
          <p:nvPr>
            <p:ph idx="1"/>
          </p:nvPr>
        </p:nvSpPr>
        <p:spPr>
          <a:xfrm>
            <a:off x="1451579" y="2015732"/>
            <a:ext cx="10229144" cy="933945"/>
          </a:xfrm>
        </p:spPr>
        <p:txBody>
          <a:bodyPr/>
          <a:lstStyle/>
          <a:p>
            <a:pPr marL="0" indent="0" algn="just">
              <a:buNone/>
            </a:pPr>
            <a:r>
              <a:rPr lang="ru-RU" dirty="0"/>
              <a:t>Теперь необходимо вставить в таблицу </a:t>
            </a:r>
            <a:r>
              <a:rPr lang="ru-RU" dirty="0" smtClean="0"/>
              <a:t>три новых строки</a:t>
            </a:r>
            <a:r>
              <a:rPr lang="ru-RU" dirty="0"/>
              <a:t>. Для этого необходимо </a:t>
            </a:r>
            <a:r>
              <a:rPr lang="ru-RU" dirty="0" smtClean="0"/>
              <a:t>ввести инструкции </a:t>
            </a:r>
            <a:r>
              <a:rPr lang="ru-RU" dirty="0"/>
              <a:t>в </a:t>
            </a:r>
            <a:r>
              <a:rPr lang="ru-RU" dirty="0" smtClean="0"/>
              <a:t>окне запроса </a:t>
            </a:r>
            <a:r>
              <a:rPr lang="ru-RU" dirty="0"/>
              <a:t>и выполнить все три инструкции </a:t>
            </a:r>
            <a:r>
              <a:rPr lang="ru-RU" dirty="0" smtClean="0"/>
              <a:t>вместе:</a:t>
            </a:r>
          </a:p>
          <a:p>
            <a:pPr marL="0" indent="0" algn="just">
              <a:buNone/>
            </a:pPr>
            <a:endParaRPr lang="en-US" dirty="0"/>
          </a:p>
        </p:txBody>
      </p:sp>
      <p:pic>
        <p:nvPicPr>
          <p:cNvPr id="4" name="Рисунок 3"/>
          <p:cNvPicPr>
            <a:picLocks noChangeAspect="1"/>
          </p:cNvPicPr>
          <p:nvPr/>
        </p:nvPicPr>
        <p:blipFill>
          <a:blip r:embed="rId3"/>
          <a:stretch>
            <a:fillRect/>
          </a:stretch>
        </p:blipFill>
        <p:spPr>
          <a:xfrm>
            <a:off x="861663" y="2949677"/>
            <a:ext cx="6335549" cy="3111207"/>
          </a:xfrm>
          <a:prstGeom prst="rect">
            <a:avLst/>
          </a:prstGeom>
        </p:spPr>
      </p:pic>
      <p:pic>
        <p:nvPicPr>
          <p:cNvPr id="6" name="Рисунок 5"/>
          <p:cNvPicPr>
            <a:picLocks noChangeAspect="1"/>
          </p:cNvPicPr>
          <p:nvPr/>
        </p:nvPicPr>
        <p:blipFill>
          <a:blip r:embed="rId4"/>
          <a:stretch>
            <a:fillRect/>
          </a:stretch>
        </p:blipFill>
        <p:spPr>
          <a:xfrm>
            <a:off x="7197212" y="3275617"/>
            <a:ext cx="4627153" cy="2776292"/>
          </a:xfrm>
          <a:prstGeom prst="rect">
            <a:avLst/>
          </a:prstGeom>
        </p:spPr>
      </p:pic>
    </p:spTree>
    <p:extLst>
      <p:ext uri="{BB962C8B-B14F-4D97-AF65-F5344CB8AC3E}">
        <p14:creationId xmlns:p14="http://schemas.microsoft.com/office/powerpoint/2010/main" val="49849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Работа в режиме Явной транзакции</a:t>
            </a:r>
            <a:endParaRPr lang="en-US" dirty="0"/>
          </a:p>
        </p:txBody>
      </p:sp>
      <p:sp>
        <p:nvSpPr>
          <p:cNvPr id="3" name="Объект 2"/>
          <p:cNvSpPr>
            <a:spLocks noGrp="1"/>
          </p:cNvSpPr>
          <p:nvPr>
            <p:ph idx="1"/>
          </p:nvPr>
        </p:nvSpPr>
        <p:spPr>
          <a:xfrm>
            <a:off x="1451579" y="2015732"/>
            <a:ext cx="9603275" cy="3426423"/>
          </a:xfrm>
        </p:spPr>
        <p:txBody>
          <a:bodyPr>
            <a:normAutofit/>
          </a:bodyPr>
          <a:lstStyle/>
          <a:p>
            <a:pPr marL="0" indent="0">
              <a:buNone/>
            </a:pPr>
            <a:r>
              <a:rPr lang="ru-RU" dirty="0"/>
              <a:t>Для явной транзакции требуется явное указание начала и конца транзакции</a:t>
            </a:r>
            <a:r>
              <a:rPr lang="ru-RU" dirty="0" smtClean="0"/>
              <a:t>:</a:t>
            </a:r>
          </a:p>
          <a:p>
            <a:pPr lvl="1">
              <a:buClr>
                <a:srgbClr val="002060"/>
              </a:buClr>
              <a:buFont typeface="Wingdings" panose="05000000000000000000" pitchFamily="2" charset="2"/>
              <a:buChar char="ü"/>
            </a:pPr>
            <a:r>
              <a:rPr lang="ru-RU" dirty="0"/>
              <a:t>Начало транзакции </a:t>
            </a:r>
            <a:r>
              <a:rPr lang="en-US" sz="2000" b="1" dirty="0" smtClean="0">
                <a:solidFill>
                  <a:schemeClr val="accent4">
                    <a:lumMod val="75000"/>
                  </a:schemeClr>
                </a:solidFill>
                <a:latin typeface="+mj-lt"/>
              </a:rPr>
              <a:t>BEGIN </a:t>
            </a:r>
            <a:r>
              <a:rPr lang="en-US" sz="2000" b="1" dirty="0">
                <a:solidFill>
                  <a:schemeClr val="accent4">
                    <a:lumMod val="75000"/>
                  </a:schemeClr>
                </a:solidFill>
                <a:latin typeface="+mj-lt"/>
              </a:rPr>
              <a:t>TRAN[SACTION] </a:t>
            </a:r>
            <a:endParaRPr lang="ru-RU" sz="2000" b="1" dirty="0" smtClean="0">
              <a:solidFill>
                <a:schemeClr val="accent4">
                  <a:lumMod val="75000"/>
                </a:schemeClr>
              </a:solidFill>
              <a:latin typeface="+mj-lt"/>
            </a:endParaRPr>
          </a:p>
          <a:p>
            <a:pPr lvl="1">
              <a:buClr>
                <a:srgbClr val="002060"/>
              </a:buClr>
              <a:buFont typeface="Wingdings" panose="05000000000000000000" pitchFamily="2" charset="2"/>
              <a:buChar char="ü"/>
            </a:pPr>
            <a:r>
              <a:rPr lang="ru-RU" dirty="0"/>
              <a:t>Успешное завершение транзакции </a:t>
            </a:r>
            <a:r>
              <a:rPr lang="en-US" sz="2000" b="1" dirty="0">
                <a:solidFill>
                  <a:schemeClr val="accent4">
                    <a:lumMod val="75000"/>
                  </a:schemeClr>
                </a:solidFill>
                <a:latin typeface="+mj-lt"/>
              </a:rPr>
              <a:t>COMMIT TRAN[SACTION] </a:t>
            </a:r>
            <a:endParaRPr lang="ru-RU" sz="2000" b="1" dirty="0">
              <a:solidFill>
                <a:schemeClr val="accent4">
                  <a:lumMod val="75000"/>
                </a:schemeClr>
              </a:solidFill>
              <a:latin typeface="+mj-lt"/>
            </a:endParaRPr>
          </a:p>
          <a:p>
            <a:pPr lvl="1">
              <a:buClr>
                <a:srgbClr val="002060"/>
              </a:buClr>
              <a:buFont typeface="Wingdings" panose="05000000000000000000" pitchFamily="2" charset="2"/>
              <a:buChar char="ü"/>
            </a:pPr>
            <a:r>
              <a:rPr lang="ru-RU" dirty="0"/>
              <a:t>Прерывание транзакции и ее откат </a:t>
            </a:r>
            <a:r>
              <a:rPr lang="en-US" sz="2000" b="1" dirty="0">
                <a:solidFill>
                  <a:schemeClr val="accent4">
                    <a:lumMod val="75000"/>
                  </a:schemeClr>
                </a:solidFill>
                <a:latin typeface="+mj-lt"/>
              </a:rPr>
              <a:t>ROLLBACK TRAN[SACTION] </a:t>
            </a:r>
            <a:endParaRPr lang="ru-RU" sz="2000" b="1" dirty="0">
              <a:solidFill>
                <a:schemeClr val="accent4">
                  <a:lumMod val="75000"/>
                </a:schemeClr>
              </a:solidFill>
              <a:latin typeface="+mj-lt"/>
            </a:endParaRPr>
          </a:p>
          <a:p>
            <a:pPr marL="0" indent="0" algn="just">
              <a:buNone/>
            </a:pPr>
            <a:r>
              <a:rPr lang="ru-RU" dirty="0" smtClean="0"/>
              <a:t>Явные транзакции </a:t>
            </a:r>
            <a:r>
              <a:rPr lang="ru-RU" dirty="0"/>
              <a:t>независимы от пакета. Явная транзакция может объединять</a:t>
            </a:r>
            <a:br>
              <a:rPr lang="ru-RU" dirty="0"/>
            </a:br>
            <a:r>
              <a:rPr lang="ru-RU" dirty="0"/>
              <a:t>несколько пакетов; в одном пакете может быть задано несколько </a:t>
            </a:r>
            <a:r>
              <a:rPr lang="ru-RU" dirty="0" smtClean="0"/>
              <a:t>явных транзакций</a:t>
            </a:r>
            <a:r>
              <a:rPr lang="ru-RU" dirty="0"/>
              <a:t>. </a:t>
            </a:r>
          </a:p>
        </p:txBody>
      </p:sp>
    </p:spTree>
    <p:extLst>
      <p:ext uri="{BB962C8B-B14F-4D97-AF65-F5344CB8AC3E}">
        <p14:creationId xmlns:p14="http://schemas.microsoft.com/office/powerpoint/2010/main" val="162462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en-US" dirty="0"/>
          </a:p>
        </p:txBody>
      </p:sp>
      <p:sp>
        <p:nvSpPr>
          <p:cNvPr id="3" name="Объект 2"/>
          <p:cNvSpPr>
            <a:spLocks noGrp="1"/>
          </p:cNvSpPr>
          <p:nvPr>
            <p:ph idx="1"/>
          </p:nvPr>
        </p:nvSpPr>
        <p:spPr>
          <a:xfrm>
            <a:off x="1451579" y="2015733"/>
            <a:ext cx="9603275" cy="845454"/>
          </a:xfrm>
        </p:spPr>
        <p:txBody>
          <a:bodyPr>
            <a:noAutofit/>
          </a:bodyPr>
          <a:lstStyle/>
          <a:p>
            <a:pPr marL="0" indent="0">
              <a:buNone/>
            </a:pPr>
            <a:r>
              <a:rPr lang="ru-RU" sz="2200" dirty="0" smtClean="0"/>
              <a:t>Произведем полное </a:t>
            </a:r>
            <a:r>
              <a:rPr lang="ru-RU" sz="2200" dirty="0"/>
              <a:t>удаление строк </a:t>
            </a:r>
            <a:r>
              <a:rPr lang="ru-RU" sz="2200" dirty="0" smtClean="0"/>
              <a:t>таблицы, а затем добавим строки в таблицу, группируя инструкции в явную транзакцию.</a:t>
            </a:r>
            <a:r>
              <a:rPr lang="ru-RU" sz="2200" dirty="0"/>
              <a:t/>
            </a:r>
            <a:br>
              <a:rPr lang="ru-RU" sz="2200" dirty="0"/>
            </a:br>
            <a:endParaRPr lang="en-US" sz="2200" dirty="0"/>
          </a:p>
        </p:txBody>
      </p:sp>
      <p:pic>
        <p:nvPicPr>
          <p:cNvPr id="4" name="Рисунок 3"/>
          <p:cNvPicPr>
            <a:picLocks noChangeAspect="1"/>
          </p:cNvPicPr>
          <p:nvPr/>
        </p:nvPicPr>
        <p:blipFill>
          <a:blip r:embed="rId3"/>
          <a:stretch>
            <a:fillRect/>
          </a:stretch>
        </p:blipFill>
        <p:spPr>
          <a:xfrm>
            <a:off x="1451579" y="2861187"/>
            <a:ext cx="5819775" cy="3228975"/>
          </a:xfrm>
          <a:prstGeom prst="rect">
            <a:avLst/>
          </a:prstGeom>
        </p:spPr>
      </p:pic>
      <p:pic>
        <p:nvPicPr>
          <p:cNvPr id="5" name="Рисунок 4"/>
          <p:cNvPicPr>
            <a:picLocks noChangeAspect="1"/>
          </p:cNvPicPr>
          <p:nvPr/>
        </p:nvPicPr>
        <p:blipFill>
          <a:blip r:embed="rId4"/>
          <a:stretch>
            <a:fillRect/>
          </a:stretch>
        </p:blipFill>
        <p:spPr>
          <a:xfrm>
            <a:off x="7280788" y="3451123"/>
            <a:ext cx="4758812" cy="2565297"/>
          </a:xfrm>
          <a:prstGeom prst="rect">
            <a:avLst/>
          </a:prstGeom>
        </p:spPr>
      </p:pic>
    </p:spTree>
    <p:extLst>
      <p:ext uri="{BB962C8B-B14F-4D97-AF65-F5344CB8AC3E}">
        <p14:creationId xmlns:p14="http://schemas.microsoft.com/office/powerpoint/2010/main" val="2136864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Другая 1">
      <a:majorFont>
        <a:latin typeface="Calibri"/>
        <a:ea typeface=""/>
        <a:cs typeface=""/>
      </a:majorFont>
      <a:minorFont>
        <a:latin typeface="Cambria"/>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TM10001114[[fn=Галерея]]</Template>
  <TotalTime>1023</TotalTime>
  <Words>1131</Words>
  <Application>Microsoft Office PowerPoint</Application>
  <PresentationFormat>Широкоэкранный</PresentationFormat>
  <Paragraphs>84</Paragraphs>
  <Slides>20</Slides>
  <Notes>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Arial</vt:lpstr>
      <vt:lpstr>Calibri</vt:lpstr>
      <vt:lpstr>Cambria</vt:lpstr>
      <vt:lpstr>Wingdings</vt:lpstr>
      <vt:lpstr>Gallery</vt:lpstr>
      <vt:lpstr>MS SQL SERVER</vt:lpstr>
      <vt:lpstr>Определение транзакции</vt:lpstr>
      <vt:lpstr>Определение транзакции</vt:lpstr>
      <vt:lpstr>Управление транзакциями на сервере</vt:lpstr>
      <vt:lpstr>Работа в режиме автофиксации транзакции</vt:lpstr>
      <vt:lpstr>пример</vt:lpstr>
      <vt:lpstr>Пример</vt:lpstr>
      <vt:lpstr>Работа в режиме Явной транзакции</vt:lpstr>
      <vt:lpstr>пример</vt:lpstr>
      <vt:lpstr>пример</vt:lpstr>
      <vt:lpstr>пример</vt:lpstr>
      <vt:lpstr>НЕЯВНЫЕ ТРАНЗАКЦИИ</vt:lpstr>
      <vt:lpstr>НЕЯВНЫЕ ТРАНЗАКЦИИ</vt:lpstr>
      <vt:lpstr>НЕЯВНЫЕ ТРАНЗАКЦИИ</vt:lpstr>
      <vt:lpstr>пример</vt:lpstr>
      <vt:lpstr>!Замечание!</vt:lpstr>
      <vt:lpstr>Вложенные транзакции</vt:lpstr>
      <vt:lpstr>пример</vt:lpstr>
      <vt:lpstr>замечание</vt:lpstr>
      <vt:lpstr>Задание</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SQL SERVER</dc:title>
  <dc:creator>Клавдия Клавдия</dc:creator>
  <cp:lastModifiedBy>Student410</cp:lastModifiedBy>
  <cp:revision>58</cp:revision>
  <dcterms:created xsi:type="dcterms:W3CDTF">2018-09-17T16:54:03Z</dcterms:created>
  <dcterms:modified xsi:type="dcterms:W3CDTF">2019-10-03T06:06:02Z</dcterms:modified>
</cp:coreProperties>
</file>