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 clrIdx="0">
    <p:extLst>
      <p:ext uri="{19B8F6BF-5375-455C-9EA6-DF929625EA0E}">
        <p15:presenceInfo xmlns:p15="http://schemas.microsoft.com/office/powerpoint/2012/main" userId="Пользователь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2975" autoAdjust="0"/>
  </p:normalViewPr>
  <p:slideViewPr>
    <p:cSldViewPr snapToGrid="0">
      <p:cViewPr varScale="1">
        <p:scale>
          <a:sx n="58" d="100"/>
          <a:sy n="58" d="100"/>
        </p:scale>
        <p:origin x="9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6E997-601F-4A76-99FF-6F7F40FFF431}" type="datetimeFigureOut">
              <a:rPr lang="ru-RU" smtClean="0"/>
              <a:t>04.02.2022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1ABB1-80D6-44D1-B791-54C2F3083C36}" type="slidenum">
              <a:rPr lang="ru-RU" smtClean="0"/>
              <a:t>‹#›</a:t>
            </a:fld>
            <a:endParaRPr lang="ru-RU"/>
          </a:p>
        </p:txBody>
      </p:sp>
    </p:spTree>
    <p:extLst>
      <p:ext uri="{BB962C8B-B14F-4D97-AF65-F5344CB8AC3E}">
        <p14:creationId xmlns:p14="http://schemas.microsoft.com/office/powerpoint/2010/main" val="974513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 </a:t>
            </a:r>
            <a:r>
              <a:rPr lang="ru-RU" sz="1200" b="1" i="1" kern="1200" dirty="0" smtClean="0">
                <a:solidFill>
                  <a:schemeClr val="tx1"/>
                </a:solidFill>
                <a:effectLst/>
                <a:latin typeface="+mn-lt"/>
                <a:ea typeface="+mn-ea"/>
                <a:cs typeface="+mn-cs"/>
              </a:rPr>
              <a:t>технологии обработки</a:t>
            </a:r>
            <a:r>
              <a:rPr lang="ru-RU" sz="1200" b="0" i="0" kern="1200" dirty="0" smtClean="0">
                <a:solidFill>
                  <a:schemeClr val="tx1"/>
                </a:solidFill>
                <a:effectLst/>
                <a:latin typeface="+mn-lt"/>
                <a:ea typeface="+mn-ea"/>
                <a:cs typeface="+mn-cs"/>
              </a:rPr>
              <a:t> данных базы данных подразделяются на централизованные и распределенные.</a:t>
            </a:r>
          </a:p>
          <a:p>
            <a:r>
              <a:rPr lang="ru-RU" sz="1200" b="1" i="1" kern="1200" dirty="0" smtClean="0">
                <a:solidFill>
                  <a:schemeClr val="tx1"/>
                </a:solidFill>
                <a:effectLst/>
                <a:latin typeface="+mn-lt"/>
                <a:ea typeface="+mn-ea"/>
                <a:cs typeface="+mn-cs"/>
              </a:rPr>
              <a:t>Централизованная база</a:t>
            </a:r>
            <a:r>
              <a:rPr lang="ru-RU" sz="1200" b="0" i="0" kern="1200" dirty="0" smtClean="0">
                <a:solidFill>
                  <a:schemeClr val="tx1"/>
                </a:solidFill>
                <a:effectLst/>
                <a:latin typeface="+mn-lt"/>
                <a:ea typeface="+mn-ea"/>
                <a:cs typeface="+mn-cs"/>
              </a:rPr>
              <a:t> данных хранится в памяти одной вычислительной системы (на центральном компьютере), к которой пользователи (клиенты) обращаются за информацией с помощью своих компьютеров. Управление базой данных (ее корректировка и прочие процедуры, поддерживающие ее целостность, безопасность и др.) осуществляется централизованно. Один компьютер, располагающий ресурсами, называется сервером. Компьютер, который обращается к серверу за данными или требованием решения задачи, называется клиентом.</a:t>
            </a:r>
          </a:p>
          <a:p>
            <a:r>
              <a:rPr lang="ru-RU" sz="1200" b="0" i="0" kern="1200" dirty="0" smtClean="0">
                <a:solidFill>
                  <a:schemeClr val="tx1"/>
                </a:solidFill>
                <a:effectLst/>
                <a:latin typeface="+mn-lt"/>
                <a:ea typeface="+mn-ea"/>
                <a:cs typeface="+mn-cs"/>
              </a:rPr>
              <a:t>Если этот компьютер является компонентом сети ЭВМ, возможен удаленный доступ к такой базе. Такой способ использования баз данных часто применяют в локальных сетях ПК.</a:t>
            </a:r>
          </a:p>
          <a:p>
            <a:r>
              <a:rPr lang="ru-RU" sz="1200" b="0" i="0" kern="1200" dirty="0" smtClean="0">
                <a:solidFill>
                  <a:schemeClr val="tx1"/>
                </a:solidFill>
                <a:effectLst/>
                <a:latin typeface="+mn-lt"/>
                <a:ea typeface="+mn-ea"/>
                <a:cs typeface="+mn-cs"/>
              </a:rPr>
              <a:t>Недостатки централизованной БД: необходимость передачи большого потока данных, низкая надежность и низкая производительность.</a:t>
            </a:r>
          </a:p>
          <a:p>
            <a:r>
              <a:rPr lang="ru-RU" sz="1200" b="0" i="0" kern="1200" dirty="0" smtClean="0">
                <a:solidFill>
                  <a:schemeClr val="tx1"/>
                </a:solidFill>
                <a:effectLst/>
                <a:latin typeface="+mn-lt"/>
                <a:ea typeface="+mn-ea"/>
                <a:cs typeface="+mn-cs"/>
              </a:rPr>
              <a:t>Преимущества: минимальные затраты на корректировку.</a:t>
            </a:r>
          </a:p>
          <a:p>
            <a:r>
              <a:rPr lang="ru-RU" sz="1200" b="1" i="1" kern="1200" dirty="0" smtClean="0">
                <a:solidFill>
                  <a:schemeClr val="tx1"/>
                </a:solidFill>
                <a:effectLst/>
                <a:latin typeface="+mn-lt"/>
                <a:ea typeface="+mn-ea"/>
                <a:cs typeface="+mn-cs"/>
              </a:rPr>
              <a:t>Распределенная </a:t>
            </a:r>
            <a:r>
              <a:rPr lang="ru-RU" sz="1200" b="1" i="1" kern="1200" dirty="0" err="1" smtClean="0">
                <a:solidFill>
                  <a:schemeClr val="tx1"/>
                </a:solidFill>
                <a:effectLst/>
                <a:latin typeface="+mn-lt"/>
                <a:ea typeface="+mn-ea"/>
                <a:cs typeface="+mn-cs"/>
              </a:rPr>
              <a:t>база</a:t>
            </a:r>
            <a:r>
              <a:rPr lang="ru-RU" sz="1200" b="0" i="0" kern="1200" dirty="0" err="1" smtClean="0">
                <a:solidFill>
                  <a:schemeClr val="tx1"/>
                </a:solidFill>
                <a:effectLst/>
                <a:latin typeface="+mn-lt"/>
                <a:ea typeface="+mn-ea"/>
                <a:cs typeface="+mn-cs"/>
              </a:rPr>
              <a:t>данных</a:t>
            </a:r>
            <a:r>
              <a:rPr lang="ru-RU" sz="1200" b="0" i="0" kern="1200" dirty="0" smtClean="0">
                <a:solidFill>
                  <a:schemeClr val="tx1"/>
                </a:solidFill>
                <a:effectLst/>
                <a:latin typeface="+mn-lt"/>
                <a:ea typeface="+mn-ea"/>
                <a:cs typeface="+mn-cs"/>
              </a:rPr>
              <a:t> состоит из нескольких, возможно пересекающихся или дублирующих друг друга частей, хранимых в различных ЭВМ вычислительной сети. Работа с такой базой осуществляется с помощью системы управления распределенной базой данных (СУРБД).</a:t>
            </a:r>
          </a:p>
          <a:p>
            <a:r>
              <a:rPr lang="ru-RU" sz="1200" b="0" i="0" kern="1200" dirty="0" smtClean="0">
                <a:solidFill>
                  <a:schemeClr val="tx1"/>
                </a:solidFill>
                <a:effectLst/>
                <a:latin typeface="+mn-lt"/>
                <a:ea typeface="+mn-ea"/>
                <a:cs typeface="+mn-cs"/>
              </a:rPr>
              <a:t>В основу взаимодействия прикладных программ — клиентов и сервера базы данных, положен ряд фундаментальных принципов, определяющих функциональные возможности современных СУБД в части, касающейся сетевого взаимодействия и распределенной обработки данных, среди которых:</a:t>
            </a:r>
          </a:p>
          <a:p>
            <a:r>
              <a:rPr lang="ru-RU" sz="1200" b="0" i="0" kern="1200" dirty="0" smtClean="0">
                <a:solidFill>
                  <a:schemeClr val="tx1"/>
                </a:solidFill>
                <a:effectLst/>
                <a:latin typeface="+mn-lt"/>
                <a:ea typeface="+mn-ea"/>
                <a:cs typeface="+mn-cs"/>
              </a:rPr>
              <a:t>Прозрачность расположения;</a:t>
            </a:r>
          </a:p>
          <a:p>
            <a:r>
              <a:rPr lang="ru-RU" sz="1200" b="0" i="0" kern="1200" dirty="0" smtClean="0">
                <a:solidFill>
                  <a:schemeClr val="tx1"/>
                </a:solidFill>
                <a:effectLst/>
                <a:latin typeface="+mn-lt"/>
                <a:ea typeface="+mn-ea"/>
                <a:cs typeface="+mn-cs"/>
              </a:rPr>
              <a:t>Прозрачность сети;</a:t>
            </a:r>
          </a:p>
          <a:p>
            <a:r>
              <a:rPr lang="ru-RU" sz="1200" b="0" i="0" kern="1200" dirty="0" smtClean="0">
                <a:solidFill>
                  <a:schemeClr val="tx1"/>
                </a:solidFill>
                <a:effectLst/>
                <a:latin typeface="+mn-lt"/>
                <a:ea typeface="+mn-ea"/>
                <a:cs typeface="+mn-cs"/>
              </a:rPr>
              <a:t>Автоматическое преобразование форматов данных;</a:t>
            </a:r>
          </a:p>
          <a:p>
            <a:r>
              <a:rPr lang="ru-RU" sz="1200" b="0" i="0" kern="1200" dirty="0" smtClean="0">
                <a:solidFill>
                  <a:schemeClr val="tx1"/>
                </a:solidFill>
                <a:effectLst/>
                <a:latin typeface="+mn-lt"/>
                <a:ea typeface="+mn-ea"/>
                <a:cs typeface="+mn-cs"/>
              </a:rPr>
              <a:t>Автоматическая трансляция кодов;</a:t>
            </a:r>
          </a:p>
          <a:p>
            <a:r>
              <a:rPr lang="ru-RU" sz="1200" b="0" i="0" kern="1200" dirty="0" err="1" smtClean="0">
                <a:solidFill>
                  <a:schemeClr val="tx1"/>
                </a:solidFill>
                <a:effectLst/>
                <a:latin typeface="+mn-lt"/>
                <a:ea typeface="+mn-ea"/>
                <a:cs typeface="+mn-cs"/>
              </a:rPr>
              <a:t>Межоперабельность</a:t>
            </a:r>
            <a:r>
              <a:rPr lang="ru-RU" sz="1200" b="0" i="0" kern="1200" dirty="0" smtClean="0">
                <a:solidFill>
                  <a:schemeClr val="tx1"/>
                </a:solidFill>
                <a:effectLst/>
                <a:latin typeface="+mn-lt"/>
                <a:ea typeface="+mn-ea"/>
                <a:cs typeface="+mn-cs"/>
              </a:rPr>
              <a:t>;</a:t>
            </a:r>
          </a:p>
          <a:p>
            <a:r>
              <a:rPr lang="ru-RU" sz="1200" b="0" i="0" u="none" strike="noStrike" kern="1200" dirty="0" smtClean="0">
                <a:solidFill>
                  <a:schemeClr val="tx1"/>
                </a:solidFill>
                <a:effectLst/>
                <a:latin typeface="+mn-lt"/>
                <a:ea typeface="+mn-ea"/>
                <a:cs typeface="+mn-cs"/>
              </a:rPr>
              <a:t>+</a:t>
            </a:r>
            <a:r>
              <a:rPr lang="ru-RU" sz="1200" b="1" i="0" kern="1200" dirty="0" smtClean="0">
                <a:solidFill>
                  <a:schemeClr val="tx1"/>
                </a:solidFill>
                <a:effectLst/>
                <a:latin typeface="+mn-lt"/>
                <a:ea typeface="+mn-ea"/>
                <a:cs typeface="+mn-cs"/>
              </a:rPr>
              <a:t>Прозрачный</a:t>
            </a:r>
            <a:r>
              <a:rPr lang="ru-RU" sz="1200" b="0" i="0" kern="1200" dirty="0" smtClean="0">
                <a:solidFill>
                  <a:schemeClr val="tx1"/>
                </a:solidFill>
                <a:effectLst/>
                <a:latin typeface="+mn-lt"/>
                <a:ea typeface="+mn-ea"/>
                <a:cs typeface="+mn-cs"/>
              </a:rPr>
              <a:t>(для пользователя) доступ к удаленным данным предполагает использование в прикладных программах </a:t>
            </a:r>
            <a:r>
              <a:rPr lang="ru-RU" sz="1200" b="0" i="0" kern="1200" dirty="0" err="1" smtClean="0">
                <a:solidFill>
                  <a:schemeClr val="tx1"/>
                </a:solidFill>
                <a:effectLst/>
                <a:latin typeface="+mn-lt"/>
                <a:ea typeface="+mn-ea"/>
                <a:cs typeface="+mn-cs"/>
              </a:rPr>
              <a:t>такого</a:t>
            </a:r>
            <a:r>
              <a:rPr lang="ru-RU" sz="1200" b="1" i="0" kern="1200" dirty="0" err="1" smtClean="0">
                <a:solidFill>
                  <a:schemeClr val="tx1"/>
                </a:solidFill>
                <a:effectLst/>
                <a:latin typeface="+mn-lt"/>
                <a:ea typeface="+mn-ea"/>
                <a:cs typeface="+mn-cs"/>
              </a:rPr>
              <a:t>интерфейса</a:t>
            </a:r>
            <a:r>
              <a:rPr lang="ru-RU" sz="1200" b="1" i="0" kern="1200" dirty="0" smtClean="0">
                <a:solidFill>
                  <a:schemeClr val="tx1"/>
                </a:solidFill>
                <a:effectLst/>
                <a:latin typeface="+mn-lt"/>
                <a:ea typeface="+mn-ea"/>
                <a:cs typeface="+mn-cs"/>
              </a:rPr>
              <a:t> с сервером БД</a:t>
            </a:r>
            <a:r>
              <a:rPr lang="ru-RU" sz="1200" b="0" i="0" kern="1200" dirty="0" smtClean="0">
                <a:solidFill>
                  <a:schemeClr val="tx1"/>
                </a:solidFill>
                <a:effectLst/>
                <a:latin typeface="+mn-lt"/>
                <a:ea typeface="+mn-ea"/>
                <a:cs typeface="+mn-cs"/>
              </a:rPr>
              <a:t>, который </a:t>
            </a:r>
            <a:r>
              <a:rPr lang="ru-RU" sz="1200" b="0" i="0" kern="1200" dirty="0" err="1" smtClean="0">
                <a:solidFill>
                  <a:schemeClr val="tx1"/>
                </a:solidFill>
                <a:effectLst/>
                <a:latin typeface="+mn-lt"/>
                <a:ea typeface="+mn-ea"/>
                <a:cs typeface="+mn-cs"/>
              </a:rPr>
              <a:t>позволяет</a:t>
            </a:r>
            <a:r>
              <a:rPr lang="ru-RU" sz="1200" b="1" i="0" kern="1200" dirty="0" err="1" smtClean="0">
                <a:solidFill>
                  <a:schemeClr val="tx1"/>
                </a:solidFill>
                <a:effectLst/>
                <a:latin typeface="+mn-lt"/>
                <a:ea typeface="+mn-ea"/>
                <a:cs typeface="+mn-cs"/>
              </a:rPr>
              <a:t>переносить</a:t>
            </a:r>
            <a:r>
              <a:rPr lang="ru-RU" sz="1200" b="1" i="0" kern="1200" dirty="0" smtClean="0">
                <a:solidFill>
                  <a:schemeClr val="tx1"/>
                </a:solidFill>
                <a:effectLst/>
                <a:latin typeface="+mn-lt"/>
                <a:ea typeface="+mn-ea"/>
                <a:cs typeface="+mn-cs"/>
              </a:rPr>
              <a:t> данные в сети с одного узла на другой</a:t>
            </a:r>
            <a:r>
              <a:rPr lang="ru-RU" sz="1200" b="0" i="0" kern="1200" dirty="0" smtClean="0">
                <a:solidFill>
                  <a:schemeClr val="tx1"/>
                </a:solidFill>
                <a:effectLst/>
                <a:latin typeface="+mn-lt"/>
                <a:ea typeface="+mn-ea"/>
                <a:cs typeface="+mn-cs"/>
              </a:rPr>
              <a:t>, не требуя при этом модификации текста программы. Иными словами, доступ к информационным ресурсам должен быть полностью прозрачен относительно расположения данных.</a:t>
            </a:r>
          </a:p>
          <a:p>
            <a:endParaRPr lang="ru-RU" dirty="0"/>
          </a:p>
        </p:txBody>
      </p:sp>
      <p:sp>
        <p:nvSpPr>
          <p:cNvPr id="4" name="Номер слайда 3"/>
          <p:cNvSpPr>
            <a:spLocks noGrp="1"/>
          </p:cNvSpPr>
          <p:nvPr>
            <p:ph type="sldNum" sz="quarter" idx="10"/>
          </p:nvPr>
        </p:nvSpPr>
        <p:spPr/>
        <p:txBody>
          <a:bodyPr/>
          <a:lstStyle/>
          <a:p>
            <a:fld id="{3411ABB1-80D6-44D1-B791-54C2F3083C36}" type="slidenum">
              <a:rPr lang="ru-RU" smtClean="0"/>
              <a:t>6</a:t>
            </a:fld>
            <a:endParaRPr lang="ru-RU"/>
          </a:p>
        </p:txBody>
      </p:sp>
    </p:spTree>
    <p:extLst>
      <p:ext uri="{BB962C8B-B14F-4D97-AF65-F5344CB8AC3E}">
        <p14:creationId xmlns:p14="http://schemas.microsoft.com/office/powerpoint/2010/main" val="190446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 </a:t>
            </a:r>
            <a:r>
              <a:rPr lang="ru-RU" sz="1200" b="1" i="1" kern="1200" dirty="0" smtClean="0">
                <a:solidFill>
                  <a:schemeClr val="tx1"/>
                </a:solidFill>
                <a:effectLst/>
                <a:latin typeface="+mn-lt"/>
                <a:ea typeface="+mn-ea"/>
                <a:cs typeface="+mn-cs"/>
              </a:rPr>
              <a:t>технологии обработки</a:t>
            </a:r>
            <a:r>
              <a:rPr lang="ru-RU" sz="1200" b="0" i="0" kern="1200" dirty="0" smtClean="0">
                <a:solidFill>
                  <a:schemeClr val="tx1"/>
                </a:solidFill>
                <a:effectLst/>
                <a:latin typeface="+mn-lt"/>
                <a:ea typeface="+mn-ea"/>
                <a:cs typeface="+mn-cs"/>
              </a:rPr>
              <a:t> данных базы данных подразделяются на централизованные и распределенные.</a:t>
            </a:r>
          </a:p>
          <a:p>
            <a:r>
              <a:rPr lang="ru-RU" sz="1200" b="1" i="1" kern="1200" dirty="0" smtClean="0">
                <a:solidFill>
                  <a:schemeClr val="tx1"/>
                </a:solidFill>
                <a:effectLst/>
                <a:latin typeface="+mn-lt"/>
                <a:ea typeface="+mn-ea"/>
                <a:cs typeface="+mn-cs"/>
              </a:rPr>
              <a:t>Централизованная база</a:t>
            </a:r>
            <a:r>
              <a:rPr lang="ru-RU" sz="1200" b="0" i="0" kern="1200" dirty="0" smtClean="0">
                <a:solidFill>
                  <a:schemeClr val="tx1"/>
                </a:solidFill>
                <a:effectLst/>
                <a:latin typeface="+mn-lt"/>
                <a:ea typeface="+mn-ea"/>
                <a:cs typeface="+mn-cs"/>
              </a:rPr>
              <a:t> данных хранится в памяти одной вычислительной системы (на центральном компьютере), к которой пользователи (клиенты) обращаются за информацией с помощью своих компьютеров. Управление базой данных (ее корректировка и прочие процедуры, поддерживающие ее целостность, безопасность и др.) осуществляется централизованно. Один компьютер, располагающий ресурсами, называется сервером. Компьютер, который обращается к серверу за данными или требованием решения задачи, называется клиентом.</a:t>
            </a:r>
          </a:p>
          <a:p>
            <a:r>
              <a:rPr lang="ru-RU" sz="1200" b="0" i="0" kern="1200" dirty="0" smtClean="0">
                <a:solidFill>
                  <a:schemeClr val="tx1"/>
                </a:solidFill>
                <a:effectLst/>
                <a:latin typeface="+mn-lt"/>
                <a:ea typeface="+mn-ea"/>
                <a:cs typeface="+mn-cs"/>
              </a:rPr>
              <a:t>Если этот компьютер является компонентом сети ЭВМ, возможен удаленный доступ к такой базе. Такой способ использования баз данных часто применяют в локальных сетях ПК.</a:t>
            </a:r>
          </a:p>
          <a:p>
            <a:r>
              <a:rPr lang="ru-RU" sz="1200" b="0" i="0" kern="1200" dirty="0" smtClean="0">
                <a:solidFill>
                  <a:schemeClr val="tx1"/>
                </a:solidFill>
                <a:effectLst/>
                <a:latin typeface="+mn-lt"/>
                <a:ea typeface="+mn-ea"/>
                <a:cs typeface="+mn-cs"/>
              </a:rPr>
              <a:t>Недостатки централизованной БД: необходимость передачи большого потока данных, низкая надежность и низкая производительность.</a:t>
            </a:r>
          </a:p>
          <a:p>
            <a:r>
              <a:rPr lang="ru-RU" sz="1200" b="0" i="0" kern="1200" dirty="0" smtClean="0">
                <a:solidFill>
                  <a:schemeClr val="tx1"/>
                </a:solidFill>
                <a:effectLst/>
                <a:latin typeface="+mn-lt"/>
                <a:ea typeface="+mn-ea"/>
                <a:cs typeface="+mn-cs"/>
              </a:rPr>
              <a:t>Преимущества: минимальные затраты на корректировку.</a:t>
            </a:r>
          </a:p>
          <a:p>
            <a:r>
              <a:rPr lang="ru-RU" sz="1200" b="1" i="1" kern="1200" dirty="0" smtClean="0">
                <a:solidFill>
                  <a:schemeClr val="tx1"/>
                </a:solidFill>
                <a:effectLst/>
                <a:latin typeface="+mn-lt"/>
                <a:ea typeface="+mn-ea"/>
                <a:cs typeface="+mn-cs"/>
              </a:rPr>
              <a:t>Распределенная </a:t>
            </a:r>
            <a:r>
              <a:rPr lang="ru-RU" sz="1200" b="1" i="1" kern="1200" dirty="0" err="1" smtClean="0">
                <a:solidFill>
                  <a:schemeClr val="tx1"/>
                </a:solidFill>
                <a:effectLst/>
                <a:latin typeface="+mn-lt"/>
                <a:ea typeface="+mn-ea"/>
                <a:cs typeface="+mn-cs"/>
              </a:rPr>
              <a:t>база</a:t>
            </a:r>
            <a:r>
              <a:rPr lang="ru-RU" sz="1200" b="0" i="0" kern="1200" dirty="0" err="1" smtClean="0">
                <a:solidFill>
                  <a:schemeClr val="tx1"/>
                </a:solidFill>
                <a:effectLst/>
                <a:latin typeface="+mn-lt"/>
                <a:ea typeface="+mn-ea"/>
                <a:cs typeface="+mn-cs"/>
              </a:rPr>
              <a:t>данных</a:t>
            </a:r>
            <a:r>
              <a:rPr lang="ru-RU" sz="1200" b="0" i="0" kern="1200" dirty="0" smtClean="0">
                <a:solidFill>
                  <a:schemeClr val="tx1"/>
                </a:solidFill>
                <a:effectLst/>
                <a:latin typeface="+mn-lt"/>
                <a:ea typeface="+mn-ea"/>
                <a:cs typeface="+mn-cs"/>
              </a:rPr>
              <a:t> состоит из нескольких, возможно пересекающихся или дублирующих друг друга частей, хранимых в различных ЭВМ вычислительной сети. Работа с такой базой осуществляется с помощью системы управления распределенной базой данных (СУРБД).</a:t>
            </a:r>
          </a:p>
          <a:p>
            <a:r>
              <a:rPr lang="ru-RU" sz="1200" b="0" i="0" kern="1200" dirty="0" smtClean="0">
                <a:solidFill>
                  <a:schemeClr val="tx1"/>
                </a:solidFill>
                <a:effectLst/>
                <a:latin typeface="+mn-lt"/>
                <a:ea typeface="+mn-ea"/>
                <a:cs typeface="+mn-cs"/>
              </a:rPr>
              <a:t>В основу взаимодействия прикладных программ — клиентов и сервера базы данных, положен ряд фундаментальных принципов, определяющих функциональные возможности современных СУБД в части, касающейся сетевого взаимодействия и распределенной обработки данных, среди которых:</a:t>
            </a:r>
          </a:p>
          <a:p>
            <a:r>
              <a:rPr lang="ru-RU" sz="1200" b="0" i="0" kern="1200" dirty="0" smtClean="0">
                <a:solidFill>
                  <a:schemeClr val="tx1"/>
                </a:solidFill>
                <a:effectLst/>
                <a:latin typeface="+mn-lt"/>
                <a:ea typeface="+mn-ea"/>
                <a:cs typeface="+mn-cs"/>
              </a:rPr>
              <a:t>Прозрачность расположения;</a:t>
            </a:r>
          </a:p>
          <a:p>
            <a:r>
              <a:rPr lang="ru-RU" sz="1200" b="0" i="0" kern="1200" dirty="0" smtClean="0">
                <a:solidFill>
                  <a:schemeClr val="tx1"/>
                </a:solidFill>
                <a:effectLst/>
                <a:latin typeface="+mn-lt"/>
                <a:ea typeface="+mn-ea"/>
                <a:cs typeface="+mn-cs"/>
              </a:rPr>
              <a:t>Прозрачность сети;</a:t>
            </a:r>
          </a:p>
          <a:p>
            <a:r>
              <a:rPr lang="ru-RU" sz="1200" b="0" i="0" kern="1200" dirty="0" smtClean="0">
                <a:solidFill>
                  <a:schemeClr val="tx1"/>
                </a:solidFill>
                <a:effectLst/>
                <a:latin typeface="+mn-lt"/>
                <a:ea typeface="+mn-ea"/>
                <a:cs typeface="+mn-cs"/>
              </a:rPr>
              <a:t>Автоматическое преобразование форматов данных;</a:t>
            </a:r>
          </a:p>
          <a:p>
            <a:r>
              <a:rPr lang="ru-RU" sz="1200" b="0" i="0" kern="1200" dirty="0" smtClean="0">
                <a:solidFill>
                  <a:schemeClr val="tx1"/>
                </a:solidFill>
                <a:effectLst/>
                <a:latin typeface="+mn-lt"/>
                <a:ea typeface="+mn-ea"/>
                <a:cs typeface="+mn-cs"/>
              </a:rPr>
              <a:t>Автоматическая трансляция кодов;</a:t>
            </a:r>
          </a:p>
          <a:p>
            <a:r>
              <a:rPr lang="ru-RU" sz="1200" b="0" i="0" kern="1200" dirty="0" err="1" smtClean="0">
                <a:solidFill>
                  <a:schemeClr val="tx1"/>
                </a:solidFill>
                <a:effectLst/>
                <a:latin typeface="+mn-lt"/>
                <a:ea typeface="+mn-ea"/>
                <a:cs typeface="+mn-cs"/>
              </a:rPr>
              <a:t>Межоперабельность</a:t>
            </a:r>
            <a:r>
              <a:rPr lang="ru-RU" sz="1200" b="0" i="0" kern="1200" dirty="0" smtClean="0">
                <a:solidFill>
                  <a:schemeClr val="tx1"/>
                </a:solidFill>
                <a:effectLst/>
                <a:latin typeface="+mn-lt"/>
                <a:ea typeface="+mn-ea"/>
                <a:cs typeface="+mn-cs"/>
              </a:rPr>
              <a:t>;</a:t>
            </a:r>
          </a:p>
          <a:p>
            <a:r>
              <a:rPr lang="ru-RU" sz="1200" b="0" i="0" u="none" strike="noStrike" kern="1200" dirty="0" smtClean="0">
                <a:solidFill>
                  <a:schemeClr val="tx1"/>
                </a:solidFill>
                <a:effectLst/>
                <a:latin typeface="+mn-lt"/>
                <a:ea typeface="+mn-ea"/>
                <a:cs typeface="+mn-cs"/>
              </a:rPr>
              <a:t>+</a:t>
            </a:r>
            <a:r>
              <a:rPr lang="ru-RU" sz="1200" b="1" i="0" kern="1200" dirty="0" smtClean="0">
                <a:solidFill>
                  <a:schemeClr val="tx1"/>
                </a:solidFill>
                <a:effectLst/>
                <a:latin typeface="+mn-lt"/>
                <a:ea typeface="+mn-ea"/>
                <a:cs typeface="+mn-cs"/>
              </a:rPr>
              <a:t>Прозрачный</a:t>
            </a:r>
            <a:r>
              <a:rPr lang="ru-RU" sz="1200" b="0" i="0" kern="1200" dirty="0" smtClean="0">
                <a:solidFill>
                  <a:schemeClr val="tx1"/>
                </a:solidFill>
                <a:effectLst/>
                <a:latin typeface="+mn-lt"/>
                <a:ea typeface="+mn-ea"/>
                <a:cs typeface="+mn-cs"/>
              </a:rPr>
              <a:t>(для пользователя) доступ к удаленным данным предполагает использование в прикладных программах </a:t>
            </a:r>
            <a:r>
              <a:rPr lang="ru-RU" sz="1200" b="0" i="0" kern="1200" dirty="0" err="1" smtClean="0">
                <a:solidFill>
                  <a:schemeClr val="tx1"/>
                </a:solidFill>
                <a:effectLst/>
                <a:latin typeface="+mn-lt"/>
                <a:ea typeface="+mn-ea"/>
                <a:cs typeface="+mn-cs"/>
              </a:rPr>
              <a:t>такого</a:t>
            </a:r>
            <a:r>
              <a:rPr lang="ru-RU" sz="1200" b="1" i="0" kern="1200" dirty="0" err="1" smtClean="0">
                <a:solidFill>
                  <a:schemeClr val="tx1"/>
                </a:solidFill>
                <a:effectLst/>
                <a:latin typeface="+mn-lt"/>
                <a:ea typeface="+mn-ea"/>
                <a:cs typeface="+mn-cs"/>
              </a:rPr>
              <a:t>интерфейса</a:t>
            </a:r>
            <a:r>
              <a:rPr lang="ru-RU" sz="1200" b="1" i="0" kern="1200" dirty="0" smtClean="0">
                <a:solidFill>
                  <a:schemeClr val="tx1"/>
                </a:solidFill>
                <a:effectLst/>
                <a:latin typeface="+mn-lt"/>
                <a:ea typeface="+mn-ea"/>
                <a:cs typeface="+mn-cs"/>
              </a:rPr>
              <a:t> с сервером БД</a:t>
            </a:r>
            <a:r>
              <a:rPr lang="ru-RU" sz="1200" b="0" i="0" kern="1200" dirty="0" smtClean="0">
                <a:solidFill>
                  <a:schemeClr val="tx1"/>
                </a:solidFill>
                <a:effectLst/>
                <a:latin typeface="+mn-lt"/>
                <a:ea typeface="+mn-ea"/>
                <a:cs typeface="+mn-cs"/>
              </a:rPr>
              <a:t>, который </a:t>
            </a:r>
            <a:r>
              <a:rPr lang="ru-RU" sz="1200" b="0" i="0" kern="1200" dirty="0" err="1" smtClean="0">
                <a:solidFill>
                  <a:schemeClr val="tx1"/>
                </a:solidFill>
                <a:effectLst/>
                <a:latin typeface="+mn-lt"/>
                <a:ea typeface="+mn-ea"/>
                <a:cs typeface="+mn-cs"/>
              </a:rPr>
              <a:t>позволяет</a:t>
            </a:r>
            <a:r>
              <a:rPr lang="ru-RU" sz="1200" b="1" i="0" kern="1200" dirty="0" err="1" smtClean="0">
                <a:solidFill>
                  <a:schemeClr val="tx1"/>
                </a:solidFill>
                <a:effectLst/>
                <a:latin typeface="+mn-lt"/>
                <a:ea typeface="+mn-ea"/>
                <a:cs typeface="+mn-cs"/>
              </a:rPr>
              <a:t>переносить</a:t>
            </a:r>
            <a:r>
              <a:rPr lang="ru-RU" sz="1200" b="1" i="0" kern="1200" dirty="0" smtClean="0">
                <a:solidFill>
                  <a:schemeClr val="tx1"/>
                </a:solidFill>
                <a:effectLst/>
                <a:latin typeface="+mn-lt"/>
                <a:ea typeface="+mn-ea"/>
                <a:cs typeface="+mn-cs"/>
              </a:rPr>
              <a:t> данные в сети с одного узла на другой</a:t>
            </a:r>
            <a:r>
              <a:rPr lang="ru-RU" sz="1200" b="0" i="0" kern="1200" dirty="0" smtClean="0">
                <a:solidFill>
                  <a:schemeClr val="tx1"/>
                </a:solidFill>
                <a:effectLst/>
                <a:latin typeface="+mn-lt"/>
                <a:ea typeface="+mn-ea"/>
                <a:cs typeface="+mn-cs"/>
              </a:rPr>
              <a:t>, не требуя при этом модификации текста программы. Иными словами, доступ к информационным ресурсам должен быть полностью прозрачен относительно расположения данных.</a:t>
            </a:r>
          </a:p>
          <a:p>
            <a:endParaRPr lang="ru-RU" dirty="0"/>
          </a:p>
        </p:txBody>
      </p:sp>
      <p:sp>
        <p:nvSpPr>
          <p:cNvPr id="4" name="Номер слайда 3"/>
          <p:cNvSpPr>
            <a:spLocks noGrp="1"/>
          </p:cNvSpPr>
          <p:nvPr>
            <p:ph type="sldNum" sz="quarter" idx="10"/>
          </p:nvPr>
        </p:nvSpPr>
        <p:spPr/>
        <p:txBody>
          <a:bodyPr/>
          <a:lstStyle/>
          <a:p>
            <a:fld id="{3411ABB1-80D6-44D1-B791-54C2F3083C36}" type="slidenum">
              <a:rPr lang="ru-RU" smtClean="0"/>
              <a:t>7</a:t>
            </a:fld>
            <a:endParaRPr lang="ru-RU"/>
          </a:p>
        </p:txBody>
      </p:sp>
    </p:spTree>
    <p:extLst>
      <p:ext uri="{BB962C8B-B14F-4D97-AF65-F5344CB8AC3E}">
        <p14:creationId xmlns:p14="http://schemas.microsoft.com/office/powerpoint/2010/main" val="3384318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411ABB1-80D6-44D1-B791-54C2F3083C36}" type="slidenum">
              <a:rPr lang="ru-RU" smtClean="0"/>
              <a:t>8</a:t>
            </a:fld>
            <a:endParaRPr lang="ru-RU"/>
          </a:p>
        </p:txBody>
      </p:sp>
    </p:spTree>
    <p:extLst>
      <p:ext uri="{BB962C8B-B14F-4D97-AF65-F5344CB8AC3E}">
        <p14:creationId xmlns:p14="http://schemas.microsoft.com/office/powerpoint/2010/main" val="4154073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gif"/><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b="1" dirty="0"/>
              <a:t>Раздел 1.</a:t>
            </a:r>
            <a:r>
              <a:rPr lang="ru-RU" dirty="0"/>
              <a:t> </a:t>
            </a:r>
            <a:r>
              <a:rPr lang="ru-RU" b="1" dirty="0"/>
              <a:t>Основные концепции данных и реляционная модель данных </a:t>
            </a:r>
            <a:endParaRPr lang="ru-RU" dirty="0"/>
          </a:p>
        </p:txBody>
      </p:sp>
      <p:sp>
        <p:nvSpPr>
          <p:cNvPr id="3" name="Подзаголовок 2"/>
          <p:cNvSpPr>
            <a:spLocks noGrp="1"/>
          </p:cNvSpPr>
          <p:nvPr>
            <p:ph type="subTitle" idx="1"/>
          </p:nvPr>
        </p:nvSpPr>
        <p:spPr/>
        <p:txBody>
          <a:bodyPr/>
          <a:lstStyle/>
          <a:p>
            <a:r>
              <a:rPr lang="ru-RU" dirty="0"/>
              <a:t>1.1. История развития представлений о базах данных </a:t>
            </a:r>
          </a:p>
        </p:txBody>
      </p:sp>
    </p:spTree>
    <p:extLst>
      <p:ext uri="{BB962C8B-B14F-4D97-AF65-F5344CB8AC3E}">
        <p14:creationId xmlns:p14="http://schemas.microsoft.com/office/powerpoint/2010/main" val="3153623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190375"/>
            <a:ext cx="9905998" cy="1478570"/>
          </a:xfrm>
        </p:spPr>
        <p:txBody>
          <a:bodyPr/>
          <a:lstStyle/>
          <a:p>
            <a:r>
              <a:rPr lang="ru-RU" dirty="0" smtClean="0"/>
              <a:t>Основные понятия</a:t>
            </a:r>
            <a:endParaRPr lang="ru-RU" dirty="0"/>
          </a:p>
        </p:txBody>
      </p:sp>
      <p:sp>
        <p:nvSpPr>
          <p:cNvPr id="3" name="Объект 2"/>
          <p:cNvSpPr>
            <a:spLocks noGrp="1"/>
          </p:cNvSpPr>
          <p:nvPr>
            <p:ph idx="1"/>
          </p:nvPr>
        </p:nvSpPr>
        <p:spPr>
          <a:xfrm>
            <a:off x="1141412" y="1288195"/>
            <a:ext cx="9905999" cy="5130190"/>
          </a:xfrm>
        </p:spPr>
        <p:txBody>
          <a:bodyPr>
            <a:normAutofit fontScale="92500"/>
          </a:bodyPr>
          <a:lstStyle/>
          <a:p>
            <a:pPr algn="just"/>
            <a:r>
              <a:rPr lang="ru-RU" b="1" u="sng" dirty="0"/>
              <a:t>Банк данных (</a:t>
            </a:r>
            <a:r>
              <a:rPr lang="ru-RU" b="1" u="sng" dirty="0" err="1"/>
              <a:t>БнД</a:t>
            </a:r>
            <a:r>
              <a:rPr lang="ru-RU" b="1" u="sng" dirty="0"/>
              <a:t>)  </a:t>
            </a:r>
            <a:r>
              <a:rPr lang="ru-RU" dirty="0"/>
              <a:t>это система специальным образом организованных данных (баз данных), программных, языковых, организационно-методических средств, предназначенных для обеспечения централизованного накопления и коллективного многоцелевого использования данных. </a:t>
            </a:r>
            <a:endParaRPr lang="ru-RU" dirty="0" smtClean="0"/>
          </a:p>
          <a:p>
            <a:pPr algn="just"/>
            <a:r>
              <a:rPr lang="ru-RU" b="1" u="sng" dirty="0"/>
              <a:t>Словарь данных (СД) </a:t>
            </a:r>
            <a:r>
              <a:rPr lang="ru-RU" dirty="0"/>
              <a:t>представляет собой подсистему банка данных, предназначенную для централизованного хранения информации о структурах данных, взаимосвязях файлов базы данных друг с другом, типах данных и форматах их представления, разграничение доступа к данным и т.п. </a:t>
            </a:r>
            <a:endParaRPr lang="ru-RU" dirty="0" smtClean="0"/>
          </a:p>
          <a:p>
            <a:pPr algn="just"/>
            <a:r>
              <a:rPr lang="ru-RU" b="1" u="sng" dirty="0"/>
              <a:t>Распределенная база данных (РБД)  </a:t>
            </a:r>
            <a:r>
              <a:rPr lang="ru-RU" dirty="0"/>
              <a:t>это база данных, включающая фрагменты из нескольких баз данных, которые располагаются на различных узлах сети компьютеров и, возможно, управляются различными СУБД.</a:t>
            </a:r>
          </a:p>
        </p:txBody>
      </p:sp>
    </p:spTree>
    <p:extLst>
      <p:ext uri="{BB962C8B-B14F-4D97-AF65-F5344CB8AC3E}">
        <p14:creationId xmlns:p14="http://schemas.microsoft.com/office/powerpoint/2010/main" val="1533874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190375"/>
            <a:ext cx="9905998" cy="1478570"/>
          </a:xfrm>
        </p:spPr>
        <p:txBody>
          <a:bodyPr/>
          <a:lstStyle/>
          <a:p>
            <a:r>
              <a:rPr lang="ru-RU" dirty="0" smtClean="0"/>
              <a:t>Основные понятия</a:t>
            </a:r>
            <a:endParaRPr lang="ru-RU" dirty="0"/>
          </a:p>
        </p:txBody>
      </p:sp>
      <p:sp>
        <p:nvSpPr>
          <p:cNvPr id="3" name="Объект 2"/>
          <p:cNvSpPr>
            <a:spLocks noGrp="1"/>
          </p:cNvSpPr>
          <p:nvPr>
            <p:ph idx="1"/>
          </p:nvPr>
        </p:nvSpPr>
        <p:spPr>
          <a:xfrm>
            <a:off x="1141412" y="1288195"/>
            <a:ext cx="9905999" cy="5130190"/>
          </a:xfrm>
        </p:spPr>
        <p:txBody>
          <a:bodyPr>
            <a:normAutofit/>
          </a:bodyPr>
          <a:lstStyle/>
          <a:p>
            <a:pPr algn="just"/>
            <a:r>
              <a:rPr lang="ru-RU" dirty="0"/>
              <a:t>Современные информационные системы используют не только базы данных, но и </a:t>
            </a:r>
            <a:r>
              <a:rPr lang="ru-RU" b="1" i="1" dirty="0"/>
              <a:t>базы знаний.</a:t>
            </a:r>
            <a:r>
              <a:rPr lang="ru-RU" dirty="0"/>
              <a:t> </a:t>
            </a:r>
            <a:endParaRPr lang="ru-RU" dirty="0" smtClean="0"/>
          </a:p>
          <a:p>
            <a:pPr algn="just"/>
            <a:r>
              <a:rPr lang="ru-RU" b="1" u="sng" dirty="0" smtClean="0"/>
              <a:t>Знания</a:t>
            </a:r>
            <a:r>
              <a:rPr lang="ru-RU" dirty="0" smtClean="0"/>
              <a:t>  </a:t>
            </a:r>
            <a:r>
              <a:rPr lang="ru-RU" dirty="0"/>
              <a:t>это выявленные закономерности предметной области (принципы, связи, законы), позволяющие решать задачи этой области. </a:t>
            </a:r>
            <a:endParaRPr lang="ru-RU" dirty="0" smtClean="0"/>
          </a:p>
          <a:p>
            <a:pPr algn="just"/>
            <a:r>
              <a:rPr lang="ru-RU" b="1" u="sng" dirty="0" smtClean="0"/>
              <a:t>База </a:t>
            </a:r>
            <a:r>
              <a:rPr lang="ru-RU" b="1" u="sng" dirty="0"/>
              <a:t>знаний  </a:t>
            </a:r>
            <a:r>
              <a:rPr lang="ru-RU" dirty="0"/>
              <a:t>совокупность знаний предметной области. </a:t>
            </a:r>
            <a:endParaRPr lang="ru-RU" dirty="0" smtClean="0"/>
          </a:p>
          <a:p>
            <a:pPr algn="just"/>
            <a:r>
              <a:rPr lang="ru-RU" dirty="0" smtClean="0"/>
              <a:t>Системы</a:t>
            </a:r>
            <a:r>
              <a:rPr lang="ru-RU" dirty="0"/>
              <a:t>, использующие знания, называются </a:t>
            </a:r>
            <a:r>
              <a:rPr lang="ru-RU" b="1" u="sng" dirty="0"/>
              <a:t>интеллектуальными</a:t>
            </a:r>
            <a:r>
              <a:rPr lang="ru-RU" dirty="0"/>
              <a:t>. </a:t>
            </a:r>
          </a:p>
        </p:txBody>
      </p:sp>
    </p:spTree>
    <p:extLst>
      <p:ext uri="{BB962C8B-B14F-4D97-AF65-F5344CB8AC3E}">
        <p14:creationId xmlns:p14="http://schemas.microsoft.com/office/powerpoint/2010/main" val="88470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190375"/>
            <a:ext cx="9905998" cy="1478570"/>
          </a:xfrm>
        </p:spPr>
        <p:txBody>
          <a:bodyPr/>
          <a:lstStyle/>
          <a:p>
            <a:r>
              <a:rPr lang="ru-RU" dirty="0" smtClean="0"/>
              <a:t>Основные категории пользователей</a:t>
            </a:r>
            <a:endParaRPr lang="ru-RU" dirty="0"/>
          </a:p>
        </p:txBody>
      </p:sp>
      <p:grpSp>
        <p:nvGrpSpPr>
          <p:cNvPr id="6" name="Группа 5"/>
          <p:cNvGrpSpPr/>
          <p:nvPr/>
        </p:nvGrpSpPr>
        <p:grpSpPr>
          <a:xfrm>
            <a:off x="1052695" y="548910"/>
            <a:ext cx="10083434" cy="6471137"/>
            <a:chOff x="3709732" y="719666"/>
            <a:chExt cx="5540397" cy="6894471"/>
          </a:xfrm>
        </p:grpSpPr>
        <p:sp>
          <p:nvSpPr>
            <p:cNvPr id="7" name="Полилиния 6"/>
            <p:cNvSpPr/>
            <p:nvPr/>
          </p:nvSpPr>
          <p:spPr>
            <a:xfrm>
              <a:off x="3709732" y="1951018"/>
              <a:ext cx="2708700" cy="4432456"/>
            </a:xfrm>
            <a:custGeom>
              <a:avLst/>
              <a:gdLst>
                <a:gd name="connsiteX0" fmla="*/ 451540 w 4432456"/>
                <a:gd name="connsiteY0" fmla="*/ 0 h 2708700"/>
                <a:gd name="connsiteX1" fmla="*/ 3980916 w 4432456"/>
                <a:gd name="connsiteY1" fmla="*/ 0 h 2708700"/>
                <a:gd name="connsiteX2" fmla="*/ 4432456 w 4432456"/>
                <a:gd name="connsiteY2" fmla="*/ 451540 h 2708700"/>
                <a:gd name="connsiteX3" fmla="*/ 4432456 w 4432456"/>
                <a:gd name="connsiteY3" fmla="*/ 2708700 h 2708700"/>
                <a:gd name="connsiteX4" fmla="*/ 4432456 w 4432456"/>
                <a:gd name="connsiteY4" fmla="*/ 2708700 h 2708700"/>
                <a:gd name="connsiteX5" fmla="*/ 0 w 4432456"/>
                <a:gd name="connsiteY5" fmla="*/ 2708700 h 2708700"/>
                <a:gd name="connsiteX6" fmla="*/ 0 w 4432456"/>
                <a:gd name="connsiteY6" fmla="*/ 2708700 h 2708700"/>
                <a:gd name="connsiteX7" fmla="*/ 0 w 4432456"/>
                <a:gd name="connsiteY7" fmla="*/ 451540 h 2708700"/>
                <a:gd name="connsiteX8" fmla="*/ 451540 w 4432456"/>
                <a:gd name="connsiteY8" fmla="*/ 0 h 27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2456" h="2708700">
                  <a:moveTo>
                    <a:pt x="1" y="2432761"/>
                  </a:moveTo>
                  <a:lnTo>
                    <a:pt x="1" y="275939"/>
                  </a:lnTo>
                  <a:cubicBezTo>
                    <a:pt x="1" y="123542"/>
                    <a:pt x="330812" y="0"/>
                    <a:pt x="738890" y="0"/>
                  </a:cubicBezTo>
                  <a:lnTo>
                    <a:pt x="4432455" y="0"/>
                  </a:lnTo>
                  <a:lnTo>
                    <a:pt x="4432455" y="0"/>
                  </a:lnTo>
                  <a:lnTo>
                    <a:pt x="4432455" y="2708700"/>
                  </a:lnTo>
                  <a:lnTo>
                    <a:pt x="4432455" y="2708700"/>
                  </a:lnTo>
                  <a:lnTo>
                    <a:pt x="738890" y="2708700"/>
                  </a:lnTo>
                  <a:cubicBezTo>
                    <a:pt x="330812" y="2708700"/>
                    <a:pt x="1" y="2585158"/>
                    <a:pt x="1" y="2432761"/>
                  </a:cubicBezTo>
                  <a:close/>
                </a:path>
              </a:pathLst>
            </a:cu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185592" tIns="221152" rIns="80010" bIns="221151" numCol="1" spcCol="1270" anchor="t" anchorCtr="0">
              <a:noAutofit/>
            </a:bodyPr>
            <a:lstStyle/>
            <a:p>
              <a:pPr lvl="0" algn="just" defTabSz="622300">
                <a:lnSpc>
                  <a:spcPct val="90000"/>
                </a:lnSpc>
                <a:spcBef>
                  <a:spcPct val="0"/>
                </a:spcBef>
                <a:spcAft>
                  <a:spcPct val="35000"/>
                </a:spcAft>
              </a:pPr>
              <a:r>
                <a:rPr lang="ru-RU" sz="2000" kern="1200" dirty="0" smtClean="0">
                  <a:solidFill>
                    <a:schemeClr val="bg1"/>
                  </a:solidFill>
                </a:rPr>
                <a:t>Конечные пользователи  - это основная категория пользователей, в интересах которых и создается база данных. </a:t>
              </a:r>
            </a:p>
            <a:p>
              <a:pPr lvl="0" algn="just" defTabSz="622300">
                <a:lnSpc>
                  <a:spcPct val="90000"/>
                </a:lnSpc>
                <a:spcBef>
                  <a:spcPct val="0"/>
                </a:spcBef>
                <a:spcAft>
                  <a:spcPct val="35000"/>
                </a:spcAft>
              </a:pPr>
              <a:r>
                <a:rPr lang="ru-RU" sz="2000" kern="1200" dirty="0" smtClean="0">
                  <a:solidFill>
                    <a:schemeClr val="bg1"/>
                  </a:solidFill>
                </a:rPr>
                <a:t>Это могут быть случайные пользователи, обращающиеся к БД время от времени за получением некоторой информации (например, клиенты фирмы, просматривающие каталог продукции или услуг), могут быть регулярные пользователи (например, сотрудники, работающие со специально разработанными для них программами при выполнении своих должностных обязанностей). </a:t>
              </a:r>
              <a:endParaRPr lang="ru-RU" sz="2000" kern="1200" dirty="0">
                <a:solidFill>
                  <a:schemeClr val="bg1"/>
                </a:solidFill>
              </a:endParaRPr>
            </a:p>
          </p:txBody>
        </p:sp>
        <p:sp>
          <p:nvSpPr>
            <p:cNvPr id="9" name="Круговая стрелка 8"/>
            <p:cNvSpPr/>
            <p:nvPr/>
          </p:nvSpPr>
          <p:spPr>
            <a:xfrm>
              <a:off x="5063805" y="719666"/>
              <a:ext cx="2831697" cy="2831559"/>
            </a:xfrm>
            <a:prstGeom prst="circularArrow">
              <a:avLst>
                <a:gd name="adj1" fmla="val 12500"/>
                <a:gd name="adj2" fmla="val 1142322"/>
                <a:gd name="adj3" fmla="val 20457678"/>
                <a:gd name="adj4" fmla="val 108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Круговая стрелка 9"/>
            <p:cNvSpPr/>
            <p:nvPr/>
          </p:nvSpPr>
          <p:spPr>
            <a:xfrm rot="10800000">
              <a:off x="5063805" y="4782578"/>
              <a:ext cx="2831697" cy="2831559"/>
            </a:xfrm>
            <a:prstGeom prst="circularArrow">
              <a:avLst>
                <a:gd name="adj1" fmla="val 12500"/>
                <a:gd name="adj2" fmla="val 1142322"/>
                <a:gd name="adj3" fmla="val 20457678"/>
                <a:gd name="adj4" fmla="val 10800000"/>
                <a:gd name="adj5" fmla="val 21496"/>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Полилиния 7"/>
            <p:cNvSpPr/>
            <p:nvPr/>
          </p:nvSpPr>
          <p:spPr>
            <a:xfrm>
              <a:off x="6541429" y="1951018"/>
              <a:ext cx="2708700" cy="4432456"/>
            </a:xfrm>
            <a:custGeom>
              <a:avLst/>
              <a:gdLst>
                <a:gd name="connsiteX0" fmla="*/ 451540 w 4432456"/>
                <a:gd name="connsiteY0" fmla="*/ 0 h 2708700"/>
                <a:gd name="connsiteX1" fmla="*/ 3980916 w 4432456"/>
                <a:gd name="connsiteY1" fmla="*/ 0 h 2708700"/>
                <a:gd name="connsiteX2" fmla="*/ 4432456 w 4432456"/>
                <a:gd name="connsiteY2" fmla="*/ 451540 h 2708700"/>
                <a:gd name="connsiteX3" fmla="*/ 4432456 w 4432456"/>
                <a:gd name="connsiteY3" fmla="*/ 2708700 h 2708700"/>
                <a:gd name="connsiteX4" fmla="*/ 4432456 w 4432456"/>
                <a:gd name="connsiteY4" fmla="*/ 2708700 h 2708700"/>
                <a:gd name="connsiteX5" fmla="*/ 0 w 4432456"/>
                <a:gd name="connsiteY5" fmla="*/ 2708700 h 2708700"/>
                <a:gd name="connsiteX6" fmla="*/ 0 w 4432456"/>
                <a:gd name="connsiteY6" fmla="*/ 2708700 h 2708700"/>
                <a:gd name="connsiteX7" fmla="*/ 0 w 4432456"/>
                <a:gd name="connsiteY7" fmla="*/ 451540 h 2708700"/>
                <a:gd name="connsiteX8" fmla="*/ 451540 w 4432456"/>
                <a:gd name="connsiteY8" fmla="*/ 0 h 270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32456" h="2708700">
                  <a:moveTo>
                    <a:pt x="4432455" y="275939"/>
                  </a:moveTo>
                  <a:lnTo>
                    <a:pt x="4432455" y="2432761"/>
                  </a:lnTo>
                  <a:cubicBezTo>
                    <a:pt x="4432455" y="2585158"/>
                    <a:pt x="4101644" y="2708700"/>
                    <a:pt x="3693566" y="2708700"/>
                  </a:cubicBezTo>
                  <a:lnTo>
                    <a:pt x="1" y="2708700"/>
                  </a:lnTo>
                  <a:lnTo>
                    <a:pt x="1" y="2708700"/>
                  </a:lnTo>
                  <a:lnTo>
                    <a:pt x="1" y="0"/>
                  </a:lnTo>
                  <a:lnTo>
                    <a:pt x="1" y="0"/>
                  </a:lnTo>
                  <a:lnTo>
                    <a:pt x="3693566" y="0"/>
                  </a:lnTo>
                  <a:cubicBezTo>
                    <a:pt x="4101644" y="0"/>
                    <a:pt x="4432455" y="123542"/>
                    <a:pt x="4432455" y="275939"/>
                  </a:cubicBezTo>
                  <a:close/>
                </a:path>
              </a:pathLst>
            </a:cu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80010" tIns="221152" rIns="185592" bIns="221152" numCol="1" spcCol="1270" anchor="t" anchorCtr="0">
              <a:noAutofit/>
            </a:bodyPr>
            <a:lstStyle/>
            <a:p>
              <a:pPr lvl="0" algn="just" defTabSz="622300">
                <a:lnSpc>
                  <a:spcPct val="90000"/>
                </a:lnSpc>
                <a:spcBef>
                  <a:spcPct val="0"/>
                </a:spcBef>
                <a:spcAft>
                  <a:spcPct val="35000"/>
                </a:spcAft>
              </a:pPr>
              <a:r>
                <a:rPr lang="ru-RU" sz="1950" kern="1200" dirty="0" smtClean="0">
                  <a:solidFill>
                    <a:schemeClr val="bg1"/>
                  </a:solidFill>
                </a:rPr>
                <a:t>Разработчики и администраторы приложений  это группа пользователей, которая функционирует во время проектирования, создания и реорганизации БД. </a:t>
              </a:r>
            </a:p>
            <a:p>
              <a:pPr lvl="0" algn="just" defTabSz="622300">
                <a:lnSpc>
                  <a:spcPct val="90000"/>
                </a:lnSpc>
                <a:spcBef>
                  <a:spcPct val="0"/>
                </a:spcBef>
                <a:spcAft>
                  <a:spcPct val="35000"/>
                </a:spcAft>
              </a:pPr>
              <a:r>
                <a:rPr lang="ru-RU" sz="1950" kern="1200" dirty="0" smtClean="0">
                  <a:solidFill>
                    <a:schemeClr val="bg1"/>
                  </a:solidFill>
                </a:rPr>
                <a:t>Администраторы приложений координируют работу разработчиков при разработке конкретного приложения или группы приложений, объединенных в функциональную подсистему. </a:t>
              </a:r>
            </a:p>
            <a:p>
              <a:pPr lvl="0" algn="just" defTabSz="622300">
                <a:lnSpc>
                  <a:spcPct val="90000"/>
                </a:lnSpc>
                <a:spcBef>
                  <a:spcPct val="0"/>
                </a:spcBef>
                <a:spcAft>
                  <a:spcPct val="35000"/>
                </a:spcAft>
              </a:pPr>
              <a:r>
                <a:rPr lang="ru-RU" sz="1950" kern="1200" dirty="0" smtClean="0">
                  <a:solidFill>
                    <a:schemeClr val="bg1"/>
                  </a:solidFill>
                </a:rPr>
                <a:t>Разработчики конкретных приложений работают с той частью информации из базы данных, которая требуется для конкретного приложения. </a:t>
              </a:r>
              <a:endParaRPr lang="ru-RU" sz="1950" kern="1200" dirty="0">
                <a:solidFill>
                  <a:schemeClr val="bg1"/>
                </a:solidFill>
              </a:endParaRPr>
            </a:p>
          </p:txBody>
        </p:sp>
      </p:grpSp>
    </p:spTree>
    <p:extLst>
      <p:ext uri="{BB962C8B-B14F-4D97-AF65-F5344CB8AC3E}">
        <p14:creationId xmlns:p14="http://schemas.microsoft.com/office/powerpoint/2010/main" val="356181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2" y="-196129"/>
            <a:ext cx="9905998" cy="1478570"/>
          </a:xfrm>
        </p:spPr>
        <p:txBody>
          <a:bodyPr/>
          <a:lstStyle/>
          <a:p>
            <a:r>
              <a:rPr lang="ru-RU" dirty="0" smtClean="0"/>
              <a:t>Контрольные вопросы</a:t>
            </a:r>
            <a:endParaRPr lang="ru-RU" dirty="0"/>
          </a:p>
        </p:txBody>
      </p:sp>
      <p:sp>
        <p:nvSpPr>
          <p:cNvPr id="3" name="Объект 2"/>
          <p:cNvSpPr>
            <a:spLocks noGrp="1"/>
          </p:cNvSpPr>
          <p:nvPr>
            <p:ph idx="1"/>
          </p:nvPr>
        </p:nvSpPr>
        <p:spPr>
          <a:xfrm>
            <a:off x="698270" y="1030778"/>
            <a:ext cx="10349142" cy="5827222"/>
          </a:xfrm>
        </p:spPr>
        <p:txBody>
          <a:bodyPr>
            <a:normAutofit fontScale="77500" lnSpcReduction="20000"/>
          </a:bodyPr>
          <a:lstStyle/>
          <a:p>
            <a:pPr marL="0" indent="0">
              <a:spcBef>
                <a:spcPts val="0"/>
              </a:spcBef>
              <a:buNone/>
            </a:pPr>
            <a:r>
              <a:rPr lang="ru-RU" dirty="0" smtClean="0"/>
              <a:t>1. Дайте </a:t>
            </a:r>
            <a:r>
              <a:rPr lang="ru-RU" dirty="0"/>
              <a:t>определение следующим понятиям: информация, предметная область, информационная система, информационный объект, данные, структура данных, обработка данных, система обработки данных, управление данными, метаданные, система управления базами данных, банк данных, словарь данных, распределенная база данных, знания, база знаний. </a:t>
            </a:r>
            <a:endParaRPr lang="ru-RU" dirty="0" smtClean="0"/>
          </a:p>
          <a:p>
            <a:pPr marL="0" indent="0">
              <a:spcBef>
                <a:spcPts val="0"/>
              </a:spcBef>
              <a:buNone/>
            </a:pPr>
            <a:r>
              <a:rPr lang="ru-RU" dirty="0" smtClean="0"/>
              <a:t>2</a:t>
            </a:r>
            <a:r>
              <a:rPr lang="ru-RU" dirty="0"/>
              <a:t>. Приведите примеры предметных областей. </a:t>
            </a:r>
            <a:endParaRPr lang="ru-RU" dirty="0" smtClean="0"/>
          </a:p>
          <a:p>
            <a:pPr marL="0" indent="0">
              <a:spcBef>
                <a:spcPts val="0"/>
              </a:spcBef>
              <a:buNone/>
            </a:pPr>
            <a:r>
              <a:rPr lang="ru-RU" dirty="0" smtClean="0"/>
              <a:t>3</a:t>
            </a:r>
            <a:r>
              <a:rPr lang="ru-RU" dirty="0"/>
              <a:t>. Охарактеризуйте схему информационной системы. </a:t>
            </a:r>
            <a:endParaRPr lang="ru-RU" dirty="0" smtClean="0"/>
          </a:p>
          <a:p>
            <a:pPr marL="0" indent="0">
              <a:spcBef>
                <a:spcPts val="0"/>
              </a:spcBef>
              <a:buNone/>
            </a:pPr>
            <a:r>
              <a:rPr lang="ru-RU" dirty="0" smtClean="0"/>
              <a:t>4</a:t>
            </a:r>
            <a:r>
              <a:rPr lang="ru-RU" dirty="0"/>
              <a:t>. Дайте определение понятию базы данных и поясните ее место в информационной системе. </a:t>
            </a:r>
            <a:endParaRPr lang="ru-RU" dirty="0" smtClean="0"/>
          </a:p>
          <a:p>
            <a:pPr marL="0" indent="0">
              <a:spcBef>
                <a:spcPts val="0"/>
              </a:spcBef>
              <a:buNone/>
            </a:pPr>
            <a:r>
              <a:rPr lang="ru-RU" dirty="0" smtClean="0"/>
              <a:t>5</a:t>
            </a:r>
            <a:r>
              <a:rPr lang="ru-RU" dirty="0"/>
              <a:t>. Назовите основное отличие данных и метаданных  </a:t>
            </a:r>
            <a:endParaRPr lang="ru-RU" dirty="0" smtClean="0"/>
          </a:p>
          <a:p>
            <a:pPr marL="0" indent="0">
              <a:spcBef>
                <a:spcPts val="0"/>
              </a:spcBef>
              <a:buNone/>
            </a:pPr>
            <a:r>
              <a:rPr lang="ru-RU" dirty="0" smtClean="0"/>
              <a:t>6</a:t>
            </a:r>
            <a:r>
              <a:rPr lang="ru-RU" dirty="0"/>
              <a:t>. Назовите основное назначение метаданных. </a:t>
            </a:r>
            <a:endParaRPr lang="ru-RU" dirty="0" smtClean="0"/>
          </a:p>
          <a:p>
            <a:pPr marL="0" indent="0">
              <a:spcBef>
                <a:spcPts val="0"/>
              </a:spcBef>
              <a:buNone/>
            </a:pPr>
            <a:r>
              <a:rPr lang="ru-RU" dirty="0" smtClean="0"/>
              <a:t>7</a:t>
            </a:r>
            <a:r>
              <a:rPr lang="ru-RU" dirty="0"/>
              <a:t>. Назначение основное назначение систем управления базами данных. </a:t>
            </a:r>
          </a:p>
          <a:p>
            <a:pPr marL="0" indent="0">
              <a:spcBef>
                <a:spcPts val="0"/>
              </a:spcBef>
              <a:buNone/>
            </a:pPr>
            <a:r>
              <a:rPr lang="ru-RU" dirty="0" smtClean="0"/>
              <a:t>8</a:t>
            </a:r>
            <a:r>
              <a:rPr lang="ru-RU" dirty="0"/>
              <a:t>. Поясните каким образом прикладные программы взаимодействуют с базой данных. </a:t>
            </a:r>
            <a:endParaRPr lang="ru-RU" dirty="0" smtClean="0"/>
          </a:p>
          <a:p>
            <a:pPr marL="0" indent="0">
              <a:spcBef>
                <a:spcPts val="0"/>
              </a:spcBef>
              <a:buNone/>
            </a:pPr>
            <a:r>
              <a:rPr lang="ru-RU" dirty="0" smtClean="0"/>
              <a:t>9</a:t>
            </a:r>
            <a:r>
              <a:rPr lang="ru-RU" dirty="0"/>
              <a:t>. Назовите основное отличие банка данных и базы данных. </a:t>
            </a:r>
            <a:endParaRPr lang="ru-RU" dirty="0" smtClean="0"/>
          </a:p>
          <a:p>
            <a:pPr marL="0" indent="0">
              <a:spcBef>
                <a:spcPts val="0"/>
              </a:spcBef>
              <a:buNone/>
            </a:pPr>
            <a:r>
              <a:rPr lang="ru-RU" dirty="0" smtClean="0"/>
              <a:t>10</a:t>
            </a:r>
            <a:r>
              <a:rPr lang="ru-RU" dirty="0"/>
              <a:t>. Назовите основные компоненты банка данных. </a:t>
            </a:r>
            <a:endParaRPr lang="ru-RU" dirty="0" smtClean="0"/>
          </a:p>
          <a:p>
            <a:pPr marL="0" indent="0">
              <a:spcBef>
                <a:spcPts val="0"/>
              </a:spcBef>
              <a:buNone/>
            </a:pPr>
            <a:r>
              <a:rPr lang="ru-RU" dirty="0" smtClean="0"/>
              <a:t>11</a:t>
            </a:r>
            <a:r>
              <a:rPr lang="ru-RU" dirty="0"/>
              <a:t>. Назовите основное предназначение словаря данных. </a:t>
            </a:r>
            <a:endParaRPr lang="ru-RU" dirty="0" smtClean="0"/>
          </a:p>
          <a:p>
            <a:pPr marL="0" indent="0">
              <a:spcBef>
                <a:spcPts val="0"/>
              </a:spcBef>
              <a:buNone/>
            </a:pPr>
            <a:r>
              <a:rPr lang="ru-RU" dirty="0" smtClean="0"/>
              <a:t>12</a:t>
            </a:r>
            <a:r>
              <a:rPr lang="ru-RU" dirty="0"/>
              <a:t>. Назовите основные группы пользователей и разработчиков баз данных. </a:t>
            </a:r>
            <a:endParaRPr lang="ru-RU" dirty="0" smtClean="0"/>
          </a:p>
          <a:p>
            <a:pPr marL="0" indent="0">
              <a:spcBef>
                <a:spcPts val="0"/>
              </a:spcBef>
              <a:buNone/>
            </a:pPr>
            <a:r>
              <a:rPr lang="ru-RU" dirty="0" smtClean="0"/>
              <a:t>13</a:t>
            </a:r>
            <a:r>
              <a:rPr lang="ru-RU" dirty="0"/>
              <a:t>. Назовите роль каждой группы пользователей и разработчиков в функционировании банка данных. </a:t>
            </a:r>
            <a:endParaRPr lang="ru-RU" dirty="0" smtClean="0"/>
          </a:p>
          <a:p>
            <a:pPr marL="0" indent="0">
              <a:spcBef>
                <a:spcPts val="0"/>
              </a:spcBef>
              <a:buNone/>
            </a:pPr>
            <a:r>
              <a:rPr lang="ru-RU" dirty="0" smtClean="0"/>
              <a:t>14</a:t>
            </a:r>
            <a:r>
              <a:rPr lang="ru-RU" dirty="0"/>
              <a:t>. Назовите состав группы администраторов БД.</a:t>
            </a:r>
          </a:p>
        </p:txBody>
      </p:sp>
    </p:spTree>
    <p:extLst>
      <p:ext uri="{BB962C8B-B14F-4D97-AF65-F5344CB8AC3E}">
        <p14:creationId xmlns:p14="http://schemas.microsoft.com/office/powerpoint/2010/main" val="2905409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212118"/>
            <a:ext cx="9905998" cy="676882"/>
          </a:xfrm>
        </p:spPr>
        <p:txBody>
          <a:bodyPr/>
          <a:lstStyle/>
          <a:p>
            <a:r>
              <a:rPr lang="ru-RU" dirty="0" smtClean="0"/>
              <a:t>Введение</a:t>
            </a:r>
            <a:endParaRPr lang="ru-RU" dirty="0"/>
          </a:p>
        </p:txBody>
      </p:sp>
      <p:sp>
        <p:nvSpPr>
          <p:cNvPr id="3" name="Объект 2"/>
          <p:cNvSpPr>
            <a:spLocks noGrp="1"/>
          </p:cNvSpPr>
          <p:nvPr>
            <p:ph idx="1"/>
          </p:nvPr>
        </p:nvSpPr>
        <p:spPr>
          <a:xfrm>
            <a:off x="1141412" y="1157286"/>
            <a:ext cx="9905999" cy="5268913"/>
          </a:xfrm>
        </p:spPr>
        <p:txBody>
          <a:bodyPr>
            <a:normAutofit/>
          </a:bodyPr>
          <a:lstStyle/>
          <a:p>
            <a:pPr algn="just"/>
            <a:r>
              <a:rPr lang="ru-RU" b="1" u="sng" dirty="0"/>
              <a:t>Информация</a:t>
            </a:r>
            <a:r>
              <a:rPr lang="ru-RU" b="1" dirty="0"/>
              <a:t> </a:t>
            </a:r>
            <a:r>
              <a:rPr lang="ru-RU" b="1" dirty="0" smtClean="0"/>
              <a:t>-</a:t>
            </a:r>
            <a:r>
              <a:rPr lang="ru-RU" dirty="0" smtClean="0"/>
              <a:t> </a:t>
            </a:r>
            <a:r>
              <a:rPr lang="ru-RU" dirty="0"/>
              <a:t>это сведения об объектах, явлениях, процессах, событиях окружающего мира, уменьшающие неопределенность знаний о них. </a:t>
            </a:r>
            <a:endParaRPr lang="en-US" dirty="0" smtClean="0"/>
          </a:p>
          <a:p>
            <a:pPr algn="just"/>
            <a:r>
              <a:rPr lang="ru-RU" dirty="0" smtClean="0"/>
              <a:t>Информация </a:t>
            </a:r>
            <a:r>
              <a:rPr lang="ru-RU" i="1" dirty="0"/>
              <a:t>должны быть полной, достоверной, своевременной, непротиворечивой, адекватной</a:t>
            </a:r>
            <a:r>
              <a:rPr lang="ru-RU" dirty="0"/>
              <a:t>. </a:t>
            </a:r>
            <a:r>
              <a:rPr lang="ru-RU" dirty="0" smtClean="0"/>
              <a:t>Своевременная </a:t>
            </a:r>
            <a:r>
              <a:rPr lang="ru-RU" dirty="0"/>
              <a:t>выдача достоверной информации для принятия решений -</a:t>
            </a:r>
            <a:r>
              <a:rPr lang="ru-RU" dirty="0" smtClean="0"/>
              <a:t> </a:t>
            </a:r>
            <a:r>
              <a:rPr lang="ru-RU" dirty="0"/>
              <a:t>основная цель информационных систем.  </a:t>
            </a:r>
            <a:endParaRPr lang="en-US" dirty="0" smtClean="0"/>
          </a:p>
          <a:p>
            <a:pPr algn="just"/>
            <a:r>
              <a:rPr lang="ru-RU" b="1" u="sng" dirty="0" smtClean="0"/>
              <a:t>Информационная </a:t>
            </a:r>
            <a:r>
              <a:rPr lang="ru-RU" b="1" u="sng" dirty="0"/>
              <a:t>система </a:t>
            </a:r>
            <a:r>
              <a:rPr lang="ru-RU" b="1" u="sng" dirty="0" smtClean="0"/>
              <a:t>- </a:t>
            </a:r>
            <a:r>
              <a:rPr lang="ru-RU" dirty="0"/>
              <a:t>совокупность технических и программных средств, обеспечивающих сбор, хранение, обработку, поиск, выдачу информации в задачах любой сложности.</a:t>
            </a:r>
          </a:p>
        </p:txBody>
      </p:sp>
    </p:spTree>
    <p:extLst>
      <p:ext uri="{BB962C8B-B14F-4D97-AF65-F5344CB8AC3E}">
        <p14:creationId xmlns:p14="http://schemas.microsoft.com/office/powerpoint/2010/main" val="3564474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212118"/>
            <a:ext cx="9905998" cy="676882"/>
          </a:xfrm>
        </p:spPr>
        <p:txBody>
          <a:bodyPr/>
          <a:lstStyle/>
          <a:p>
            <a:r>
              <a:rPr lang="ru-RU" dirty="0" smtClean="0"/>
              <a:t>Введение</a:t>
            </a:r>
            <a:endParaRPr lang="ru-RU" dirty="0"/>
          </a:p>
        </p:txBody>
      </p:sp>
      <p:sp>
        <p:nvSpPr>
          <p:cNvPr id="3" name="Объект 2"/>
          <p:cNvSpPr>
            <a:spLocks noGrp="1"/>
          </p:cNvSpPr>
          <p:nvPr>
            <p:ph idx="1"/>
          </p:nvPr>
        </p:nvSpPr>
        <p:spPr>
          <a:xfrm>
            <a:off x="1141412" y="1157286"/>
            <a:ext cx="9905999" cy="5268913"/>
          </a:xfrm>
        </p:spPr>
        <p:txBody>
          <a:bodyPr>
            <a:normAutofit/>
          </a:bodyPr>
          <a:lstStyle/>
          <a:p>
            <a:pPr algn="just"/>
            <a:r>
              <a:rPr lang="ru-RU" b="1" u="sng" dirty="0"/>
              <a:t>Предметная область</a:t>
            </a:r>
            <a:r>
              <a:rPr lang="ru-RU" dirty="0"/>
              <a:t>  часть реального мира, данные о которой хранятся и </a:t>
            </a:r>
            <a:r>
              <a:rPr lang="ru-RU" dirty="0" smtClean="0"/>
              <a:t>используются </a:t>
            </a:r>
            <a:r>
              <a:rPr lang="ru-RU" dirty="0"/>
              <a:t>в информационной системе. Предметная область характеризуется совокупностью объектов, процессов, использующих эти объекты, а также множеством пользователей, которые имеют единый взгляд на предметную область.</a:t>
            </a:r>
            <a:endParaRPr lang="ru-RU" dirty="0" smtClean="0"/>
          </a:p>
          <a:p>
            <a:pPr algn="just"/>
            <a:r>
              <a:rPr lang="ru-RU" b="1" u="sng" dirty="0"/>
              <a:t>Информационный объект</a:t>
            </a:r>
            <a:r>
              <a:rPr lang="ru-RU" b="1" dirty="0"/>
              <a:t>  </a:t>
            </a:r>
            <a:r>
              <a:rPr lang="ru-RU" dirty="0"/>
              <a:t>это описание некоторой сущности предметной области  объекта, процесса, явления или события, существующих или происходящих в реальном мире. Информационный объект является совокупностью логически связной информации, т.е. между информационными объектами могут существовать разного рода связи.</a:t>
            </a:r>
          </a:p>
        </p:txBody>
      </p:sp>
    </p:spTree>
    <p:extLst>
      <p:ext uri="{BB962C8B-B14F-4D97-AF65-F5344CB8AC3E}">
        <p14:creationId xmlns:p14="http://schemas.microsoft.com/office/powerpoint/2010/main" val="1378799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212118"/>
            <a:ext cx="9905998" cy="676882"/>
          </a:xfrm>
        </p:spPr>
        <p:txBody>
          <a:bodyPr/>
          <a:lstStyle/>
          <a:p>
            <a:r>
              <a:rPr lang="ru-RU" dirty="0" smtClean="0"/>
              <a:t>Информационная система</a:t>
            </a:r>
            <a:endParaRPr lang="ru-RU" dirty="0"/>
          </a:p>
        </p:txBody>
      </p:sp>
      <p:sp>
        <p:nvSpPr>
          <p:cNvPr id="3" name="Объект 2"/>
          <p:cNvSpPr>
            <a:spLocks noGrp="1"/>
          </p:cNvSpPr>
          <p:nvPr>
            <p:ph idx="1"/>
          </p:nvPr>
        </p:nvSpPr>
        <p:spPr>
          <a:xfrm>
            <a:off x="1141412" y="1157286"/>
            <a:ext cx="5760833" cy="5268913"/>
          </a:xfrm>
        </p:spPr>
        <p:txBody>
          <a:bodyPr>
            <a:normAutofit lnSpcReduction="10000"/>
          </a:bodyPr>
          <a:lstStyle/>
          <a:p>
            <a:pPr algn="just">
              <a:buFont typeface="Wingdings" panose="05000000000000000000" pitchFamily="2" charset="2"/>
              <a:buChar char="Ø"/>
            </a:pPr>
            <a:r>
              <a:rPr lang="ru-RU" dirty="0"/>
              <a:t>блок ввода информации (сбор информации о состоянии объектов внешней среды); </a:t>
            </a:r>
            <a:endParaRPr lang="ru-RU" dirty="0" smtClean="0"/>
          </a:p>
          <a:p>
            <a:pPr algn="just">
              <a:buFont typeface="Wingdings" panose="05000000000000000000" pitchFamily="2" charset="2"/>
              <a:buChar char="Ø"/>
            </a:pPr>
            <a:r>
              <a:rPr lang="ru-RU" dirty="0" smtClean="0"/>
              <a:t> </a:t>
            </a:r>
            <a:r>
              <a:rPr lang="ru-RU" dirty="0"/>
              <a:t>база данных (хранилище данных); </a:t>
            </a:r>
            <a:endParaRPr lang="ru-RU" dirty="0" smtClean="0"/>
          </a:p>
          <a:p>
            <a:pPr algn="just">
              <a:buFont typeface="Wingdings" panose="05000000000000000000" pitchFamily="2" charset="2"/>
              <a:buChar char="Ø"/>
            </a:pPr>
            <a:r>
              <a:rPr lang="ru-RU" dirty="0" smtClean="0"/>
              <a:t> </a:t>
            </a:r>
            <a:r>
              <a:rPr lang="ru-RU" dirty="0"/>
              <a:t>блок обработки информации (поиск, сортировка, фильтрация, агрегирование, анализ, вывод информации); </a:t>
            </a:r>
            <a:endParaRPr lang="ru-RU" dirty="0" smtClean="0"/>
          </a:p>
          <a:p>
            <a:pPr algn="just">
              <a:buFont typeface="Wingdings" panose="05000000000000000000" pitchFamily="2" charset="2"/>
              <a:buChar char="Ø"/>
            </a:pPr>
            <a:r>
              <a:rPr lang="ru-RU" dirty="0" smtClean="0"/>
              <a:t> </a:t>
            </a:r>
            <a:r>
              <a:rPr lang="ru-RU" dirty="0"/>
              <a:t>блок обратной связи (передача информации, переработанной потребителем для коррекции входной информации). </a:t>
            </a:r>
          </a:p>
        </p:txBody>
      </p:sp>
      <p:grpSp>
        <p:nvGrpSpPr>
          <p:cNvPr id="5" name="Группа 4"/>
          <p:cNvGrpSpPr/>
          <p:nvPr/>
        </p:nvGrpSpPr>
        <p:grpSpPr>
          <a:xfrm>
            <a:off x="7138219" y="1157286"/>
            <a:ext cx="4526114" cy="4822911"/>
            <a:chOff x="7138219" y="1157286"/>
            <a:chExt cx="4526114" cy="4822911"/>
          </a:xfrm>
        </p:grpSpPr>
        <p:sp>
          <p:nvSpPr>
            <p:cNvPr id="6" name="Полилиния 5"/>
            <p:cNvSpPr/>
            <p:nvPr/>
          </p:nvSpPr>
          <p:spPr>
            <a:xfrm>
              <a:off x="7138219" y="1157286"/>
              <a:ext cx="3485108" cy="868124"/>
            </a:xfrm>
            <a:custGeom>
              <a:avLst/>
              <a:gdLst>
                <a:gd name="connsiteX0" fmla="*/ 0 w 3485108"/>
                <a:gd name="connsiteY0" fmla="*/ 86812 h 868124"/>
                <a:gd name="connsiteX1" fmla="*/ 86812 w 3485108"/>
                <a:gd name="connsiteY1" fmla="*/ 0 h 868124"/>
                <a:gd name="connsiteX2" fmla="*/ 3398296 w 3485108"/>
                <a:gd name="connsiteY2" fmla="*/ 0 h 868124"/>
                <a:gd name="connsiteX3" fmla="*/ 3485108 w 3485108"/>
                <a:gd name="connsiteY3" fmla="*/ 86812 h 868124"/>
                <a:gd name="connsiteX4" fmla="*/ 3485108 w 3485108"/>
                <a:gd name="connsiteY4" fmla="*/ 781312 h 868124"/>
                <a:gd name="connsiteX5" fmla="*/ 3398296 w 3485108"/>
                <a:gd name="connsiteY5" fmla="*/ 868124 h 868124"/>
                <a:gd name="connsiteX6" fmla="*/ 86812 w 3485108"/>
                <a:gd name="connsiteY6" fmla="*/ 868124 h 868124"/>
                <a:gd name="connsiteX7" fmla="*/ 0 w 3485108"/>
                <a:gd name="connsiteY7" fmla="*/ 781312 h 868124"/>
                <a:gd name="connsiteX8" fmla="*/ 0 w 3485108"/>
                <a:gd name="connsiteY8" fmla="*/ 86812 h 86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5108" h="868124">
                  <a:moveTo>
                    <a:pt x="0" y="86812"/>
                  </a:moveTo>
                  <a:cubicBezTo>
                    <a:pt x="0" y="38867"/>
                    <a:pt x="38867" y="0"/>
                    <a:pt x="86812" y="0"/>
                  </a:cubicBezTo>
                  <a:lnTo>
                    <a:pt x="3398296" y="0"/>
                  </a:lnTo>
                  <a:cubicBezTo>
                    <a:pt x="3446241" y="0"/>
                    <a:pt x="3485108" y="38867"/>
                    <a:pt x="3485108" y="86812"/>
                  </a:cubicBezTo>
                  <a:lnTo>
                    <a:pt x="3485108" y="781312"/>
                  </a:lnTo>
                  <a:cubicBezTo>
                    <a:pt x="3485108" y="829257"/>
                    <a:pt x="3446241" y="868124"/>
                    <a:pt x="3398296" y="868124"/>
                  </a:cubicBezTo>
                  <a:lnTo>
                    <a:pt x="86812" y="868124"/>
                  </a:lnTo>
                  <a:cubicBezTo>
                    <a:pt x="38867" y="868124"/>
                    <a:pt x="0" y="829257"/>
                    <a:pt x="0" y="781312"/>
                  </a:cubicBezTo>
                  <a:lnTo>
                    <a:pt x="0" y="868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056" tIns="113056" rIns="1100547" bIns="113056" numCol="1" spcCol="1270" anchor="ctr" anchorCtr="0">
              <a:noAutofit/>
            </a:bodyPr>
            <a:lstStyle/>
            <a:p>
              <a:pPr lvl="0" algn="l" defTabSz="1022350">
                <a:lnSpc>
                  <a:spcPct val="90000"/>
                </a:lnSpc>
                <a:spcBef>
                  <a:spcPct val="0"/>
                </a:spcBef>
                <a:spcAft>
                  <a:spcPct val="35000"/>
                </a:spcAft>
              </a:pPr>
              <a:r>
                <a:rPr lang="ru-RU" sz="2300" kern="1200" dirty="0" smtClean="0"/>
                <a:t>Источники информации</a:t>
              </a:r>
              <a:endParaRPr lang="ru-RU" sz="2300" kern="1200" dirty="0"/>
            </a:p>
          </p:txBody>
        </p:sp>
        <p:sp>
          <p:nvSpPr>
            <p:cNvPr id="7" name="Полилиния 6"/>
            <p:cNvSpPr/>
            <p:nvPr/>
          </p:nvSpPr>
          <p:spPr>
            <a:xfrm>
              <a:off x="7398470" y="2145982"/>
              <a:ext cx="3485108" cy="868124"/>
            </a:xfrm>
            <a:custGeom>
              <a:avLst/>
              <a:gdLst>
                <a:gd name="connsiteX0" fmla="*/ 0 w 3485108"/>
                <a:gd name="connsiteY0" fmla="*/ 86812 h 868124"/>
                <a:gd name="connsiteX1" fmla="*/ 86812 w 3485108"/>
                <a:gd name="connsiteY1" fmla="*/ 0 h 868124"/>
                <a:gd name="connsiteX2" fmla="*/ 3398296 w 3485108"/>
                <a:gd name="connsiteY2" fmla="*/ 0 h 868124"/>
                <a:gd name="connsiteX3" fmla="*/ 3485108 w 3485108"/>
                <a:gd name="connsiteY3" fmla="*/ 86812 h 868124"/>
                <a:gd name="connsiteX4" fmla="*/ 3485108 w 3485108"/>
                <a:gd name="connsiteY4" fmla="*/ 781312 h 868124"/>
                <a:gd name="connsiteX5" fmla="*/ 3398296 w 3485108"/>
                <a:gd name="connsiteY5" fmla="*/ 868124 h 868124"/>
                <a:gd name="connsiteX6" fmla="*/ 86812 w 3485108"/>
                <a:gd name="connsiteY6" fmla="*/ 868124 h 868124"/>
                <a:gd name="connsiteX7" fmla="*/ 0 w 3485108"/>
                <a:gd name="connsiteY7" fmla="*/ 781312 h 868124"/>
                <a:gd name="connsiteX8" fmla="*/ 0 w 3485108"/>
                <a:gd name="connsiteY8" fmla="*/ 86812 h 86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5108" h="868124">
                  <a:moveTo>
                    <a:pt x="0" y="86812"/>
                  </a:moveTo>
                  <a:cubicBezTo>
                    <a:pt x="0" y="38867"/>
                    <a:pt x="38867" y="0"/>
                    <a:pt x="86812" y="0"/>
                  </a:cubicBezTo>
                  <a:lnTo>
                    <a:pt x="3398296" y="0"/>
                  </a:lnTo>
                  <a:cubicBezTo>
                    <a:pt x="3446241" y="0"/>
                    <a:pt x="3485108" y="38867"/>
                    <a:pt x="3485108" y="86812"/>
                  </a:cubicBezTo>
                  <a:lnTo>
                    <a:pt x="3485108" y="781312"/>
                  </a:lnTo>
                  <a:cubicBezTo>
                    <a:pt x="3485108" y="829257"/>
                    <a:pt x="3446241" y="868124"/>
                    <a:pt x="3398296" y="868124"/>
                  </a:cubicBezTo>
                  <a:lnTo>
                    <a:pt x="86812" y="868124"/>
                  </a:lnTo>
                  <a:cubicBezTo>
                    <a:pt x="38867" y="868124"/>
                    <a:pt x="0" y="829257"/>
                    <a:pt x="0" y="781312"/>
                  </a:cubicBezTo>
                  <a:lnTo>
                    <a:pt x="0" y="868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056" tIns="113056" rIns="937588" bIns="113056" numCol="1" spcCol="1270" anchor="ctr" anchorCtr="0">
              <a:noAutofit/>
            </a:bodyPr>
            <a:lstStyle/>
            <a:p>
              <a:pPr lvl="0" algn="l" defTabSz="1022350">
                <a:lnSpc>
                  <a:spcPct val="90000"/>
                </a:lnSpc>
                <a:spcBef>
                  <a:spcPct val="0"/>
                </a:spcBef>
                <a:spcAft>
                  <a:spcPct val="35000"/>
                </a:spcAft>
              </a:pPr>
              <a:r>
                <a:rPr lang="ru-RU" sz="2300" kern="1200" dirty="0" smtClean="0"/>
                <a:t>Ввод информации</a:t>
              </a:r>
              <a:endParaRPr lang="ru-RU" sz="2300" kern="1200" dirty="0"/>
            </a:p>
          </p:txBody>
        </p:sp>
        <p:sp>
          <p:nvSpPr>
            <p:cNvPr id="8" name="Полилиния 7"/>
            <p:cNvSpPr/>
            <p:nvPr/>
          </p:nvSpPr>
          <p:spPr>
            <a:xfrm>
              <a:off x="7658722" y="3134679"/>
              <a:ext cx="3485108" cy="868124"/>
            </a:xfrm>
            <a:custGeom>
              <a:avLst/>
              <a:gdLst>
                <a:gd name="connsiteX0" fmla="*/ 0 w 3485108"/>
                <a:gd name="connsiteY0" fmla="*/ 86812 h 868124"/>
                <a:gd name="connsiteX1" fmla="*/ 86812 w 3485108"/>
                <a:gd name="connsiteY1" fmla="*/ 0 h 868124"/>
                <a:gd name="connsiteX2" fmla="*/ 3398296 w 3485108"/>
                <a:gd name="connsiteY2" fmla="*/ 0 h 868124"/>
                <a:gd name="connsiteX3" fmla="*/ 3485108 w 3485108"/>
                <a:gd name="connsiteY3" fmla="*/ 86812 h 868124"/>
                <a:gd name="connsiteX4" fmla="*/ 3485108 w 3485108"/>
                <a:gd name="connsiteY4" fmla="*/ 781312 h 868124"/>
                <a:gd name="connsiteX5" fmla="*/ 3398296 w 3485108"/>
                <a:gd name="connsiteY5" fmla="*/ 868124 h 868124"/>
                <a:gd name="connsiteX6" fmla="*/ 86812 w 3485108"/>
                <a:gd name="connsiteY6" fmla="*/ 868124 h 868124"/>
                <a:gd name="connsiteX7" fmla="*/ 0 w 3485108"/>
                <a:gd name="connsiteY7" fmla="*/ 781312 h 868124"/>
                <a:gd name="connsiteX8" fmla="*/ 0 w 3485108"/>
                <a:gd name="connsiteY8" fmla="*/ 86812 h 86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5108" h="868124">
                  <a:moveTo>
                    <a:pt x="0" y="86812"/>
                  </a:moveTo>
                  <a:cubicBezTo>
                    <a:pt x="0" y="38867"/>
                    <a:pt x="38867" y="0"/>
                    <a:pt x="86812" y="0"/>
                  </a:cubicBezTo>
                  <a:lnTo>
                    <a:pt x="3398296" y="0"/>
                  </a:lnTo>
                  <a:cubicBezTo>
                    <a:pt x="3446241" y="0"/>
                    <a:pt x="3485108" y="38867"/>
                    <a:pt x="3485108" y="86812"/>
                  </a:cubicBezTo>
                  <a:lnTo>
                    <a:pt x="3485108" y="781312"/>
                  </a:lnTo>
                  <a:cubicBezTo>
                    <a:pt x="3485108" y="829257"/>
                    <a:pt x="3446241" y="868124"/>
                    <a:pt x="3398296" y="868124"/>
                  </a:cubicBezTo>
                  <a:lnTo>
                    <a:pt x="86812" y="868124"/>
                  </a:lnTo>
                  <a:cubicBezTo>
                    <a:pt x="38867" y="868124"/>
                    <a:pt x="0" y="829257"/>
                    <a:pt x="0" y="781312"/>
                  </a:cubicBezTo>
                  <a:lnTo>
                    <a:pt x="0" y="868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056" tIns="113056" rIns="937588" bIns="113056" numCol="1" spcCol="1270" anchor="ctr" anchorCtr="0">
              <a:noAutofit/>
            </a:bodyPr>
            <a:lstStyle/>
            <a:p>
              <a:pPr lvl="0" algn="l" defTabSz="1022350">
                <a:lnSpc>
                  <a:spcPct val="90000"/>
                </a:lnSpc>
                <a:spcBef>
                  <a:spcPct val="0"/>
                </a:spcBef>
                <a:spcAft>
                  <a:spcPct val="35000"/>
                </a:spcAft>
              </a:pPr>
              <a:r>
                <a:rPr lang="ru-RU" sz="2300" kern="1200" dirty="0" smtClean="0"/>
                <a:t>База данных</a:t>
              </a:r>
              <a:endParaRPr lang="ru-RU" sz="2300" kern="1200" dirty="0"/>
            </a:p>
          </p:txBody>
        </p:sp>
        <p:sp>
          <p:nvSpPr>
            <p:cNvPr id="9" name="Полилиния 8"/>
            <p:cNvSpPr/>
            <p:nvPr/>
          </p:nvSpPr>
          <p:spPr>
            <a:xfrm>
              <a:off x="7918973" y="4123376"/>
              <a:ext cx="3485108" cy="868124"/>
            </a:xfrm>
            <a:custGeom>
              <a:avLst/>
              <a:gdLst>
                <a:gd name="connsiteX0" fmla="*/ 0 w 3485108"/>
                <a:gd name="connsiteY0" fmla="*/ 86812 h 868124"/>
                <a:gd name="connsiteX1" fmla="*/ 86812 w 3485108"/>
                <a:gd name="connsiteY1" fmla="*/ 0 h 868124"/>
                <a:gd name="connsiteX2" fmla="*/ 3398296 w 3485108"/>
                <a:gd name="connsiteY2" fmla="*/ 0 h 868124"/>
                <a:gd name="connsiteX3" fmla="*/ 3485108 w 3485108"/>
                <a:gd name="connsiteY3" fmla="*/ 86812 h 868124"/>
                <a:gd name="connsiteX4" fmla="*/ 3485108 w 3485108"/>
                <a:gd name="connsiteY4" fmla="*/ 781312 h 868124"/>
                <a:gd name="connsiteX5" fmla="*/ 3398296 w 3485108"/>
                <a:gd name="connsiteY5" fmla="*/ 868124 h 868124"/>
                <a:gd name="connsiteX6" fmla="*/ 86812 w 3485108"/>
                <a:gd name="connsiteY6" fmla="*/ 868124 h 868124"/>
                <a:gd name="connsiteX7" fmla="*/ 0 w 3485108"/>
                <a:gd name="connsiteY7" fmla="*/ 781312 h 868124"/>
                <a:gd name="connsiteX8" fmla="*/ 0 w 3485108"/>
                <a:gd name="connsiteY8" fmla="*/ 86812 h 86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5108" h="868124">
                  <a:moveTo>
                    <a:pt x="0" y="86812"/>
                  </a:moveTo>
                  <a:cubicBezTo>
                    <a:pt x="0" y="38867"/>
                    <a:pt x="38867" y="0"/>
                    <a:pt x="86812" y="0"/>
                  </a:cubicBezTo>
                  <a:lnTo>
                    <a:pt x="3398296" y="0"/>
                  </a:lnTo>
                  <a:cubicBezTo>
                    <a:pt x="3446241" y="0"/>
                    <a:pt x="3485108" y="38867"/>
                    <a:pt x="3485108" y="86812"/>
                  </a:cubicBezTo>
                  <a:lnTo>
                    <a:pt x="3485108" y="781312"/>
                  </a:lnTo>
                  <a:cubicBezTo>
                    <a:pt x="3485108" y="829257"/>
                    <a:pt x="3446241" y="868124"/>
                    <a:pt x="3398296" y="868124"/>
                  </a:cubicBezTo>
                  <a:lnTo>
                    <a:pt x="86812" y="868124"/>
                  </a:lnTo>
                  <a:cubicBezTo>
                    <a:pt x="38867" y="868124"/>
                    <a:pt x="0" y="829257"/>
                    <a:pt x="0" y="781312"/>
                  </a:cubicBezTo>
                  <a:lnTo>
                    <a:pt x="0" y="868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056" tIns="113056" rIns="937588" bIns="113056" numCol="1" spcCol="1270" anchor="ctr" anchorCtr="0">
              <a:noAutofit/>
            </a:bodyPr>
            <a:lstStyle/>
            <a:p>
              <a:pPr lvl="0" algn="l" defTabSz="1022350">
                <a:lnSpc>
                  <a:spcPct val="90000"/>
                </a:lnSpc>
                <a:spcBef>
                  <a:spcPct val="0"/>
                </a:spcBef>
                <a:spcAft>
                  <a:spcPct val="35000"/>
                </a:spcAft>
              </a:pPr>
              <a:r>
                <a:rPr lang="ru-RU" sz="2300" kern="1200" dirty="0" smtClean="0"/>
                <a:t>Обработка информации</a:t>
              </a:r>
              <a:endParaRPr lang="ru-RU" sz="2300" kern="1200" dirty="0"/>
            </a:p>
          </p:txBody>
        </p:sp>
        <p:sp>
          <p:nvSpPr>
            <p:cNvPr id="10" name="Полилиния 9"/>
            <p:cNvSpPr/>
            <p:nvPr/>
          </p:nvSpPr>
          <p:spPr>
            <a:xfrm>
              <a:off x="8179225" y="5112073"/>
              <a:ext cx="3485108" cy="868124"/>
            </a:xfrm>
            <a:custGeom>
              <a:avLst/>
              <a:gdLst>
                <a:gd name="connsiteX0" fmla="*/ 0 w 3485108"/>
                <a:gd name="connsiteY0" fmla="*/ 86812 h 868124"/>
                <a:gd name="connsiteX1" fmla="*/ 86812 w 3485108"/>
                <a:gd name="connsiteY1" fmla="*/ 0 h 868124"/>
                <a:gd name="connsiteX2" fmla="*/ 3398296 w 3485108"/>
                <a:gd name="connsiteY2" fmla="*/ 0 h 868124"/>
                <a:gd name="connsiteX3" fmla="*/ 3485108 w 3485108"/>
                <a:gd name="connsiteY3" fmla="*/ 86812 h 868124"/>
                <a:gd name="connsiteX4" fmla="*/ 3485108 w 3485108"/>
                <a:gd name="connsiteY4" fmla="*/ 781312 h 868124"/>
                <a:gd name="connsiteX5" fmla="*/ 3398296 w 3485108"/>
                <a:gd name="connsiteY5" fmla="*/ 868124 h 868124"/>
                <a:gd name="connsiteX6" fmla="*/ 86812 w 3485108"/>
                <a:gd name="connsiteY6" fmla="*/ 868124 h 868124"/>
                <a:gd name="connsiteX7" fmla="*/ 0 w 3485108"/>
                <a:gd name="connsiteY7" fmla="*/ 781312 h 868124"/>
                <a:gd name="connsiteX8" fmla="*/ 0 w 3485108"/>
                <a:gd name="connsiteY8" fmla="*/ 86812 h 86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85108" h="868124">
                  <a:moveTo>
                    <a:pt x="0" y="86812"/>
                  </a:moveTo>
                  <a:cubicBezTo>
                    <a:pt x="0" y="38867"/>
                    <a:pt x="38867" y="0"/>
                    <a:pt x="86812" y="0"/>
                  </a:cubicBezTo>
                  <a:lnTo>
                    <a:pt x="3398296" y="0"/>
                  </a:lnTo>
                  <a:cubicBezTo>
                    <a:pt x="3446241" y="0"/>
                    <a:pt x="3485108" y="38867"/>
                    <a:pt x="3485108" y="86812"/>
                  </a:cubicBezTo>
                  <a:lnTo>
                    <a:pt x="3485108" y="781312"/>
                  </a:lnTo>
                  <a:cubicBezTo>
                    <a:pt x="3485108" y="829257"/>
                    <a:pt x="3446241" y="868124"/>
                    <a:pt x="3398296" y="868124"/>
                  </a:cubicBezTo>
                  <a:lnTo>
                    <a:pt x="86812" y="868124"/>
                  </a:lnTo>
                  <a:cubicBezTo>
                    <a:pt x="38867" y="868124"/>
                    <a:pt x="0" y="829257"/>
                    <a:pt x="0" y="781312"/>
                  </a:cubicBezTo>
                  <a:lnTo>
                    <a:pt x="0" y="86812"/>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3056" tIns="113056" rIns="937588" bIns="113056" numCol="1" spcCol="1270" anchor="ctr" anchorCtr="0">
              <a:noAutofit/>
            </a:bodyPr>
            <a:lstStyle/>
            <a:p>
              <a:pPr lvl="0" algn="l" defTabSz="1022350">
                <a:lnSpc>
                  <a:spcPct val="90000"/>
                </a:lnSpc>
                <a:spcBef>
                  <a:spcPct val="0"/>
                </a:spcBef>
                <a:spcAft>
                  <a:spcPct val="35000"/>
                </a:spcAft>
              </a:pPr>
              <a:r>
                <a:rPr lang="ru-RU" sz="2300" kern="1200" dirty="0" smtClean="0"/>
                <a:t>Потребители информации</a:t>
              </a:r>
              <a:endParaRPr lang="ru-RU" sz="2300" kern="1200" dirty="0"/>
            </a:p>
          </p:txBody>
        </p:sp>
        <p:sp>
          <p:nvSpPr>
            <p:cNvPr id="11" name="Полилиния 10"/>
            <p:cNvSpPr/>
            <p:nvPr/>
          </p:nvSpPr>
          <p:spPr>
            <a:xfrm>
              <a:off x="10059046" y="1791498"/>
              <a:ext cx="564280" cy="564280"/>
            </a:xfrm>
            <a:custGeom>
              <a:avLst/>
              <a:gdLst>
                <a:gd name="connsiteX0" fmla="*/ 0 w 564280"/>
                <a:gd name="connsiteY0" fmla="*/ 310354 h 564280"/>
                <a:gd name="connsiteX1" fmla="*/ 126963 w 564280"/>
                <a:gd name="connsiteY1" fmla="*/ 310354 h 564280"/>
                <a:gd name="connsiteX2" fmla="*/ 126963 w 564280"/>
                <a:gd name="connsiteY2" fmla="*/ 0 h 564280"/>
                <a:gd name="connsiteX3" fmla="*/ 437317 w 564280"/>
                <a:gd name="connsiteY3" fmla="*/ 0 h 564280"/>
                <a:gd name="connsiteX4" fmla="*/ 437317 w 564280"/>
                <a:gd name="connsiteY4" fmla="*/ 310354 h 564280"/>
                <a:gd name="connsiteX5" fmla="*/ 564280 w 564280"/>
                <a:gd name="connsiteY5" fmla="*/ 310354 h 564280"/>
                <a:gd name="connsiteX6" fmla="*/ 282140 w 564280"/>
                <a:gd name="connsiteY6" fmla="*/ 564280 h 564280"/>
                <a:gd name="connsiteX7" fmla="*/ 0 w 564280"/>
                <a:gd name="connsiteY7" fmla="*/ 310354 h 5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4280" h="564280">
                  <a:moveTo>
                    <a:pt x="0" y="310354"/>
                  </a:moveTo>
                  <a:lnTo>
                    <a:pt x="126963" y="310354"/>
                  </a:lnTo>
                  <a:lnTo>
                    <a:pt x="126963" y="0"/>
                  </a:lnTo>
                  <a:lnTo>
                    <a:pt x="437317" y="0"/>
                  </a:lnTo>
                  <a:lnTo>
                    <a:pt x="437317" y="310354"/>
                  </a:lnTo>
                  <a:lnTo>
                    <a:pt x="564280" y="310354"/>
                  </a:lnTo>
                  <a:lnTo>
                    <a:pt x="282140" y="564280"/>
                  </a:lnTo>
                  <a:lnTo>
                    <a:pt x="0" y="31035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2523" tIns="35560" rIns="162523" bIns="175219" numCol="1" spcCol="1270" anchor="ctr" anchorCtr="0">
              <a:noAutofit/>
            </a:bodyPr>
            <a:lstStyle/>
            <a:p>
              <a:pPr lvl="0" algn="ctr" defTabSz="1244600">
                <a:lnSpc>
                  <a:spcPct val="90000"/>
                </a:lnSpc>
                <a:spcBef>
                  <a:spcPct val="0"/>
                </a:spcBef>
                <a:spcAft>
                  <a:spcPct val="35000"/>
                </a:spcAft>
              </a:pPr>
              <a:endParaRPr lang="ru-RU" sz="2800" kern="1200"/>
            </a:p>
          </p:txBody>
        </p:sp>
        <p:sp>
          <p:nvSpPr>
            <p:cNvPr id="12" name="Полилиния 11"/>
            <p:cNvSpPr/>
            <p:nvPr/>
          </p:nvSpPr>
          <p:spPr>
            <a:xfrm>
              <a:off x="10319298" y="2780195"/>
              <a:ext cx="564280" cy="564280"/>
            </a:xfrm>
            <a:custGeom>
              <a:avLst/>
              <a:gdLst>
                <a:gd name="connsiteX0" fmla="*/ 0 w 564280"/>
                <a:gd name="connsiteY0" fmla="*/ 310354 h 564280"/>
                <a:gd name="connsiteX1" fmla="*/ 126963 w 564280"/>
                <a:gd name="connsiteY1" fmla="*/ 310354 h 564280"/>
                <a:gd name="connsiteX2" fmla="*/ 126963 w 564280"/>
                <a:gd name="connsiteY2" fmla="*/ 0 h 564280"/>
                <a:gd name="connsiteX3" fmla="*/ 437317 w 564280"/>
                <a:gd name="connsiteY3" fmla="*/ 0 h 564280"/>
                <a:gd name="connsiteX4" fmla="*/ 437317 w 564280"/>
                <a:gd name="connsiteY4" fmla="*/ 310354 h 564280"/>
                <a:gd name="connsiteX5" fmla="*/ 564280 w 564280"/>
                <a:gd name="connsiteY5" fmla="*/ 310354 h 564280"/>
                <a:gd name="connsiteX6" fmla="*/ 282140 w 564280"/>
                <a:gd name="connsiteY6" fmla="*/ 564280 h 564280"/>
                <a:gd name="connsiteX7" fmla="*/ 0 w 564280"/>
                <a:gd name="connsiteY7" fmla="*/ 310354 h 5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4280" h="564280">
                  <a:moveTo>
                    <a:pt x="0" y="310354"/>
                  </a:moveTo>
                  <a:lnTo>
                    <a:pt x="126963" y="310354"/>
                  </a:lnTo>
                  <a:lnTo>
                    <a:pt x="126963" y="0"/>
                  </a:lnTo>
                  <a:lnTo>
                    <a:pt x="437317" y="0"/>
                  </a:lnTo>
                  <a:lnTo>
                    <a:pt x="437317" y="310354"/>
                  </a:lnTo>
                  <a:lnTo>
                    <a:pt x="564280" y="310354"/>
                  </a:lnTo>
                  <a:lnTo>
                    <a:pt x="282140" y="564280"/>
                  </a:lnTo>
                  <a:lnTo>
                    <a:pt x="0" y="31035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2523" tIns="35560" rIns="162523" bIns="175219" numCol="1" spcCol="1270" anchor="ctr" anchorCtr="0">
              <a:noAutofit/>
            </a:bodyPr>
            <a:lstStyle/>
            <a:p>
              <a:pPr lvl="0" algn="ctr" defTabSz="1244600">
                <a:lnSpc>
                  <a:spcPct val="90000"/>
                </a:lnSpc>
                <a:spcBef>
                  <a:spcPct val="0"/>
                </a:spcBef>
                <a:spcAft>
                  <a:spcPct val="35000"/>
                </a:spcAft>
              </a:pPr>
              <a:endParaRPr lang="ru-RU" sz="2800" kern="1200"/>
            </a:p>
          </p:txBody>
        </p:sp>
        <p:sp>
          <p:nvSpPr>
            <p:cNvPr id="13" name="Полилиния 12"/>
            <p:cNvSpPr/>
            <p:nvPr/>
          </p:nvSpPr>
          <p:spPr>
            <a:xfrm>
              <a:off x="10579550" y="3754424"/>
              <a:ext cx="564280" cy="564280"/>
            </a:xfrm>
            <a:custGeom>
              <a:avLst/>
              <a:gdLst>
                <a:gd name="connsiteX0" fmla="*/ 0 w 564280"/>
                <a:gd name="connsiteY0" fmla="*/ 310354 h 564280"/>
                <a:gd name="connsiteX1" fmla="*/ 126963 w 564280"/>
                <a:gd name="connsiteY1" fmla="*/ 310354 h 564280"/>
                <a:gd name="connsiteX2" fmla="*/ 126963 w 564280"/>
                <a:gd name="connsiteY2" fmla="*/ 0 h 564280"/>
                <a:gd name="connsiteX3" fmla="*/ 437317 w 564280"/>
                <a:gd name="connsiteY3" fmla="*/ 0 h 564280"/>
                <a:gd name="connsiteX4" fmla="*/ 437317 w 564280"/>
                <a:gd name="connsiteY4" fmla="*/ 310354 h 564280"/>
                <a:gd name="connsiteX5" fmla="*/ 564280 w 564280"/>
                <a:gd name="connsiteY5" fmla="*/ 310354 h 564280"/>
                <a:gd name="connsiteX6" fmla="*/ 282140 w 564280"/>
                <a:gd name="connsiteY6" fmla="*/ 564280 h 564280"/>
                <a:gd name="connsiteX7" fmla="*/ 0 w 564280"/>
                <a:gd name="connsiteY7" fmla="*/ 310354 h 5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4280" h="564280">
                  <a:moveTo>
                    <a:pt x="0" y="310354"/>
                  </a:moveTo>
                  <a:lnTo>
                    <a:pt x="126963" y="310354"/>
                  </a:lnTo>
                  <a:lnTo>
                    <a:pt x="126963" y="0"/>
                  </a:lnTo>
                  <a:lnTo>
                    <a:pt x="437317" y="0"/>
                  </a:lnTo>
                  <a:lnTo>
                    <a:pt x="437317" y="310354"/>
                  </a:lnTo>
                  <a:lnTo>
                    <a:pt x="564280" y="310354"/>
                  </a:lnTo>
                  <a:lnTo>
                    <a:pt x="282140" y="564280"/>
                  </a:lnTo>
                  <a:lnTo>
                    <a:pt x="0" y="31035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2523" tIns="35560" rIns="162523" bIns="175219" numCol="1" spcCol="1270" anchor="ctr" anchorCtr="0">
              <a:noAutofit/>
            </a:bodyPr>
            <a:lstStyle/>
            <a:p>
              <a:pPr lvl="0" algn="ctr" defTabSz="1244600">
                <a:lnSpc>
                  <a:spcPct val="90000"/>
                </a:lnSpc>
                <a:spcBef>
                  <a:spcPct val="0"/>
                </a:spcBef>
                <a:spcAft>
                  <a:spcPct val="35000"/>
                </a:spcAft>
              </a:pPr>
              <a:endParaRPr lang="ru-RU" sz="2800" kern="1200"/>
            </a:p>
          </p:txBody>
        </p:sp>
        <p:sp>
          <p:nvSpPr>
            <p:cNvPr id="14" name="Полилиния 13"/>
            <p:cNvSpPr/>
            <p:nvPr/>
          </p:nvSpPr>
          <p:spPr>
            <a:xfrm>
              <a:off x="10839801" y="4752766"/>
              <a:ext cx="564280" cy="564280"/>
            </a:xfrm>
            <a:custGeom>
              <a:avLst/>
              <a:gdLst>
                <a:gd name="connsiteX0" fmla="*/ 0 w 564280"/>
                <a:gd name="connsiteY0" fmla="*/ 310354 h 564280"/>
                <a:gd name="connsiteX1" fmla="*/ 126963 w 564280"/>
                <a:gd name="connsiteY1" fmla="*/ 310354 h 564280"/>
                <a:gd name="connsiteX2" fmla="*/ 126963 w 564280"/>
                <a:gd name="connsiteY2" fmla="*/ 0 h 564280"/>
                <a:gd name="connsiteX3" fmla="*/ 437317 w 564280"/>
                <a:gd name="connsiteY3" fmla="*/ 0 h 564280"/>
                <a:gd name="connsiteX4" fmla="*/ 437317 w 564280"/>
                <a:gd name="connsiteY4" fmla="*/ 310354 h 564280"/>
                <a:gd name="connsiteX5" fmla="*/ 564280 w 564280"/>
                <a:gd name="connsiteY5" fmla="*/ 310354 h 564280"/>
                <a:gd name="connsiteX6" fmla="*/ 282140 w 564280"/>
                <a:gd name="connsiteY6" fmla="*/ 564280 h 564280"/>
                <a:gd name="connsiteX7" fmla="*/ 0 w 564280"/>
                <a:gd name="connsiteY7" fmla="*/ 310354 h 5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4280" h="564280">
                  <a:moveTo>
                    <a:pt x="0" y="310354"/>
                  </a:moveTo>
                  <a:lnTo>
                    <a:pt x="126963" y="310354"/>
                  </a:lnTo>
                  <a:lnTo>
                    <a:pt x="126963" y="0"/>
                  </a:lnTo>
                  <a:lnTo>
                    <a:pt x="437317" y="0"/>
                  </a:lnTo>
                  <a:lnTo>
                    <a:pt x="437317" y="310354"/>
                  </a:lnTo>
                  <a:lnTo>
                    <a:pt x="564280" y="310354"/>
                  </a:lnTo>
                  <a:lnTo>
                    <a:pt x="282140" y="564280"/>
                  </a:lnTo>
                  <a:lnTo>
                    <a:pt x="0" y="31035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2523" tIns="35560" rIns="162523" bIns="175219" numCol="1" spcCol="1270" anchor="ctr" anchorCtr="0">
              <a:noAutofit/>
            </a:bodyPr>
            <a:lstStyle/>
            <a:p>
              <a:pPr lvl="0" algn="ctr" defTabSz="1244600">
                <a:lnSpc>
                  <a:spcPct val="90000"/>
                </a:lnSpc>
                <a:spcBef>
                  <a:spcPct val="0"/>
                </a:spcBef>
                <a:spcAft>
                  <a:spcPct val="35000"/>
                </a:spcAft>
              </a:pPr>
              <a:endParaRPr lang="ru-RU" sz="2800" kern="1200"/>
            </a:p>
          </p:txBody>
        </p:sp>
      </p:grpSp>
      <p:sp>
        <p:nvSpPr>
          <p:cNvPr id="15" name="Полилиния 14"/>
          <p:cNvSpPr/>
          <p:nvPr/>
        </p:nvSpPr>
        <p:spPr>
          <a:xfrm rot="10800000">
            <a:off x="10579550" y="3472284"/>
            <a:ext cx="564280" cy="564280"/>
          </a:xfrm>
          <a:custGeom>
            <a:avLst/>
            <a:gdLst>
              <a:gd name="connsiteX0" fmla="*/ 0 w 564280"/>
              <a:gd name="connsiteY0" fmla="*/ 310354 h 564280"/>
              <a:gd name="connsiteX1" fmla="*/ 126963 w 564280"/>
              <a:gd name="connsiteY1" fmla="*/ 310354 h 564280"/>
              <a:gd name="connsiteX2" fmla="*/ 126963 w 564280"/>
              <a:gd name="connsiteY2" fmla="*/ 0 h 564280"/>
              <a:gd name="connsiteX3" fmla="*/ 437317 w 564280"/>
              <a:gd name="connsiteY3" fmla="*/ 0 h 564280"/>
              <a:gd name="connsiteX4" fmla="*/ 437317 w 564280"/>
              <a:gd name="connsiteY4" fmla="*/ 310354 h 564280"/>
              <a:gd name="connsiteX5" fmla="*/ 564280 w 564280"/>
              <a:gd name="connsiteY5" fmla="*/ 310354 h 564280"/>
              <a:gd name="connsiteX6" fmla="*/ 282140 w 564280"/>
              <a:gd name="connsiteY6" fmla="*/ 564280 h 564280"/>
              <a:gd name="connsiteX7" fmla="*/ 0 w 564280"/>
              <a:gd name="connsiteY7" fmla="*/ 310354 h 5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4280" h="564280">
                <a:moveTo>
                  <a:pt x="0" y="310354"/>
                </a:moveTo>
                <a:lnTo>
                  <a:pt x="126963" y="310354"/>
                </a:lnTo>
                <a:lnTo>
                  <a:pt x="126963" y="0"/>
                </a:lnTo>
                <a:lnTo>
                  <a:pt x="437317" y="0"/>
                </a:lnTo>
                <a:lnTo>
                  <a:pt x="437317" y="310354"/>
                </a:lnTo>
                <a:lnTo>
                  <a:pt x="564280" y="310354"/>
                </a:lnTo>
                <a:lnTo>
                  <a:pt x="282140" y="564280"/>
                </a:lnTo>
                <a:lnTo>
                  <a:pt x="0" y="31035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2523" tIns="35560" rIns="162523" bIns="175219" numCol="1" spcCol="1270" anchor="ctr" anchorCtr="0">
            <a:noAutofit/>
          </a:bodyPr>
          <a:lstStyle/>
          <a:p>
            <a:pPr lvl="0" algn="ctr" defTabSz="1244600">
              <a:lnSpc>
                <a:spcPct val="90000"/>
              </a:lnSpc>
              <a:spcBef>
                <a:spcPct val="0"/>
              </a:spcBef>
              <a:spcAft>
                <a:spcPct val="35000"/>
              </a:spcAft>
            </a:pPr>
            <a:endParaRPr lang="ru-RU" sz="2800" kern="1200"/>
          </a:p>
        </p:txBody>
      </p:sp>
      <p:sp>
        <p:nvSpPr>
          <p:cNvPr id="16" name="Полилиния 15"/>
          <p:cNvSpPr/>
          <p:nvPr/>
        </p:nvSpPr>
        <p:spPr>
          <a:xfrm rot="10800000">
            <a:off x="10839801" y="4427220"/>
            <a:ext cx="564280" cy="564280"/>
          </a:xfrm>
          <a:custGeom>
            <a:avLst/>
            <a:gdLst>
              <a:gd name="connsiteX0" fmla="*/ 0 w 564280"/>
              <a:gd name="connsiteY0" fmla="*/ 310354 h 564280"/>
              <a:gd name="connsiteX1" fmla="*/ 126963 w 564280"/>
              <a:gd name="connsiteY1" fmla="*/ 310354 h 564280"/>
              <a:gd name="connsiteX2" fmla="*/ 126963 w 564280"/>
              <a:gd name="connsiteY2" fmla="*/ 0 h 564280"/>
              <a:gd name="connsiteX3" fmla="*/ 437317 w 564280"/>
              <a:gd name="connsiteY3" fmla="*/ 0 h 564280"/>
              <a:gd name="connsiteX4" fmla="*/ 437317 w 564280"/>
              <a:gd name="connsiteY4" fmla="*/ 310354 h 564280"/>
              <a:gd name="connsiteX5" fmla="*/ 564280 w 564280"/>
              <a:gd name="connsiteY5" fmla="*/ 310354 h 564280"/>
              <a:gd name="connsiteX6" fmla="*/ 282140 w 564280"/>
              <a:gd name="connsiteY6" fmla="*/ 564280 h 564280"/>
              <a:gd name="connsiteX7" fmla="*/ 0 w 564280"/>
              <a:gd name="connsiteY7" fmla="*/ 310354 h 56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4280" h="564280">
                <a:moveTo>
                  <a:pt x="0" y="310354"/>
                </a:moveTo>
                <a:lnTo>
                  <a:pt x="126963" y="310354"/>
                </a:lnTo>
                <a:lnTo>
                  <a:pt x="126963" y="0"/>
                </a:lnTo>
                <a:lnTo>
                  <a:pt x="437317" y="0"/>
                </a:lnTo>
                <a:lnTo>
                  <a:pt x="437317" y="310354"/>
                </a:lnTo>
                <a:lnTo>
                  <a:pt x="564280" y="310354"/>
                </a:lnTo>
                <a:lnTo>
                  <a:pt x="282140" y="564280"/>
                </a:lnTo>
                <a:lnTo>
                  <a:pt x="0" y="310354"/>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2523" tIns="35560" rIns="162523" bIns="175219" numCol="1" spcCol="1270" anchor="ctr" anchorCtr="0">
            <a:noAutofit/>
          </a:bodyPr>
          <a:lstStyle/>
          <a:p>
            <a:pPr lvl="0" algn="ctr" defTabSz="1244600">
              <a:lnSpc>
                <a:spcPct val="90000"/>
              </a:lnSpc>
              <a:spcBef>
                <a:spcPct val="0"/>
              </a:spcBef>
              <a:spcAft>
                <a:spcPct val="35000"/>
              </a:spcAft>
            </a:pPr>
            <a:endParaRPr lang="ru-RU" sz="2800" kern="1200"/>
          </a:p>
        </p:txBody>
      </p:sp>
      <p:cxnSp>
        <p:nvCxnSpPr>
          <p:cNvPr id="18" name="Соединительная линия уступом 17"/>
          <p:cNvCxnSpPr/>
          <p:nvPr/>
        </p:nvCxnSpPr>
        <p:spPr>
          <a:xfrm rot="16200000" flipV="1">
            <a:off x="9925520" y="3588785"/>
            <a:ext cx="2905805" cy="1033464"/>
          </a:xfrm>
          <a:prstGeom prst="bentConnector3">
            <a:avLst>
              <a:gd name="adj1" fmla="val 99949"/>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a:off x="11664333" y="5546135"/>
            <a:ext cx="23597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rot="16200000">
            <a:off x="10759804" y="3683271"/>
            <a:ext cx="1901371" cy="369332"/>
          </a:xfrm>
          <a:prstGeom prst="rect">
            <a:avLst/>
          </a:prstGeom>
          <a:noFill/>
        </p:spPr>
        <p:txBody>
          <a:bodyPr wrap="square" rtlCol="0">
            <a:spAutoFit/>
          </a:bodyPr>
          <a:lstStyle/>
          <a:p>
            <a:r>
              <a:rPr lang="ru-RU" b="1" dirty="0" smtClean="0"/>
              <a:t>Обратная связь</a:t>
            </a:r>
            <a:endParaRPr lang="ru-RU" b="1" dirty="0"/>
          </a:p>
        </p:txBody>
      </p:sp>
    </p:spTree>
    <p:extLst>
      <p:ext uri="{BB962C8B-B14F-4D97-AF65-F5344CB8AC3E}">
        <p14:creationId xmlns:p14="http://schemas.microsoft.com/office/powerpoint/2010/main" val="114060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212118"/>
            <a:ext cx="9905998" cy="676882"/>
          </a:xfrm>
        </p:spPr>
        <p:txBody>
          <a:bodyPr/>
          <a:lstStyle/>
          <a:p>
            <a:r>
              <a:rPr lang="ru-RU" dirty="0" smtClean="0"/>
              <a:t>Основные понятия</a:t>
            </a:r>
            <a:endParaRPr lang="ru-RU" dirty="0"/>
          </a:p>
        </p:txBody>
      </p:sp>
      <p:sp>
        <p:nvSpPr>
          <p:cNvPr id="3" name="Объект 2"/>
          <p:cNvSpPr>
            <a:spLocks noGrp="1"/>
          </p:cNvSpPr>
          <p:nvPr>
            <p:ph idx="1"/>
          </p:nvPr>
        </p:nvSpPr>
        <p:spPr>
          <a:xfrm>
            <a:off x="742950" y="1157286"/>
            <a:ext cx="4939393" cy="5268913"/>
          </a:xfrm>
        </p:spPr>
        <p:txBody>
          <a:bodyPr>
            <a:noAutofit/>
          </a:bodyPr>
          <a:lstStyle/>
          <a:p>
            <a:pPr algn="just"/>
            <a:r>
              <a:rPr lang="ru-RU" sz="1600" b="1" u="sng" dirty="0"/>
              <a:t>Данные</a:t>
            </a:r>
            <a:r>
              <a:rPr lang="ru-RU" sz="1600" dirty="0"/>
              <a:t>  это информация, зафиксированная в некоторой форме, пригодной для последующей обработки, передачи и хранения, например, находящаяся в памяти ЭВМ или подготовленная для ввода в ЭВМ. </a:t>
            </a:r>
            <a:endParaRPr lang="ru-RU" sz="1600" dirty="0" smtClean="0"/>
          </a:p>
          <a:p>
            <a:pPr algn="just"/>
            <a:r>
              <a:rPr lang="ru-RU" sz="1600" b="1" u="sng" dirty="0" smtClean="0"/>
              <a:t>База </a:t>
            </a:r>
            <a:r>
              <a:rPr lang="ru-RU" sz="1600" b="1" u="sng" dirty="0"/>
              <a:t>данных (БД)  </a:t>
            </a:r>
            <a:r>
              <a:rPr lang="ru-RU" sz="1600" dirty="0"/>
              <a:t>именованная совокупность взаимосвязанных данных, отображающая состояние объектов и их отношений в некоторой предметной области, используемых несколькими пользователями. </a:t>
            </a:r>
            <a:endParaRPr lang="ru-RU" sz="1600" dirty="0" smtClean="0"/>
          </a:p>
          <a:p>
            <a:pPr algn="just"/>
            <a:r>
              <a:rPr lang="ru-RU" sz="1600" b="1" u="sng" dirty="0" smtClean="0"/>
              <a:t>Структурой </a:t>
            </a:r>
            <a:r>
              <a:rPr lang="ru-RU" sz="1600" b="1" u="sng" dirty="0"/>
              <a:t>данных </a:t>
            </a:r>
            <a:r>
              <a:rPr lang="ru-RU" sz="1600" dirty="0"/>
              <a:t>называют совокупность правил и ограничений, которые отражают связи, существующие между отдельными частями (элементами) данных. В зависимости от структуры различают иерархическую, сетевую, реляционную, объектно-ориентированную и гибридную модели баз </a:t>
            </a:r>
            <a:r>
              <a:rPr lang="ru-RU" sz="1600" dirty="0" smtClean="0"/>
              <a:t>данных.</a:t>
            </a:r>
          </a:p>
        </p:txBody>
      </p:sp>
      <p:pic>
        <p:nvPicPr>
          <p:cNvPr id="1026" name="Picture 2" descr="Нотация BPMN [BS Docs 4]"/>
          <p:cNvPicPr>
            <a:picLocks noChangeAspect="1" noChangeArrowheads="1"/>
          </p:cNvPicPr>
          <p:nvPr/>
        </p:nvPicPr>
        <p:blipFill rotWithShape="1">
          <a:blip r:embed="rId2">
            <a:extLst>
              <a:ext uri="{28A0092B-C50C-407E-A947-70E740481C1C}">
                <a14:useLocalDpi xmlns:a14="http://schemas.microsoft.com/office/drawing/2010/main" val="0"/>
              </a:ext>
            </a:extLst>
          </a:blip>
          <a:srcRect l="62217" t="39304" r="670" b="16085"/>
          <a:stretch/>
        </p:blipFill>
        <p:spPr bwMode="auto">
          <a:xfrm>
            <a:off x="6389370" y="1051559"/>
            <a:ext cx="937260" cy="9944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29350" y="2045970"/>
            <a:ext cx="1258678" cy="369332"/>
          </a:xfrm>
          <a:prstGeom prst="rect">
            <a:avLst/>
          </a:prstGeom>
          <a:noFill/>
        </p:spPr>
        <p:txBody>
          <a:bodyPr wrap="none" rtlCol="0">
            <a:spAutoFit/>
          </a:bodyPr>
          <a:lstStyle/>
          <a:p>
            <a:r>
              <a:rPr lang="ru-RU" dirty="0" smtClean="0"/>
              <a:t>БД в </a:t>
            </a:r>
            <a:r>
              <a:rPr lang="en-US" dirty="0" smtClean="0"/>
              <a:t>BPMN</a:t>
            </a:r>
            <a:endParaRPr lang="ru-RU" dirty="0"/>
          </a:p>
        </p:txBody>
      </p:sp>
      <p:pic>
        <p:nvPicPr>
          <p:cNvPr id="1028" name="Picture 4" descr="Нотация UML - Базы данных: проектирование"/>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3657" y="792797"/>
            <a:ext cx="3399227" cy="173323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668523" y="2526030"/>
            <a:ext cx="2129494" cy="369332"/>
          </a:xfrm>
          <a:prstGeom prst="rect">
            <a:avLst/>
          </a:prstGeom>
          <a:noFill/>
        </p:spPr>
        <p:txBody>
          <a:bodyPr wrap="none" rtlCol="0">
            <a:spAutoFit/>
          </a:bodyPr>
          <a:lstStyle/>
          <a:p>
            <a:r>
              <a:rPr lang="ru-RU" dirty="0" smtClean="0"/>
              <a:t>Диаграмма классов</a:t>
            </a:r>
            <a:endParaRPr lang="ru-RU" dirty="0"/>
          </a:p>
        </p:txBody>
      </p:sp>
      <p:pic>
        <p:nvPicPr>
          <p:cNvPr id="1032" name="Picture 8" descr="Фигуры атрибутов ER-диаграммы"/>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7147" y="3094829"/>
            <a:ext cx="5315737" cy="101046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917953" y="4120098"/>
            <a:ext cx="1965538" cy="369332"/>
          </a:xfrm>
          <a:prstGeom prst="rect">
            <a:avLst/>
          </a:prstGeom>
          <a:noFill/>
        </p:spPr>
        <p:txBody>
          <a:bodyPr wrap="none" rtlCol="0">
            <a:spAutoFit/>
          </a:bodyPr>
          <a:lstStyle/>
          <a:p>
            <a:r>
              <a:rPr lang="en-US" dirty="0" smtClean="0"/>
              <a:t>ERD </a:t>
            </a:r>
            <a:r>
              <a:rPr lang="ru-RU" dirty="0" smtClean="0"/>
              <a:t>нотации </a:t>
            </a:r>
            <a:r>
              <a:rPr lang="ru-RU" dirty="0" err="1" smtClean="0"/>
              <a:t>Чена</a:t>
            </a:r>
            <a:endParaRPr lang="ru-RU" dirty="0" smtClean="0"/>
          </a:p>
        </p:txBody>
      </p:sp>
      <p:pic>
        <p:nvPicPr>
          <p:cNvPr id="1038" name="Picture 14" descr="Нотации построения модели «сущность - связь» по методу Ричарда Баркера.  Одной из наиболее распространенных разновидностей нотации ERD является  нотация, предложенная Ричардом Баркером — Студопедия"/>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7147" y="4489430"/>
            <a:ext cx="2680101" cy="20709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474428" y="6488668"/>
            <a:ext cx="2296270" cy="369332"/>
          </a:xfrm>
          <a:prstGeom prst="rect">
            <a:avLst/>
          </a:prstGeom>
          <a:noFill/>
        </p:spPr>
        <p:txBody>
          <a:bodyPr wrap="none" rtlCol="0">
            <a:spAutoFit/>
          </a:bodyPr>
          <a:lstStyle/>
          <a:p>
            <a:r>
              <a:rPr lang="en-US" dirty="0" smtClean="0"/>
              <a:t>ERD </a:t>
            </a:r>
            <a:r>
              <a:rPr lang="ru-RU" dirty="0" smtClean="0"/>
              <a:t>нотации </a:t>
            </a:r>
            <a:r>
              <a:rPr lang="ru-RU" dirty="0" err="1" smtClean="0"/>
              <a:t>Баркера</a:t>
            </a:r>
            <a:endParaRPr lang="ru-RU" dirty="0" smtClean="0"/>
          </a:p>
        </p:txBody>
      </p:sp>
      <p:pic>
        <p:nvPicPr>
          <p:cNvPr id="1040" name="Picture 16" descr="Построение реляционной схемы базы данных, Создание таблиц и схем данных БД  - Создание универсальной системы учета заявок туристической фирмы OOO  &amp;quot;Глобус&amp;quot;"/>
          <p:cNvPicPr>
            <a:picLocks noChangeAspect="1" noChangeArrowheads="1"/>
          </p:cNvPicPr>
          <p:nvPr/>
        </p:nvPicPr>
        <p:blipFill rotWithShape="1">
          <a:blip r:embed="rId6">
            <a:extLst>
              <a:ext uri="{28A0092B-C50C-407E-A947-70E740481C1C}">
                <a14:useLocalDpi xmlns:a14="http://schemas.microsoft.com/office/drawing/2010/main" val="0"/>
              </a:ext>
            </a:extLst>
          </a:blip>
          <a:srcRect r="42511" b="-693"/>
          <a:stretch/>
        </p:blipFill>
        <p:spPr bwMode="auto">
          <a:xfrm>
            <a:off x="9039759" y="4581522"/>
            <a:ext cx="2607411" cy="186119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9783118" y="6426199"/>
            <a:ext cx="1120691" cy="369332"/>
          </a:xfrm>
          <a:prstGeom prst="rect">
            <a:avLst/>
          </a:prstGeom>
          <a:noFill/>
        </p:spPr>
        <p:txBody>
          <a:bodyPr wrap="none" rtlCol="0">
            <a:spAutoFit/>
          </a:bodyPr>
          <a:lstStyle/>
          <a:p>
            <a:r>
              <a:rPr lang="ru-RU" dirty="0" smtClean="0"/>
              <a:t>Схема БД</a:t>
            </a:r>
          </a:p>
        </p:txBody>
      </p:sp>
    </p:spTree>
    <p:extLst>
      <p:ext uri="{BB962C8B-B14F-4D97-AF65-F5344CB8AC3E}">
        <p14:creationId xmlns:p14="http://schemas.microsoft.com/office/powerpoint/2010/main" val="26188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212118"/>
            <a:ext cx="9905998" cy="676882"/>
          </a:xfrm>
        </p:spPr>
        <p:txBody>
          <a:bodyPr/>
          <a:lstStyle/>
          <a:p>
            <a:r>
              <a:rPr lang="ru-RU" dirty="0" smtClean="0"/>
              <a:t>Основные понятия</a:t>
            </a:r>
            <a:endParaRPr lang="ru-RU" dirty="0"/>
          </a:p>
        </p:txBody>
      </p:sp>
      <p:sp>
        <p:nvSpPr>
          <p:cNvPr id="3" name="Объект 2"/>
          <p:cNvSpPr>
            <a:spLocks noGrp="1"/>
          </p:cNvSpPr>
          <p:nvPr>
            <p:ph idx="1"/>
          </p:nvPr>
        </p:nvSpPr>
        <p:spPr>
          <a:xfrm>
            <a:off x="1141412" y="1157286"/>
            <a:ext cx="9905999" cy="5268913"/>
          </a:xfrm>
        </p:spPr>
        <p:txBody>
          <a:bodyPr>
            <a:normAutofit fontScale="92500"/>
          </a:bodyPr>
          <a:lstStyle/>
          <a:p>
            <a:pPr algn="just"/>
            <a:r>
              <a:rPr lang="ru-RU" b="1" u="sng" dirty="0"/>
              <a:t>Обработка данных  </a:t>
            </a:r>
            <a:r>
              <a:rPr lang="ru-RU" dirty="0"/>
              <a:t>это совокупность задач, осуществляющих преобразование массивов данных. Обработка данных включает в себя ввод данных в ЭВМ, отбор данных по каким-либо критериям, преобразование структуры данных, перемещение данных во внешней памяти ЭВМ, вывод данных, являющихся результатом вычислений или других преобразований (в табличном или в каком-либо ином удобном для пользователя виде). </a:t>
            </a:r>
            <a:endParaRPr lang="ru-RU" dirty="0" smtClean="0"/>
          </a:p>
          <a:p>
            <a:pPr algn="just"/>
            <a:r>
              <a:rPr lang="ru-RU" b="1" u="sng" dirty="0" smtClean="0"/>
              <a:t>Система </a:t>
            </a:r>
            <a:r>
              <a:rPr lang="ru-RU" b="1" u="sng" dirty="0"/>
              <a:t>обработки данных (СОД)  </a:t>
            </a:r>
            <a:r>
              <a:rPr lang="ru-RU" dirty="0"/>
              <a:t>это набор аппаратных и программных средств, осуществляющих выполнение задач по управлению данными. </a:t>
            </a:r>
            <a:endParaRPr lang="ru-RU" dirty="0" smtClean="0"/>
          </a:p>
          <a:p>
            <a:pPr algn="just"/>
            <a:r>
              <a:rPr lang="ru-RU" b="1" u="sng" dirty="0" smtClean="0"/>
              <a:t>Управление </a:t>
            </a:r>
            <a:r>
              <a:rPr lang="ru-RU" b="1" u="sng" dirty="0"/>
              <a:t>данными  </a:t>
            </a:r>
            <a:r>
              <a:rPr lang="ru-RU" dirty="0"/>
              <a:t>весь круг операций с данными, которые необходимы для успешного функционирования системы обработки данных. </a:t>
            </a:r>
          </a:p>
        </p:txBody>
      </p:sp>
    </p:spTree>
    <p:extLst>
      <p:ext uri="{BB962C8B-B14F-4D97-AF65-F5344CB8AC3E}">
        <p14:creationId xmlns:p14="http://schemas.microsoft.com/office/powerpoint/2010/main" val="4109290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3" y="212118"/>
            <a:ext cx="9905998" cy="676882"/>
          </a:xfrm>
        </p:spPr>
        <p:txBody>
          <a:bodyPr/>
          <a:lstStyle/>
          <a:p>
            <a:r>
              <a:rPr lang="ru-RU" dirty="0" smtClean="0"/>
              <a:t>СУБД</a:t>
            </a:r>
            <a:endParaRPr lang="ru-RU" dirty="0"/>
          </a:p>
        </p:txBody>
      </p:sp>
      <p:sp>
        <p:nvSpPr>
          <p:cNvPr id="3" name="Объект 2"/>
          <p:cNvSpPr>
            <a:spLocks noGrp="1"/>
          </p:cNvSpPr>
          <p:nvPr>
            <p:ph idx="1"/>
          </p:nvPr>
        </p:nvSpPr>
        <p:spPr>
          <a:xfrm>
            <a:off x="1141412" y="1157287"/>
            <a:ext cx="10165496" cy="1585914"/>
          </a:xfrm>
        </p:spPr>
        <p:txBody>
          <a:bodyPr>
            <a:normAutofit/>
          </a:bodyPr>
          <a:lstStyle/>
          <a:p>
            <a:pPr marL="0" indent="0" algn="just">
              <a:buNone/>
            </a:pPr>
            <a:r>
              <a:rPr lang="ru-RU" b="1" u="sng" dirty="0"/>
              <a:t>Система управления базами данных (СУБД)  </a:t>
            </a:r>
            <a:r>
              <a:rPr lang="ru-RU" dirty="0"/>
              <a:t>это совокупность языковых и программных средств, предназначенных для управления созданием и использованием баз данных.</a:t>
            </a:r>
          </a:p>
        </p:txBody>
      </p:sp>
      <p:pic>
        <p:nvPicPr>
          <p:cNvPr id="2052" name="Picture 4" descr="13. Системы управления базами данных | СУБД и их классификация (11 кл. ФГОС)"/>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412" y="2743201"/>
            <a:ext cx="6294863" cy="33048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Как работает реляционная база данных | Блог Makeomatic: разработка сайтов и  мобильных приложений"/>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4402" y="2743201"/>
            <a:ext cx="3264967" cy="3317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5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3"/>
          <a:srcRect l="14095" t="14663" r="16168" b="15866"/>
          <a:stretch/>
        </p:blipFill>
        <p:spPr>
          <a:xfrm>
            <a:off x="1141414" y="889001"/>
            <a:ext cx="8653218" cy="4846472"/>
          </a:xfrm>
          <a:prstGeom prst="rect">
            <a:avLst/>
          </a:prstGeom>
        </p:spPr>
      </p:pic>
      <p:sp>
        <p:nvSpPr>
          <p:cNvPr id="3" name="Заголовок 1"/>
          <p:cNvSpPr txBox="1">
            <a:spLocks/>
          </p:cNvSpPr>
          <p:nvPr/>
        </p:nvSpPr>
        <p:spPr>
          <a:xfrm>
            <a:off x="1141413" y="212118"/>
            <a:ext cx="9905998" cy="676882"/>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ru-RU" dirty="0" smtClean="0"/>
              <a:t>Топ 15 СУБД за март 2021</a:t>
            </a:r>
            <a:endParaRPr lang="ru-RU" dirty="0"/>
          </a:p>
        </p:txBody>
      </p:sp>
      <p:sp>
        <p:nvSpPr>
          <p:cNvPr id="4" name="Прямоугольник 3"/>
          <p:cNvSpPr/>
          <p:nvPr/>
        </p:nvSpPr>
        <p:spPr>
          <a:xfrm>
            <a:off x="1141413" y="5842337"/>
            <a:ext cx="10042402" cy="830997"/>
          </a:xfrm>
          <a:prstGeom prst="rect">
            <a:avLst/>
          </a:prstGeom>
        </p:spPr>
        <p:txBody>
          <a:bodyPr wrap="square">
            <a:spAutoFit/>
          </a:bodyPr>
          <a:lstStyle/>
          <a:p>
            <a:pPr algn="just"/>
            <a:r>
              <a:rPr lang="ru-RU" sz="1200" dirty="0"/>
              <a:t>Какая база данных стала самой популярной в 2021 году? Согласно рейтингу БД, это </a:t>
            </a:r>
            <a:r>
              <a:rPr lang="ru-RU" sz="1200" dirty="0" err="1"/>
              <a:t>Oracle</a:t>
            </a:r>
            <a:r>
              <a:rPr lang="ru-RU" sz="1200" dirty="0"/>
              <a:t>. Этой базой данных пользуются 30,2 % респондентов. В два раза меньше респондентов используют </a:t>
            </a:r>
            <a:r>
              <a:rPr lang="ru-RU" sz="1200" dirty="0" err="1"/>
              <a:t>MySQL</a:t>
            </a:r>
            <a:r>
              <a:rPr lang="ru-RU" sz="1200" dirty="0"/>
              <a:t> (16,65 %) и SQL </a:t>
            </a:r>
            <a:r>
              <a:rPr lang="ru-RU" sz="1200" dirty="0" err="1"/>
              <a:t>Server</a:t>
            </a:r>
            <a:r>
              <a:rPr lang="ru-RU" sz="1200" dirty="0"/>
              <a:t> (13,21 %) — второе и третье места соответственно. В совокупности на долю этих трех СУБД приходится более 62 % общего числа пользователей. На четвертой строчке расположилась СУБД </a:t>
            </a:r>
            <a:r>
              <a:rPr lang="ru-RU" sz="1200" dirty="0" err="1"/>
              <a:t>Microsoft</a:t>
            </a:r>
            <a:r>
              <a:rPr lang="ru-RU" sz="1200" dirty="0"/>
              <a:t> </a:t>
            </a:r>
            <a:r>
              <a:rPr lang="ru-RU" sz="1200" dirty="0" err="1"/>
              <a:t>Access</a:t>
            </a:r>
            <a:r>
              <a:rPr lang="ru-RU" sz="1200" dirty="0"/>
              <a:t> — 9 %. На долю баз данных, занявших пятое и последующие места, приходится менее 5 %.</a:t>
            </a:r>
          </a:p>
        </p:txBody>
      </p:sp>
    </p:spTree>
    <p:extLst>
      <p:ext uri="{BB962C8B-B14F-4D97-AF65-F5344CB8AC3E}">
        <p14:creationId xmlns:p14="http://schemas.microsoft.com/office/powerpoint/2010/main" val="3069092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1412" y="0"/>
            <a:ext cx="9905998" cy="1478570"/>
          </a:xfrm>
        </p:spPr>
        <p:txBody>
          <a:bodyPr/>
          <a:lstStyle/>
          <a:p>
            <a:r>
              <a:rPr lang="ru-RU" dirty="0" smtClean="0"/>
              <a:t>По количеству пользователей СУБД бывают:</a:t>
            </a:r>
            <a:endParaRPr lang="ru-RU" dirty="0"/>
          </a:p>
        </p:txBody>
      </p:sp>
      <p:sp>
        <p:nvSpPr>
          <p:cNvPr id="3" name="Объект 2"/>
          <p:cNvSpPr>
            <a:spLocks noGrp="1"/>
          </p:cNvSpPr>
          <p:nvPr>
            <p:ph idx="1"/>
          </p:nvPr>
        </p:nvSpPr>
        <p:spPr>
          <a:xfrm>
            <a:off x="1141411" y="1478570"/>
            <a:ext cx="4802189" cy="4816722"/>
          </a:xfrm>
        </p:spPr>
        <p:txBody>
          <a:bodyPr>
            <a:normAutofit/>
          </a:bodyPr>
          <a:lstStyle/>
          <a:p>
            <a:r>
              <a:rPr lang="ru-RU" dirty="0"/>
              <a:t>Однопользовательская система </a:t>
            </a:r>
            <a:r>
              <a:rPr lang="ru-RU" dirty="0" smtClean="0"/>
              <a:t>- </a:t>
            </a:r>
            <a:r>
              <a:rPr lang="ru-RU" dirty="0"/>
              <a:t>это система, в которой в одно и то же время к базе данных может получить доступ не более одного пользователя. </a:t>
            </a:r>
            <a:endParaRPr lang="ru-RU" dirty="0" smtClean="0"/>
          </a:p>
          <a:p>
            <a:pPr algn="just"/>
            <a:r>
              <a:rPr lang="ru-RU" dirty="0" smtClean="0"/>
              <a:t>Многопользовательская </a:t>
            </a:r>
            <a:r>
              <a:rPr lang="ru-RU" dirty="0"/>
              <a:t>система </a:t>
            </a:r>
            <a:r>
              <a:rPr lang="ru-RU" dirty="0" smtClean="0"/>
              <a:t>- </a:t>
            </a:r>
            <a:r>
              <a:rPr lang="ru-RU" dirty="0"/>
              <a:t>это система, в которой в одно и то же время к базе данных может получить доступ несколько пользователей. </a:t>
            </a:r>
          </a:p>
        </p:txBody>
      </p:sp>
      <p:pic>
        <p:nvPicPr>
          <p:cNvPr id="3076" name="Picture 4" descr="Базы данных - Урок 1. Понятие базы данных"/>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1" y="1657107"/>
            <a:ext cx="5866922" cy="277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48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TM04033919[[fn=Контур]]</Template>
  <TotalTime>83</TotalTime>
  <Words>1012</Words>
  <Application>Microsoft Office PowerPoint</Application>
  <PresentationFormat>Широкоэкранный</PresentationFormat>
  <Paragraphs>99</Paragraphs>
  <Slides>13</Slides>
  <Notes>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Trebuchet MS</vt:lpstr>
      <vt:lpstr>Tw Cen MT</vt:lpstr>
      <vt:lpstr>Wingdings</vt:lpstr>
      <vt:lpstr>Контур</vt:lpstr>
      <vt:lpstr>Раздел 1. Основные концепции данных и реляционная модель данных </vt:lpstr>
      <vt:lpstr>Введение</vt:lpstr>
      <vt:lpstr>Введение</vt:lpstr>
      <vt:lpstr>Информационная система</vt:lpstr>
      <vt:lpstr>Основные понятия</vt:lpstr>
      <vt:lpstr>Основные понятия</vt:lpstr>
      <vt:lpstr>СУБД</vt:lpstr>
      <vt:lpstr>Презентация PowerPoint</vt:lpstr>
      <vt:lpstr>По количеству пользователей СУБД бывают:</vt:lpstr>
      <vt:lpstr>Основные понятия</vt:lpstr>
      <vt:lpstr>Основные понятия</vt:lpstr>
      <vt:lpstr>Основные категории пользователей</vt:lpstr>
      <vt:lpstr>Контрольные 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Раздел 1. Основные концепции данных и реляционная модель данных </dc:title>
  <dc:creator>Пользователь Windows</dc:creator>
  <cp:lastModifiedBy>Пользователь Windows</cp:lastModifiedBy>
  <cp:revision>29</cp:revision>
  <dcterms:created xsi:type="dcterms:W3CDTF">2022-02-04T14:39:09Z</dcterms:created>
  <dcterms:modified xsi:type="dcterms:W3CDTF">2022-02-04T16:04:41Z</dcterms:modified>
</cp:coreProperties>
</file>