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4" r:id="rId3"/>
    <p:sldId id="315" r:id="rId4"/>
    <p:sldId id="316" r:id="rId5"/>
    <p:sldId id="317" r:id="rId6"/>
    <p:sldId id="318" r:id="rId7"/>
    <p:sldId id="319" r:id="rId8"/>
    <p:sldId id="320" r:id="rId9"/>
    <p:sldId id="321" r:id="rId10"/>
    <p:sldId id="322" r:id="rId11"/>
    <p:sldId id="323"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7" autoAdjust="0"/>
    <p:restoredTop sz="94660"/>
  </p:normalViewPr>
  <p:slideViewPr>
    <p:cSldViewPr>
      <p:cViewPr varScale="1">
        <p:scale>
          <a:sx n="75" d="100"/>
          <a:sy n="75" d="100"/>
        </p:scale>
        <p:origin x="15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4835A4C-C923-48E3-AB56-F5B2FEE60F2E}"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348193A-1A14-4595-9438-10470E702FD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03EB9DF-3C7C-44BF-9528-546E2591B8C6}"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аблица 2"/>
          <p:cNvSpPr>
            <a:spLocks noGrp="1"/>
          </p:cNvSpPr>
          <p:nvPr>
            <p:ph type="tbl" idx="1"/>
          </p:nvPr>
        </p:nvSpPr>
        <p:spPr>
          <a:xfrm>
            <a:off x="457200" y="1600200"/>
            <a:ext cx="8229600" cy="4525963"/>
          </a:xfrm>
        </p:spPr>
        <p:txBody>
          <a:bodyPr/>
          <a:lstStyle/>
          <a:p>
            <a:pPr lvl="0"/>
            <a:endParaRPr lang="ru-RU" noProof="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57D2847-9838-4781-B12F-4299BB34F80F}"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Титульный слайд">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925513" y="0"/>
            <a:ext cx="7410450" cy="457200"/>
          </a:xfrm>
          <a:prstGeom prst="rect">
            <a:avLst/>
          </a:prstGeom>
          <a:noFill/>
          <a:ln w="9525">
            <a:noFill/>
            <a:miter lim="800000"/>
            <a:headEnd/>
            <a:tailEnd/>
          </a:ln>
          <a:effectLst/>
        </p:spPr>
        <p:txBody>
          <a:bodyPr>
            <a:spAutoFit/>
          </a:bodyPr>
          <a:lstStyle/>
          <a:p>
            <a:pPr fontAlgn="auto">
              <a:spcBef>
                <a:spcPts val="0"/>
              </a:spcBef>
              <a:spcAft>
                <a:spcPts val="0"/>
              </a:spcAft>
              <a:defRPr/>
            </a:pPr>
            <a:r>
              <a:rPr lang="ru-RU">
                <a:solidFill>
                  <a:srgbClr val="FFFFFF"/>
                </a:solidFill>
                <a:latin typeface="Arial"/>
                <a:cs typeface="Arial" charset="0"/>
              </a:rPr>
              <a:t>Л.Л. Босова, УМК по информатике для 5-7 классов</a:t>
            </a:r>
            <a:endParaRPr lang="en-US">
              <a:solidFill>
                <a:srgbClr val="FFFFFF"/>
              </a:solidFill>
              <a:latin typeface="Arial"/>
              <a:cs typeface="Arial" charset="0"/>
            </a:endParaRPr>
          </a:p>
        </p:txBody>
      </p:sp>
      <p:sp>
        <p:nvSpPr>
          <p:cNvPr id="4" name="Text Box 7"/>
          <p:cNvSpPr txBox="1">
            <a:spLocks noChangeArrowheads="1"/>
          </p:cNvSpPr>
          <p:nvPr userDrawn="1"/>
        </p:nvSpPr>
        <p:spPr bwMode="auto">
          <a:xfrm>
            <a:off x="4002088" y="6610350"/>
            <a:ext cx="1125537" cy="274638"/>
          </a:xfrm>
          <a:prstGeom prst="rect">
            <a:avLst/>
          </a:prstGeom>
          <a:noFill/>
          <a:ln w="9525">
            <a:noFill/>
            <a:miter lim="800000"/>
            <a:headEnd/>
            <a:tailEnd/>
          </a:ln>
          <a:effectLst/>
        </p:spPr>
        <p:txBody>
          <a:bodyPr>
            <a:spAutoFit/>
          </a:bodyPr>
          <a:lstStyle/>
          <a:p>
            <a:pPr fontAlgn="auto">
              <a:spcBef>
                <a:spcPts val="0"/>
              </a:spcBef>
              <a:spcAft>
                <a:spcPts val="0"/>
              </a:spcAft>
              <a:defRPr/>
            </a:pPr>
            <a:r>
              <a:rPr lang="ru-RU" sz="1200">
                <a:solidFill>
                  <a:srgbClr val="FFFFFF"/>
                </a:solidFill>
                <a:latin typeface="Arial"/>
                <a:cs typeface="Arial" charset="0"/>
              </a:rPr>
              <a:t>Москва, 2007</a:t>
            </a:r>
          </a:p>
        </p:txBody>
      </p:sp>
      <p:sp>
        <p:nvSpPr>
          <p:cNvPr id="135170" name="Rectangle 2"/>
          <p:cNvSpPr>
            <a:spLocks noGrp="1" noChangeArrowheads="1"/>
          </p:cNvSpPr>
          <p:nvPr>
            <p:ph type="ctrTitle"/>
          </p:nvPr>
        </p:nvSpPr>
        <p:spPr>
          <a:xfrm>
            <a:off x="685800" y="2130425"/>
            <a:ext cx="7772400" cy="1470025"/>
          </a:xfrm>
        </p:spPr>
        <p:txBody>
          <a:bodyPr/>
          <a:lstStyle>
            <a:lvl1pPr>
              <a:defRPr sz="8000" b="0"/>
            </a:lvl1pPr>
          </a:lstStyle>
          <a:p>
            <a:r>
              <a:rPr lang="ru-RU"/>
              <a:t>Образец заголовка</a:t>
            </a:r>
          </a:p>
        </p:txBody>
      </p:sp>
    </p:spTree>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Заголовок, текст и клип">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Клип 3"/>
          <p:cNvSpPr>
            <a:spLocks noGrp="1"/>
          </p:cNvSpPr>
          <p:nvPr>
            <p:ph type="clipArt" sz="half" idx="2"/>
          </p:nvPr>
        </p:nvSpPr>
        <p:spPr>
          <a:xfrm>
            <a:off x="4648200" y="1600200"/>
            <a:ext cx="4038600" cy="4525963"/>
          </a:xfrm>
        </p:spPr>
        <p:txBody>
          <a:bodyPr/>
          <a:lstStyle/>
          <a:p>
            <a:pPr lvl="0"/>
            <a:endParaRPr lang="ru-RU" noProof="0"/>
          </a:p>
        </p:txBody>
      </p:sp>
    </p:spTree>
  </p:cSld>
  <p:clrMapOvr>
    <a:masterClrMapping/>
  </p:clrMapOvr>
  <p:transition>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17725" y="0"/>
            <a:ext cx="6867525" cy="1065213"/>
          </a:xfrm>
        </p:spPr>
        <p:txBody>
          <a:bodyPr/>
          <a:lstStyle/>
          <a:p>
            <a:r>
              <a:rPr lang="ru-RU"/>
              <a:t>Образец заголовка</a:t>
            </a:r>
          </a:p>
        </p:txBody>
      </p:sp>
      <p:sp>
        <p:nvSpPr>
          <p:cNvPr id="3" name="Текст 2"/>
          <p:cNvSpPr>
            <a:spLocks noGrp="1"/>
          </p:cNvSpPr>
          <p:nvPr>
            <p:ph type="body" sz="half" idx="1"/>
          </p:nvPr>
        </p:nvSpPr>
        <p:spPr>
          <a:xfrm>
            <a:off x="2209800" y="1927225"/>
            <a:ext cx="3311525" cy="4151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673725" y="1927225"/>
            <a:ext cx="3311525" cy="4151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7"/>
          <p:cNvSpPr>
            <a:spLocks noGrp="1" noChangeArrowheads="1"/>
          </p:cNvSpPr>
          <p:nvPr>
            <p:ph type="dt" sz="half" idx="10"/>
          </p:nvPr>
        </p:nvSpPr>
        <p:spPr/>
        <p:txBody>
          <a:bodyPr/>
          <a:lstStyle>
            <a:lvl1pPr>
              <a:defRPr/>
            </a:lvl1pPr>
          </a:lstStyle>
          <a:p>
            <a:pPr>
              <a:defRPr/>
            </a:pPr>
            <a:endParaRPr lang="ru-RU"/>
          </a:p>
        </p:txBody>
      </p:sp>
      <p:sp>
        <p:nvSpPr>
          <p:cNvPr id="6" name="Rectangle 8"/>
          <p:cNvSpPr>
            <a:spLocks noGrp="1" noChangeArrowheads="1"/>
          </p:cNvSpPr>
          <p:nvPr>
            <p:ph type="ftr" sz="quarter" idx="11"/>
          </p:nvPr>
        </p:nvSpPr>
        <p:spPr/>
        <p:txBody>
          <a:bodyPr/>
          <a:lstStyle>
            <a:lvl1pPr>
              <a:defRPr/>
            </a:lvl1pPr>
          </a:lstStyle>
          <a:p>
            <a:pPr>
              <a:defRPr/>
            </a:pPr>
            <a:endParaRPr lang="ru-RU"/>
          </a:p>
        </p:txBody>
      </p:sp>
      <p:sp>
        <p:nvSpPr>
          <p:cNvPr id="7" name="Rectangle 12"/>
          <p:cNvSpPr>
            <a:spLocks noGrp="1" noChangeArrowheads="1"/>
          </p:cNvSpPr>
          <p:nvPr>
            <p:ph type="sldNum" sz="quarter" idx="12"/>
          </p:nvPr>
        </p:nvSpPr>
        <p:spPr/>
        <p:txBody>
          <a:bodyPr/>
          <a:lstStyle>
            <a:lvl1pPr>
              <a:defRPr/>
            </a:lvl1pPr>
          </a:lstStyle>
          <a:p>
            <a:pPr>
              <a:defRPr/>
            </a:pPr>
            <a:fld id="{DCA9BED9-003C-479C-89B4-F638359DB4D2}" type="slidenum">
              <a:rPr lang="ru-RU"/>
              <a:pPr>
                <a:defRPr/>
              </a:pPr>
              <a:t>‹#›</a:t>
            </a:fld>
            <a:endParaRPr lang="ru-RU"/>
          </a:p>
        </p:txBody>
      </p:sp>
    </p:spTree>
  </p:cSld>
  <p:clrMapOvr>
    <a:masterClrMapping/>
  </p:clrMapOvr>
  <p:transition>
    <p:whee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p:txBody>
          <a:bodyPr/>
          <a:lstStyle>
            <a:lvl1pPr>
              <a:defRPr/>
            </a:lvl1pPr>
          </a:lstStyle>
          <a:p>
            <a:pPr>
              <a:defRPr/>
            </a:pPr>
            <a:fld id="{2AAD19DB-CB1E-491D-ADB5-DF07DBC97546}" type="slidenum">
              <a:rPr lang="ru-RU"/>
              <a:pPr>
                <a:defRPr/>
              </a:pPr>
              <a:t>‹#›</a:t>
            </a:fld>
            <a:endParaRPr lang="ru-RU"/>
          </a:p>
        </p:txBody>
      </p:sp>
    </p:spTree>
  </p:cSld>
  <p:clrMapOvr>
    <a:masterClrMapping/>
  </p:clrMapOvr>
  <p:transition spd="med">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274638"/>
            <a:ext cx="8229600" cy="1143000"/>
          </a:xfrm>
        </p:spPr>
        <p:txBody>
          <a:bodyPr/>
          <a:lstStyle/>
          <a:p>
            <a:r>
              <a:rPr lang="ru-RU"/>
              <a:t>Образец заголовка</a:t>
            </a:r>
          </a:p>
        </p:txBody>
      </p:sp>
      <p:sp>
        <p:nvSpPr>
          <p:cNvPr id="3" name="Содержимое 2"/>
          <p:cNvSpPr>
            <a:spLocks noGrp="1"/>
          </p:cNvSpPr>
          <p:nvPr>
            <p:ph sz="quarter" idx="1"/>
          </p:nvPr>
        </p:nvSpPr>
        <p:spPr>
          <a:xfrm>
            <a:off x="457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57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Содержимое 5"/>
          <p:cNvSpPr>
            <a:spLocks noGrp="1"/>
          </p:cNvSpPr>
          <p:nvPr>
            <p:ph sz="quarter" idx="4"/>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FC0DFFE-94B4-44F3-99F2-6AC631FAA6F1}"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lipArtAndTx">
  <p:cSld name="Заголовок, клип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a:t>Образец заголовка</a:t>
            </a:r>
          </a:p>
        </p:txBody>
      </p:sp>
      <p:sp>
        <p:nvSpPr>
          <p:cNvPr id="3" name="Клип 2"/>
          <p:cNvSpPr>
            <a:spLocks noGrp="1"/>
          </p:cNvSpPr>
          <p:nvPr>
            <p:ph type="clipArt" sz="half" idx="1"/>
          </p:nvPr>
        </p:nvSpPr>
        <p:spPr>
          <a:xfrm>
            <a:off x="685800" y="1981200"/>
            <a:ext cx="3810000" cy="4114800"/>
          </a:xfrm>
        </p:spPr>
        <p:txBody>
          <a:bodyPr/>
          <a:lstStyle/>
          <a:p>
            <a:pPr lvl="0"/>
            <a:endParaRPr lang="ru-RU" noProof="0"/>
          </a:p>
        </p:txBody>
      </p:sp>
      <p:sp>
        <p:nvSpPr>
          <p:cNvPr id="4" name="Текст 3"/>
          <p:cNvSpPr>
            <a:spLocks noGrp="1"/>
          </p:cNvSpPr>
          <p:nvPr>
            <p:ph type="body" sz="half" idx="2"/>
          </p:nvPr>
        </p:nvSpPr>
        <p:spPr>
          <a:xfrm>
            <a:off x="4648200" y="1981200"/>
            <a:ext cx="3810000" cy="4114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685800" y="6248400"/>
            <a:ext cx="1905000" cy="457200"/>
          </a:xfrm>
        </p:spPr>
        <p:txBody>
          <a:bodyPr/>
          <a:lstStyle>
            <a:lvl1pPr>
              <a:defRPr/>
            </a:lvl1pPr>
          </a:lstStyle>
          <a:p>
            <a:pPr>
              <a:defRPr/>
            </a:pPr>
            <a:endParaRPr lang="ru-RU"/>
          </a:p>
        </p:txBody>
      </p:sp>
      <p:sp>
        <p:nvSpPr>
          <p:cNvPr id="6" name="Нижний колонтитул 5"/>
          <p:cNvSpPr>
            <a:spLocks noGrp="1"/>
          </p:cNvSpPr>
          <p:nvPr>
            <p:ph type="ftr" sz="quarter" idx="11"/>
          </p:nvPr>
        </p:nvSpPr>
        <p:spPr>
          <a:xfrm>
            <a:off x="3124200" y="6248400"/>
            <a:ext cx="2895600" cy="457200"/>
          </a:xfrm>
        </p:spPr>
        <p:txBody>
          <a:bodyPr/>
          <a:lstStyle>
            <a:lvl1pPr>
              <a:defRPr/>
            </a:lvl1pPr>
          </a:lstStyle>
          <a:p>
            <a:pPr>
              <a:defRPr/>
            </a:pPr>
            <a:endParaRPr lang="ru-RU"/>
          </a:p>
        </p:txBody>
      </p:sp>
      <p:sp>
        <p:nvSpPr>
          <p:cNvPr id="7" name="Номер слайда 6"/>
          <p:cNvSpPr>
            <a:spLocks noGrp="1"/>
          </p:cNvSpPr>
          <p:nvPr>
            <p:ph type="sldNum" sz="quarter" idx="12"/>
          </p:nvPr>
        </p:nvSpPr>
        <p:spPr>
          <a:xfrm>
            <a:off x="6553200" y="6248400"/>
            <a:ext cx="1905000" cy="457200"/>
          </a:xfrm>
        </p:spPr>
        <p:txBody>
          <a:bodyPr/>
          <a:lstStyle>
            <a:lvl1pPr>
              <a:defRPr/>
            </a:lvl1pPr>
          </a:lstStyle>
          <a:p>
            <a:pPr>
              <a:defRPr/>
            </a:pPr>
            <a:fld id="{E6B7AFE4-AD24-42EF-AD22-D44303FFDFC9}" type="slidenum">
              <a:rPr lang="ru-RU"/>
              <a:pPr>
                <a:defRPr/>
              </a:pPr>
              <a:t>‹#›</a:t>
            </a:fld>
            <a:endParaRPr lang="ru-RU"/>
          </a:p>
        </p:txBody>
      </p:sp>
    </p:spTree>
  </p:cSld>
  <p:clrMapOvr>
    <a:masterClrMapping/>
  </p:clrMapOvr>
  <p:transition>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dgm">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a:t>Образец заголовка</a:t>
            </a:r>
          </a:p>
        </p:txBody>
      </p:sp>
      <p:sp>
        <p:nvSpPr>
          <p:cNvPr id="3" name="Рисунок SmartArt 2"/>
          <p:cNvSpPr>
            <a:spLocks noGrp="1"/>
          </p:cNvSpPr>
          <p:nvPr>
            <p:ph type="dgm" idx="1"/>
          </p:nvPr>
        </p:nvSpPr>
        <p:spPr>
          <a:xfrm>
            <a:off x="685800" y="1981200"/>
            <a:ext cx="7772400" cy="4114800"/>
          </a:xfrm>
        </p:spPr>
        <p:txBody>
          <a:bodyPr/>
          <a:lstStyle/>
          <a:p>
            <a:pPr lvl="0"/>
            <a:endParaRPr lang="ru-RU" noProof="0"/>
          </a:p>
        </p:txBody>
      </p:sp>
      <p:sp>
        <p:nvSpPr>
          <p:cNvPr id="4" name="Номер слайда 3"/>
          <p:cNvSpPr>
            <a:spLocks noGrp="1"/>
          </p:cNvSpPr>
          <p:nvPr>
            <p:ph type="sldNum" sz="quarter" idx="10"/>
          </p:nvPr>
        </p:nvSpPr>
        <p:spPr>
          <a:xfrm>
            <a:off x="8120063" y="6610350"/>
            <a:ext cx="931862" cy="228600"/>
          </a:xfrm>
        </p:spPr>
        <p:txBody>
          <a:bodyPr/>
          <a:lstStyle>
            <a:lvl1pPr>
              <a:defRPr/>
            </a:lvl1pPr>
          </a:lstStyle>
          <a:p>
            <a:pPr>
              <a:defRPr/>
            </a:pPr>
            <a:fld id="{15BC07AB-8F3C-4948-B689-C9BD350F5E90}" type="slidenum">
              <a:rPr lang="en-US"/>
              <a:pPr>
                <a:defRPr/>
              </a:pPr>
              <a:t>‹#›</a:t>
            </a:fld>
            <a:r>
              <a:rPr lang="ru-RU"/>
              <a:t> из 21</a:t>
            </a:r>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C9E566-AD8B-4803-A78A-BD2A8DB97B9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32BB59F-0970-45BD-9BA4-050EA125EEB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4E72273A-41C5-48EF-B23D-A564E4D83C70}"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32407FB6-9DA8-4BDD-8259-04668CDEBE1D}"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B9941D8F-1628-4D47-A38D-08989F6FE0FF}"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61EDE9E-799E-4E8E-BB2A-F189E65F1FCC}"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3C9CC8C-83BD-40D5-A986-308E07B99A64}"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0000"/>
                </a:solidFill>
                <a:latin typeface="+mn-lt"/>
                <a:cs typeface="+mn-cs"/>
              </a:defRPr>
            </a:lvl1pPr>
          </a:lstStyle>
          <a:p>
            <a:pPr>
              <a:defRPr/>
            </a:pPr>
            <a:endParaRPr lang="ru-RU"/>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solidFill>
                  <a:srgbClr val="000000"/>
                </a:solidFill>
                <a:latin typeface="+mn-lt"/>
                <a:cs typeface="+mn-cs"/>
              </a:defRPr>
            </a:lvl1pPr>
          </a:lstStyle>
          <a:p>
            <a:pPr>
              <a:defRPr/>
            </a:pPr>
            <a:endParaRPr lang="ru-RU"/>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solidFill>
                  <a:srgbClr val="000000"/>
                </a:solidFill>
                <a:latin typeface="+mn-lt"/>
                <a:cs typeface="+mn-cs"/>
              </a:defRPr>
            </a:lvl1pPr>
          </a:lstStyle>
          <a:p>
            <a:pPr>
              <a:defRPr/>
            </a:pPr>
            <a:fld id="{4CC0F1E5-F910-499F-A900-E5754D80903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Номер слайда 8"/>
          <p:cNvSpPr>
            <a:spLocks noGrp="1"/>
          </p:cNvSpPr>
          <p:nvPr>
            <p:ph type="sldNum" sz="quarter" idx="12"/>
          </p:nvPr>
        </p:nvSpPr>
        <p:spPr/>
        <p:txBody>
          <a:bodyPr/>
          <a:lstStyle/>
          <a:p>
            <a:pPr fontAlgn="base">
              <a:spcBef>
                <a:spcPct val="0"/>
              </a:spcBef>
              <a:spcAft>
                <a:spcPct val="0"/>
              </a:spcAft>
              <a:defRPr/>
            </a:pPr>
            <a:fld id="{F797A2DA-6271-441C-8A01-3A0F6FC50D7A}" type="slidenum">
              <a:rPr lang="ru-RU" smtClean="0"/>
              <a:pPr fontAlgn="base">
                <a:spcBef>
                  <a:spcPct val="0"/>
                </a:spcBef>
                <a:spcAft>
                  <a:spcPct val="0"/>
                </a:spcAft>
                <a:defRPr/>
              </a:pPr>
              <a:t>1</a:t>
            </a:fld>
            <a:endParaRPr lang="ru-RU" dirty="0"/>
          </a:p>
        </p:txBody>
      </p:sp>
      <p:sp>
        <p:nvSpPr>
          <p:cNvPr id="8" name="Прямоугольник 7"/>
          <p:cNvSpPr/>
          <p:nvPr/>
        </p:nvSpPr>
        <p:spPr>
          <a:xfrm>
            <a:off x="261116" y="2060848"/>
            <a:ext cx="8501122" cy="132343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ru-RU" sz="4000" b="1" spc="50" dirty="0">
                <a:ln w="11430"/>
                <a:gradFill>
                  <a:gsLst>
                    <a:gs pos="25000">
                      <a:srgbClr val="333399">
                        <a:satMod val="155000"/>
                      </a:srgbClr>
                    </a:gs>
                    <a:gs pos="100000">
                      <a:srgbClr val="333399">
                        <a:shade val="45000"/>
                        <a:satMod val="165000"/>
                      </a:srgbClr>
                    </a:gs>
                  </a:gsLst>
                  <a:lin ang="5400000"/>
                </a:gradFill>
                <a:effectLst>
                  <a:outerShdw blurRad="76200" dist="50800" dir="5400000" algn="tl" rotWithShape="0">
                    <a:srgbClr val="000000">
                      <a:alpha val="65000"/>
                    </a:srgbClr>
                  </a:outerShdw>
                </a:effectLst>
                <a:latin typeface="+mn-lt"/>
                <a:cs typeface="Arial" charset="0"/>
              </a:rPr>
              <a:t>Базы данных и системы управления базами данных</a:t>
            </a:r>
            <a:endParaRPr lang="ru-RU" sz="4000" b="1" spc="50" dirty="0">
              <a:ln w="11430"/>
              <a:gradFill>
                <a:gsLst>
                  <a:gs pos="25000">
                    <a:srgbClr val="333399">
                      <a:satMod val="155000"/>
                    </a:srgbClr>
                  </a:gs>
                  <a:gs pos="100000">
                    <a:srgbClr val="333399">
                      <a:shade val="45000"/>
                      <a:satMod val="165000"/>
                    </a:srgbClr>
                  </a:gs>
                </a:gsLst>
                <a:lin ang="5400000"/>
              </a:gradFill>
              <a:effectLst>
                <a:outerShdw blurRad="76200" dist="50800" dir="5400000" algn="tl" rotWithShape="0">
                  <a:srgbClr val="000000">
                    <a:alpha val="65000"/>
                  </a:srgbClr>
                </a:outerShdw>
              </a:effectLst>
              <a:latin typeface="Arial"/>
              <a:cs typeface="Arial" charset="0"/>
            </a:endParaRPr>
          </a:p>
        </p:txBody>
      </p:sp>
      <p:sp>
        <p:nvSpPr>
          <p:cNvPr id="16391" name="TextBox 5"/>
          <p:cNvSpPr txBox="1">
            <a:spLocks noChangeArrowheads="1"/>
          </p:cNvSpPr>
          <p:nvPr/>
        </p:nvSpPr>
        <p:spPr bwMode="auto">
          <a:xfrm>
            <a:off x="611188" y="5308600"/>
            <a:ext cx="8143875" cy="523220"/>
          </a:xfrm>
          <a:prstGeom prst="rect">
            <a:avLst/>
          </a:prstGeom>
          <a:noFill/>
          <a:ln w="9525">
            <a:noFill/>
            <a:miter lim="800000"/>
            <a:headEnd/>
            <a:tailEnd/>
          </a:ln>
        </p:spPr>
        <p:txBody>
          <a:bodyPr>
            <a:spAutoFit/>
          </a:bodyPr>
          <a:lstStyle/>
          <a:p>
            <a:pPr algn="r"/>
            <a:r>
              <a:rPr lang="ru-RU" sz="2800" b="1" dirty="0">
                <a:solidFill>
                  <a:schemeClr val="accent2"/>
                </a:solidFill>
                <a:latin typeface="Times New Roman" pitchFamily="18" charset="0"/>
                <a:cs typeface="Times New Roman" pitchFamily="18" charset="0"/>
              </a:rPr>
              <a:t>Введение в БД</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10</a:t>
            </a:fld>
            <a:endParaRPr lang="ru-RU" dirty="0"/>
          </a:p>
        </p:txBody>
      </p:sp>
      <p:sp>
        <p:nvSpPr>
          <p:cNvPr id="5" name="Прямоугольник 4">
            <a:extLst>
              <a:ext uri="{FF2B5EF4-FFF2-40B4-BE49-F238E27FC236}">
                <a16:creationId xmlns:a16="http://schemas.microsoft.com/office/drawing/2014/main" id="{F235C42E-D34C-48E5-B327-C1F7D9A5B45D}"/>
              </a:ext>
            </a:extLst>
          </p:cNvPr>
          <p:cNvSpPr/>
          <p:nvPr/>
        </p:nvSpPr>
        <p:spPr>
          <a:xfrm>
            <a:off x="1259632" y="1916832"/>
            <a:ext cx="7139136" cy="2862322"/>
          </a:xfrm>
          <a:prstGeom prst="rect">
            <a:avLst/>
          </a:prstGeom>
        </p:spPr>
        <p:txBody>
          <a:bodyPr wrap="square">
            <a:spAutoFit/>
          </a:bodyPr>
          <a:lstStyle/>
          <a:p>
            <a:pPr algn="just"/>
            <a:r>
              <a:rPr lang="ru-RU" dirty="0"/>
              <a:t>	</a:t>
            </a:r>
            <a:r>
              <a:rPr lang="ru-RU" u="sng" dirty="0"/>
              <a:t>Система управления базами данных предназначена в основном для профессиональных разработчиков. </a:t>
            </a:r>
          </a:p>
          <a:p>
            <a:pPr algn="just"/>
            <a:r>
              <a:rPr lang="ru-RU" dirty="0"/>
              <a:t>	Обычный пользователь осуществляет управление БД и работу с ее данными с помощью специальных прикладных программ, называемых приложениями. Приложения могут создаваться в среде или вне среды СУБД с помощью системы программирования, использующей средства доступа к базам данных.</a:t>
            </a:r>
          </a:p>
          <a:p>
            <a:pPr algn="just"/>
            <a:r>
              <a:rPr lang="ru-RU" dirty="0"/>
              <a:t>	В общем случае с одной базой данных могут работать множество различных приложений.</a:t>
            </a:r>
            <a:endParaRPr lang="ru-BY" dirty="0"/>
          </a:p>
        </p:txBody>
      </p:sp>
    </p:spTree>
    <p:extLst>
      <p:ext uri="{BB962C8B-B14F-4D97-AF65-F5344CB8AC3E}">
        <p14:creationId xmlns:p14="http://schemas.microsoft.com/office/powerpoint/2010/main" val="465398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FAE004-3456-4D6C-8155-162AF225867A}"/>
              </a:ext>
            </a:extLst>
          </p:cNvPr>
          <p:cNvSpPr>
            <a:spLocks noGrp="1"/>
          </p:cNvSpPr>
          <p:nvPr>
            <p:ph type="title"/>
          </p:nvPr>
        </p:nvSpPr>
        <p:spPr/>
        <p:txBody>
          <a:bodyPr/>
          <a:lstStyle/>
          <a:p>
            <a:r>
              <a:rPr lang="ru-RU" dirty="0"/>
              <a:t>Задание </a:t>
            </a:r>
            <a:endParaRPr lang="ru-BY" dirty="0"/>
          </a:p>
        </p:txBody>
      </p:sp>
      <p:sp>
        <p:nvSpPr>
          <p:cNvPr id="3" name="Объект 2">
            <a:extLst>
              <a:ext uri="{FF2B5EF4-FFF2-40B4-BE49-F238E27FC236}">
                <a16:creationId xmlns:a16="http://schemas.microsoft.com/office/drawing/2014/main" id="{CC483CD7-CD6D-4EA8-A70B-F192098D8979}"/>
              </a:ext>
            </a:extLst>
          </p:cNvPr>
          <p:cNvSpPr>
            <a:spLocks noGrp="1"/>
          </p:cNvSpPr>
          <p:nvPr>
            <p:ph idx="1"/>
          </p:nvPr>
        </p:nvSpPr>
        <p:spPr>
          <a:xfrm>
            <a:off x="755576" y="1581810"/>
            <a:ext cx="8229600" cy="4525963"/>
          </a:xfrm>
        </p:spPr>
        <p:txBody>
          <a:bodyPr/>
          <a:lstStyle/>
          <a:p>
            <a:pPr>
              <a:buFont typeface="Wingdings" panose="05000000000000000000" pitchFamily="2" charset="2"/>
              <a:buChar char="Ø"/>
            </a:pPr>
            <a:r>
              <a:rPr lang="ru-RU" dirty="0"/>
              <a:t>Изучить материал </a:t>
            </a:r>
          </a:p>
          <a:p>
            <a:pPr>
              <a:buFont typeface="Wingdings" panose="05000000000000000000" pitchFamily="2" charset="2"/>
              <a:buChar char="Ø"/>
            </a:pPr>
            <a:r>
              <a:rPr lang="ru-RU" dirty="0"/>
              <a:t>Знать ответы на контрольные вопросы</a:t>
            </a:r>
          </a:p>
          <a:p>
            <a:pPr>
              <a:buFont typeface="Wingdings" panose="05000000000000000000" pitchFamily="2" charset="2"/>
              <a:buChar char="Ø"/>
            </a:pPr>
            <a:r>
              <a:rPr lang="ru-RU" dirty="0"/>
              <a:t>Составить кроссворд по основным определениям</a:t>
            </a:r>
            <a:endParaRPr lang="ru-BY" dirty="0"/>
          </a:p>
        </p:txBody>
      </p:sp>
      <p:sp>
        <p:nvSpPr>
          <p:cNvPr id="4" name="Номер слайда 3">
            <a:extLst>
              <a:ext uri="{FF2B5EF4-FFF2-40B4-BE49-F238E27FC236}">
                <a16:creationId xmlns:a16="http://schemas.microsoft.com/office/drawing/2014/main" id="{FF80E5DA-425C-4EDC-A620-5FB57C0DF12E}"/>
              </a:ext>
            </a:extLst>
          </p:cNvPr>
          <p:cNvSpPr>
            <a:spLocks noGrp="1"/>
          </p:cNvSpPr>
          <p:nvPr>
            <p:ph type="sldNum" sz="quarter" idx="12"/>
          </p:nvPr>
        </p:nvSpPr>
        <p:spPr/>
        <p:txBody>
          <a:bodyPr/>
          <a:lstStyle/>
          <a:p>
            <a:pPr>
              <a:defRPr/>
            </a:pPr>
            <a:fld id="{9FC0DFFE-94B4-44F3-99F2-6AC631FAA6F1}" type="slidenum">
              <a:rPr lang="ru-RU" smtClean="0"/>
              <a:pPr>
                <a:defRPr/>
              </a:pPr>
              <a:t>11</a:t>
            </a:fld>
            <a:endParaRPr lang="ru-RU"/>
          </a:p>
        </p:txBody>
      </p:sp>
    </p:spTree>
    <p:extLst>
      <p:ext uri="{BB962C8B-B14F-4D97-AF65-F5344CB8AC3E}">
        <p14:creationId xmlns:p14="http://schemas.microsoft.com/office/powerpoint/2010/main" val="13152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2</a:t>
            </a:fld>
            <a:endParaRPr lang="ru-RU" dirty="0"/>
          </a:p>
        </p:txBody>
      </p:sp>
      <p:sp>
        <p:nvSpPr>
          <p:cNvPr id="2" name="Прямоугольник 1">
            <a:extLst>
              <a:ext uri="{FF2B5EF4-FFF2-40B4-BE49-F238E27FC236}">
                <a16:creationId xmlns:a16="http://schemas.microsoft.com/office/drawing/2014/main" id="{6358294E-1909-4B30-AAFD-98979D5CDB74}"/>
              </a:ext>
            </a:extLst>
          </p:cNvPr>
          <p:cNvSpPr/>
          <p:nvPr/>
        </p:nvSpPr>
        <p:spPr>
          <a:xfrm>
            <a:off x="755576" y="1628800"/>
            <a:ext cx="7931224" cy="646331"/>
          </a:xfrm>
          <a:prstGeom prst="rect">
            <a:avLst/>
          </a:prstGeom>
        </p:spPr>
        <p:txBody>
          <a:bodyPr wrap="square">
            <a:spAutoFit/>
          </a:bodyPr>
          <a:lstStyle/>
          <a:p>
            <a:pPr algn="just"/>
            <a:r>
              <a:rPr lang="ru-RU" dirty="0"/>
              <a:t>	В современном мире информация становится фактором, определяющим эффективность любой сферы деятельности.</a:t>
            </a:r>
            <a:endParaRPr lang="ru-BY"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5576" y="2620226"/>
            <a:ext cx="7931224" cy="923330"/>
          </a:xfrm>
          <a:prstGeom prst="rect">
            <a:avLst/>
          </a:prstGeom>
        </p:spPr>
        <p:txBody>
          <a:bodyPr wrap="square">
            <a:spAutoFit/>
          </a:bodyPr>
          <a:lstStyle/>
          <a:p>
            <a:pPr algn="just"/>
            <a:r>
              <a:rPr lang="ru-RU" b="1" dirty="0"/>
              <a:t>Информация</a:t>
            </a:r>
            <a:r>
              <a:rPr lang="ru-RU" dirty="0"/>
              <a:t> это сведения об объектах, явлениях, процессах, событиях окружающего мира, уменьшающие неопределенность знаний о них. </a:t>
            </a:r>
            <a:endParaRPr lang="ru-BY" dirty="0"/>
          </a:p>
        </p:txBody>
      </p:sp>
      <p:sp>
        <p:nvSpPr>
          <p:cNvPr id="8" name="Прямоугольник 7">
            <a:extLst>
              <a:ext uri="{FF2B5EF4-FFF2-40B4-BE49-F238E27FC236}">
                <a16:creationId xmlns:a16="http://schemas.microsoft.com/office/drawing/2014/main" id="{E1594997-6C59-4795-9C8A-1B8AD3C75994}"/>
              </a:ext>
            </a:extLst>
          </p:cNvPr>
          <p:cNvSpPr/>
          <p:nvPr/>
        </p:nvSpPr>
        <p:spPr>
          <a:xfrm>
            <a:off x="2265512" y="3653576"/>
            <a:ext cx="5832648" cy="646331"/>
          </a:xfrm>
          <a:prstGeom prst="rect">
            <a:avLst/>
          </a:prstGeom>
        </p:spPr>
        <p:txBody>
          <a:bodyPr wrap="square">
            <a:spAutoFit/>
          </a:bodyPr>
          <a:lstStyle/>
          <a:p>
            <a:r>
              <a:rPr lang="ru-RU" dirty="0"/>
              <a:t>Информация должны быть полной, достоверной, своевременной, непротиворечивой, адекватной. </a:t>
            </a:r>
            <a:endParaRPr lang="ru-BY" dirty="0"/>
          </a:p>
        </p:txBody>
      </p:sp>
    </p:spTree>
    <p:extLst>
      <p:ext uri="{BB962C8B-B14F-4D97-AF65-F5344CB8AC3E}">
        <p14:creationId xmlns:p14="http://schemas.microsoft.com/office/powerpoint/2010/main" val="34378438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3</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923330"/>
          </a:xfrm>
          <a:prstGeom prst="rect">
            <a:avLst/>
          </a:prstGeom>
        </p:spPr>
        <p:txBody>
          <a:bodyPr wrap="square">
            <a:spAutoFit/>
          </a:bodyPr>
          <a:lstStyle/>
          <a:p>
            <a:pPr algn="just"/>
            <a:r>
              <a:rPr lang="ru-RU" b="1"/>
              <a:t>Информационная система </a:t>
            </a:r>
            <a:r>
              <a:rPr lang="ru-RU"/>
              <a:t>совокупность технических и программных средств, обеспечивающих сбор, хранение, обработку, поиск, выдачу информации в задачах любой сложности.</a:t>
            </a:r>
            <a:endParaRPr lang="ru-BY" dirty="0"/>
          </a:p>
        </p:txBody>
      </p:sp>
      <p:sp>
        <p:nvSpPr>
          <p:cNvPr id="4" name="Прямоугольник 3">
            <a:extLst>
              <a:ext uri="{FF2B5EF4-FFF2-40B4-BE49-F238E27FC236}">
                <a16:creationId xmlns:a16="http://schemas.microsoft.com/office/drawing/2014/main" id="{C7171792-5E98-402D-9927-9E744DDCDC18}"/>
              </a:ext>
            </a:extLst>
          </p:cNvPr>
          <p:cNvSpPr/>
          <p:nvPr/>
        </p:nvSpPr>
        <p:spPr>
          <a:xfrm>
            <a:off x="2195736" y="3429000"/>
            <a:ext cx="5902424" cy="1200329"/>
          </a:xfrm>
          <a:prstGeom prst="rect">
            <a:avLst/>
          </a:prstGeom>
        </p:spPr>
        <p:txBody>
          <a:bodyPr wrap="square">
            <a:spAutoFit/>
          </a:bodyPr>
          <a:lstStyle/>
          <a:p>
            <a:pPr algn="just"/>
            <a:r>
              <a:rPr lang="ru-RU" dirty="0"/>
              <a:t>	Информационные системы обеспечивают долгосрочное хранение и качественный анализ информации, помогают решать проблемы и создавать новые информационные продукты.</a:t>
            </a:r>
            <a:endParaRPr lang="ru-BY" dirty="0"/>
          </a:p>
        </p:txBody>
      </p:sp>
    </p:spTree>
    <p:extLst>
      <p:ext uri="{BB962C8B-B14F-4D97-AF65-F5344CB8AC3E}">
        <p14:creationId xmlns:p14="http://schemas.microsoft.com/office/powerpoint/2010/main" val="23723651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4</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646331"/>
          </a:xfrm>
          <a:prstGeom prst="rect">
            <a:avLst/>
          </a:prstGeom>
        </p:spPr>
        <p:txBody>
          <a:bodyPr wrap="square">
            <a:spAutoFit/>
          </a:bodyPr>
          <a:lstStyle/>
          <a:p>
            <a:pPr algn="just"/>
            <a:r>
              <a:rPr lang="ru-RU" b="1" dirty="0"/>
              <a:t>Предметная область </a:t>
            </a:r>
            <a:r>
              <a:rPr lang="ru-RU" dirty="0"/>
              <a:t>часть реального мира, данные о которой хранятся и используются в информационной системе.</a:t>
            </a:r>
            <a:endParaRPr lang="ru-BY" dirty="0"/>
          </a:p>
        </p:txBody>
      </p:sp>
      <p:sp>
        <p:nvSpPr>
          <p:cNvPr id="4" name="Прямоугольник 3">
            <a:extLst>
              <a:ext uri="{FF2B5EF4-FFF2-40B4-BE49-F238E27FC236}">
                <a16:creationId xmlns:a16="http://schemas.microsoft.com/office/drawing/2014/main" id="{C7171792-5E98-402D-9927-9E744DDCDC18}"/>
              </a:ext>
            </a:extLst>
          </p:cNvPr>
          <p:cNvSpPr/>
          <p:nvPr/>
        </p:nvSpPr>
        <p:spPr>
          <a:xfrm>
            <a:off x="1619672" y="3060906"/>
            <a:ext cx="6624736" cy="3416320"/>
          </a:xfrm>
          <a:prstGeom prst="rect">
            <a:avLst/>
          </a:prstGeom>
        </p:spPr>
        <p:txBody>
          <a:bodyPr wrap="square">
            <a:spAutoFit/>
          </a:bodyPr>
          <a:lstStyle/>
          <a:p>
            <a:pPr algn="just"/>
            <a:r>
              <a:rPr lang="ru-RU" dirty="0"/>
              <a:t>	Предметная область подлежит изучению с целью автоматизации управления и, в конечном итоге, автоматизации. </a:t>
            </a:r>
            <a:r>
              <a:rPr lang="ru-RU" u="sng" dirty="0"/>
              <a:t>Предметная область характеризуется совокупностью объектов, процессов, использующих эти объекты, а также множеством пользователей, которые имеют единый взгляд на предметную область. </a:t>
            </a:r>
            <a:r>
              <a:rPr lang="ru-RU" dirty="0"/>
              <a:t>Анализ предметной области предшествует созданию любой информационной системе. Предметная область конкретной информационной системы рассматривается как некоторая совокупность реальных объектов, представляющих интерес для пользователей. Каждый из этих объектов обладает определенными набором свойств и признаков. </a:t>
            </a:r>
            <a:endParaRPr lang="ru-BY" dirty="0"/>
          </a:p>
        </p:txBody>
      </p:sp>
    </p:spTree>
    <p:extLst>
      <p:ext uri="{BB962C8B-B14F-4D97-AF65-F5344CB8AC3E}">
        <p14:creationId xmlns:p14="http://schemas.microsoft.com/office/powerpoint/2010/main" val="22827687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5</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923330"/>
          </a:xfrm>
          <a:prstGeom prst="rect">
            <a:avLst/>
          </a:prstGeom>
        </p:spPr>
        <p:txBody>
          <a:bodyPr wrap="square">
            <a:spAutoFit/>
          </a:bodyPr>
          <a:lstStyle/>
          <a:p>
            <a:pPr algn="just"/>
            <a:r>
              <a:rPr lang="ru-RU" b="1" dirty="0"/>
              <a:t>Информационный объект </a:t>
            </a:r>
            <a:r>
              <a:rPr lang="ru-RU" dirty="0"/>
              <a:t>это описание некоторой сущности предметной области объекта, процесса, явления или события, существующих или происходящих в реальном мире. </a:t>
            </a:r>
            <a:endParaRPr lang="ru-BY" dirty="0"/>
          </a:p>
        </p:txBody>
      </p:sp>
      <p:sp>
        <p:nvSpPr>
          <p:cNvPr id="4" name="Прямоугольник 3">
            <a:extLst>
              <a:ext uri="{FF2B5EF4-FFF2-40B4-BE49-F238E27FC236}">
                <a16:creationId xmlns:a16="http://schemas.microsoft.com/office/drawing/2014/main" id="{C7171792-5E98-402D-9927-9E744DDCDC18}"/>
              </a:ext>
            </a:extLst>
          </p:cNvPr>
          <p:cNvSpPr/>
          <p:nvPr/>
        </p:nvSpPr>
        <p:spPr>
          <a:xfrm>
            <a:off x="1619672" y="3060906"/>
            <a:ext cx="6624736" cy="2031325"/>
          </a:xfrm>
          <a:prstGeom prst="rect">
            <a:avLst/>
          </a:prstGeom>
        </p:spPr>
        <p:txBody>
          <a:bodyPr wrap="square">
            <a:spAutoFit/>
          </a:bodyPr>
          <a:lstStyle/>
          <a:p>
            <a:pPr algn="just"/>
            <a:r>
              <a:rPr lang="ru-RU" dirty="0"/>
              <a:t>	Информационный объект является совокупностью логически связанной информации, т.е. между информационными объектами могут существовать разного рода связи. </a:t>
            </a:r>
          </a:p>
          <a:p>
            <a:pPr algn="just"/>
            <a:r>
              <a:rPr lang="ru-RU" dirty="0"/>
              <a:t>	В информационных системах циркулируют большие объемы информации, имеющие достаточно сложную структуру. </a:t>
            </a:r>
            <a:endParaRPr lang="ru-BY" dirty="0"/>
          </a:p>
        </p:txBody>
      </p:sp>
    </p:spTree>
    <p:extLst>
      <p:ext uri="{BB962C8B-B14F-4D97-AF65-F5344CB8AC3E}">
        <p14:creationId xmlns:p14="http://schemas.microsoft.com/office/powerpoint/2010/main" val="37964544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6</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646331"/>
          </a:xfrm>
          <a:prstGeom prst="rect">
            <a:avLst/>
          </a:prstGeom>
        </p:spPr>
        <p:txBody>
          <a:bodyPr wrap="square">
            <a:spAutoFit/>
          </a:bodyPr>
          <a:lstStyle/>
          <a:p>
            <a:pPr algn="just"/>
            <a:r>
              <a:rPr lang="ru-RU" dirty="0"/>
              <a:t>В наиболее общем виде информационную систему можно условно представить в виде схемы, состоящей из следующих блоков:</a:t>
            </a:r>
            <a:endParaRPr lang="ru-BY" dirty="0"/>
          </a:p>
        </p:txBody>
      </p:sp>
      <p:sp>
        <p:nvSpPr>
          <p:cNvPr id="4" name="Прямоугольник 3">
            <a:extLst>
              <a:ext uri="{FF2B5EF4-FFF2-40B4-BE49-F238E27FC236}">
                <a16:creationId xmlns:a16="http://schemas.microsoft.com/office/drawing/2014/main" id="{C7171792-5E98-402D-9927-9E744DDCDC18}"/>
              </a:ext>
            </a:extLst>
          </p:cNvPr>
          <p:cNvSpPr/>
          <p:nvPr/>
        </p:nvSpPr>
        <p:spPr>
          <a:xfrm>
            <a:off x="723896" y="2636912"/>
            <a:ext cx="3024336" cy="3108543"/>
          </a:xfrm>
          <a:prstGeom prst="rect">
            <a:avLst/>
          </a:prstGeom>
        </p:spPr>
        <p:txBody>
          <a:bodyPr wrap="square">
            <a:spAutoFit/>
          </a:bodyPr>
          <a:lstStyle/>
          <a:p>
            <a:pPr marL="285750" indent="-285750" algn="just">
              <a:buFont typeface="Wingdings" panose="05000000000000000000" pitchFamily="2" charset="2"/>
              <a:buChar char="ü"/>
            </a:pPr>
            <a:r>
              <a:rPr lang="ru-RU" sz="1400" dirty="0"/>
              <a:t>блок ввода информации (сбор информации о состоянии объектов внешней среды); </a:t>
            </a:r>
          </a:p>
          <a:p>
            <a:pPr marL="285750" indent="-285750" algn="just">
              <a:buFont typeface="Wingdings" panose="05000000000000000000" pitchFamily="2" charset="2"/>
              <a:buChar char="ü"/>
            </a:pPr>
            <a:r>
              <a:rPr lang="ru-RU" sz="1400" dirty="0"/>
              <a:t>база данных (хранилище данных); </a:t>
            </a:r>
          </a:p>
          <a:p>
            <a:pPr marL="285750" indent="-285750" algn="just">
              <a:buFont typeface="Wingdings" panose="05000000000000000000" pitchFamily="2" charset="2"/>
              <a:buChar char="ü"/>
            </a:pPr>
            <a:r>
              <a:rPr lang="ru-RU" sz="1400" dirty="0"/>
              <a:t>блок обработки информации (поиск, сортировка, фильтрация, агрегирование, анализ, вывод информации); </a:t>
            </a:r>
          </a:p>
          <a:p>
            <a:pPr marL="285750" indent="-285750" algn="just">
              <a:buFont typeface="Wingdings" panose="05000000000000000000" pitchFamily="2" charset="2"/>
              <a:buChar char="ü"/>
            </a:pPr>
            <a:r>
              <a:rPr lang="ru-RU" sz="1400" dirty="0"/>
              <a:t>блок обратной связи (передача информации, переработанной потребителем для коррекции входной информации). </a:t>
            </a:r>
            <a:endParaRPr lang="ru-BY" sz="1400" dirty="0"/>
          </a:p>
        </p:txBody>
      </p:sp>
      <p:pic>
        <p:nvPicPr>
          <p:cNvPr id="2" name="Рисунок 1">
            <a:extLst>
              <a:ext uri="{FF2B5EF4-FFF2-40B4-BE49-F238E27FC236}">
                <a16:creationId xmlns:a16="http://schemas.microsoft.com/office/drawing/2014/main" id="{686C37D8-D043-4A1B-B9FF-658AA1FEC720}"/>
              </a:ext>
            </a:extLst>
          </p:cNvPr>
          <p:cNvPicPr>
            <a:picLocks noChangeAspect="1"/>
          </p:cNvPicPr>
          <p:nvPr/>
        </p:nvPicPr>
        <p:blipFill>
          <a:blip r:embed="rId2"/>
          <a:stretch>
            <a:fillRect/>
          </a:stretch>
        </p:blipFill>
        <p:spPr>
          <a:xfrm>
            <a:off x="4285216" y="2830805"/>
            <a:ext cx="3743325" cy="2914650"/>
          </a:xfrm>
          <a:prstGeom prst="rect">
            <a:avLst/>
          </a:prstGeom>
        </p:spPr>
      </p:pic>
    </p:spTree>
    <p:extLst>
      <p:ext uri="{BB962C8B-B14F-4D97-AF65-F5344CB8AC3E}">
        <p14:creationId xmlns:p14="http://schemas.microsoft.com/office/powerpoint/2010/main" val="1601498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7</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1200329"/>
          </a:xfrm>
          <a:prstGeom prst="rect">
            <a:avLst/>
          </a:prstGeom>
        </p:spPr>
        <p:txBody>
          <a:bodyPr wrap="square">
            <a:spAutoFit/>
          </a:bodyPr>
          <a:lstStyle/>
          <a:p>
            <a:pPr algn="just"/>
            <a:r>
              <a:rPr lang="ru-RU" b="1" dirty="0"/>
              <a:t>Данные</a:t>
            </a:r>
            <a:r>
              <a:rPr lang="ru-RU" dirty="0"/>
              <a:t> это информация, зафиксированная в некоторой форме, пригодной для последующей обработки, передачи и хранения, например, находящаяся в памяти ЭВМ или подготовленная для ввода в ЭВМ.</a:t>
            </a:r>
            <a:endParaRPr lang="ru-BY" dirty="0"/>
          </a:p>
        </p:txBody>
      </p:sp>
      <p:sp>
        <p:nvSpPr>
          <p:cNvPr id="5" name="Прямоугольник 4">
            <a:extLst>
              <a:ext uri="{FF2B5EF4-FFF2-40B4-BE49-F238E27FC236}">
                <a16:creationId xmlns:a16="http://schemas.microsoft.com/office/drawing/2014/main" id="{F235C42E-D34C-48E5-B327-C1F7D9A5B45D}"/>
              </a:ext>
            </a:extLst>
          </p:cNvPr>
          <p:cNvSpPr/>
          <p:nvPr/>
        </p:nvSpPr>
        <p:spPr>
          <a:xfrm>
            <a:off x="1547664" y="3212976"/>
            <a:ext cx="7139136" cy="1200329"/>
          </a:xfrm>
          <a:prstGeom prst="rect">
            <a:avLst/>
          </a:prstGeom>
        </p:spPr>
        <p:txBody>
          <a:bodyPr wrap="square">
            <a:spAutoFit/>
          </a:bodyPr>
          <a:lstStyle/>
          <a:p>
            <a:pPr algn="just"/>
            <a:r>
              <a:rPr lang="ru-RU" b="1" dirty="0"/>
              <a:t>База данных (БД) </a:t>
            </a:r>
            <a:r>
              <a:rPr lang="ru-RU" dirty="0"/>
              <a:t>именованная совокупность взаимосвязанных данных, отображающая состояние объектов и их отношений в некоторой предметной области, используемых несколькими пользователями.</a:t>
            </a:r>
            <a:endParaRPr lang="ru-BY" dirty="0"/>
          </a:p>
        </p:txBody>
      </p:sp>
      <p:sp>
        <p:nvSpPr>
          <p:cNvPr id="7" name="Прямоугольник 6">
            <a:extLst>
              <a:ext uri="{FF2B5EF4-FFF2-40B4-BE49-F238E27FC236}">
                <a16:creationId xmlns:a16="http://schemas.microsoft.com/office/drawing/2014/main" id="{972146AB-9E3E-47FA-A741-5DED22B0D0B7}"/>
              </a:ext>
            </a:extLst>
          </p:cNvPr>
          <p:cNvSpPr/>
          <p:nvPr/>
        </p:nvSpPr>
        <p:spPr>
          <a:xfrm>
            <a:off x="784568" y="4581128"/>
            <a:ext cx="7909336" cy="923330"/>
          </a:xfrm>
          <a:prstGeom prst="rect">
            <a:avLst/>
          </a:prstGeom>
        </p:spPr>
        <p:txBody>
          <a:bodyPr wrap="square">
            <a:spAutoFit/>
          </a:bodyPr>
          <a:lstStyle/>
          <a:p>
            <a:pPr algn="just"/>
            <a:r>
              <a:rPr lang="ru-RU" b="1" dirty="0"/>
              <a:t>Структурой данных </a:t>
            </a:r>
            <a:r>
              <a:rPr lang="ru-RU" dirty="0"/>
              <a:t>называют совокупность правил и ограничений, которые отражают связи, существующие между отдельными частями (элементами) данных. </a:t>
            </a:r>
            <a:endParaRPr lang="ru-BY" dirty="0"/>
          </a:p>
        </p:txBody>
      </p:sp>
    </p:spTree>
    <p:extLst>
      <p:ext uri="{BB962C8B-B14F-4D97-AF65-F5344CB8AC3E}">
        <p14:creationId xmlns:p14="http://schemas.microsoft.com/office/powerpoint/2010/main" val="5009601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8</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2308324"/>
          </a:xfrm>
          <a:prstGeom prst="rect">
            <a:avLst/>
          </a:prstGeom>
        </p:spPr>
        <p:txBody>
          <a:bodyPr wrap="square">
            <a:spAutoFit/>
          </a:bodyPr>
          <a:lstStyle/>
          <a:p>
            <a:pPr algn="just"/>
            <a:r>
              <a:rPr lang="ru-RU" b="1" dirty="0"/>
              <a:t>Обработка данных </a:t>
            </a:r>
            <a:r>
              <a:rPr lang="ru-RU" dirty="0"/>
              <a:t>это совокупность задач, осуществляющих преобразование массивов данных. </a:t>
            </a:r>
          </a:p>
          <a:p>
            <a:pPr algn="just"/>
            <a:r>
              <a:rPr lang="ru-RU" dirty="0"/>
              <a:t>	Обработка данных включает в себя ввод данных в ЭВМ, отбор 	данных по каким-либо критериям, преобразование структуры 	данных, перемещение данных во внешней памяти ЭВМ, вывод 	данных, являющихся результатом вычислений или других 	преобразований (в табличном или в каком-либо ином удобном 	для пользователя виде). </a:t>
            </a:r>
            <a:endParaRPr lang="ru-BY" dirty="0"/>
          </a:p>
        </p:txBody>
      </p:sp>
      <p:sp>
        <p:nvSpPr>
          <p:cNvPr id="5" name="Прямоугольник 4">
            <a:extLst>
              <a:ext uri="{FF2B5EF4-FFF2-40B4-BE49-F238E27FC236}">
                <a16:creationId xmlns:a16="http://schemas.microsoft.com/office/drawing/2014/main" id="{F235C42E-D34C-48E5-B327-C1F7D9A5B45D}"/>
              </a:ext>
            </a:extLst>
          </p:cNvPr>
          <p:cNvSpPr/>
          <p:nvPr/>
        </p:nvSpPr>
        <p:spPr>
          <a:xfrm>
            <a:off x="899592" y="4509120"/>
            <a:ext cx="7139136" cy="923330"/>
          </a:xfrm>
          <a:prstGeom prst="rect">
            <a:avLst/>
          </a:prstGeom>
        </p:spPr>
        <p:txBody>
          <a:bodyPr wrap="square">
            <a:spAutoFit/>
          </a:bodyPr>
          <a:lstStyle/>
          <a:p>
            <a:pPr algn="just"/>
            <a:r>
              <a:rPr lang="ru-RU" b="1" dirty="0"/>
              <a:t>Система обработки данных (СОД) </a:t>
            </a:r>
            <a:r>
              <a:rPr lang="ru-RU" dirty="0"/>
              <a:t>это набор аппаратных и программных средств, осуществляющих выполнение задач по управлению данными.</a:t>
            </a:r>
            <a:endParaRPr lang="ru-BY" dirty="0"/>
          </a:p>
        </p:txBody>
      </p:sp>
    </p:spTree>
    <p:extLst>
      <p:ext uri="{BB962C8B-B14F-4D97-AF65-F5344CB8AC3E}">
        <p14:creationId xmlns:p14="http://schemas.microsoft.com/office/powerpoint/2010/main" val="12459636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F7A120E-0B79-46E4-9733-CE5E2F96ABCC}"/>
              </a:ext>
            </a:extLst>
          </p:cNvPr>
          <p:cNvSpPr>
            <a:spLocks noGrp="1"/>
          </p:cNvSpPr>
          <p:nvPr>
            <p:ph type="ctrTitle"/>
          </p:nvPr>
        </p:nvSpPr>
        <p:spPr>
          <a:xfrm>
            <a:off x="539552" y="167519"/>
            <a:ext cx="7558608" cy="1107554"/>
          </a:xfrm>
        </p:spPr>
        <p:txBody>
          <a:bodyPr/>
          <a:lstStyle/>
          <a:p>
            <a:r>
              <a:rPr lang="ru-RU" dirty="0"/>
              <a:t>Основные понятия</a:t>
            </a:r>
            <a:endParaRPr lang="ru-BY" dirty="0"/>
          </a:p>
        </p:txBody>
      </p:sp>
      <p:sp>
        <p:nvSpPr>
          <p:cNvPr id="11267" name="Номер слайда 8"/>
          <p:cNvSpPr>
            <a:spLocks noGrp="1"/>
          </p:cNvSpPr>
          <p:nvPr>
            <p:ph type="sldNum" sz="quarter" idx="12"/>
          </p:nvPr>
        </p:nvSpPr>
        <p:spPr/>
        <p:txBody>
          <a:bodyPr/>
          <a:lstStyle/>
          <a:p>
            <a:fld id="{F797A2DA-6271-441C-8A01-3A0F6FC50D7A}" type="slidenum">
              <a:rPr lang="ru-RU" smtClean="0"/>
              <a:pPr/>
              <a:t>9</a:t>
            </a:fld>
            <a:endParaRPr lang="ru-RU" dirty="0"/>
          </a:p>
        </p:txBody>
      </p:sp>
      <p:sp>
        <p:nvSpPr>
          <p:cNvPr id="3" name="Прямоугольник 2">
            <a:extLst>
              <a:ext uri="{FF2B5EF4-FFF2-40B4-BE49-F238E27FC236}">
                <a16:creationId xmlns:a16="http://schemas.microsoft.com/office/drawing/2014/main" id="{8798C582-A680-47CC-A150-739CA6D89008}"/>
              </a:ext>
            </a:extLst>
          </p:cNvPr>
          <p:cNvSpPr/>
          <p:nvPr/>
        </p:nvSpPr>
        <p:spPr>
          <a:xfrm>
            <a:off x="757248" y="1844824"/>
            <a:ext cx="7931224" cy="923330"/>
          </a:xfrm>
          <a:prstGeom prst="rect">
            <a:avLst/>
          </a:prstGeom>
        </p:spPr>
        <p:txBody>
          <a:bodyPr wrap="square">
            <a:spAutoFit/>
          </a:bodyPr>
          <a:lstStyle/>
          <a:p>
            <a:pPr algn="just"/>
            <a:r>
              <a:rPr lang="ru-RU" b="1" dirty="0"/>
              <a:t>Система управления базами данных (СУБД) </a:t>
            </a:r>
            <a:r>
              <a:rPr lang="ru-RU" dirty="0"/>
              <a:t>это совокупность языковых и программных средств, предназначенных для управления созданием и использованием баз данных. </a:t>
            </a:r>
            <a:endParaRPr lang="ru-BY" dirty="0"/>
          </a:p>
        </p:txBody>
      </p:sp>
      <p:sp>
        <p:nvSpPr>
          <p:cNvPr id="5" name="Прямоугольник 4">
            <a:extLst>
              <a:ext uri="{FF2B5EF4-FFF2-40B4-BE49-F238E27FC236}">
                <a16:creationId xmlns:a16="http://schemas.microsoft.com/office/drawing/2014/main" id="{F235C42E-D34C-48E5-B327-C1F7D9A5B45D}"/>
              </a:ext>
            </a:extLst>
          </p:cNvPr>
          <p:cNvSpPr/>
          <p:nvPr/>
        </p:nvSpPr>
        <p:spPr>
          <a:xfrm>
            <a:off x="1486705" y="3201948"/>
            <a:ext cx="7139136" cy="2585323"/>
          </a:xfrm>
          <a:prstGeom prst="rect">
            <a:avLst/>
          </a:prstGeom>
        </p:spPr>
        <p:txBody>
          <a:bodyPr wrap="square">
            <a:spAutoFit/>
          </a:bodyPr>
          <a:lstStyle/>
          <a:p>
            <a:pPr algn="just"/>
            <a:r>
              <a:rPr lang="ru-RU" dirty="0"/>
              <a:t>	Системы управления базами данных являются инструментальными средствами для извлечения данных, их обработки, изменения структуры данных и их анализа. СУБД представляет удобный, быстрый и, что очень важно, контролируемый доступ к данным, обеспечивает возможность ввода и модификации информации в базе данных, а также выдачи ее пользователю, обладает средствами для обеспечения целостности данных и поддержания баз данных в рабочем состоянии. </a:t>
            </a:r>
            <a:endParaRPr lang="ru-BY" dirty="0"/>
          </a:p>
        </p:txBody>
      </p:sp>
    </p:spTree>
    <p:extLst>
      <p:ext uri="{BB962C8B-B14F-4D97-AF65-F5344CB8AC3E}">
        <p14:creationId xmlns:p14="http://schemas.microsoft.com/office/powerpoint/2010/main" val="1222524904"/>
      </p:ext>
    </p:extLst>
  </p:cSld>
  <p:clrMapOvr>
    <a:masterClrMapping/>
  </p:clrMapOvr>
  <p:transition/>
</p:sld>
</file>

<file path=ppt/theme/theme1.xml><?xml version="1.0" encoding="utf-8"?>
<a:theme xmlns:a="http://schemas.openxmlformats.org/drawingml/2006/main" name="клетка">
  <a:themeElements>
    <a:clrScheme name="клетк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клетка">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клетк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клетка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клетка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клетка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клетка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клетка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клетка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клетка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клетка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клетка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клетка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клетка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1541</TotalTime>
  <Words>346</Words>
  <Application>Microsoft Office PowerPoint</Application>
  <PresentationFormat>Экран (4:3)</PresentationFormat>
  <Paragraphs>52</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Times New Roman</vt:lpstr>
      <vt:lpstr>Wingdings</vt:lpstr>
      <vt:lpstr>клетка</vt:lpstr>
      <vt:lpstr>Презентация PowerPoint</vt:lpstr>
      <vt:lpstr>Основные понятия</vt:lpstr>
      <vt:lpstr>Основные понятия</vt:lpstr>
      <vt:lpstr>Основные понятия</vt:lpstr>
      <vt:lpstr>Основные понятия</vt:lpstr>
      <vt:lpstr>Основные понятия</vt:lpstr>
      <vt:lpstr>Основные понятия</vt:lpstr>
      <vt:lpstr>Основные понятия</vt:lpstr>
      <vt:lpstr>Основные понятия</vt:lpstr>
      <vt:lpstr>Основные понятия</vt:lpstr>
      <vt:lpstr>Задание </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Виды моделей данных</dc:title>
  <dc:creator>Radiy-BOOK</dc:creator>
  <cp:lastModifiedBy>123yak12@gmail.com</cp:lastModifiedBy>
  <cp:revision>172</cp:revision>
  <dcterms:created xsi:type="dcterms:W3CDTF">2010-02-25T16:36:09Z</dcterms:created>
  <dcterms:modified xsi:type="dcterms:W3CDTF">2021-02-04T17:20:35Z</dcterms:modified>
</cp:coreProperties>
</file>