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82" r:id="rId4"/>
    <p:sldId id="313" r:id="rId5"/>
    <p:sldId id="314" r:id="rId6"/>
    <p:sldId id="315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7" autoAdjust="0"/>
    <p:restoredTop sz="94660"/>
  </p:normalViewPr>
  <p:slideViewPr>
    <p:cSldViewPr>
      <p:cViewPr varScale="1">
        <p:scale>
          <a:sx n="84" d="100"/>
          <a:sy n="84" d="100"/>
        </p:scale>
        <p:origin x="184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5A4C-C923-48E3-AB56-F5B2FEE60F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193A-1A14-4595-9438-10470E702F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B9DF-3C7C-44BF-9528-546E2591B8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2847-9838-4781-B12F-4299BB34F8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925513" y="0"/>
            <a:ext cx="741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rgbClr val="FFFFFF"/>
                </a:solidFill>
                <a:latin typeface="Arial"/>
                <a:cs typeface="Arial" charset="0"/>
              </a:rPr>
              <a:t>Л.Л. Босова, УМК по информатике для 5-7 классов</a:t>
            </a:r>
            <a:endParaRPr lang="en-US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4002088" y="6610350"/>
            <a:ext cx="1125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FFFFFF"/>
                </a:solidFill>
                <a:latin typeface="Arial"/>
                <a:cs typeface="Arial" charset="0"/>
              </a:rPr>
              <a:t>Москва, 2007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 b="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725" y="0"/>
            <a:ext cx="6867525" cy="10652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ED9-003C-479C-89B4-F638359DB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hee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19DB-CB1E-491D-ADB5-DF07DBC97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circl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DFFE-94B4-44F3-99F2-6AC631FAA6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AFE4-AD24-42EF-AD22-D44303FFD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120063" y="6610350"/>
            <a:ext cx="93186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07AB-8F3C-4948-B689-C9BD350F5E90}" type="slidenum">
              <a:rPr lang="en-US"/>
              <a:pPr>
                <a:defRPr/>
              </a:pPr>
              <a:t>‹#›</a:t>
            </a:fld>
            <a:r>
              <a:rPr lang="ru-RU"/>
              <a:t> из 21</a:t>
            </a:r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9E566-AD8B-4803-A78A-BD2A8DB97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B59F-0970-45BD-9BA4-050EA125EE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273A-41C5-48EF-B23D-A564E4D83C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7FB6-9DA8-4BDD-8259-04668CDEB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1D8F-1628-4D47-A38D-08989F6FE0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DE9E-799E-4E8E-BB2A-F189E65F1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9CC8C-83BD-40D5-A986-308E07B99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0F1E5-F910-499F-A900-E5754D8090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7A2DA-6271-441C-8A01-3A0F6FC50D7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61116" y="2060848"/>
            <a:ext cx="8501122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spc="50" dirty="0" smtClean="0">
                <a:ln w="11430"/>
                <a:gradFill>
                  <a:gsLst>
                    <a:gs pos="25000">
                      <a:srgbClr val="333399">
                        <a:satMod val="155000"/>
                      </a:srgbClr>
                    </a:gs>
                    <a:gs pos="100000">
                      <a:srgbClr val="33339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Arial" charset="0"/>
              </a:rPr>
              <a:t>Базы данных и системы управления базами данных</a:t>
            </a:r>
            <a:endParaRPr lang="ru-RU" sz="3200" b="1" spc="50" dirty="0">
              <a:ln w="11430"/>
              <a:gradFill>
                <a:gsLst>
                  <a:gs pos="25000">
                    <a:srgbClr val="333399">
                      <a:satMod val="155000"/>
                    </a:srgbClr>
                  </a:gs>
                  <a:gs pos="100000">
                    <a:srgbClr val="33339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 charset="0"/>
            </a:endParaRP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611188" y="530860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dirty="0" smtClean="0"/>
              <a:t>Преподаватель </a:t>
            </a:r>
            <a:r>
              <a:rPr lang="ru-RU" dirty="0" smtClean="0"/>
              <a:t>Банцевич </a:t>
            </a:r>
            <a:r>
              <a:rPr lang="ru-RU" dirty="0" smtClean="0"/>
              <a:t>Светлана Валерьевна</a:t>
            </a:r>
            <a:endParaRPr lang="ru-RU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47726" y="3346517"/>
            <a:ext cx="8086725" cy="1243012"/>
          </a:xfrm>
          <a:prstGeom prst="rect">
            <a:avLst/>
          </a:prstGeom>
          <a:noFill/>
        </p:spPr>
        <p:txBody>
          <a:bodyPr/>
          <a:lstStyle/>
          <a:p>
            <a:pPr marL="342900" lvl="0" indent="-342900" algn="ctr">
              <a:spcBef>
                <a:spcPct val="20000"/>
              </a:spcBef>
              <a:buFontTx/>
              <a:buChar char="•"/>
            </a:pPr>
            <a:r>
              <a:rPr lang="ru-RU" sz="2500" b="1" kern="0" dirty="0" smtClean="0">
                <a:latin typeface="Times New Roman" pitchFamily="18" charset="0"/>
                <a:cs typeface="Times New Roman" pitchFamily="18" charset="0"/>
              </a:rPr>
              <a:t>Построение модели «Сущность-связь» 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ru-RU" sz="2500" b="1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b="1" kern="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500" b="1" kern="0" dirty="0" smtClean="0">
                <a:latin typeface="Times New Roman" pitchFamily="18" charset="0"/>
                <a:cs typeface="Times New Roman" pitchFamily="18" charset="0"/>
              </a:rPr>
              <a:t>диаграмма)</a:t>
            </a:r>
            <a:endParaRPr kumimoji="0" lang="ru-RU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1500174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Описание связей.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56830"/>
              </p:ext>
            </p:extLst>
          </p:nvPr>
        </p:nvGraphicFramePr>
        <p:xfrm>
          <a:off x="642910" y="1869506"/>
          <a:ext cx="8215369" cy="4998591"/>
        </p:xfrm>
        <a:graphic>
          <a:graphicData uri="http://schemas.openxmlformats.org/drawingml/2006/table">
            <a:tbl>
              <a:tblPr/>
              <a:tblGrid>
                <a:gridCol w="783909"/>
                <a:gridCol w="783909"/>
                <a:gridCol w="940690"/>
                <a:gridCol w="1420582"/>
                <a:gridCol w="1944216"/>
                <a:gridCol w="2342063"/>
              </a:tblGrid>
              <a:tr h="760750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Номер связи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Номер 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1-ой сущности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Номер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 2-ой сущности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Имя связи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Тип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связи</a:t>
                      </a:r>
                      <a:endParaRPr lang="en-US" sz="1200" dirty="0" smtClean="0">
                        <a:latin typeface="Times New Roman"/>
                        <a:ea typeface="Times New Roman"/>
                      </a:endParaRPr>
                    </a:p>
                    <a:p>
                      <a:pPr indent="288290"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(1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:М-определенная,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</a:rPr>
                        <a:t> 1:1- категория,</a:t>
                      </a:r>
                    </a:p>
                    <a:p>
                      <a:pPr indent="288290" algn="l"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latin typeface="Times New Roman"/>
                          <a:ea typeface="Times New Roman"/>
                        </a:rPr>
                        <a:t>М: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</a:rPr>
                        <a:t>-неопределенная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Описание связи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958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R1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Е2 родительская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Е1 </a:t>
                      </a:r>
                    </a:p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дочерняя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Состоит из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Определенная обязательная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Каждый класс состоит из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одного или более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учеников. Каждый ученик включен в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один и только один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класс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708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Е3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Е2 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Является классным руководителем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Типа категория, необязательная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Каждый учитель может являться классным руководителем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только одного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класса или не являться классным руководителем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ни одного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класса. Каждый класс может иметь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только одного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учителя–классного руководителя.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333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Е2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Е4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Изучает/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изучается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Неопределенная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Каждый класс изучает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один или более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предметов. Каждый предмет может изучаться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одним или более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классами или не изучаться </a:t>
                      </a:r>
                      <a:r>
                        <a:rPr lang="ru-RU" sz="1200" i="1">
                          <a:latin typeface="Times New Roman"/>
                          <a:ea typeface="Times New Roman"/>
                        </a:rPr>
                        <a:t>ни одним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 классом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333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Е3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Е4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Преподает/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преподается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Неопределенная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Каждый учитель преподает </a:t>
                      </a:r>
                      <a:r>
                        <a:rPr lang="ru-RU" sz="1200" i="1" dirty="0">
                          <a:latin typeface="Times New Roman"/>
                          <a:ea typeface="Times New Roman"/>
                        </a:rPr>
                        <a:t>один или более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 предметов. Каждый предмет может преподаваться </a:t>
                      </a:r>
                      <a:r>
                        <a:rPr lang="ru-RU" sz="1200" i="1" dirty="0">
                          <a:latin typeface="Times New Roman"/>
                          <a:ea typeface="Times New Roman"/>
                        </a:rPr>
                        <a:t>одним или более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 учителями или не преподаваться </a:t>
                      </a:r>
                      <a:r>
                        <a:rPr lang="ru-RU" sz="1200" i="1" dirty="0">
                          <a:latin typeface="Times New Roman"/>
                          <a:ea typeface="Times New Roman"/>
                        </a:rPr>
                        <a:t>ни одним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 учителем.</a:t>
                      </a:r>
                    </a:p>
                  </a:txBody>
                  <a:tcPr marL="40105" marR="401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1500174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Концептуальная схема уровня сущностей.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3665" name="Group 1"/>
          <p:cNvGrpSpPr>
            <a:grpSpLocks noChangeAspect="1"/>
          </p:cNvGrpSpPr>
          <p:nvPr/>
        </p:nvGrpSpPr>
        <p:grpSpPr bwMode="auto">
          <a:xfrm>
            <a:off x="357158" y="2000240"/>
            <a:ext cx="8286808" cy="3429024"/>
            <a:chOff x="2281" y="10920"/>
            <a:chExt cx="7200" cy="3118"/>
          </a:xfrm>
        </p:grpSpPr>
        <p:sp>
          <p:nvSpPr>
            <p:cNvPr id="11369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81" y="10920"/>
              <a:ext cx="7200" cy="31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3410" y="11229"/>
              <a:ext cx="1273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Класс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7363" y="11229"/>
              <a:ext cx="1130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Ученик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3410" y="13319"/>
              <a:ext cx="127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Предмет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7222" y="13319"/>
              <a:ext cx="1130" cy="4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Учитель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91" name="AutoShape 27"/>
            <p:cNvSpPr>
              <a:spLocks noChangeArrowheads="1"/>
            </p:cNvSpPr>
            <p:nvPr/>
          </p:nvSpPr>
          <p:spPr bwMode="auto">
            <a:xfrm>
              <a:off x="5387" y="11229"/>
              <a:ext cx="1270" cy="4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Состоять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90" name="AutoShape 26"/>
            <p:cNvSpPr>
              <a:spLocks noChangeArrowheads="1"/>
            </p:cNvSpPr>
            <p:nvPr/>
          </p:nvSpPr>
          <p:spPr bwMode="auto">
            <a:xfrm>
              <a:off x="3410" y="12205"/>
              <a:ext cx="1276" cy="41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Изучать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89" name="AutoShape 25"/>
            <p:cNvSpPr>
              <a:spLocks noChangeArrowheads="1"/>
            </p:cNvSpPr>
            <p:nvPr/>
          </p:nvSpPr>
          <p:spPr bwMode="auto">
            <a:xfrm>
              <a:off x="5105" y="13319"/>
              <a:ext cx="1694" cy="4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Преподавать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88" name="AutoShape 24"/>
            <p:cNvSpPr>
              <a:spLocks noChangeArrowheads="1"/>
            </p:cNvSpPr>
            <p:nvPr/>
          </p:nvSpPr>
          <p:spPr bwMode="auto">
            <a:xfrm rot="1875473">
              <a:off x="5387" y="12065"/>
              <a:ext cx="1553" cy="55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88925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Руководить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3693" y="12483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6" name="AutoShape 22"/>
            <p:cNvSpPr>
              <a:spLocks noChangeShapeType="1"/>
            </p:cNvSpPr>
            <p:nvPr/>
          </p:nvSpPr>
          <p:spPr bwMode="auto">
            <a:xfrm flipH="1">
              <a:off x="4046" y="12620"/>
              <a:ext cx="2" cy="6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5" name="AutoShape 21"/>
            <p:cNvSpPr>
              <a:spLocks noChangeShapeType="1"/>
            </p:cNvSpPr>
            <p:nvPr/>
          </p:nvSpPr>
          <p:spPr bwMode="auto">
            <a:xfrm flipH="1" flipV="1">
              <a:off x="4046" y="11647"/>
              <a:ext cx="2" cy="5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4" name="AutoShape 20"/>
            <p:cNvSpPr>
              <a:spLocks noChangeShapeType="1"/>
            </p:cNvSpPr>
            <p:nvPr/>
          </p:nvSpPr>
          <p:spPr bwMode="auto">
            <a:xfrm>
              <a:off x="6799" y="1352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3" name="AutoShape 19"/>
            <p:cNvSpPr>
              <a:spLocks noChangeShapeType="1"/>
            </p:cNvSpPr>
            <p:nvPr/>
          </p:nvSpPr>
          <p:spPr bwMode="auto">
            <a:xfrm flipV="1">
              <a:off x="6799" y="13528"/>
              <a:ext cx="2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 flipV="1">
              <a:off x="6940" y="13459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1" name="AutoShape 17"/>
            <p:cNvSpPr>
              <a:spLocks noChangeShapeType="1"/>
            </p:cNvSpPr>
            <p:nvPr/>
          </p:nvSpPr>
          <p:spPr bwMode="auto">
            <a:xfrm flipH="1">
              <a:off x="4682" y="1352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 rot="10800000" flipV="1">
              <a:off x="4963" y="13459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9" name="AutoShape 15"/>
            <p:cNvSpPr>
              <a:spLocks noChangeShapeType="1"/>
            </p:cNvSpPr>
            <p:nvPr/>
          </p:nvSpPr>
          <p:spPr bwMode="auto">
            <a:xfrm flipH="1" flipV="1">
              <a:off x="4822" y="13528"/>
              <a:ext cx="2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8" name="AutoShape 14"/>
            <p:cNvSpPr>
              <a:spLocks noChangeShapeType="1"/>
            </p:cNvSpPr>
            <p:nvPr/>
          </p:nvSpPr>
          <p:spPr bwMode="auto">
            <a:xfrm flipH="1" flipV="1">
              <a:off x="4046" y="11786"/>
              <a:ext cx="2" cy="4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7" name="AutoShape 13"/>
            <p:cNvSpPr>
              <a:spLocks noChangeShapeType="1"/>
            </p:cNvSpPr>
            <p:nvPr/>
          </p:nvSpPr>
          <p:spPr bwMode="auto">
            <a:xfrm flipH="1">
              <a:off x="4046" y="12620"/>
              <a:ext cx="2" cy="4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>
              <a:off x="3957" y="12024"/>
              <a:ext cx="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3957" y="12739"/>
              <a:ext cx="186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4" name="AutoShape 10"/>
            <p:cNvSpPr>
              <a:spLocks noChangeShapeType="1"/>
            </p:cNvSpPr>
            <p:nvPr/>
          </p:nvSpPr>
          <p:spPr bwMode="auto">
            <a:xfrm>
              <a:off x="6827" y="12742"/>
              <a:ext cx="961" cy="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3" name="AutoShape 9"/>
            <p:cNvSpPr>
              <a:spLocks noChangeShapeType="1"/>
            </p:cNvSpPr>
            <p:nvPr/>
          </p:nvSpPr>
          <p:spPr bwMode="auto">
            <a:xfrm flipH="1" flipV="1">
              <a:off x="4683" y="11438"/>
              <a:ext cx="816" cy="5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H="1">
              <a:off x="4888" y="11570"/>
              <a:ext cx="14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1" name="AutoShape 7"/>
            <p:cNvSpPr>
              <a:spLocks noChangeShapeType="1"/>
            </p:cNvSpPr>
            <p:nvPr/>
          </p:nvSpPr>
          <p:spPr bwMode="auto">
            <a:xfrm flipH="1">
              <a:off x="4683" y="11438"/>
              <a:ext cx="7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7371" y="13064"/>
              <a:ext cx="141" cy="1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69" name="AutoShape 5"/>
            <p:cNvSpPr>
              <a:spLocks noChangeShapeType="1"/>
            </p:cNvSpPr>
            <p:nvPr/>
          </p:nvSpPr>
          <p:spPr bwMode="auto">
            <a:xfrm>
              <a:off x="6657" y="11438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68" name="AutoShape 4"/>
            <p:cNvSpPr>
              <a:spLocks noChangeShapeType="1"/>
            </p:cNvSpPr>
            <p:nvPr/>
          </p:nvSpPr>
          <p:spPr bwMode="auto">
            <a:xfrm>
              <a:off x="6657" y="11438"/>
              <a:ext cx="4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67" name="Line 3"/>
            <p:cNvSpPr>
              <a:spLocks noChangeShapeType="1"/>
            </p:cNvSpPr>
            <p:nvPr/>
          </p:nvSpPr>
          <p:spPr bwMode="auto">
            <a:xfrm>
              <a:off x="6940" y="11368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666" name="Line 2"/>
            <p:cNvSpPr>
              <a:spLocks noChangeShapeType="1"/>
            </p:cNvSpPr>
            <p:nvPr/>
          </p:nvSpPr>
          <p:spPr bwMode="auto">
            <a:xfrm>
              <a:off x="5105" y="11368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1356" y="6226841"/>
            <a:ext cx="226368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0BEDB-ABFC-47DC-ACEE-C832904ACB3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38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Чен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1976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г.: 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модель «Сущность-связь»</a:t>
            </a:r>
          </a:p>
          <a:p>
            <a:pPr marL="450850" indent="1588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сущность, 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Relation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связь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0850" indent="-450850" algn="just" eaLnBrk="0" hangingPunct="0"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Сущности и экземпляры сущности:</a:t>
            </a:r>
          </a:p>
          <a:p>
            <a:pPr marL="990600" lvl="1" indent="-360363" algn="just" eaLnBrk="0" hangingPunct="0">
              <a:spcBef>
                <a:spcPts val="300"/>
              </a:spcBef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Иванов И.И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eaLnBrk="0" hangingPunct="0">
              <a:spcBef>
                <a:spcPts val="0"/>
              </a:spcBef>
              <a:buFont typeface="Wingdings" pitchFamily="2" charset="2"/>
              <a:buChar char="v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Петров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П.П.</a:t>
            </a:r>
          </a:p>
          <a:p>
            <a:pPr marL="990600" lvl="1" indent="-360363" eaLnBrk="0" hangingPunct="0">
              <a:spcBef>
                <a:spcPts val="0"/>
              </a:spcBef>
              <a:buFont typeface="Wingdings" pitchFamily="2" charset="2"/>
              <a:buChar char="v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Сидоров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С.С.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2438" algn="just" eaLnBrk="0" hangingPunct="0"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Атрибуты: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свойства,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которыми обладает каждый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экземпляр,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принадлежащий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ФИО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Год рождения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Курс обучения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Номер зачетной книжки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5857884" y="2786058"/>
            <a:ext cx="216024" cy="79208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000760" y="3000372"/>
            <a:ext cx="233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275856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84284" y="31049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273461" y="34121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653586" y="2580873"/>
            <a:ext cx="227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экземпляр сущности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73562" y="2904909"/>
            <a:ext cx="2327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экземпляр сущности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73562" y="3228945"/>
            <a:ext cx="225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экземпляр сущности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5144250" y="4297742"/>
            <a:ext cx="255919" cy="108012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421511" y="4653136"/>
            <a:ext cx="364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трибуты сущности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4211960" y="42977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11960" y="46531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211960" y="49411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251855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730568" y="4090861"/>
            <a:ext cx="24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730567" y="4756502"/>
            <a:ext cx="327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36869" y="5445530"/>
            <a:ext cx="371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статический атрибут</a:t>
            </a:r>
          </a:p>
          <a:p>
            <a:pPr marL="263525" indent="-263525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динамический атрибут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772574" y="5044534"/>
            <a:ext cx="24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832396" y="5492739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498079" y="5900658"/>
            <a:ext cx="120766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498079" y="5900657"/>
            <a:ext cx="129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137791" y="5136146"/>
            <a:ext cx="79897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221355" y="5158212"/>
            <a:ext cx="700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221355" y="5583308"/>
            <a:ext cx="15726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312224" y="5624359"/>
            <a:ext cx="1390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рождения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300191" y="6124784"/>
            <a:ext cx="2323559" cy="39139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398011" y="6464966"/>
            <a:ext cx="15726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417863" y="6491388"/>
            <a:ext cx="1470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Курс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318956" y="6147995"/>
            <a:ext cx="2280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Номер зачетной книжки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Прямая соединительная линия 30"/>
          <p:cNvCxnSpPr>
            <a:stCxn id="17" idx="3"/>
            <a:endCxn id="28" idx="3"/>
          </p:cNvCxnSpPr>
          <p:nvPr/>
        </p:nvCxnSpPr>
        <p:spPr>
          <a:xfrm flipV="1">
            <a:off x="5705743" y="5470225"/>
            <a:ext cx="549055" cy="6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7" idx="3"/>
          </p:cNvCxnSpPr>
          <p:nvPr/>
        </p:nvCxnSpPr>
        <p:spPr>
          <a:xfrm flipV="1">
            <a:off x="5705743" y="5962913"/>
            <a:ext cx="831534" cy="12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7" idx="3"/>
          </p:cNvCxnSpPr>
          <p:nvPr/>
        </p:nvCxnSpPr>
        <p:spPr>
          <a:xfrm>
            <a:off x="5705743" y="6085324"/>
            <a:ext cx="1449811" cy="4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7" idx="3"/>
          </p:cNvCxnSpPr>
          <p:nvPr/>
        </p:nvCxnSpPr>
        <p:spPr>
          <a:xfrm>
            <a:off x="5705743" y="6085324"/>
            <a:ext cx="172161" cy="389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4730568" y="4460193"/>
            <a:ext cx="24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993774" y="5806762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90598" y="6034080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5588515" y="6250640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02109" y="6052982"/>
            <a:ext cx="367240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: сущность СТУДЕНТ (Номер зачетной книжки, ФИО, Курс обучения)</a:t>
            </a:r>
          </a:p>
          <a:p>
            <a:pPr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Экземпляр: (123409, Иванов И.И., 3)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7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Связи между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сущностями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представляет собой  взаимодействие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сущностями</a:t>
            </a:r>
          </a:p>
          <a:p>
            <a:pPr marL="450850" indent="-363538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Связь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диаграмме обозначается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ромбом</a:t>
            </a:r>
          </a:p>
          <a:p>
            <a:pPr marL="450850" indent="-363538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Мощность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algn="just" eaLnBrk="0" hangingPunct="0">
              <a:spcBef>
                <a:spcPts val="300"/>
              </a:spcBef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бинарная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eaLnBrk="0" hangingPunct="0">
              <a:spcBef>
                <a:spcPts val="0"/>
              </a:spcBef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тернарная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eaLnBrk="0" hangingPunct="0">
              <a:spcBef>
                <a:spcPts val="0"/>
              </a:spcBef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циклическая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Пример:  </a:t>
            </a: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тернарная связь</a:t>
            </a: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        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инарная связь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771800" y="2893586"/>
            <a:ext cx="877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649724" y="2719954"/>
            <a:ext cx="134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сущности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842274" y="3284984"/>
            <a:ext cx="807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687499" y="3028718"/>
            <a:ext cx="134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сущности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07366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687499" y="3446410"/>
            <a:ext cx="134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сущность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000504"/>
            <a:ext cx="4962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5429264"/>
            <a:ext cx="4819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77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Тип (кардинальность)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свойств, которыми обладает каждый объект, принадлежащий к этому классу. 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1:1 («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один-к-одному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1:М , М:1 («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один-ко-многим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много-к-одному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многие-ко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многим»)</a:t>
            </a: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Один-к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одному»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(1:1)</a:t>
            </a: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Многие-к-одному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(М:1)</a:t>
            </a: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«Многие – ко –многим»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(М: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0600" lvl="1" indent="-36036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87313" algn="just" eaLnBrk="0" hangingPunct="0">
              <a:spcBef>
                <a:spcPts val="300"/>
              </a:spcBef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86190"/>
            <a:ext cx="593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Прямая со стрелкой 14"/>
          <p:cNvCxnSpPr/>
          <p:nvPr/>
        </p:nvCxnSpPr>
        <p:spPr>
          <a:xfrm rot="10800000" flipV="1">
            <a:off x="3143240" y="3786190"/>
            <a:ext cx="28575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786182" y="3714752"/>
            <a:ext cx="250033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786322"/>
            <a:ext cx="5934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5857892"/>
            <a:ext cx="5943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Прямая со стрелкой 25"/>
          <p:cNvCxnSpPr/>
          <p:nvPr/>
        </p:nvCxnSpPr>
        <p:spPr>
          <a:xfrm rot="10800000" flipV="1">
            <a:off x="3214678" y="4714884"/>
            <a:ext cx="571504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000496" y="4714884"/>
            <a:ext cx="214314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0800000" flipV="1">
            <a:off x="3571868" y="5572140"/>
            <a:ext cx="642942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572000" y="5572140"/>
            <a:ext cx="1714512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50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Класс принадлежности сущности: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обязательный </a:t>
            </a:r>
          </a:p>
          <a:p>
            <a:pPr marL="990600" lvl="1" indent="-360363" eaLnBrk="0" hangingPunct="0">
              <a:spcBef>
                <a:spcPts val="3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необязательный</a:t>
            </a: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0488" lvl="1" algn="just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 принадлежности сущностей ФАКУЛЬТЕТ и КОМПЬЮТЕРНЫЙ КЛАСС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необязательный</a:t>
            </a:r>
          </a:p>
          <a:p>
            <a:pPr marL="90488" lvl="1" algn="just" eaLnBrk="0" hangingPunct="0">
              <a:spcBef>
                <a:spcPts val="300"/>
              </a:spcBef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488" lvl="1" algn="just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 принадлежности сущности СОТРУДНИК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обязательный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класс принадлежности сущности ДОЛЖНОСТЬ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необязательный</a:t>
            </a:r>
          </a:p>
          <a:p>
            <a:pPr marL="90488" lvl="1" algn="just" eaLnBrk="0" hangingPunct="0">
              <a:spcBef>
                <a:spcPts val="300"/>
              </a:spcBef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lvl="1" algn="just" eaLnBrk="0" hangingPunct="0">
              <a:spcBef>
                <a:spcPts val="300"/>
              </a:spcBef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lvl="1" algn="just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 принадлежности сущности СТУДЕНТ и ГРУППА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обязательный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900113" eaLnBrk="0" hangingPunct="0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714744" y="2143116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4214810" y="214311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714744" y="2428868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Блок-схема: узел 22"/>
          <p:cNvSpPr/>
          <p:nvPr/>
        </p:nvSpPr>
        <p:spPr>
          <a:xfrm>
            <a:off x="4286248" y="2357430"/>
            <a:ext cx="142876" cy="14287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00438"/>
            <a:ext cx="5438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714884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6000768"/>
            <a:ext cx="4762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642910" y="1857364"/>
            <a:ext cx="814393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 разработки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диаграммы.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Постановка задачи.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разработать систему учета проведения занятий в школе в течение одного учебного года в соответствии со следующим описанием.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Занятия в школе организуются для классов. Все ученики распределены по классам (по возрастному признаку), причем каждый ученик может быть включен только в один класс, и численность класса ограничена.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класс изучает определенные предметы. Перечень предметов для класса определен и ограничен. Предметы преподаются учителями школы.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старшие классы назначается классный руководитель.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642910" y="1571612"/>
            <a:ext cx="81439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Выделение множеств сущностей (фаза 1):</a:t>
            </a:r>
          </a:p>
          <a:p>
            <a:pPr marL="1081088" lvl="0" algn="just"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Ученик</a:t>
            </a:r>
          </a:p>
          <a:p>
            <a:pPr marL="1081088" lvl="0" algn="just"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</a:p>
          <a:p>
            <a:pPr marL="1081088" lvl="0" algn="just"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</a:t>
            </a:r>
          </a:p>
          <a:p>
            <a:pPr marL="1081088" lvl="0" algn="just"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</a:p>
          <a:p>
            <a:pPr marL="1081088" lvl="0" algn="just">
              <a:buFont typeface="Wingdings" pitchFamily="2" charset="2"/>
              <a:buChar char="ü"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Классные руководитель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Вопросы: 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ли описать этот класс, т.е. можно ли получить о нем информацию? 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ли этот класс характеризующие его свойства? 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ли получить информацию об этих свойствах? 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ли выделить несколько образцов этого класса, т.е. набор экземпляров этого класса с одинаковыми свойствами? 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ли отличить один образец этого класса от другого, т.е. имеется ли у класса свойство (группа свойств), определяющее уникальность каждого образца этого класса?</a:t>
            </a:r>
          </a:p>
          <a:p>
            <a:pPr marL="360363" lvl="0" indent="90488" algn="just">
              <a:buFont typeface="+mj-lt"/>
              <a:buAutoNum type="arabicPeriod"/>
              <a:tabLst>
                <a:tab pos="90488" algn="l"/>
                <a:tab pos="1809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ли этот класс характеристикой чего-либо, т.е. описывает ли этот класс некоторый другой класс? </a:t>
            </a:r>
          </a:p>
          <a:p>
            <a:pPr lvl="0" algn="just">
              <a:tabLst>
                <a:tab pos="90488" algn="l"/>
                <a:tab pos="180975" algn="l"/>
              </a:tabLst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Ответы: Да, Да, Да, Да, Да, Нет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пул сущностей (множество сущностей)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3929058" y="6215082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6215082"/>
                        <a:ext cx="428628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42910" y="1785926"/>
          <a:ext cx="8143931" cy="4886293"/>
        </p:xfrm>
        <a:graphic>
          <a:graphicData uri="http://schemas.openxmlformats.org/drawingml/2006/table">
            <a:tbl>
              <a:tblPr/>
              <a:tblGrid>
                <a:gridCol w="1331516"/>
                <a:gridCol w="1393449"/>
                <a:gridCol w="2167587"/>
                <a:gridCol w="3251379"/>
              </a:tblGrid>
              <a:tr h="544043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Номер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Имя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Определение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53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Е1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Ученик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Ребенок в возрасте от 7 до 17 лет, обучающийся в школе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Как только в школу подается заявление о приеме нового ученика, формируется новый экземпляр данного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341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Е2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Класс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Группа из нескольких учеников (от 3-х до 20) одного возраста, выступающая как некоторая структурная единица, для которой организуются и проводятся занятия в школе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Как только в школу принимается новый ученик определенного возраста, он включается в соответствующий класс; в случае необходимости (превышена численность существующего класса или в школу принимается первый ребенок соответствующего возраста) создается новый класс, и в таком случае создается новый экземпляр данного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53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Е3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Учитель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Физическое лицо, имеющее высшее образование по соответствующей специальности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Как только конкретный человек устраивается на работу в данную школу, формируется новый экземпляр данного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707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Е4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Предмет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Учебная дисциплина, по которой проводятся занятия в школе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Дисциплина определяется указаниями вышестоящей организации или руководством школы. Как только соответствующая организация или руководство школы принимают решение о введении новой учебной дисциплины, формируется новый экземпляр данного множества сущностей</a:t>
                      </a: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42910" y="1500174"/>
            <a:ext cx="4429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Пул сущностей: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571472" y="372027"/>
            <a:ext cx="8229600" cy="7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модель предметной области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1500174"/>
            <a:ext cx="80724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Примеры выделенных сущностей:</a:t>
            </a:r>
          </a:p>
          <a:p>
            <a:pPr marL="6318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УЧЕНИК/E1: Иванов Саша, 7 лет; Петров Петя, 13 лет. </a:t>
            </a:r>
          </a:p>
          <a:p>
            <a:pPr marL="6318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КЛАСС/E2:2А, 7Б. </a:t>
            </a:r>
          </a:p>
          <a:p>
            <a:pPr marL="6318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УЧИТЕЛЬ/E3: Иванов Иван Иванович, преподает  химию; Сидорова Елена Павловна, преподает биологию. </a:t>
            </a:r>
          </a:p>
          <a:p>
            <a:pPr marL="6318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ПРЕДМЕТ/E4: математика, информатика, рисование.</a:t>
            </a:r>
          </a:p>
          <a:p>
            <a:pPr algn="just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Построение модели уровня сущностей (фаза 2)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построение матрицы связей</a:t>
            </a:r>
          </a:p>
          <a:p>
            <a:pPr marL="263525" indent="-263525"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71604" y="4071942"/>
          <a:ext cx="6143668" cy="1785949"/>
        </p:xfrm>
        <a:graphic>
          <a:graphicData uri="http://schemas.openxmlformats.org/drawingml/2006/table">
            <a:tbl>
              <a:tblPr/>
              <a:tblGrid>
                <a:gridCol w="1289411"/>
                <a:gridCol w="1210918"/>
                <a:gridCol w="1130692"/>
                <a:gridCol w="1450778"/>
                <a:gridCol w="1061869"/>
              </a:tblGrid>
              <a:tr h="446487">
                <a:tc>
                  <a:txBody>
                    <a:bodyPr/>
                    <a:lstStyle/>
                    <a:p>
                      <a:pPr indent="288290" algn="just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Ученик/Е1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Класс/Е2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Учитель/Е3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Предмет/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44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Ученик/Е1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44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Класс/Е2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7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Учитель/Е3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7"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Предмет/Е4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Х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летка">
  <a:themeElements>
    <a:clrScheme name="клетк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етк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летк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943</Words>
  <Application>Microsoft Office PowerPoint</Application>
  <PresentationFormat>Экран (4:3)</PresentationFormat>
  <Paragraphs>220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Wingdings</vt:lpstr>
      <vt:lpstr>клетка</vt:lpstr>
      <vt:lpstr>Equation</vt:lpstr>
      <vt:lpstr>Презентация PowerPoint</vt:lpstr>
      <vt:lpstr>ER-модель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моделей данных</dc:title>
  <dc:creator>Radiy-BOOK</dc:creator>
  <cp:lastModifiedBy>Учетная запись Майкрософт</cp:lastModifiedBy>
  <cp:revision>182</cp:revision>
  <dcterms:created xsi:type="dcterms:W3CDTF">2010-02-25T16:36:09Z</dcterms:created>
  <dcterms:modified xsi:type="dcterms:W3CDTF">2017-02-26T20:30:58Z</dcterms:modified>
</cp:coreProperties>
</file>