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E3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89416" autoAdjust="0"/>
  </p:normalViewPr>
  <p:slideViewPr>
    <p:cSldViewPr snapToGrid="0">
      <p:cViewPr varScale="1">
        <p:scale>
          <a:sx n="65" d="100"/>
          <a:sy n="65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-2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E818-0966-4960-A13E-1F3B8859EDF5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86EB-29C5-4DCF-A721-594B059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подходят для многих языков, так как хранят символы не в кодировке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Вроде бы указывать NULL бессмысленно, если для поля установлено значение по умолчанию и нулевого значения просто не будет. Когда генерируется значение по умолчанию – только при вставке строки, а не при обновлении.  Если полю назначено значение по умолчанию и при этом запрещено нулевое значение, то ноль нельзя будет установить даже у существующей строки.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3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Аналогично работает выражение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UPDATE CASCADE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Но так как первичные ключи, как правило, изменяются очень редко, да и с принципе не рекомендуется использовать в качестве первичных ключей столбцы с изменяемыми значениями, то на практике выражение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UPDATE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редко.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nvarchar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заключается в том, что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хранить строки в формате ASCII, где один символ занимает 1 байт, 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nvarchar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хранит строки в формате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каждый символ занимает 2 байта.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6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100нс – 100 наносекунд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Репликация - это процесс слияния двух баз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79" y="3870417"/>
            <a:ext cx="8637072" cy="201419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Создание </a:t>
            </a:r>
            <a:r>
              <a:rPr lang="ru-RU" sz="3200" b="1" dirty="0" err="1" smtClean="0"/>
              <a:t>бд</a:t>
            </a:r>
            <a:endParaRPr lang="ru-RU" sz="3200" b="1" dirty="0" smtClean="0"/>
          </a:p>
          <a:p>
            <a:r>
              <a:rPr lang="ru-RU" sz="3200" b="1" dirty="0" smtClean="0"/>
              <a:t>Создание таблицы </a:t>
            </a:r>
            <a:r>
              <a:rPr lang="ru-RU" sz="3200" b="1" dirty="0" err="1" smtClean="0"/>
              <a:t>бд</a:t>
            </a:r>
            <a:endParaRPr lang="ru-RU" sz="3200" b="1" dirty="0" smtClean="0"/>
          </a:p>
          <a:p>
            <a:r>
              <a:rPr lang="ru-RU" sz="3200" b="1" dirty="0" smtClean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Создание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создания базы данных используется команда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ru-R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ru-RU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CREATE DATABASE </a:t>
            </a:r>
            <a:r>
              <a:rPr 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Имя_БД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170" name="Picture 2" descr="Ð¡ÐºÑÐ¸Ð½ÑÐ¾Ñ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703871"/>
            <a:ext cx="8826192" cy="33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Удаление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dirty="0" smtClean="0"/>
              <a:t>удаления </a:t>
            </a:r>
            <a:r>
              <a:rPr lang="ru-RU" sz="2000" dirty="0"/>
              <a:t>базы данных используется команда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ru-R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ru-RU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		</a:t>
            </a:r>
            <a:r>
              <a:rPr lang="en-US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DROP</a:t>
            </a:r>
            <a:r>
              <a:rPr lang="ru-RU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DATABASE </a:t>
            </a:r>
            <a:r>
              <a:rPr 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Имя_БД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Примечание</a:t>
            </a:r>
            <a:r>
              <a:rPr lang="ru-RU" dirty="0" smtClean="0"/>
              <a:t>: командой </a:t>
            </a:r>
            <a:r>
              <a:rPr lang="ru-RU" b="1" dirty="0"/>
              <a:t>DROP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/>
              <a:t>SQL сервере </a:t>
            </a:r>
            <a:r>
              <a:rPr lang="ru-RU" dirty="0" smtClean="0"/>
              <a:t>удаляются все объекты.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2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Создание таблицы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	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dirty="0"/>
              <a:t>Для создания таблиц применяется команда </a:t>
            </a:r>
            <a:r>
              <a:rPr lang="ru-RU" b="1" dirty="0"/>
              <a:t>CREATE TABLE</a:t>
            </a:r>
            <a:r>
              <a:rPr lang="ru-RU" dirty="0"/>
              <a:t>. С этой командой можно использовать ряд операторов, которые определяют столбцы таблицы и их атрибуты. И кроме того, можно использовать ряд операторов, которые определяют свойства таблицы в целом. Одна база данных может содержать до 2 миллиардов таблиц.</a:t>
            </a:r>
          </a:p>
          <a:p>
            <a:r>
              <a:rPr lang="ru-RU" dirty="0"/>
              <a:t>Общий синтаксис создания таблицы выглядит следующим образом: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51819" y="3762317"/>
            <a:ext cx="876044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название_таблицы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название_столбца1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атрибуты_столбца1,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название_столбца2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атрибуты_столбца2,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................................................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название_столбцаN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атрибуты_столбцаN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атрибуты_таблицы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Создание таблицы базы данных. </a:t>
            </a:r>
            <a:r>
              <a:rPr lang="ru-RU" sz="1800" dirty="0" smtClean="0"/>
              <a:t>Автоинкрементные поля</a:t>
            </a: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8929" y="1853754"/>
            <a:ext cx="1120877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Identity</a:t>
            </a:r>
            <a:r>
              <a:rPr lang="en-US" dirty="0"/>
              <a:t> 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/>
              <a:t>позволяет указать, что значение данного поля будет сформировано автоматически. </a:t>
            </a:r>
            <a:r>
              <a:rPr lang="ru-RU" dirty="0"/>
              <a:t>Каждая новая строка будет получать число в поле с этим параметром, которое больше любого существующего в уже сформированных строках ранее.</a:t>
            </a:r>
            <a:r>
              <a:rPr lang="ru-RU" altLang="en-US" dirty="0"/>
              <a:t> </a:t>
            </a:r>
            <a:endParaRPr lang="ru-RU" altLang="en-US" dirty="0" smtClean="0"/>
          </a:p>
          <a:p>
            <a:pPr algn="just"/>
            <a:r>
              <a:rPr lang="ru-RU" dirty="0"/>
              <a:t>В таблице может быть только </a:t>
            </a:r>
            <a:r>
              <a:rPr lang="ru-RU" dirty="0" smtClean="0"/>
              <a:t>одно поле </a:t>
            </a:r>
            <a:r>
              <a:rPr lang="ru-RU" dirty="0"/>
              <a:t>с автоматически увеличиваемым значением. Чтобы задать данный тип поля, необходимо среди параметров указать ключевое слово </a:t>
            </a:r>
            <a:r>
              <a:rPr lang="ru-RU" b="1" dirty="0"/>
              <a:t>IDENTITY</a:t>
            </a:r>
            <a:r>
              <a:rPr lang="ru-RU" dirty="0"/>
              <a:t> в следующем виде:</a:t>
            </a:r>
            <a:endParaRPr lang="ru-RU" altLang="en-US" dirty="0"/>
          </a:p>
          <a:p>
            <a:r>
              <a:rPr lang="ru-RU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>
                <a:solidFill>
                  <a:srgbClr val="EEEEEE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[(seed,</a:t>
            </a:r>
            <a:r>
              <a:rPr lang="ru-RU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increment) [NOT FOR REPLICATION]]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dirty="0"/>
              <a:t>Необязательный параметр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NOT FOR REPLICATION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 smtClean="0"/>
              <a:t>задается в случае если используются два сервера и объединяются две базы данных  одинаковой структуры с них. </a:t>
            </a:r>
            <a:r>
              <a:rPr lang="ru-RU" dirty="0"/>
              <a:t>В этом </a:t>
            </a:r>
            <a:r>
              <a:rPr lang="ru-RU" dirty="0" smtClean="0"/>
              <a:t>случае, </a:t>
            </a:r>
            <a:r>
              <a:rPr lang="ru-RU" dirty="0"/>
              <a:t>при вставке новой строки </a:t>
            </a:r>
            <a:r>
              <a:rPr lang="ru-RU" dirty="0" smtClean="0"/>
              <a:t>не будет нарушена целостность данных.</a:t>
            </a:r>
            <a:endParaRPr lang="en-US" dirty="0" smtClean="0"/>
          </a:p>
          <a:p>
            <a:pPr algn="just"/>
            <a:endParaRPr lang="en-US" dirty="0"/>
          </a:p>
          <a:p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Id_1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 </a:t>
            </a:r>
            <a:r>
              <a:rPr lang="ru-RU" dirty="0" smtClean="0">
                <a:solidFill>
                  <a:srgbClr val="00B050"/>
                </a:solidFill>
              </a:rPr>
              <a:t>начальное </a:t>
            </a:r>
            <a:r>
              <a:rPr lang="ru-RU" dirty="0">
                <a:solidFill>
                  <a:srgbClr val="00B050"/>
                </a:solidFill>
              </a:rPr>
              <a:t>значения выбрано число </a:t>
            </a:r>
            <a:r>
              <a:rPr lang="ru-RU" dirty="0" smtClean="0">
                <a:solidFill>
                  <a:srgbClr val="00B050"/>
                </a:solidFill>
              </a:rPr>
              <a:t>100, последующие: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ru-RU" dirty="0" smtClean="0">
                <a:solidFill>
                  <a:srgbClr val="00B050"/>
                </a:solidFill>
              </a:rPr>
              <a:t>02,104…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Id_2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>
                <a:solidFill>
                  <a:srgbClr val="00B050"/>
                </a:solidFill>
              </a:rPr>
              <a:t>-- такое объявление указывает, что поле </a:t>
            </a:r>
            <a:r>
              <a:rPr lang="en-US" altLang="en-US" dirty="0">
                <a:solidFill>
                  <a:srgbClr val="00B050"/>
                </a:solidFill>
              </a:rPr>
              <a:t>Id </a:t>
            </a:r>
            <a:r>
              <a:rPr lang="ru-RU" altLang="en-US" dirty="0" smtClean="0">
                <a:solidFill>
                  <a:srgbClr val="00B050"/>
                </a:solidFill>
              </a:rPr>
              <a:t>автоинкрементное</a:t>
            </a:r>
            <a:r>
              <a:rPr lang="en-US" altLang="en-US" dirty="0" smtClean="0">
                <a:solidFill>
                  <a:srgbClr val="00B050"/>
                </a:solidFill>
              </a:rPr>
              <a:t>, </a:t>
            </a:r>
            <a:r>
              <a:rPr lang="ru-RU" dirty="0" smtClean="0">
                <a:solidFill>
                  <a:srgbClr val="00B050"/>
                </a:solidFill>
              </a:rPr>
              <a:t>начальное </a:t>
            </a:r>
            <a:r>
              <a:rPr lang="en-US" dirty="0" smtClean="0">
                <a:solidFill>
                  <a:srgbClr val="00B050"/>
                </a:solidFill>
              </a:rPr>
              <a:t>								</a:t>
            </a:r>
            <a:r>
              <a:rPr lang="ru-RU" dirty="0" smtClean="0">
                <a:solidFill>
                  <a:srgbClr val="00B050"/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и увеличение равно </a:t>
            </a:r>
            <a:r>
              <a:rPr lang="ru-RU" dirty="0" smtClean="0">
                <a:solidFill>
                  <a:srgbClr val="00B050"/>
                </a:solidFill>
              </a:rPr>
              <a:t>1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Создание таблицы базы данных. </a:t>
            </a:r>
            <a:r>
              <a:rPr lang="ru-RU" sz="1800" dirty="0" smtClean="0"/>
              <a:t>Значения по умолчанию</a:t>
            </a: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Бывают </a:t>
            </a:r>
            <a:r>
              <a:rPr lang="ru-RU" dirty="0"/>
              <a:t>случаи, когда необходимо упростить ввод данных со стороны пользователя или просто забивать в какое-либо поле значение, без вмешательства пользователя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>Для задания значения по умолчанию, используется ключевое слово </a:t>
            </a:r>
            <a:r>
              <a:rPr lang="ru-RU" b="1" dirty="0"/>
              <a:t>DEFAULT</a:t>
            </a:r>
            <a:r>
              <a:rPr lang="ru-RU" dirty="0"/>
              <a:t>, после которого идет </a:t>
            </a:r>
            <a:r>
              <a:rPr lang="ru-RU" dirty="0" smtClean="0"/>
              <a:t>нужное </a:t>
            </a:r>
            <a:r>
              <a:rPr lang="ru-RU" dirty="0"/>
              <a:t>значение в том же формате, что и поле. Это значит, что если поле числовое, то значение по умолчанию должно быть числом. Если поле строковое, то значение должно быть строкой заключенной в одинарные кавычки.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37071" y="3812970"/>
            <a:ext cx="876044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'M' 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dirty="0" smtClean="0"/>
              <a:t>. </a:t>
            </a:r>
            <a:r>
              <a:rPr lang="ru-RU" sz="2000" dirty="0"/>
              <a:t>Ограничения значений полей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Задача </a:t>
            </a:r>
            <a:r>
              <a:rPr lang="ru-RU" dirty="0"/>
              <a:t>любого администратора и программиста, совместно обеспечить целостность и корректность данных. </a:t>
            </a:r>
            <a:r>
              <a:rPr lang="ru-RU" dirty="0" smtClean="0"/>
              <a:t> Для этого используют ограничения </a:t>
            </a:r>
            <a:r>
              <a:rPr lang="ru-RU" dirty="0"/>
              <a:t>– универсальное средство, с помощью которого можно задать правила, которым должны удовлетворять данные, для возможности записи в поле. Если записываемое значение не удовлетворяет ограничениям, назначенным полю, то запись завершается ошибкой. Таким образом, сервер сам будет контролировать целостность данных, вводимых пользователем</a:t>
            </a:r>
            <a:r>
              <a:rPr lang="ru-RU" dirty="0" smtClean="0"/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ru-RU" dirty="0" smtClean="0"/>
              <a:t>Разрешение или </a:t>
            </a:r>
            <a:r>
              <a:rPr lang="ru-RU" dirty="0"/>
              <a:t>запрещение введения нулевых значений (NULL).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11242" y="3999943"/>
            <a:ext cx="876044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NULL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dirty="0" smtClean="0"/>
              <a:t>. </a:t>
            </a:r>
            <a:r>
              <a:rPr lang="ru-RU" sz="2000" dirty="0"/>
              <a:t>Ограничения значений полей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Ограничения NULL и NOT NULL являются не жесткими и некоторые специалисты даже не относят их к ограничениям, хотя, по своей сути они такими являются. </a:t>
            </a:r>
            <a:endParaRPr lang="ru-RU" dirty="0" smtClean="0"/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ru-RU" dirty="0" smtClean="0"/>
              <a:t>Более </a:t>
            </a:r>
            <a:r>
              <a:rPr lang="ru-RU" dirty="0"/>
              <a:t>жесткие ограничения задаются оператором </a:t>
            </a:r>
            <a:r>
              <a:rPr lang="ru-RU" dirty="0" smtClean="0"/>
              <a:t>CHECK.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80612" y="2749101"/>
            <a:ext cx="101770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NULL,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NULL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&gt;0 and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&lt;1000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0708" y="4903537"/>
            <a:ext cx="10726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данном случае задано ограничение целостности данных на уровне поля. Более корректным является задание ограничений на уровне таблицы через оператор  </a:t>
            </a:r>
            <a:r>
              <a:rPr lang="en-US" b="1" dirty="0" smtClean="0"/>
              <a:t>Constraint</a:t>
            </a:r>
            <a:r>
              <a:rPr lang="ru-RU" dirty="0" smtClean="0"/>
              <a:t>: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53648" y="5537274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93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dirty="0" smtClean="0"/>
              <a:t>. </a:t>
            </a:r>
            <a:r>
              <a:rPr lang="ru-RU" sz="2000" dirty="0"/>
              <a:t>Ограничения значений полей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39999" y="5213059"/>
            <a:ext cx="9521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Имена ограничений внутри базы данных должны быть уникальными. Это значит, что </a:t>
            </a:r>
            <a:r>
              <a:rPr lang="ru-RU" i="1" dirty="0" smtClean="0"/>
              <a:t>нельзя </a:t>
            </a:r>
            <a:r>
              <a:rPr lang="ru-RU" i="1" dirty="0"/>
              <a:t>создать два ограничения с одним и тем же именем не только для одной и той же таблицы, но и для разных таблиц одной базы данных</a:t>
            </a:r>
            <a:r>
              <a:rPr lang="ru-RU" i="1" dirty="0" smtClean="0"/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33863" y="2172016"/>
            <a:ext cx="1095813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DEFAULT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NULL,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vc_Phone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varchar(20) NOT NULL</a:t>
            </a:r>
            <a:endParaRPr lang="ru-RU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CHECK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&gt;0 and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&lt;1000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 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Ж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vcPhone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vc_Phone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([0-9][0-9][0-9]) [0-9][0-9][0-9]-[0-9][0-9]-[0-9][0-9]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создании ограничения, можно использовать многие операторы сравнения языка SQL.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dirty="0" smtClean="0"/>
              <a:t>. </a:t>
            </a:r>
            <a:r>
              <a:rPr lang="ru-RU" sz="2000" dirty="0"/>
              <a:t>Ограничения значений полей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/>
              <a:t>Бывает </a:t>
            </a:r>
            <a:r>
              <a:rPr lang="ru-RU" dirty="0"/>
              <a:t>необходимость, чтобы определенное поле или сочетание полей были в базе данных уникальными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Для создания ограничения уникальности используется ограничение </a:t>
            </a:r>
            <a:r>
              <a:rPr lang="ru-RU" b="1" dirty="0"/>
              <a:t>UNIQUE</a:t>
            </a:r>
            <a:r>
              <a:rPr lang="ru-RU" dirty="0"/>
              <a:t>, которое выглядит следующим образом: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87591" y="2777084"/>
            <a:ext cx="6763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/>
              <a:t>UNIQUE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поле или список полей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51579" y="3623470"/>
            <a:ext cx="1095813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(20),</a:t>
            </a:r>
            <a:endParaRPr lang="ru-RU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un_id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UNIQIE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ru-RU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169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таблицы базы </a:t>
            </a:r>
            <a:r>
              <a:rPr lang="ru-RU" dirty="0"/>
              <a:t>данных</a:t>
            </a:r>
            <a:r>
              <a:rPr lang="ru-RU" dirty="0" smtClean="0"/>
              <a:t>. </a:t>
            </a:r>
            <a:r>
              <a:rPr lang="ru-RU" sz="2000" dirty="0" smtClean="0"/>
              <a:t>Первичный ключ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</a:t>
            </a:r>
            <a:r>
              <a:rPr lang="ru-RU" dirty="0" smtClean="0"/>
              <a:t>олько </a:t>
            </a:r>
            <a:r>
              <a:rPr lang="ru-RU" dirty="0"/>
              <a:t>один первичный ключ может быть создан для таблицы.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создания </a:t>
            </a:r>
            <a:r>
              <a:rPr lang="ru-RU" dirty="0" smtClean="0"/>
              <a:t>первичного ключа используется </a:t>
            </a:r>
            <a:r>
              <a:rPr lang="ru-RU" dirty="0"/>
              <a:t>оператор </a:t>
            </a:r>
            <a:r>
              <a:rPr lang="en-US" b="1" dirty="0"/>
              <a:t>PRIMARY KEY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4029" y="2500085"/>
            <a:ext cx="6299286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IDENTITY(1,1) </a:t>
            </a:r>
            <a:r>
              <a:rPr lang="en-US" sz="1600" b="1" dirty="0"/>
              <a:t>PRIMARY </a:t>
            </a:r>
            <a:r>
              <a:rPr lang="en-US" sz="1600" b="1" dirty="0" smtClean="0"/>
              <a:t>KEY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(20)</a:t>
            </a:r>
            <a:endParaRPr lang="ru-RU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76201" y="4125946"/>
            <a:ext cx="9035228" cy="1538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IDENTITY(1,1),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(20),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pk_ID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/>
              <a:t>PRIMARY </a:t>
            </a:r>
            <a:r>
              <a:rPr lang="en-US" sz="1600" b="1" dirty="0" smtClean="0"/>
              <a:t>KEY 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idName,vcName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914400"/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79817"/>
            <a:ext cx="9603275" cy="3005137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dirty="0"/>
              <a:t>Современные СУБД поддерживают определенный набор встроенных типов данных, </a:t>
            </a:r>
            <a:r>
              <a:rPr lang="ru-RU" dirty="0" smtClean="0"/>
              <a:t>используемых </a:t>
            </a:r>
            <a:r>
              <a:rPr lang="ru-RU" dirty="0"/>
              <a:t>для определения </a:t>
            </a:r>
            <a:r>
              <a:rPr lang="ru-RU" dirty="0" smtClean="0"/>
              <a:t>полей </a:t>
            </a:r>
            <a:r>
              <a:rPr lang="ru-RU" dirty="0"/>
              <a:t>таблицы. </a:t>
            </a:r>
            <a:endParaRPr lang="ru-RU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/>
              <a:t>Для </a:t>
            </a:r>
            <a:r>
              <a:rPr lang="ru-RU" dirty="0"/>
              <a:t>всех типов данных допускается особое NULL-значение, которое по своей сути означает отсутствие значения. </a:t>
            </a:r>
            <a:endParaRPr lang="ru-RU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/>
              <a:t>Для </a:t>
            </a:r>
            <a:r>
              <a:rPr lang="ru-RU" dirty="0"/>
              <a:t>каждого типа данных допускается свое NULL-значение, которое отличается от любого не NULL-значения этого же типа. В языке нет возможности представить NULL-значение, но в некоторых случаях для его обозначения используется ключевое слово NULL.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таблицы базы </a:t>
            </a:r>
            <a:r>
              <a:rPr lang="ru-RU" dirty="0"/>
              <a:t>данных</a:t>
            </a:r>
            <a:r>
              <a:rPr lang="ru-RU" dirty="0" smtClean="0"/>
              <a:t>. </a:t>
            </a:r>
            <a:r>
              <a:rPr lang="ru-RU" sz="2000" dirty="0" smtClean="0"/>
              <a:t>внешний</a:t>
            </a:r>
            <a:r>
              <a:rPr lang="ru-RU" sz="2000" dirty="0" smtClean="0"/>
              <a:t> </a:t>
            </a:r>
            <a:r>
              <a:rPr lang="ru-RU" sz="2000" dirty="0" smtClean="0"/>
              <a:t>ключ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Внешние ключи применяются для установки связи между таблицами. Внешний ключ устанавливается для столбцов из зависимой, подчиненной таблицы, и указывает на один из столбцов из главной таблицы.  Внешний </a:t>
            </a:r>
            <a:r>
              <a:rPr lang="ru-RU" dirty="0"/>
              <a:t>ключ также может указывать на какой-то другой столбец, который имеет уникальное значение.</a:t>
            </a:r>
          </a:p>
          <a:p>
            <a:r>
              <a:rPr lang="ru-RU" dirty="0"/>
              <a:t>Общий синтаксис установки внешнего ключа на уровне столбца:</a:t>
            </a:r>
          </a:p>
          <a:p>
            <a:pPr algn="just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6524" y="3366923"/>
            <a:ext cx="101408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ru-RU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FOREIGN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KEY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REFERENCES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главная_таблица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столбец_главной_таблицы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[ON DELETE {CASCADE|NO ACTION}]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[ON UPDATE {CASCADE|NO ACTION}]</a:t>
            </a:r>
            <a:endParaRPr lang="en-US" alt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2050" y="4290253"/>
            <a:ext cx="1055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Общий синтаксис установки внешнего ключа на уровне таблицы: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6524" y="4688093"/>
            <a:ext cx="10140800" cy="1231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ru-RU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столбец1, столбец2, …, столбец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ru-RU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/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главная_таблица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столбец_гл_таб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1,…,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столбец_гл_табN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ON DELETE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CASCADE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ON UPDATE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CASCADE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7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таблицы базы </a:t>
            </a:r>
            <a:r>
              <a:rPr lang="ru-RU" dirty="0"/>
              <a:t>данных</a:t>
            </a:r>
            <a:r>
              <a:rPr lang="ru-RU" dirty="0" smtClean="0"/>
              <a:t>. </a:t>
            </a:r>
            <a:r>
              <a:rPr lang="ru-RU" sz="2000" dirty="0" smtClean="0"/>
              <a:t>пример</a:t>
            </a:r>
            <a:endParaRPr lang="en-US" sz="1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2279" y="1992253"/>
            <a:ext cx="101408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IDENTITY,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Age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18, 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NVARCHAR(20)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NVARCHAR(20)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Email VARCHAR(30)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UNIQUE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Phone VARCHAR(20)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UNIQUE</a:t>
            </a:r>
          </a:p>
          <a:p>
            <a:pPr lvl="0" defTabSz="914400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/>
          </a:p>
          <a:p>
            <a:pPr lvl="0" defTabSz="914400"/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(Id),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endParaRPr lang="en-US" altLang="en-US" dirty="0"/>
          </a:p>
          <a:p>
            <a:pPr lvl="0" defTabSz="914400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8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таблицы базы </a:t>
            </a:r>
            <a:r>
              <a:rPr lang="ru-RU" dirty="0"/>
              <a:t>данных</a:t>
            </a:r>
            <a:r>
              <a:rPr lang="ru-RU" dirty="0" smtClean="0"/>
              <a:t>. </a:t>
            </a:r>
            <a:r>
              <a:rPr lang="ru-RU" sz="2000" dirty="0" smtClean="0"/>
              <a:t>внешний</a:t>
            </a:r>
            <a:r>
              <a:rPr lang="ru-RU" sz="2000" dirty="0" smtClean="0"/>
              <a:t> </a:t>
            </a:r>
            <a:r>
              <a:rPr lang="ru-RU" sz="2000" dirty="0" smtClean="0"/>
              <a:t>ключ</a:t>
            </a: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помощью оператора </a:t>
            </a:r>
            <a:r>
              <a:rPr lang="ru-RU" b="1" dirty="0"/>
              <a:t>CONSTRAINT</a:t>
            </a:r>
            <a:r>
              <a:rPr lang="ru-RU" dirty="0"/>
              <a:t> можно задать имя для ограничения внешнего ключа. Обычно это имя начинается с префикса "FK_": </a:t>
            </a:r>
            <a:endParaRPr lang="en-US" dirty="0" smtClean="0"/>
          </a:p>
          <a:p>
            <a:pPr algn="just"/>
            <a:r>
              <a:rPr lang="ru-RU" dirty="0" smtClean="0"/>
              <a:t>Общий </a:t>
            </a:r>
            <a:r>
              <a:rPr lang="ru-RU" dirty="0"/>
              <a:t>синтаксис установки внешнего ключа на уровне столбца:</a:t>
            </a:r>
          </a:p>
          <a:p>
            <a:pPr algn="just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3174" y="3340432"/>
            <a:ext cx="101408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sz="3200" dirty="0" smtClean="0"/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Date,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FK_Orders_To_Customers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(Id)</a:t>
            </a:r>
            <a:endParaRPr lang="en-US" altLang="en-US" sz="3200" dirty="0"/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68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sz="3600" dirty="0" smtClean="0"/>
              <a:t>. </a:t>
            </a:r>
            <a:r>
              <a:rPr lang="en-US" sz="2000" dirty="0"/>
              <a:t>ON DELETE </a:t>
            </a:r>
            <a:r>
              <a:rPr lang="ru-RU" sz="2000" dirty="0"/>
              <a:t>и </a:t>
            </a:r>
            <a:r>
              <a:rPr lang="en-US" sz="2000" dirty="0"/>
              <a:t>ON UPDATE</a:t>
            </a:r>
            <a:br>
              <a:rPr lang="en-US" sz="2000" dirty="0"/>
            </a:b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</a:t>
            </a:r>
            <a:r>
              <a:rPr lang="ru-RU" dirty="0"/>
              <a:t>помощью выражений </a:t>
            </a:r>
            <a:r>
              <a:rPr lang="ru-RU" b="1" dirty="0"/>
              <a:t>ON DELETE</a:t>
            </a:r>
            <a:r>
              <a:rPr lang="ru-RU" dirty="0"/>
              <a:t> и </a:t>
            </a:r>
            <a:r>
              <a:rPr lang="ru-RU" b="1" dirty="0"/>
              <a:t>ON UPDATE</a:t>
            </a:r>
            <a:r>
              <a:rPr lang="ru-RU" dirty="0"/>
              <a:t> можно установить действия, которые выполняться соответственно при удалении и изменении связанной строки из главной таблицы. И для определения действия </a:t>
            </a:r>
            <a:r>
              <a:rPr lang="ru-RU" dirty="0" smtClean="0"/>
              <a:t>можно </a:t>
            </a:r>
            <a:r>
              <a:rPr lang="ru-RU" dirty="0"/>
              <a:t>использовать следующие опции: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CASCADE</a:t>
            </a:r>
            <a:r>
              <a:rPr lang="ru-RU" dirty="0"/>
              <a:t>: автоматически удаляет или изменяет строки из зависимой таблицы при удалении или изменении связанных строк в главной таблице.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NO ACTION</a:t>
            </a:r>
            <a:r>
              <a:rPr lang="ru-RU" dirty="0"/>
              <a:t>: предотвращает какие-либо действия в зависимой таблице при удалении или изменении связанных строк в главной таблице. То есть фактически какие-либо действия отсутствуют.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SET NULL</a:t>
            </a:r>
            <a:r>
              <a:rPr lang="ru-RU" dirty="0"/>
              <a:t>: при удалении связанной строки из главной таблицы устанавливает для столбца внешнего ключа значение NULL.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SET DEFAULT</a:t>
            </a:r>
            <a:r>
              <a:rPr lang="ru-RU" dirty="0"/>
              <a:t>: при удалении связанной строки из главной таблицы устанавливает для столбца внешнего ключа значение по умолчанию, которое задается с помощью атрибуты DEFAULT. Если для столбца не задано значение по умолчанию, то в качестве него применяется значение NULL.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sz="3600" dirty="0" smtClean="0"/>
              <a:t>. </a:t>
            </a:r>
            <a:r>
              <a:rPr lang="en-US" sz="2000" dirty="0"/>
              <a:t>ON DELETE </a:t>
            </a:r>
            <a:r>
              <a:rPr lang="ru-RU" sz="2000" dirty="0"/>
              <a:t>и </a:t>
            </a:r>
            <a:r>
              <a:rPr lang="en-US" sz="2000" dirty="0"/>
              <a:t>ON UPDATE</a:t>
            </a:r>
            <a:br>
              <a:rPr lang="en-US" sz="2000" dirty="0"/>
            </a:b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 умолчанию, если на строку из главной таблицы по внешнему ключу ссылается какая-либо строка из зависимой таблицы, то </a:t>
            </a:r>
            <a:r>
              <a:rPr lang="ru-RU" dirty="0" smtClean="0"/>
              <a:t>нельзя удалить </a:t>
            </a:r>
            <a:r>
              <a:rPr lang="ru-RU" dirty="0"/>
              <a:t>эту строку из главной таблицы. Вначале </a:t>
            </a:r>
            <a:r>
              <a:rPr lang="ru-RU" dirty="0" smtClean="0"/>
              <a:t>необходимо </a:t>
            </a:r>
            <a:r>
              <a:rPr lang="ru-RU" dirty="0"/>
              <a:t>будет удалить все связанные строки из зависимой таблицы. И если при удалении строки из главной таблицы необходимо, чтобы были удалены все связанные строки из зависимой таблицы, то применяется каскадное удаление, то есть опция </a:t>
            </a:r>
            <a:r>
              <a:rPr lang="en-US" b="1" dirty="0"/>
              <a:t>CASCADE</a:t>
            </a:r>
            <a:r>
              <a:rPr lang="en-US" dirty="0"/>
              <a:t>: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33174" y="3340432"/>
            <a:ext cx="101408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sz="3200" dirty="0" smtClean="0"/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Date,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FK_Orders_To_Customers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cap="all" dirty="0">
                <a:solidFill>
                  <a:srgbClr val="006699"/>
                </a:solidFill>
                <a:latin typeface="Consolas" panose="020B0609020204030204" pitchFamily="49" charset="0"/>
              </a:rPr>
              <a:t>on delete cascade</a:t>
            </a:r>
            <a:endParaRPr lang="en-US" altLang="en-US" sz="2000" b="1" cap="all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71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sz="3600" dirty="0" smtClean="0"/>
              <a:t>. </a:t>
            </a:r>
            <a:r>
              <a:rPr lang="ru-RU" sz="2000" dirty="0" smtClean="0"/>
              <a:t>Изменение таблицы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</a:t>
            </a:r>
            <a:r>
              <a:rPr lang="ru-RU" dirty="0"/>
              <a:t>уже существующей таблицы поля можно </a:t>
            </a:r>
            <a:r>
              <a:rPr lang="ru-RU" dirty="0" smtClean="0"/>
              <a:t>изменить </a:t>
            </a:r>
            <a:r>
              <a:rPr lang="ru-RU" dirty="0"/>
              <a:t>определение таблицы.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изменения таблиц используется </a:t>
            </a:r>
            <a:r>
              <a:rPr lang="ru-RU" dirty="0" smtClean="0"/>
              <a:t>команда</a:t>
            </a:r>
            <a:r>
              <a:rPr lang="ru-RU" dirty="0"/>
              <a:t> </a:t>
            </a:r>
            <a:r>
              <a:rPr lang="ru-RU" b="1" dirty="0"/>
              <a:t>ALTER TABLE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Общий формальный синтаксис команды выглядит следующим образом: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85688" y="2984532"/>
            <a:ext cx="10772013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ALTER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название_таблицы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[WITH CHECK | WITH NOCHECK]</a:t>
            </a:r>
            <a:endParaRPr lang="en-US" altLang="en-US" sz="3200" dirty="0"/>
          </a:p>
          <a:p>
            <a:pPr lvl="0" defTabSz="914400"/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атрибуты_столбца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| 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DROP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ALTER 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[CONSTRAINT]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определение_ограничения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 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DROP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[CONSTRAINT]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имя_ограничения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4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Создание таблицы базы </a:t>
            </a:r>
            <a:r>
              <a:rPr lang="ru-RU" sz="3600" dirty="0"/>
              <a:t>данных</a:t>
            </a:r>
            <a:r>
              <a:rPr lang="ru-RU" sz="3600" dirty="0" smtClean="0"/>
              <a:t>. </a:t>
            </a:r>
            <a:r>
              <a:rPr lang="ru-RU" sz="2000" dirty="0" smtClean="0"/>
              <a:t>Изменение таблицы. примеры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dirty="0"/>
              <a:t/>
            </a:r>
            <a:br>
              <a:rPr lang="ru-RU" dirty="0"/>
            </a:br>
            <a:endParaRPr lang="en-US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2230" y="2257982"/>
            <a:ext cx="9075951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ALTER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sz="3200" dirty="0"/>
          </a:p>
          <a:p>
            <a:pPr lvl="0" defTabSz="914400"/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Address NVARCHAR(50)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'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Неизвестно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en-US" sz="4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85690" y="2969986"/>
            <a:ext cx="4651433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ALTER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sz="3200" dirty="0"/>
          </a:p>
          <a:p>
            <a:pPr defTabSz="914400"/>
            <a:r>
              <a:rPr lang="ru-RU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DROP COLUMN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endParaRPr lang="en-US" altLang="en-US" sz="4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80541" y="3681990"/>
            <a:ext cx="8628582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ALTER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</a:p>
          <a:p>
            <a:pPr lvl="0" defTabSz="914400"/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ALTER 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NVARCHAR(200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640" y="4297543"/>
            <a:ext cx="11299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умолчанию используется значение </a:t>
            </a:r>
            <a:r>
              <a:rPr lang="ru-RU" b="1" dirty="0"/>
              <a:t>WITH CHECK</a:t>
            </a:r>
            <a:r>
              <a:rPr lang="ru-RU" dirty="0"/>
              <a:t>, которое проверяет на соответствие ограничениям.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85690" y="466687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Customers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WITH NOCHECK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 CHECK (Age &gt; 21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37124" y="4666875"/>
            <a:ext cx="632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Если в таблице есть строки, в которых в столбце </a:t>
            </a:r>
            <a:r>
              <a:rPr lang="ru-RU" sz="1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Age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 есть значения, несоответствующие этому ограничению, то </a:t>
            </a:r>
            <a:r>
              <a:rPr lang="ru-RU" sz="1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-команда </a:t>
            </a:r>
            <a:r>
              <a:rPr lang="ru-RU" sz="14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без </a:t>
            </a:r>
            <a:r>
              <a:rPr lang="ru-RU" sz="1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WITH NOCHECK </a:t>
            </a:r>
            <a:r>
              <a:rPr lang="ru-RU" sz="14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завершится 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с ошибкой. </a:t>
            </a:r>
            <a:endParaRPr lang="ru-RU" sz="1400" i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sz="14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Чтобы 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избежать подобной проверки на соответствие и все таки добавить ограничение, несмотря на наличие несоответствующих ему данных, используется выражение </a:t>
            </a:r>
            <a:r>
              <a:rPr lang="ru-RU" sz="1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WITH NOCHECK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346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Задание </a:t>
            </a:r>
            <a:endParaRPr lang="en-US" sz="1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79865" y="1853754"/>
            <a:ext cx="112990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базу данных.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таблицы. В каждой таблице предусмотреть задание ограничений (</a:t>
            </a:r>
            <a:r>
              <a:rPr lang="en-US" dirty="0" smtClean="0"/>
              <a:t>CHECK, DEFAULT, UNIQUE)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Для зависимых таблиц создать ссылочную целостность.</a:t>
            </a:r>
          </a:p>
          <a:p>
            <a:pPr marL="342900" indent="-342900">
              <a:buAutoNum type="arabicPeriod"/>
            </a:pPr>
            <a:r>
              <a:rPr lang="ru-RU" dirty="0" smtClean="0"/>
              <a:t>С помощью команды </a:t>
            </a:r>
            <a:r>
              <a:rPr lang="en-US" dirty="0" smtClean="0"/>
              <a:t>INSERT</a:t>
            </a:r>
            <a:r>
              <a:rPr lang="ru-RU" dirty="0" smtClean="0"/>
              <a:t> добавить не менее 5 записей в каждую таблицу.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Знать </a:t>
            </a:r>
            <a:r>
              <a:rPr lang="ru-RU" smtClean="0"/>
              <a:t>команду модификации </a:t>
            </a:r>
            <a:r>
              <a:rPr lang="ru-RU" dirty="0" smtClean="0"/>
              <a:t>таблиц.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Сохранить скрипт.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Базовые встроенные </a:t>
            </a:r>
            <a:r>
              <a:rPr lang="ru-RU" dirty="0"/>
              <a:t>типы данных можно разделить на три группы: </a:t>
            </a:r>
            <a:endParaRPr lang="ru-RU" dirty="0" smtClean="0"/>
          </a:p>
          <a:p>
            <a:pPr algn="just"/>
            <a:r>
              <a:rPr lang="ru-RU" b="1" i="1" dirty="0" smtClean="0"/>
              <a:t>числовые</a:t>
            </a:r>
            <a:r>
              <a:rPr lang="ru-RU" dirty="0"/>
              <a:t> типы данных, </a:t>
            </a:r>
            <a:endParaRPr lang="ru-RU" dirty="0" smtClean="0"/>
          </a:p>
          <a:p>
            <a:pPr algn="just"/>
            <a:r>
              <a:rPr lang="ru-RU" b="1" i="1" dirty="0" smtClean="0"/>
              <a:t>строковые</a:t>
            </a:r>
            <a:r>
              <a:rPr lang="ru-RU" dirty="0"/>
              <a:t> типы </a:t>
            </a:r>
            <a:r>
              <a:rPr lang="ru-RU" dirty="0" smtClean="0"/>
              <a:t>данных, </a:t>
            </a:r>
          </a:p>
          <a:p>
            <a:pPr algn="just"/>
            <a:r>
              <a:rPr lang="ru-RU" dirty="0" smtClean="0"/>
              <a:t>типы </a:t>
            </a:r>
            <a:r>
              <a:rPr lang="ru-RU" dirty="0"/>
              <a:t>данных, используемые для </a:t>
            </a:r>
            <a:r>
              <a:rPr lang="ru-RU" b="1" i="1" dirty="0"/>
              <a:t>представления даты и времени</a:t>
            </a:r>
            <a:r>
              <a:rPr lang="ru-RU" i="1" dirty="0"/>
              <a:t>.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2015732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Числовые типы данных используются для представления </a:t>
            </a:r>
            <a:r>
              <a:rPr lang="ru-RU" i="1" dirty="0" smtClean="0"/>
              <a:t>точных </a:t>
            </a:r>
            <a:r>
              <a:rPr lang="ru-RU" dirty="0" smtClean="0"/>
              <a:t>и </a:t>
            </a:r>
            <a:r>
              <a:rPr lang="ru-RU" i="1" dirty="0" smtClean="0"/>
              <a:t>приближенных</a:t>
            </a:r>
            <a:r>
              <a:rPr lang="ru-RU" dirty="0" smtClean="0"/>
              <a:t> чисел.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Для представления </a:t>
            </a:r>
            <a:r>
              <a:rPr lang="ru-RU" i="1" dirty="0" smtClean="0"/>
              <a:t>точных чисел</a:t>
            </a:r>
            <a:r>
              <a:rPr lang="ru-RU" dirty="0" smtClean="0"/>
              <a:t> используются следующие типы данных: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Числовые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08751"/>
              </p:ext>
            </p:extLst>
          </p:nvPr>
        </p:nvGraphicFramePr>
        <p:xfrm>
          <a:off x="798286" y="2728452"/>
          <a:ext cx="10970267" cy="409714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22924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8947343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 (</a:t>
                      </a: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4 байта в диапазоне от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–2 147 483 648 до 2 147 483 647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4236695068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2 байта в диапазоне от -32 768 до 32 767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339793558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1 байт в диапазоне от 0 до 255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195538931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8 байт в диапазоне от -2</a:t>
                      </a:r>
                      <a:r>
                        <a:rPr lang="ru-RU" sz="1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 2</a:t>
                      </a:r>
                      <a:r>
                        <a:rPr lang="ru-RU" sz="1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- 1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614034514"/>
                  </a:ext>
                </a:extLst>
              </a:tr>
              <a:tr h="62461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DEC(p,[s])</a:t>
                      </a: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DECIMAL(p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,[s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значения с фиксированной точкой. Аргумент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точность) указывает общее количество разрядов, а аргумент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степень) - количество разрядов справа от полагаемой десятичной точки. В зависимости от значения аргумента p, значения </a:t>
                      </a: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сохраняются в 5 до 17 байтах. 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608842538"/>
                  </a:ext>
                </a:extLst>
              </a:tr>
              <a:tr h="126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NUMERIC(p,[s])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Синоним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274200557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денежных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значений, где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записи числа младшие 4 цифры определяют дробную часть денежной единицы (центы, копейки, ... — в зависимости от используемой денежной единицы).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Значения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соответствуют 8-байтовым значениям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округленным до четырех разрядов после десятичной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точки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Эквивалентен типу 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DECIMAL(19,4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419019602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SMALLMONEY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такие же значения, что и тип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длиной в 4 байта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47599605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Целочисленный тип данных, который может принимать значения 1, 0 или NULL.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Строковые значения 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можно преобразовать в значения типа </a:t>
                      </a:r>
                      <a:r>
                        <a:rPr lang="ru-RU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TRUE преобразуется в 1, а FALSE — в 0.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35959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2015732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Для представления </a:t>
            </a:r>
            <a:r>
              <a:rPr lang="ru-RU" i="1" dirty="0"/>
              <a:t>приближенных чисел</a:t>
            </a:r>
            <a:r>
              <a:rPr lang="ru-RU" dirty="0"/>
              <a:t> используются следующие типы данных.</a:t>
            </a:r>
            <a:endParaRPr lang="ru-RU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Числовые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18629"/>
              </p:ext>
            </p:extLst>
          </p:nvPr>
        </p:nvGraphicFramePr>
        <p:xfrm>
          <a:off x="707923" y="2728452"/>
          <a:ext cx="11060630" cy="238894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872518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188112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FLOAT[(p)]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значения с плавающей точкой [(p)]. Аргумент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точность. При значении </a:t>
                      </a:r>
                      <a:r>
                        <a:rPr lang="ru-RU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&lt; 25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представляемые значения имеют одинарную точность (требуют 4 байта для хранения), а при значении </a:t>
                      </a:r>
                      <a:r>
                        <a:rPr lang="ru-RU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&gt;= 25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двойную точность (требуют 8 байтов для хранения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значение p не указано, по умолчанию принимается значение 53 (вещественное число двойной точности).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представления значений с плавающей точкой. Диапазон положительных значений простирается приблизительно от 2,23E -308 до -1,18E -38. Также может быть представлено и нулевое значение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Эквивалентно заданию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FLOAT(24)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4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1824258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Существует два общих вида символьных типов данных. </a:t>
            </a:r>
            <a:endParaRPr lang="ru-RU" dirty="0" smtClean="0"/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Строки </a:t>
            </a:r>
            <a:r>
              <a:rPr lang="ru-RU" dirty="0"/>
              <a:t>могут представляться однобайтовыми символами или же символами в кодировке </a:t>
            </a:r>
            <a:r>
              <a:rPr lang="ru-RU" dirty="0" err="1"/>
              <a:t>Unicode</a:t>
            </a:r>
            <a:r>
              <a:rPr lang="ru-RU" dirty="0"/>
              <a:t>. (В кодировке </a:t>
            </a:r>
            <a:r>
              <a:rPr lang="ru-RU" dirty="0" err="1"/>
              <a:t>Unicode</a:t>
            </a:r>
            <a:r>
              <a:rPr lang="ru-RU" dirty="0"/>
              <a:t> для представления одного символа применяется несколько байтов.) Кроме этого, строки могут быть разной длины. </a:t>
            </a:r>
            <a:endParaRPr lang="ru-RU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символьные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94703"/>
              </p:ext>
            </p:extLst>
          </p:nvPr>
        </p:nvGraphicFramePr>
        <p:xfrm>
          <a:off x="604684" y="3244646"/>
          <a:ext cx="11323973" cy="291174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17101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406872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155574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CHAR[(n)]</a:t>
                      </a:r>
                    </a:p>
                  </a:txBody>
                  <a:tcPr marL="142875" marR="142875"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представления строк фиксированной длины, состоящих из n однобайтовых символов. Максимальное значение n равно 8000.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явно не указано, то его значение полагается равным 1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символов, которое может хранить столбец, передается в скобках. Например, для столбца с типом CHAR(10)будет выделено 10 байт. И если мы сохраним в столбце строку менее 10 символов, то она будет дополнена пробелами.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VARCHAR[(n)]</a:t>
                      </a:r>
                    </a:p>
                  </a:txBody>
                  <a:tcPr marL="142875" marR="142875"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строки однобайтовых символов переменной длины 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 n &lt;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В отличие от типа данных CHAR, количество байтов для хранения значений типа данных VARCHAR равно их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действительной длине, т.е. если в столбец с типом VARCHAR(10) будет сохранена строка в 5 символов, то в столбце будет сохранено именно пять символов.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символьные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5110"/>
              </p:ext>
            </p:extLst>
          </p:nvPr>
        </p:nvGraphicFramePr>
        <p:xfrm>
          <a:off x="398206" y="1853754"/>
          <a:ext cx="11574696" cy="258701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54045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620651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125923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NCHAR[(n)]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хранения строк фиксированной длины, состоящих из символов в кодировке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Основная разница между типами данных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состоит в том, что для хранения каждого символа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2 байта, 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 байт. Поэтому строка типа данных NCHAR может содержать самое большее 4000 символов. Тип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можно использовать для хранения, например, символов русского алфавита, т.к. однобайтовые кодировки не позволяют делать этого.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86195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NVARCHAR[(n)]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хранения строк переменной длины, состоящих из символов в кодировке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Для хранения каждого символа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2 байта, поэтому строка типа данных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может содержать самое большее 4000 символов.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0219" y="4440768"/>
            <a:ext cx="11692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Если </a:t>
            </a:r>
            <a:r>
              <a:rPr lang="ru-RU" dirty="0"/>
              <a:t>нужно представить </a:t>
            </a:r>
            <a:r>
              <a:rPr lang="ru-RU" dirty="0" err="1"/>
              <a:t>Unicode</a:t>
            </a:r>
            <a:r>
              <a:rPr lang="ru-RU" dirty="0"/>
              <a:t>-символьную строковую константу, в которой каждый символ отображается в двух байтах, записи константы должен предшествовать символ </a:t>
            </a:r>
            <a:r>
              <a:rPr lang="ru-RU" b="1" dirty="0"/>
              <a:t>N</a:t>
            </a:r>
            <a:r>
              <a:rPr lang="ru-RU" dirty="0"/>
              <a:t> (в верхнем регистре).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30593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Представление даты и времени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7245"/>
              </p:ext>
            </p:extLst>
          </p:nvPr>
        </p:nvGraphicFramePr>
        <p:xfrm>
          <a:off x="465868" y="1853754"/>
          <a:ext cx="11574696" cy="430874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203590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371106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252105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времени в диапазоне от 01/01/1753 до 31/12/9999. Занимает 8 байт.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времени в диапазоне от 01/01/1900 до 06/06/2079, то есть ближайшие даты. Занимает от 4 байта.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461208675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даты. Значения типа </a:t>
                      </a:r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занимают 3 байта, представляя диапазон дат от 01/01/0001 до 31/12/9999.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хранения времени в диапазоне от 00:00:00.0000000 до 23:59:59.9999999. Занимает от 3 до 5 байт.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268739490"/>
                  </a:ext>
                </a:extLst>
              </a:tr>
              <a:tr h="75593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значений дат и времени с высокой точностью. В зависимости от требований, значения этого типа можно определять разной длины, и занимают они от 6 до 8 байтов. Составляющая времени представляет время с точностью до 100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нс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Этот тип данных не поддерживает переход на летнее время.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731169450"/>
                  </a:ext>
                </a:extLst>
              </a:tr>
              <a:tr h="68156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дату, объединенную со временем дня, с учетом часового пояса в 24-часовом формате. Диапазон даты с 1 января 1 года нашей эры до 31 декабря 9999 года нашей эры, диапазон времени от 00:00:00 до 23:59:59.9999999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32196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1824258"/>
            <a:ext cx="11587316" cy="3308182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NameEmploy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Birthday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Employees(ID,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Position,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Birthday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(1000,N'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Директор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Администрация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 smtClean="0">
                <a:solidFill>
                  <a:srgbClr val="7D2727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1976-06-18T10:34:09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(1001,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Программист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ИТ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1992-11-12T18:09:31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 smtClean="0"/>
              <a:t>Типы данных. пример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33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1154</TotalTime>
  <Words>1813</Words>
  <Application>Microsoft Office PowerPoint</Application>
  <PresentationFormat>Широкоэкранный</PresentationFormat>
  <Paragraphs>304</Paragraphs>
  <Slides>27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inherit</vt:lpstr>
      <vt:lpstr>Menlo</vt:lpstr>
      <vt:lpstr>Verdana</vt:lpstr>
      <vt:lpstr>Wingdings</vt:lpstr>
      <vt:lpstr>Gallery</vt:lpstr>
      <vt:lpstr>MS SQL SERVER</vt:lpstr>
      <vt:lpstr>Типы данных</vt:lpstr>
      <vt:lpstr>Типы данных</vt:lpstr>
      <vt:lpstr>Типы данных. Числовые типы данных</vt:lpstr>
      <vt:lpstr>Типы данных. Числовые типы данных</vt:lpstr>
      <vt:lpstr>Типы данных. символьные типы данных</vt:lpstr>
      <vt:lpstr>Типы данных. символьные типы данных</vt:lpstr>
      <vt:lpstr>Типы данных. Представление даты и времени</vt:lpstr>
      <vt:lpstr>Типы данных. пример</vt:lpstr>
      <vt:lpstr>Создание базы данных</vt:lpstr>
      <vt:lpstr>Удаление базы данных</vt:lpstr>
      <vt:lpstr>Создание таблицы базы данных</vt:lpstr>
      <vt:lpstr>Создание таблицы базы данных. Автоинкрементные поля</vt:lpstr>
      <vt:lpstr>Создание таблицы базы данных. Значения по умолчанию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Первичный ключ </vt:lpstr>
      <vt:lpstr>Создание таблицы базы данных. внешний ключ </vt:lpstr>
      <vt:lpstr>Создание таблицы базы данных. пример</vt:lpstr>
      <vt:lpstr>Создание таблицы базы данных. внешний ключ </vt:lpstr>
      <vt:lpstr>Создание таблицы базы данных. ON DELETE и ON UPDATE  </vt:lpstr>
      <vt:lpstr>Создание таблицы базы данных. ON DELETE и ON UPDATE  </vt:lpstr>
      <vt:lpstr>Создание таблицы базы данных. Изменение таблицы  </vt:lpstr>
      <vt:lpstr>Создание таблицы базы данных. Изменение таблицы. примеры  </vt:lpstr>
      <vt:lpstr>Задание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Клавдия Клавдия</cp:lastModifiedBy>
  <cp:revision>81</cp:revision>
  <dcterms:created xsi:type="dcterms:W3CDTF">2018-09-17T16:54:03Z</dcterms:created>
  <dcterms:modified xsi:type="dcterms:W3CDTF">2019-09-01T10:17:25Z</dcterms:modified>
</cp:coreProperties>
</file>