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  <p:sldId id="282" r:id="rId4"/>
    <p:sldId id="322" r:id="rId5"/>
    <p:sldId id="323" r:id="rId6"/>
    <p:sldId id="324" r:id="rId7"/>
    <p:sldId id="325" r:id="rId8"/>
    <p:sldId id="326" r:id="rId9"/>
    <p:sldId id="327" r:id="rId10"/>
    <p:sldId id="328" r:id="rId11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457" autoAdjust="0"/>
    <p:restoredTop sz="94660"/>
  </p:normalViewPr>
  <p:slideViewPr>
    <p:cSldViewPr>
      <p:cViewPr varScale="1">
        <p:scale>
          <a:sx n="111" d="100"/>
          <a:sy n="111" d="100"/>
        </p:scale>
        <p:origin x="-211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835A4C-C923-48E3-AB56-F5B2FEE60F2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48193A-1A14-4595-9438-10470E702FD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3EB9DF-3C7C-44BF-9528-546E2591B8C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Заголовок и табли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аблица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ru-RU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7D2847-9838-4781-B12F-4299BB34F80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ChangeArrowheads="1"/>
          </p:cNvSpPr>
          <p:nvPr userDrawn="1"/>
        </p:nvSpPr>
        <p:spPr bwMode="auto">
          <a:xfrm>
            <a:off x="925513" y="0"/>
            <a:ext cx="74104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>
                <a:solidFill>
                  <a:srgbClr val="FFFFFF"/>
                </a:solidFill>
                <a:latin typeface="Arial"/>
                <a:cs typeface="Arial" charset="0"/>
              </a:rPr>
              <a:t>Л.Л. Босова, УМК по информатике для 5-7 классов</a:t>
            </a:r>
            <a:endParaRPr lang="en-US">
              <a:solidFill>
                <a:srgbClr val="FFFFFF"/>
              </a:solidFill>
              <a:latin typeface="Arial"/>
              <a:cs typeface="Arial" charset="0"/>
            </a:endParaRPr>
          </a:p>
        </p:txBody>
      </p:sp>
      <p:sp>
        <p:nvSpPr>
          <p:cNvPr id="4" name="Text Box 7"/>
          <p:cNvSpPr txBox="1">
            <a:spLocks noChangeArrowheads="1"/>
          </p:cNvSpPr>
          <p:nvPr userDrawn="1"/>
        </p:nvSpPr>
        <p:spPr bwMode="auto">
          <a:xfrm>
            <a:off x="4002088" y="6610350"/>
            <a:ext cx="1125537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200">
                <a:solidFill>
                  <a:srgbClr val="FFFFFF"/>
                </a:solidFill>
                <a:latin typeface="Arial"/>
                <a:cs typeface="Arial" charset="0"/>
              </a:rPr>
              <a:t>Москва, 2007</a:t>
            </a:r>
          </a:p>
        </p:txBody>
      </p:sp>
      <p:sp>
        <p:nvSpPr>
          <p:cNvPr id="135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8000" b="0"/>
            </a:lvl1pPr>
          </a:lstStyle>
          <a:p>
            <a:r>
              <a:rPr lang="ru-RU"/>
              <a:t>Образец заголовка</a:t>
            </a:r>
          </a:p>
        </p:txBody>
      </p:sp>
    </p:spTree>
  </p:cSld>
  <p:clrMapOvr>
    <a:masterClrMapping/>
  </p:clrMapOvr>
  <p:transition>
    <p:wedg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  <p:transition>
    <p:wedg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Заголовок, текст и кли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Клип 3"/>
          <p:cNvSpPr>
            <a:spLocks noGrp="1"/>
          </p:cNvSpPr>
          <p:nvPr>
            <p:ph type="clipArt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endParaRPr lang="ru-RU" noProof="0"/>
          </a:p>
        </p:txBody>
      </p:sp>
    </p:spTree>
  </p:cSld>
  <p:clrMapOvr>
    <a:masterClrMapping/>
  </p:clrMapOvr>
  <p:transition>
    <p:wedg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Заголовок, 1 большой объект и 2 маленьких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Содержимое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  <p:transition>
    <p:wedg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Заголовок, текст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17725" y="0"/>
            <a:ext cx="6867525" cy="106521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2209800" y="1927225"/>
            <a:ext cx="3311525" cy="415131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5673725" y="1927225"/>
            <a:ext cx="3311525" cy="415131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A9BED9-003C-479C-89B4-F638359DB4D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transition>
    <p:wheel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Заголовок, текст и 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Содержимое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AD19DB-CB1E-491D-ADB5-DF07DBC9754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transition spd="med">
    <p:circl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Заголовок и четыре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Содержимое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  <p:transition>
    <p:wedg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C0DFFE-94B4-44F3-99F2-6AC631FAA6F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>
  <p:cSld name="Заголовок, клип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Клип 2"/>
          <p:cNvSpPr>
            <a:spLocks noGrp="1"/>
          </p:cNvSpPr>
          <p:nvPr>
            <p:ph type="clipArt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B7AFE4-AD24-42EF-AD22-D44303FFDFC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transition>
    <p:wedg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dgm">
  <p:cSld name="Заголовок, схема или организационная диаграмм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SmartArt 2"/>
          <p:cNvSpPr>
            <a:spLocks noGrp="1"/>
          </p:cNvSpPr>
          <p:nvPr>
            <p:ph type="dgm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ru-RU" noProof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>
          <a:xfrm>
            <a:off x="8120063" y="6610350"/>
            <a:ext cx="931862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BC07AB-8F3C-4948-B689-C9BD350F5E90}" type="slidenum">
              <a:rPr lang="en-US"/>
              <a:pPr>
                <a:defRPr/>
              </a:pPr>
              <a:t>‹#›</a:t>
            </a:fld>
            <a:r>
              <a:rPr lang="ru-RU"/>
              <a:t> из 21</a:t>
            </a:r>
            <a:endParaRPr lang="en-US"/>
          </a:p>
        </p:txBody>
      </p:sp>
    </p:spTree>
  </p:cSld>
  <p:clrMapOvr>
    <a:masterClrMapping/>
  </p:clrMapOvr>
  <p:transition>
    <p:wedg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C9E566-AD8B-4803-A78A-BD2A8DB97B9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2BB59F-0970-45BD-9BA4-050EA125EEB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72273A-41C5-48EF-B23D-A564E4D83C7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407FB6-9DA8-4BDD-8259-04668CDEBE1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941D8F-1628-4D47-A38D-08989F6FE0F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1EDE9E-799E-4E8E-BB2A-F189E65F1FC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C9CC8C-83BD-40D5-A986-308E07B99A6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solidFill>
                  <a:srgbClr val="000000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1400">
                <a:solidFill>
                  <a:srgbClr val="000000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fontAlgn="auto">
              <a:spcBef>
                <a:spcPts val="0"/>
              </a:spcBef>
              <a:spcAft>
                <a:spcPts val="0"/>
              </a:spcAft>
              <a:defRPr sz="1400">
                <a:solidFill>
                  <a:srgbClr val="000000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4CC0F1E5-F910-499F-A900-E5754D80903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  <p:sldLayoutId id="2147483768" r:id="rId18"/>
    <p:sldLayoutId id="2147483769" r:id="rId19"/>
    <p:sldLayoutId id="2147483770" r:id="rId20"/>
    <p:sldLayoutId id="2147483771" r:id="rId2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797A2DA-6271-441C-8A01-3A0F6FC50D7A}" type="slidenum">
              <a:rPr lang="ru-RU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ru-RU" dirty="0" smtClean="0"/>
          </a:p>
        </p:txBody>
      </p:sp>
      <p:sp>
        <p:nvSpPr>
          <p:cNvPr id="8" name="Прямоугольник 7"/>
          <p:cNvSpPr/>
          <p:nvPr/>
        </p:nvSpPr>
        <p:spPr>
          <a:xfrm>
            <a:off x="432564" y="1916832"/>
            <a:ext cx="8501122" cy="1077218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3200" b="1" spc="50" dirty="0" smtClean="0">
                <a:ln w="11430"/>
                <a:gradFill>
                  <a:gsLst>
                    <a:gs pos="25000">
                      <a:srgbClr val="333399">
                        <a:satMod val="155000"/>
                      </a:srgbClr>
                    </a:gs>
                    <a:gs pos="100000">
                      <a:srgbClr val="333399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n-lt"/>
                <a:cs typeface="Arial" charset="0"/>
              </a:rPr>
              <a:t>Правила преобразования </a:t>
            </a:r>
            <a:r>
              <a:rPr lang="en-US" sz="3200" b="1" spc="50" dirty="0" smtClean="0">
                <a:ln w="11430"/>
                <a:gradFill>
                  <a:gsLst>
                    <a:gs pos="25000">
                      <a:srgbClr val="333399">
                        <a:satMod val="155000"/>
                      </a:srgbClr>
                    </a:gs>
                    <a:gs pos="100000">
                      <a:srgbClr val="333399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n-lt"/>
                <a:cs typeface="Arial" charset="0"/>
              </a:rPr>
              <a:t>ER</a:t>
            </a:r>
            <a:r>
              <a:rPr lang="ru-RU" sz="3200" b="1" spc="50" dirty="0" smtClean="0">
                <a:ln w="11430"/>
                <a:gradFill>
                  <a:gsLst>
                    <a:gs pos="25000">
                      <a:srgbClr val="333399">
                        <a:satMod val="155000"/>
                      </a:srgbClr>
                    </a:gs>
                    <a:gs pos="100000">
                      <a:srgbClr val="333399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n-lt"/>
                <a:cs typeface="Arial" charset="0"/>
              </a:rPr>
              <a:t>-модели в реляционную модель данных</a:t>
            </a:r>
            <a:endParaRPr lang="ru-RU" sz="3200" b="1" spc="50" dirty="0">
              <a:ln w="11430"/>
              <a:gradFill>
                <a:gsLst>
                  <a:gs pos="25000">
                    <a:srgbClr val="333399">
                      <a:satMod val="155000"/>
                    </a:srgbClr>
                  </a:gs>
                  <a:gs pos="100000">
                    <a:srgbClr val="333399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Arial"/>
              <a:cs typeface="Arial" charset="0"/>
            </a:endParaRPr>
          </a:p>
        </p:txBody>
      </p:sp>
      <p:sp>
        <p:nvSpPr>
          <p:cNvPr id="16391" name="TextBox 5"/>
          <p:cNvSpPr txBox="1">
            <a:spLocks noChangeArrowheads="1"/>
          </p:cNvSpPr>
          <p:nvPr/>
        </p:nvSpPr>
        <p:spPr bwMode="auto">
          <a:xfrm>
            <a:off x="611188" y="5308600"/>
            <a:ext cx="81438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ru-RU" dirty="0" smtClean="0"/>
              <a:t>Преподаватель </a:t>
            </a:r>
            <a:r>
              <a:rPr lang="ru-RU" dirty="0" err="1" smtClean="0"/>
              <a:t>Банцевич</a:t>
            </a:r>
            <a:r>
              <a:rPr lang="ru-RU" dirty="0" smtClean="0"/>
              <a:t> </a:t>
            </a:r>
            <a:r>
              <a:rPr lang="ru-RU" dirty="0" smtClean="0"/>
              <a:t>Светлана Валерьевна</a:t>
            </a:r>
            <a:endParaRPr lang="ru-RU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407FB6-9DA8-4BDD-8259-04668CDEBE1D}" type="slidenum">
              <a:rPr lang="ru-RU" smtClean="0"/>
              <a:pPr>
                <a:defRPr/>
              </a:pPr>
              <a:t>10</a:t>
            </a:fld>
            <a:endParaRPr lang="ru-RU" dirty="0"/>
          </a:p>
        </p:txBody>
      </p:sp>
      <p:sp>
        <p:nvSpPr>
          <p:cNvPr id="13" name="Заголовок 1"/>
          <p:cNvSpPr>
            <a:spLocks noGrp="1"/>
          </p:cNvSpPr>
          <p:nvPr>
            <p:ph type="title"/>
          </p:nvPr>
        </p:nvSpPr>
        <p:spPr>
          <a:xfrm>
            <a:off x="642910" y="500042"/>
            <a:ext cx="8229600" cy="774720"/>
          </a:xfrm>
        </p:spPr>
        <p:txBody>
          <a:bodyPr/>
          <a:lstStyle/>
          <a:p>
            <a:r>
              <a:rPr lang="ru-RU" sz="3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Правила преобразования </a:t>
            </a:r>
            <a:r>
              <a:rPr lang="en-US" sz="3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ER</a:t>
            </a:r>
            <a:r>
              <a:rPr lang="ru-RU" sz="3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-модели в реляционную модель данных</a:t>
            </a:r>
          </a:p>
        </p:txBody>
      </p:sp>
      <p:sp>
        <p:nvSpPr>
          <p:cNvPr id="44" name="Прямоугольник 43"/>
          <p:cNvSpPr/>
          <p:nvPr/>
        </p:nvSpPr>
        <p:spPr>
          <a:xfrm>
            <a:off x="899592" y="4454760"/>
            <a:ext cx="1383805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263525" indent="-263525" algn="just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ПРЕДМЕТ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6" name="Прямоугольник 45"/>
          <p:cNvSpPr/>
          <p:nvPr/>
        </p:nvSpPr>
        <p:spPr>
          <a:xfrm>
            <a:off x="7107933" y="4469521"/>
            <a:ext cx="1017246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263525" indent="-263525" algn="just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Класс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" name="Овал 46"/>
          <p:cNvSpPr/>
          <p:nvPr/>
        </p:nvSpPr>
        <p:spPr>
          <a:xfrm>
            <a:off x="-17591" y="3878184"/>
            <a:ext cx="1768438" cy="39139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Прямоугольник 47"/>
          <p:cNvSpPr/>
          <p:nvPr/>
        </p:nvSpPr>
        <p:spPr>
          <a:xfrm>
            <a:off x="136811" y="3929147"/>
            <a:ext cx="161403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3525" indent="-263525" algn="just"/>
            <a:r>
              <a:rPr lang="ru-RU" sz="1600" u="sng" dirty="0" smtClean="0">
                <a:latin typeface="Times New Roman" pitchFamily="18" charset="0"/>
                <a:cs typeface="Times New Roman" pitchFamily="18" charset="0"/>
              </a:rPr>
              <a:t>Код предмета</a:t>
            </a:r>
            <a:endParaRPr lang="en-US" sz="1600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9" name="Овал 48"/>
          <p:cNvSpPr/>
          <p:nvPr/>
        </p:nvSpPr>
        <p:spPr>
          <a:xfrm>
            <a:off x="2391935" y="3966626"/>
            <a:ext cx="1867758" cy="39139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1" name="Прямоугольник 50"/>
          <p:cNvSpPr/>
          <p:nvPr/>
        </p:nvSpPr>
        <p:spPr>
          <a:xfrm>
            <a:off x="2415481" y="4000594"/>
            <a:ext cx="162228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3525" indent="-263525" algn="ctr"/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Наименование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5" name="Прямая соединительная линия 54"/>
          <p:cNvCxnSpPr>
            <a:stCxn id="47" idx="4"/>
            <a:endCxn id="44" idx="0"/>
          </p:cNvCxnSpPr>
          <p:nvPr/>
        </p:nvCxnSpPr>
        <p:spPr>
          <a:xfrm>
            <a:off x="866628" y="4269582"/>
            <a:ext cx="724867" cy="1851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единительная линия 55"/>
          <p:cNvCxnSpPr>
            <a:stCxn id="49" idx="4"/>
            <a:endCxn id="44" idx="0"/>
          </p:cNvCxnSpPr>
          <p:nvPr/>
        </p:nvCxnSpPr>
        <p:spPr>
          <a:xfrm flipH="1">
            <a:off x="1591495" y="4358024"/>
            <a:ext cx="1734319" cy="967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Овал 57"/>
          <p:cNvSpPr/>
          <p:nvPr/>
        </p:nvSpPr>
        <p:spPr>
          <a:xfrm>
            <a:off x="7020981" y="3354888"/>
            <a:ext cx="961420" cy="39139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9" name="Прямоугольник 58"/>
          <p:cNvSpPr/>
          <p:nvPr/>
        </p:nvSpPr>
        <p:spPr>
          <a:xfrm>
            <a:off x="7098182" y="3420207"/>
            <a:ext cx="80701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3525" indent="-263525" algn="just"/>
            <a:r>
              <a:rPr lang="ru-RU" sz="1600" u="sng" dirty="0" smtClean="0">
                <a:latin typeface="Times New Roman" pitchFamily="18" charset="0"/>
                <a:cs typeface="Times New Roman" pitchFamily="18" charset="0"/>
              </a:rPr>
              <a:t>Группа</a:t>
            </a:r>
            <a:endParaRPr lang="en-US" sz="1600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0" name="Прямоугольник 59"/>
          <p:cNvSpPr/>
          <p:nvPr/>
        </p:nvSpPr>
        <p:spPr>
          <a:xfrm>
            <a:off x="8280791" y="3440589"/>
            <a:ext cx="80701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3525" indent="-263525" algn="just"/>
            <a:r>
              <a:rPr lang="ru-RU" sz="1600" u="sng" dirty="0" smtClean="0">
                <a:latin typeface="Times New Roman" pitchFamily="18" charset="0"/>
                <a:cs typeface="Times New Roman" pitchFamily="18" charset="0"/>
              </a:rPr>
              <a:t>Буква</a:t>
            </a:r>
            <a:endParaRPr lang="en-US" sz="1600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2" name="Ромб 71"/>
          <p:cNvSpPr/>
          <p:nvPr/>
        </p:nvSpPr>
        <p:spPr>
          <a:xfrm>
            <a:off x="4644212" y="4330757"/>
            <a:ext cx="1440452" cy="601010"/>
          </a:xfrm>
          <a:prstGeom prst="diamond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4" name="Прямоугольник 73"/>
          <p:cNvSpPr/>
          <p:nvPr/>
        </p:nvSpPr>
        <p:spPr>
          <a:xfrm>
            <a:off x="4936579" y="4441649"/>
            <a:ext cx="96214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3525" indent="-263525" algn="just"/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изучать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5" name="Прямая со стрелкой 74"/>
          <p:cNvCxnSpPr>
            <a:endCxn id="46" idx="1"/>
          </p:cNvCxnSpPr>
          <p:nvPr/>
        </p:nvCxnSpPr>
        <p:spPr>
          <a:xfrm>
            <a:off x="6084664" y="4639426"/>
            <a:ext cx="1023269" cy="1476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 стрелкой 75"/>
          <p:cNvCxnSpPr>
            <a:endCxn id="44" idx="3"/>
          </p:cNvCxnSpPr>
          <p:nvPr/>
        </p:nvCxnSpPr>
        <p:spPr>
          <a:xfrm flipH="1">
            <a:off x="2283397" y="4639426"/>
            <a:ext cx="236081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единительная линия 76"/>
          <p:cNvCxnSpPr>
            <a:stCxn id="58" idx="4"/>
            <a:endCxn id="46" idx="0"/>
          </p:cNvCxnSpPr>
          <p:nvPr/>
        </p:nvCxnSpPr>
        <p:spPr>
          <a:xfrm>
            <a:off x="7501691" y="3746286"/>
            <a:ext cx="114865" cy="7232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единительная линия 77"/>
          <p:cNvCxnSpPr>
            <a:endCxn id="46" idx="0"/>
          </p:cNvCxnSpPr>
          <p:nvPr/>
        </p:nvCxnSpPr>
        <p:spPr>
          <a:xfrm flipH="1">
            <a:off x="7616556" y="3805565"/>
            <a:ext cx="1016566" cy="6639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Овал 78"/>
          <p:cNvSpPr/>
          <p:nvPr/>
        </p:nvSpPr>
        <p:spPr>
          <a:xfrm>
            <a:off x="7051629" y="2738304"/>
            <a:ext cx="2230844" cy="39139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0" name="Прямоугольник 79"/>
          <p:cNvSpPr/>
          <p:nvPr/>
        </p:nvSpPr>
        <p:spPr>
          <a:xfrm>
            <a:off x="7456988" y="2731867"/>
            <a:ext cx="166665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3525" indent="-263525" algn="just"/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Год обучения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1" name="Прямая соединительная линия 80"/>
          <p:cNvCxnSpPr>
            <a:stCxn id="79" idx="4"/>
            <a:endCxn id="46" idx="0"/>
          </p:cNvCxnSpPr>
          <p:nvPr/>
        </p:nvCxnSpPr>
        <p:spPr>
          <a:xfrm flipH="1">
            <a:off x="7616556" y="3129702"/>
            <a:ext cx="550495" cy="13398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Блок-схема: узел 82"/>
          <p:cNvSpPr/>
          <p:nvPr/>
        </p:nvSpPr>
        <p:spPr>
          <a:xfrm>
            <a:off x="2555775" y="4506370"/>
            <a:ext cx="288032" cy="279588"/>
          </a:xfrm>
          <a:prstGeom prst="flowChartConnector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" name="Прямая со стрелкой 5"/>
          <p:cNvCxnSpPr/>
          <p:nvPr/>
        </p:nvCxnSpPr>
        <p:spPr>
          <a:xfrm>
            <a:off x="6596298" y="4646806"/>
            <a:ext cx="434791" cy="738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Овал 88"/>
          <p:cNvSpPr/>
          <p:nvPr/>
        </p:nvSpPr>
        <p:spPr>
          <a:xfrm>
            <a:off x="8095926" y="3423735"/>
            <a:ext cx="961420" cy="391398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5" name="Прямая со стрелкой 14"/>
          <p:cNvCxnSpPr/>
          <p:nvPr/>
        </p:nvCxnSpPr>
        <p:spPr>
          <a:xfrm flipH="1">
            <a:off x="2419467" y="4631262"/>
            <a:ext cx="280325" cy="376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 flipH="1">
            <a:off x="6620331" y="4506370"/>
            <a:ext cx="1" cy="3324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Прямоугольник 113"/>
          <p:cNvSpPr/>
          <p:nvPr/>
        </p:nvSpPr>
        <p:spPr>
          <a:xfrm>
            <a:off x="1018064" y="2362535"/>
            <a:ext cx="1188132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263525" indent="-263525" algn="just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Учитель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5" name="Овал 114"/>
          <p:cNvSpPr/>
          <p:nvPr/>
        </p:nvSpPr>
        <p:spPr>
          <a:xfrm>
            <a:off x="476854" y="1433821"/>
            <a:ext cx="1768438" cy="39139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6" name="Прямоугольник 115"/>
          <p:cNvSpPr/>
          <p:nvPr/>
        </p:nvSpPr>
        <p:spPr>
          <a:xfrm>
            <a:off x="631256" y="1484784"/>
            <a:ext cx="161403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3525" indent="-263525" algn="just"/>
            <a:r>
              <a:rPr lang="ru-RU" sz="1600" u="sng" dirty="0" smtClean="0">
                <a:latin typeface="Times New Roman" pitchFamily="18" charset="0"/>
                <a:cs typeface="Times New Roman" pitchFamily="18" charset="0"/>
              </a:rPr>
              <a:t>Личный номер</a:t>
            </a:r>
            <a:endParaRPr lang="en-US" sz="1600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7" name="Овал 116"/>
          <p:cNvSpPr/>
          <p:nvPr/>
        </p:nvSpPr>
        <p:spPr>
          <a:xfrm>
            <a:off x="2167720" y="1504805"/>
            <a:ext cx="1479926" cy="39139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8" name="Прямоугольник 117"/>
          <p:cNvSpPr/>
          <p:nvPr/>
        </p:nvSpPr>
        <p:spPr>
          <a:xfrm>
            <a:off x="2259906" y="1531227"/>
            <a:ext cx="121751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3525" indent="-263525" algn="ctr"/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ФИО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9" name="Овал 118"/>
          <p:cNvSpPr/>
          <p:nvPr/>
        </p:nvSpPr>
        <p:spPr>
          <a:xfrm>
            <a:off x="3358324" y="1614178"/>
            <a:ext cx="1234522" cy="39139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0" name="Прямоугольник 119"/>
          <p:cNvSpPr/>
          <p:nvPr/>
        </p:nvSpPr>
        <p:spPr>
          <a:xfrm>
            <a:off x="3497708" y="1629520"/>
            <a:ext cx="108012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3525" indent="-263525" algn="just"/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Стаж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21" name="Прямая соединительная линия 120"/>
          <p:cNvCxnSpPr>
            <a:stCxn id="115" idx="4"/>
            <a:endCxn id="114" idx="0"/>
          </p:cNvCxnSpPr>
          <p:nvPr/>
        </p:nvCxnSpPr>
        <p:spPr>
          <a:xfrm>
            <a:off x="1361073" y="1825219"/>
            <a:ext cx="251057" cy="5373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Прямая соединительная линия 121"/>
          <p:cNvCxnSpPr>
            <a:stCxn id="117" idx="4"/>
            <a:endCxn id="114" idx="0"/>
          </p:cNvCxnSpPr>
          <p:nvPr/>
        </p:nvCxnSpPr>
        <p:spPr>
          <a:xfrm flipH="1">
            <a:off x="1612130" y="1896203"/>
            <a:ext cx="1295553" cy="4663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/>
          <p:cNvCxnSpPr>
            <a:stCxn id="119" idx="3"/>
            <a:endCxn id="114" idx="0"/>
          </p:cNvCxnSpPr>
          <p:nvPr/>
        </p:nvCxnSpPr>
        <p:spPr>
          <a:xfrm flipH="1">
            <a:off x="1612130" y="1948257"/>
            <a:ext cx="1926986" cy="4142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Прямоугольник 125"/>
          <p:cNvSpPr/>
          <p:nvPr/>
        </p:nvSpPr>
        <p:spPr>
          <a:xfrm>
            <a:off x="5830960" y="2437740"/>
            <a:ext cx="1188132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263525" indent="-263525" algn="just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УЧЕНИК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7" name="Овал 126"/>
          <p:cNvSpPr/>
          <p:nvPr/>
        </p:nvSpPr>
        <p:spPr>
          <a:xfrm>
            <a:off x="5289750" y="1509026"/>
            <a:ext cx="1768438" cy="39139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8" name="Прямоугольник 127"/>
          <p:cNvSpPr/>
          <p:nvPr/>
        </p:nvSpPr>
        <p:spPr>
          <a:xfrm>
            <a:off x="5444152" y="1559989"/>
            <a:ext cx="161403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3525" indent="-263525" algn="just"/>
            <a:r>
              <a:rPr lang="ru-RU" sz="1600" u="sng" dirty="0" smtClean="0">
                <a:latin typeface="Times New Roman" pitchFamily="18" charset="0"/>
                <a:cs typeface="Times New Roman" pitchFamily="18" charset="0"/>
              </a:rPr>
              <a:t>Личный номер</a:t>
            </a:r>
            <a:endParaRPr lang="en-US" sz="1600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9" name="Овал 128"/>
          <p:cNvSpPr/>
          <p:nvPr/>
        </p:nvSpPr>
        <p:spPr>
          <a:xfrm>
            <a:off x="6980616" y="1580010"/>
            <a:ext cx="1479926" cy="39139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0" name="Прямоугольник 129"/>
          <p:cNvSpPr/>
          <p:nvPr/>
        </p:nvSpPr>
        <p:spPr>
          <a:xfrm>
            <a:off x="7072802" y="1606432"/>
            <a:ext cx="121751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3525" indent="-263525" algn="ctr"/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ФИО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31" name="Прямая соединительная линия 130"/>
          <p:cNvCxnSpPr>
            <a:stCxn id="127" idx="4"/>
            <a:endCxn id="126" idx="0"/>
          </p:cNvCxnSpPr>
          <p:nvPr/>
        </p:nvCxnSpPr>
        <p:spPr>
          <a:xfrm>
            <a:off x="6173969" y="1900424"/>
            <a:ext cx="251057" cy="5373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Прямая соединительная линия 131"/>
          <p:cNvCxnSpPr>
            <a:stCxn id="129" idx="4"/>
            <a:endCxn id="126" idx="0"/>
          </p:cNvCxnSpPr>
          <p:nvPr/>
        </p:nvCxnSpPr>
        <p:spPr>
          <a:xfrm flipH="1">
            <a:off x="6425026" y="1971408"/>
            <a:ext cx="1295553" cy="4663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Прямая соединительная линия 132"/>
          <p:cNvCxnSpPr>
            <a:endCxn id="126" idx="0"/>
          </p:cNvCxnSpPr>
          <p:nvPr/>
        </p:nvCxnSpPr>
        <p:spPr>
          <a:xfrm flipH="1">
            <a:off x="6425026" y="2261893"/>
            <a:ext cx="1295553" cy="1758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Овал 138"/>
          <p:cNvSpPr/>
          <p:nvPr/>
        </p:nvSpPr>
        <p:spPr>
          <a:xfrm>
            <a:off x="7575759" y="1933670"/>
            <a:ext cx="1568241" cy="39139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0" name="Прямоугольник 139"/>
          <p:cNvSpPr/>
          <p:nvPr/>
        </p:nvSpPr>
        <p:spPr>
          <a:xfrm>
            <a:off x="7649057" y="1924600"/>
            <a:ext cx="156824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3525" indent="-263525" algn="just"/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Дата рождения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Ромб 13"/>
          <p:cNvSpPr/>
          <p:nvPr/>
        </p:nvSpPr>
        <p:spPr>
          <a:xfrm>
            <a:off x="1010064" y="3390445"/>
            <a:ext cx="1235228" cy="457977"/>
          </a:xfrm>
          <a:prstGeom prst="diamond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5" name="Прямоугольник 144"/>
          <p:cNvSpPr/>
          <p:nvPr/>
        </p:nvSpPr>
        <p:spPr>
          <a:xfrm>
            <a:off x="1151782" y="3446817"/>
            <a:ext cx="96214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3525" indent="-263525" algn="just"/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изучать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6" name="Ромб 145"/>
          <p:cNvSpPr/>
          <p:nvPr/>
        </p:nvSpPr>
        <p:spPr>
          <a:xfrm>
            <a:off x="5689242" y="3297022"/>
            <a:ext cx="1235228" cy="457977"/>
          </a:xfrm>
          <a:prstGeom prst="diamond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7" name="Прямоугольник 146"/>
          <p:cNvSpPr/>
          <p:nvPr/>
        </p:nvSpPr>
        <p:spPr>
          <a:xfrm>
            <a:off x="5830960" y="3353394"/>
            <a:ext cx="96214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3525" indent="-263525" algn="just"/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состоять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8" name="Ромб 147"/>
          <p:cNvSpPr/>
          <p:nvPr/>
        </p:nvSpPr>
        <p:spPr>
          <a:xfrm>
            <a:off x="3155827" y="3051891"/>
            <a:ext cx="1235228" cy="457977"/>
          </a:xfrm>
          <a:prstGeom prst="diamond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9" name="Прямоугольник 148"/>
          <p:cNvSpPr/>
          <p:nvPr/>
        </p:nvSpPr>
        <p:spPr>
          <a:xfrm>
            <a:off x="3435525" y="3108263"/>
            <a:ext cx="96214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3525" indent="-263525" algn="just"/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рук-</a:t>
            </a:r>
            <a:r>
              <a:rPr lang="ru-RU" sz="1600" dirty="0" err="1" smtClean="0">
                <a:latin typeface="Times New Roman" pitchFamily="18" charset="0"/>
                <a:cs typeface="Times New Roman" pitchFamily="18" charset="0"/>
              </a:rPr>
              <a:t>ть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9" name="Прямая со стрелкой 18"/>
          <p:cNvCxnSpPr>
            <a:stCxn id="146" idx="0"/>
            <a:endCxn id="126" idx="2"/>
          </p:cNvCxnSpPr>
          <p:nvPr/>
        </p:nvCxnSpPr>
        <p:spPr>
          <a:xfrm flipV="1">
            <a:off x="6306856" y="2807072"/>
            <a:ext cx="118170" cy="4899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>
            <a:stCxn id="146" idx="2"/>
            <a:endCxn id="46" idx="0"/>
          </p:cNvCxnSpPr>
          <p:nvPr/>
        </p:nvCxnSpPr>
        <p:spPr>
          <a:xfrm>
            <a:off x="6306856" y="3754999"/>
            <a:ext cx="1309700" cy="71452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/>
          <p:nvPr/>
        </p:nvCxnSpPr>
        <p:spPr>
          <a:xfrm flipV="1">
            <a:off x="6299497" y="2948192"/>
            <a:ext cx="118170" cy="3630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/>
          <p:cNvCxnSpPr/>
          <p:nvPr/>
        </p:nvCxnSpPr>
        <p:spPr>
          <a:xfrm>
            <a:off x="6251170" y="3108263"/>
            <a:ext cx="265046" cy="214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28"/>
          <p:cNvCxnSpPr/>
          <p:nvPr/>
        </p:nvCxnSpPr>
        <p:spPr>
          <a:xfrm flipH="1">
            <a:off x="7107933" y="4137543"/>
            <a:ext cx="200371" cy="1932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>
            <a:endCxn id="46" idx="1"/>
          </p:cNvCxnSpPr>
          <p:nvPr/>
        </p:nvCxnSpPr>
        <p:spPr>
          <a:xfrm>
            <a:off x="4037768" y="3420207"/>
            <a:ext cx="3070165" cy="12339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endCxn id="114" idx="3"/>
          </p:cNvCxnSpPr>
          <p:nvPr/>
        </p:nvCxnSpPr>
        <p:spPr>
          <a:xfrm flipH="1" flipV="1">
            <a:off x="2206196" y="2547201"/>
            <a:ext cx="1229329" cy="58250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Блок-схема: узел 149"/>
          <p:cNvSpPr/>
          <p:nvPr/>
        </p:nvSpPr>
        <p:spPr>
          <a:xfrm>
            <a:off x="2369382" y="2559541"/>
            <a:ext cx="288032" cy="279588"/>
          </a:xfrm>
          <a:prstGeom prst="flowChartConnector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51" name="Прямая соединительная линия 150"/>
          <p:cNvCxnSpPr/>
          <p:nvPr/>
        </p:nvCxnSpPr>
        <p:spPr>
          <a:xfrm flipH="1">
            <a:off x="6329990" y="4277893"/>
            <a:ext cx="200371" cy="1932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35"/>
          <p:cNvCxnSpPr>
            <a:stCxn id="14" idx="2"/>
            <a:endCxn id="44" idx="0"/>
          </p:cNvCxnSpPr>
          <p:nvPr/>
        </p:nvCxnSpPr>
        <p:spPr>
          <a:xfrm flipH="1">
            <a:off x="1591495" y="3848422"/>
            <a:ext cx="36183" cy="60633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stCxn id="14" idx="0"/>
            <a:endCxn id="114" idx="2"/>
          </p:cNvCxnSpPr>
          <p:nvPr/>
        </p:nvCxnSpPr>
        <p:spPr>
          <a:xfrm flipH="1" flipV="1">
            <a:off x="1612130" y="2731867"/>
            <a:ext cx="15548" cy="65857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 стрелкой 40"/>
          <p:cNvCxnSpPr/>
          <p:nvPr/>
        </p:nvCxnSpPr>
        <p:spPr>
          <a:xfrm flipH="1">
            <a:off x="1591494" y="3878184"/>
            <a:ext cx="41362" cy="39970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 стрелкой 42"/>
          <p:cNvCxnSpPr>
            <a:stCxn id="14" idx="0"/>
          </p:cNvCxnSpPr>
          <p:nvPr/>
        </p:nvCxnSpPr>
        <p:spPr>
          <a:xfrm flipH="1" flipV="1">
            <a:off x="1619904" y="2901144"/>
            <a:ext cx="7774" cy="48930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Прямая соединительная линия 153"/>
          <p:cNvCxnSpPr/>
          <p:nvPr/>
        </p:nvCxnSpPr>
        <p:spPr>
          <a:xfrm flipV="1">
            <a:off x="1486601" y="3108263"/>
            <a:ext cx="264246" cy="107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Прямая соединительная линия 155"/>
          <p:cNvCxnSpPr/>
          <p:nvPr/>
        </p:nvCxnSpPr>
        <p:spPr>
          <a:xfrm flipV="1">
            <a:off x="1480052" y="3915780"/>
            <a:ext cx="264246" cy="107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Прямоугольник 156"/>
          <p:cNvSpPr/>
          <p:nvPr/>
        </p:nvSpPr>
        <p:spPr>
          <a:xfrm>
            <a:off x="873411" y="4968952"/>
            <a:ext cx="791756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3525" indent="-263525" algn="just"/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УЧИТЕЛЬ (</a:t>
            </a:r>
            <a:r>
              <a:rPr lang="ru-RU" sz="1400" b="1" u="sng" dirty="0" smtClean="0">
                <a:latin typeface="Times New Roman" pitchFamily="18" charset="0"/>
                <a:cs typeface="Times New Roman" pitchFamily="18" charset="0"/>
              </a:rPr>
              <a:t>Личный номер учителя</a:t>
            </a:r>
            <a:r>
              <a:rPr lang="en-US" sz="1400" b="1" u="sng" dirty="0" smtClean="0">
                <a:latin typeface="Times New Roman" pitchFamily="18" charset="0"/>
                <a:cs typeface="Times New Roman" pitchFamily="18" charset="0"/>
              </a:rPr>
              <a:t> (PK)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, ФИО, Стаж)</a:t>
            </a:r>
          </a:p>
          <a:p>
            <a:pPr marL="263525" indent="-263525" algn="just"/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УЧИТЕЛЬ_ПРЕДМЕТ(</a:t>
            </a:r>
            <a:r>
              <a:rPr lang="ru-RU" sz="1400" b="1" u="sng" dirty="0" smtClean="0">
                <a:latin typeface="Times New Roman" pitchFamily="18" charset="0"/>
                <a:cs typeface="Times New Roman" pitchFamily="18" charset="0"/>
              </a:rPr>
              <a:t>Код</a:t>
            </a:r>
            <a:r>
              <a:rPr lang="en-US" sz="1400" b="1" u="sng" dirty="0" smtClean="0">
                <a:latin typeface="Times New Roman" pitchFamily="18" charset="0"/>
                <a:cs typeface="Times New Roman" pitchFamily="18" charset="0"/>
              </a:rPr>
              <a:t>(PK)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, Личный номер учителя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(FK)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, Код предмета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(FK)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263525" indent="-263525" algn="just"/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УЧЕНИК (</a:t>
            </a:r>
            <a:r>
              <a:rPr lang="ru-RU" sz="1400" b="1" u="sng" dirty="0">
                <a:latin typeface="Times New Roman" pitchFamily="18" charset="0"/>
                <a:cs typeface="Times New Roman" pitchFamily="18" charset="0"/>
              </a:rPr>
              <a:t>Личный номер </a:t>
            </a:r>
            <a:r>
              <a:rPr lang="ru-RU" sz="1400" b="1" u="sng" dirty="0" smtClean="0">
                <a:latin typeface="Times New Roman" pitchFamily="18" charset="0"/>
                <a:cs typeface="Times New Roman" pitchFamily="18" charset="0"/>
              </a:rPr>
              <a:t>ученика</a:t>
            </a:r>
            <a:r>
              <a:rPr lang="en-US" sz="1400" b="1" u="sng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b="1" u="sng" dirty="0">
                <a:latin typeface="Times New Roman" pitchFamily="18" charset="0"/>
                <a:cs typeface="Times New Roman" pitchFamily="18" charset="0"/>
              </a:rPr>
              <a:t>(PK)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, ФИО, Дата рождения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 Группа 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(FK)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, Буква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(FK)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263525" indent="-263525" algn="just"/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ПРЕДМЕТ (</a:t>
            </a:r>
            <a:r>
              <a:rPr lang="ru-RU" sz="1400" b="1" u="sng" dirty="0" smtClean="0">
                <a:latin typeface="Times New Roman" pitchFamily="18" charset="0"/>
                <a:cs typeface="Times New Roman" pitchFamily="18" charset="0"/>
              </a:rPr>
              <a:t>Код предмета</a:t>
            </a:r>
            <a:r>
              <a:rPr lang="en-US" sz="1400" b="1" u="sng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b="1" u="sng" dirty="0">
                <a:latin typeface="Times New Roman" pitchFamily="18" charset="0"/>
                <a:cs typeface="Times New Roman" pitchFamily="18" charset="0"/>
              </a:rPr>
              <a:t>(PK)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, Наименование)</a:t>
            </a:r>
          </a:p>
          <a:p>
            <a:pPr marL="263525" indent="-263525" algn="just"/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КЛАСС (</a:t>
            </a:r>
            <a:r>
              <a:rPr lang="ru-RU" sz="1400" b="1" u="sng" dirty="0" smtClean="0">
                <a:latin typeface="Times New Roman" pitchFamily="18" charset="0"/>
                <a:cs typeface="Times New Roman" pitchFamily="18" charset="0"/>
              </a:rPr>
              <a:t>Группа</a:t>
            </a:r>
            <a:r>
              <a:rPr lang="en-US" sz="1400" b="1" u="sng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b="1" u="sng" dirty="0">
                <a:latin typeface="Times New Roman" pitchFamily="18" charset="0"/>
                <a:cs typeface="Times New Roman" pitchFamily="18" charset="0"/>
              </a:rPr>
              <a:t>(PK)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1400" b="1" u="sng" dirty="0" smtClean="0">
                <a:latin typeface="Times New Roman" pitchFamily="18" charset="0"/>
                <a:cs typeface="Times New Roman" pitchFamily="18" charset="0"/>
              </a:rPr>
              <a:t>Буква</a:t>
            </a:r>
            <a:r>
              <a:rPr lang="en-US" sz="1400" b="1" u="sng" dirty="0">
                <a:latin typeface="Times New Roman" pitchFamily="18" charset="0"/>
                <a:cs typeface="Times New Roman" pitchFamily="18" charset="0"/>
              </a:rPr>
              <a:t> (PK)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, Год обучения, Личный номер учителя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(FK)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pPr marL="263525" indent="-263525" algn="just"/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ПРЕДМЕТ_КЛАСС (</a:t>
            </a:r>
            <a:r>
              <a:rPr lang="ru-RU" sz="1400" b="1" u="sng" dirty="0" err="1" smtClean="0">
                <a:latin typeface="Times New Roman" pitchFamily="18" charset="0"/>
                <a:cs typeface="Times New Roman" pitchFamily="18" charset="0"/>
              </a:rPr>
              <a:t>Код_предмет_класс</a:t>
            </a:r>
            <a:r>
              <a:rPr lang="ru-RU" sz="1400" b="1" u="sng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b="1" u="sng" dirty="0">
                <a:latin typeface="Times New Roman" pitchFamily="18" charset="0"/>
                <a:cs typeface="Times New Roman" pitchFamily="18" charset="0"/>
              </a:rPr>
              <a:t>(PK)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, Код предмета 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(FK)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, Группа 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(FK)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, Буква 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(FK)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0821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Заголовок 1"/>
          <p:cNvSpPr>
            <a:spLocks noGrp="1"/>
          </p:cNvSpPr>
          <p:nvPr>
            <p:ph type="title"/>
          </p:nvPr>
        </p:nvSpPr>
        <p:spPr>
          <a:xfrm>
            <a:off x="642910" y="500042"/>
            <a:ext cx="8229600" cy="774720"/>
          </a:xfrm>
        </p:spPr>
        <p:txBody>
          <a:bodyPr/>
          <a:lstStyle/>
          <a:p>
            <a:r>
              <a:rPr lang="ru-RU" sz="3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Правила преобразования </a:t>
            </a:r>
            <a:r>
              <a:rPr lang="en-US" sz="3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ER</a:t>
            </a:r>
            <a:r>
              <a:rPr lang="ru-RU" sz="3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-модели в реляционную модель данных</a:t>
            </a:r>
          </a:p>
        </p:txBody>
      </p:sp>
      <p:sp>
        <p:nvSpPr>
          <p:cNvPr id="13315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731356" y="6226841"/>
            <a:ext cx="226368" cy="476250"/>
          </a:xfr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F70BEDB-ABFC-47DC-ACEE-C832904ACB30}" type="slidenum">
              <a:rPr lang="ru-RU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ru-RU" dirty="0" smtClean="0"/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554496" y="1372281"/>
            <a:ext cx="81439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lvl="1" indent="446088" algn="just" eaLnBrk="0" hangingPunct="0">
              <a:spcBef>
                <a:spcPts val="300"/>
              </a:spcBef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Перевод концептуальной модели данных в реляционную основывается</a:t>
            </a:r>
            <a:r>
              <a:rPr lang="ru-RU" sz="2000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на формировании набора предварительных отношений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из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ER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–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диаграммы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827584" y="2275500"/>
            <a:ext cx="801695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Для каждой сущности создается отношение, причем каждому атрибуту сущности соответствует столбец отношения.</a:t>
            </a:r>
          </a:p>
          <a:p>
            <a:pPr algn="just"/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Факторы: </a:t>
            </a:r>
            <a:r>
              <a:rPr lang="ru-RU" sz="2000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тип связи и класс принадлежности</a:t>
            </a: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Прямоугольник 24"/>
          <p:cNvSpPr/>
          <p:nvPr/>
        </p:nvSpPr>
        <p:spPr>
          <a:xfrm>
            <a:off x="4355976" y="5445224"/>
            <a:ext cx="511139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3525" indent="-263525" algn="just"/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СТУДЕНТ (</a:t>
            </a:r>
            <a:r>
              <a:rPr lang="ru-RU" sz="1600" b="1" u="sng" dirty="0" smtClean="0">
                <a:latin typeface="Times New Roman" pitchFamily="18" charset="0"/>
                <a:cs typeface="Times New Roman" pitchFamily="18" charset="0"/>
              </a:rPr>
              <a:t>НЗК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, ФИО, Год рождения, Курс обучения)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Прямоугольник 26"/>
          <p:cNvSpPr/>
          <p:nvPr/>
        </p:nvSpPr>
        <p:spPr>
          <a:xfrm>
            <a:off x="3812481" y="3669154"/>
            <a:ext cx="24388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3525" indent="-263525" algn="just"/>
            <a:r>
              <a:rPr lang="en-US" sz="1000" dirty="0">
                <a:latin typeface="Times New Roman" pitchFamily="18" charset="0"/>
                <a:cs typeface="Times New Roman" pitchFamily="18" charset="0"/>
              </a:rPr>
              <a:t>S</a:t>
            </a:r>
          </a:p>
        </p:txBody>
      </p:sp>
      <p:sp>
        <p:nvSpPr>
          <p:cNvPr id="17" name="Прямоугольник 16"/>
          <p:cNvSpPr/>
          <p:nvPr/>
        </p:nvSpPr>
        <p:spPr>
          <a:xfrm>
            <a:off x="2478164" y="4077073"/>
            <a:ext cx="1207664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0" name="Прямоугольник 29"/>
          <p:cNvSpPr/>
          <p:nvPr/>
        </p:nvSpPr>
        <p:spPr>
          <a:xfrm>
            <a:off x="2478164" y="4077072"/>
            <a:ext cx="12923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3525" indent="-263525" algn="just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СТУДЕНТ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Овал 27"/>
          <p:cNvSpPr/>
          <p:nvPr/>
        </p:nvSpPr>
        <p:spPr>
          <a:xfrm>
            <a:off x="4117876" y="3312561"/>
            <a:ext cx="798972" cy="39139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Прямоугольник 31"/>
          <p:cNvSpPr/>
          <p:nvPr/>
        </p:nvSpPr>
        <p:spPr>
          <a:xfrm>
            <a:off x="4201440" y="3334627"/>
            <a:ext cx="70041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3525" indent="-263525" algn="just"/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ФИО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Овал 32"/>
          <p:cNvSpPr/>
          <p:nvPr/>
        </p:nvSpPr>
        <p:spPr>
          <a:xfrm>
            <a:off x="5106996" y="3246718"/>
            <a:ext cx="1572620" cy="39139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Прямоугольник 33"/>
          <p:cNvSpPr/>
          <p:nvPr/>
        </p:nvSpPr>
        <p:spPr>
          <a:xfrm>
            <a:off x="5261398" y="3273140"/>
            <a:ext cx="139088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3525" indent="-263525" algn="just"/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Год рождения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Овал 34"/>
          <p:cNvSpPr/>
          <p:nvPr/>
        </p:nvSpPr>
        <p:spPr>
          <a:xfrm>
            <a:off x="4056362" y="4301199"/>
            <a:ext cx="3390354" cy="39139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37" name="Овал 36"/>
          <p:cNvSpPr/>
          <p:nvPr/>
        </p:nvSpPr>
        <p:spPr>
          <a:xfrm>
            <a:off x="5165254" y="3725569"/>
            <a:ext cx="1572620" cy="39139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Прямоугольник 37"/>
          <p:cNvSpPr/>
          <p:nvPr/>
        </p:nvSpPr>
        <p:spPr>
          <a:xfrm>
            <a:off x="5267236" y="3738518"/>
            <a:ext cx="147063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3525" indent="-263525" algn="just"/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Курс обучения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Прямоугольник 38"/>
          <p:cNvSpPr/>
          <p:nvPr/>
        </p:nvSpPr>
        <p:spPr>
          <a:xfrm>
            <a:off x="4299040" y="4324410"/>
            <a:ext cx="300366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3525" indent="-263525" algn="just"/>
            <a:r>
              <a:rPr lang="ru-RU" sz="1600" u="sng" dirty="0" smtClean="0">
                <a:latin typeface="Times New Roman" pitchFamily="18" charset="0"/>
                <a:cs typeface="Times New Roman" pitchFamily="18" charset="0"/>
              </a:rPr>
              <a:t>Номер зачетной книжки (НЗК)</a:t>
            </a:r>
            <a:endParaRPr lang="en-US" sz="1600" u="sng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1" name="Прямая соединительная линия 30"/>
          <p:cNvCxnSpPr>
            <a:stCxn id="17" idx="3"/>
            <a:endCxn id="28" idx="3"/>
          </p:cNvCxnSpPr>
          <p:nvPr/>
        </p:nvCxnSpPr>
        <p:spPr>
          <a:xfrm flipV="1">
            <a:off x="3685828" y="3646640"/>
            <a:ext cx="549055" cy="6150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единительная линия 42"/>
          <p:cNvCxnSpPr>
            <a:stCxn id="17" idx="3"/>
            <a:endCxn id="33" idx="3"/>
          </p:cNvCxnSpPr>
          <p:nvPr/>
        </p:nvCxnSpPr>
        <p:spPr>
          <a:xfrm flipV="1">
            <a:off x="3685828" y="3580797"/>
            <a:ext cx="1651473" cy="6809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>
            <a:stCxn id="17" idx="3"/>
          </p:cNvCxnSpPr>
          <p:nvPr/>
        </p:nvCxnSpPr>
        <p:spPr>
          <a:xfrm>
            <a:off x="3685828" y="4261739"/>
            <a:ext cx="1449811" cy="497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6"/>
          <p:cNvCxnSpPr>
            <a:stCxn id="30" idx="3"/>
            <a:endCxn id="37" idx="4"/>
          </p:cNvCxnSpPr>
          <p:nvPr/>
        </p:nvCxnSpPr>
        <p:spPr>
          <a:xfrm flipV="1">
            <a:off x="3770506" y="4116967"/>
            <a:ext cx="2181058" cy="1447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Прямоугольник 52"/>
          <p:cNvSpPr/>
          <p:nvPr/>
        </p:nvSpPr>
        <p:spPr>
          <a:xfrm>
            <a:off x="4078093" y="3860066"/>
            <a:ext cx="24388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3525" indent="-263525" algn="just"/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S</a:t>
            </a:r>
            <a:endParaRPr lang="en-US" sz="1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4" name="Прямоугольник 53"/>
          <p:cNvSpPr/>
          <p:nvPr/>
        </p:nvSpPr>
        <p:spPr>
          <a:xfrm>
            <a:off x="3870683" y="4210495"/>
            <a:ext cx="24388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3525" indent="-263525" algn="just"/>
            <a:r>
              <a:rPr lang="en-US" sz="1000" dirty="0">
                <a:latin typeface="Times New Roman" pitchFamily="18" charset="0"/>
                <a:cs typeface="Times New Roman" pitchFamily="18" charset="0"/>
              </a:rPr>
              <a:t>S</a:t>
            </a:r>
          </a:p>
        </p:txBody>
      </p:sp>
      <p:sp>
        <p:nvSpPr>
          <p:cNvPr id="55" name="Прямоугольник 54"/>
          <p:cNvSpPr/>
          <p:nvPr/>
        </p:nvSpPr>
        <p:spPr>
          <a:xfrm>
            <a:off x="4592181" y="3939031"/>
            <a:ext cx="24388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3525" indent="-263525" algn="just"/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D</a:t>
            </a:r>
            <a:endParaRPr lang="en-US" sz="1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522789" y="1998500"/>
            <a:ext cx="50405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7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!</a:t>
            </a:r>
            <a:endParaRPr lang="ru-RU" sz="7200" dirty="0">
              <a:solidFill>
                <a:srgbClr val="FF0000"/>
              </a:solidFill>
            </a:endParaRPr>
          </a:p>
        </p:txBody>
      </p:sp>
      <p:sp>
        <p:nvSpPr>
          <p:cNvPr id="44" name="Прямоугольник 43"/>
          <p:cNvSpPr/>
          <p:nvPr/>
        </p:nvSpPr>
        <p:spPr>
          <a:xfrm>
            <a:off x="5430196" y="5275947"/>
            <a:ext cx="44385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3525" indent="-263525" algn="just"/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PK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8943659"/>
              </p:ext>
            </p:extLst>
          </p:nvPr>
        </p:nvGraphicFramePr>
        <p:xfrm>
          <a:off x="179513" y="5445224"/>
          <a:ext cx="4001985" cy="36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9284"/>
                <a:gridCol w="734617"/>
                <a:gridCol w="1395773"/>
                <a:gridCol w="1322311"/>
              </a:tblGrid>
              <a:tr h="360040">
                <a:tc>
                  <a:txBody>
                    <a:bodyPr/>
                    <a:lstStyle/>
                    <a:p>
                      <a:r>
                        <a:rPr lang="ru-RU" sz="1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НЗК</a:t>
                      </a:r>
                      <a:endParaRPr lang="ru-RU" sz="1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ФИО</a:t>
                      </a:r>
                      <a:endParaRPr lang="ru-RU" sz="1400" b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Год рождения</a:t>
                      </a:r>
                      <a:endParaRPr lang="ru-RU" sz="1400" b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Курс обучения</a:t>
                      </a:r>
                      <a:endParaRPr lang="ru-RU" sz="1400" b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6" name="Прямоугольник 45"/>
          <p:cNvSpPr/>
          <p:nvPr/>
        </p:nvSpPr>
        <p:spPr>
          <a:xfrm>
            <a:off x="971600" y="3334627"/>
            <a:ext cx="13417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3525" indent="-263525" algn="just"/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Пример.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Правая фигурная скобка 8"/>
          <p:cNvSpPr/>
          <p:nvPr/>
        </p:nvSpPr>
        <p:spPr>
          <a:xfrm rot="5400000">
            <a:off x="4273224" y="2986209"/>
            <a:ext cx="597550" cy="6192688"/>
          </a:xfrm>
          <a:prstGeom prst="rightBrace">
            <a:avLst>
              <a:gd name="adj1" fmla="val 18141"/>
              <a:gd name="adj2" fmla="val 53667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Прямоугольник 48"/>
          <p:cNvSpPr/>
          <p:nvPr/>
        </p:nvSpPr>
        <p:spPr>
          <a:xfrm>
            <a:off x="3192434" y="6418574"/>
            <a:ext cx="27591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3525" indent="-263525" algn="just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Отношение СТУДЕНТ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9" name="Прямая со стрелкой 28"/>
          <p:cNvCxnSpPr>
            <a:stCxn id="17" idx="2"/>
            <a:endCxn id="6" idx="0"/>
          </p:cNvCxnSpPr>
          <p:nvPr/>
        </p:nvCxnSpPr>
        <p:spPr>
          <a:xfrm flipH="1">
            <a:off x="2180505" y="4446405"/>
            <a:ext cx="901491" cy="99881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 стрелкой 39"/>
          <p:cNvCxnSpPr>
            <a:stCxn id="17" idx="2"/>
            <a:endCxn id="25" idx="0"/>
          </p:cNvCxnSpPr>
          <p:nvPr/>
        </p:nvCxnSpPr>
        <p:spPr>
          <a:xfrm>
            <a:off x="3081996" y="4446405"/>
            <a:ext cx="3829675" cy="99881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407FB6-9DA8-4BDD-8259-04668CDEBE1D}" type="slidenum">
              <a:rPr lang="ru-RU" smtClean="0"/>
              <a:pPr>
                <a:defRPr/>
              </a:pPr>
              <a:t>3</a:t>
            </a:fld>
            <a:endParaRPr lang="ru-RU"/>
          </a:p>
        </p:txBody>
      </p:sp>
      <p:sp>
        <p:nvSpPr>
          <p:cNvPr id="16" name="Text Box 8"/>
          <p:cNvSpPr txBox="1">
            <a:spLocks noChangeArrowheads="1"/>
          </p:cNvSpPr>
          <p:nvPr/>
        </p:nvSpPr>
        <p:spPr bwMode="auto">
          <a:xfrm>
            <a:off x="700608" y="1575240"/>
            <a:ext cx="8143932" cy="1292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0850" indent="-450850" algn="just" eaLnBrk="0" hangingPunct="0">
              <a:spcBef>
                <a:spcPts val="0"/>
              </a:spcBef>
              <a:buFont typeface="Wingdings" pitchFamily="2" charset="2"/>
              <a:buNone/>
            </a:pPr>
            <a:r>
              <a:rPr lang="ru-RU" sz="2000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Правило №1: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если связь </a:t>
            </a:r>
            <a:r>
              <a:rPr lang="ru-RU" sz="2000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типа 1:1 (категория)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и</a:t>
            </a:r>
            <a:r>
              <a:rPr lang="ru-RU" sz="2000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класс принадлежности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обеих сущностей является </a:t>
            </a:r>
            <a:r>
              <a:rPr lang="ru-RU" sz="2000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обязательным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, то необходимо только </a:t>
            </a:r>
            <a:r>
              <a:rPr lang="ru-RU" sz="2000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одно отношение.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Первичным ключом этого отношения может быть первичный ключ одной из двух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сущностей.</a:t>
            </a:r>
            <a:endParaRPr lang="ru-RU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Заголовок 1"/>
          <p:cNvSpPr>
            <a:spLocks noGrp="1"/>
          </p:cNvSpPr>
          <p:nvPr>
            <p:ph type="title"/>
          </p:nvPr>
        </p:nvSpPr>
        <p:spPr>
          <a:xfrm>
            <a:off x="642910" y="500042"/>
            <a:ext cx="8229600" cy="774720"/>
          </a:xfrm>
        </p:spPr>
        <p:txBody>
          <a:bodyPr/>
          <a:lstStyle/>
          <a:p>
            <a:r>
              <a:rPr lang="ru-RU" sz="3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Правила преобразования </a:t>
            </a:r>
            <a:r>
              <a:rPr lang="en-US" sz="3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ER</a:t>
            </a:r>
            <a:r>
              <a:rPr lang="ru-RU" sz="3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-модели в реляционную модель данных</a:t>
            </a:r>
          </a:p>
        </p:txBody>
      </p:sp>
      <p:sp>
        <p:nvSpPr>
          <p:cNvPr id="15" name="Прямоугольник 14"/>
          <p:cNvSpPr/>
          <p:nvPr/>
        </p:nvSpPr>
        <p:spPr>
          <a:xfrm>
            <a:off x="1223628" y="3846287"/>
            <a:ext cx="2592288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263525" indent="-263525" algn="just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КВАРТИРОСЪЕМЩИК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Прямоугольник 22"/>
          <p:cNvSpPr/>
          <p:nvPr/>
        </p:nvSpPr>
        <p:spPr>
          <a:xfrm>
            <a:off x="7236296" y="3861048"/>
            <a:ext cx="1488100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263525" indent="-263525" algn="just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КВАРТИРА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Овал 23"/>
          <p:cNvSpPr/>
          <p:nvPr/>
        </p:nvSpPr>
        <p:spPr>
          <a:xfrm>
            <a:off x="643322" y="3051019"/>
            <a:ext cx="1768438" cy="39139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Прямоугольник 24"/>
          <p:cNvSpPr/>
          <p:nvPr/>
        </p:nvSpPr>
        <p:spPr>
          <a:xfrm>
            <a:off x="797724" y="3077441"/>
            <a:ext cx="161403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3525" indent="-263525" algn="just"/>
            <a:r>
              <a:rPr lang="ru-RU" sz="1600" u="sng" dirty="0" smtClean="0">
                <a:latin typeface="Times New Roman" pitchFamily="18" charset="0"/>
                <a:cs typeface="Times New Roman" pitchFamily="18" charset="0"/>
              </a:rPr>
              <a:t>Личный номер</a:t>
            </a:r>
            <a:endParaRPr lang="en-US" sz="1600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Овал 25"/>
          <p:cNvSpPr/>
          <p:nvPr/>
        </p:nvSpPr>
        <p:spPr>
          <a:xfrm>
            <a:off x="2444002" y="3000348"/>
            <a:ext cx="1479926" cy="39139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Прямоугольник 26"/>
          <p:cNvSpPr/>
          <p:nvPr/>
        </p:nvSpPr>
        <p:spPr>
          <a:xfrm>
            <a:off x="2598404" y="3026770"/>
            <a:ext cx="121751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3525" indent="-263525" algn="ctr"/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ФИО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Овал 27"/>
          <p:cNvSpPr/>
          <p:nvPr/>
        </p:nvSpPr>
        <p:spPr>
          <a:xfrm>
            <a:off x="3409486" y="3372696"/>
            <a:ext cx="1234522" cy="39139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Прямоугольник 28"/>
          <p:cNvSpPr/>
          <p:nvPr/>
        </p:nvSpPr>
        <p:spPr>
          <a:xfrm>
            <a:off x="3563888" y="3399118"/>
            <a:ext cx="108012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3525" indent="-263525" algn="just"/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Телефон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" name="Прямая соединительная линия 4"/>
          <p:cNvCxnSpPr>
            <a:stCxn id="24" idx="4"/>
            <a:endCxn id="15" idx="0"/>
          </p:cNvCxnSpPr>
          <p:nvPr/>
        </p:nvCxnSpPr>
        <p:spPr>
          <a:xfrm>
            <a:off x="1527541" y="3442417"/>
            <a:ext cx="992231" cy="4038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/>
          <p:cNvCxnSpPr>
            <a:stCxn id="26" idx="4"/>
            <a:endCxn id="15" idx="0"/>
          </p:cNvCxnSpPr>
          <p:nvPr/>
        </p:nvCxnSpPr>
        <p:spPr>
          <a:xfrm flipH="1">
            <a:off x="2519772" y="3391746"/>
            <a:ext cx="664193" cy="4545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>
            <a:stCxn id="28" idx="3"/>
            <a:endCxn id="15" idx="0"/>
          </p:cNvCxnSpPr>
          <p:nvPr/>
        </p:nvCxnSpPr>
        <p:spPr>
          <a:xfrm flipH="1">
            <a:off x="2519772" y="3706775"/>
            <a:ext cx="1070506" cy="1395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Овал 30"/>
          <p:cNvSpPr/>
          <p:nvPr/>
        </p:nvSpPr>
        <p:spPr>
          <a:xfrm>
            <a:off x="4988469" y="2563569"/>
            <a:ext cx="961420" cy="39139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Прямоугольник 31"/>
          <p:cNvSpPr/>
          <p:nvPr/>
        </p:nvSpPr>
        <p:spPr>
          <a:xfrm>
            <a:off x="5142871" y="2589991"/>
            <a:ext cx="80701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3525" indent="-263525" algn="just"/>
            <a:r>
              <a:rPr lang="ru-RU" sz="1600" u="sng" dirty="0" smtClean="0">
                <a:latin typeface="Times New Roman" pitchFamily="18" charset="0"/>
                <a:cs typeface="Times New Roman" pitchFamily="18" charset="0"/>
              </a:rPr>
              <a:t>Улица</a:t>
            </a:r>
            <a:endParaRPr lang="en-US" sz="1600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Овал 32"/>
          <p:cNvSpPr/>
          <p:nvPr/>
        </p:nvSpPr>
        <p:spPr>
          <a:xfrm>
            <a:off x="5937361" y="2512413"/>
            <a:ext cx="961420" cy="39139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Прямоугольник 33"/>
          <p:cNvSpPr/>
          <p:nvPr/>
        </p:nvSpPr>
        <p:spPr>
          <a:xfrm>
            <a:off x="6121580" y="2538835"/>
            <a:ext cx="80701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3525" indent="-263525" algn="just"/>
            <a:r>
              <a:rPr lang="ru-RU" sz="1600" u="sng" dirty="0" smtClean="0">
                <a:latin typeface="Times New Roman" pitchFamily="18" charset="0"/>
                <a:cs typeface="Times New Roman" pitchFamily="18" charset="0"/>
              </a:rPr>
              <a:t>Дом</a:t>
            </a:r>
            <a:endParaRPr lang="en-US" sz="1600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Овал 34"/>
          <p:cNvSpPr/>
          <p:nvPr/>
        </p:nvSpPr>
        <p:spPr>
          <a:xfrm>
            <a:off x="7909478" y="2537147"/>
            <a:ext cx="1234522" cy="39139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Прямоугольник 35"/>
          <p:cNvSpPr/>
          <p:nvPr/>
        </p:nvSpPr>
        <p:spPr>
          <a:xfrm>
            <a:off x="8063880" y="2569610"/>
            <a:ext cx="108012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3525" indent="-263525" algn="just"/>
            <a:r>
              <a:rPr lang="ru-RU" sz="1600" u="sng" dirty="0" smtClean="0">
                <a:latin typeface="Times New Roman" pitchFamily="18" charset="0"/>
                <a:cs typeface="Times New Roman" pitchFamily="18" charset="0"/>
              </a:rPr>
              <a:t>Квартира</a:t>
            </a:r>
            <a:endParaRPr lang="en-US" sz="1600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Ромб 11"/>
          <p:cNvSpPr/>
          <p:nvPr/>
        </p:nvSpPr>
        <p:spPr>
          <a:xfrm>
            <a:off x="4772575" y="3730448"/>
            <a:ext cx="1440452" cy="601010"/>
          </a:xfrm>
          <a:prstGeom prst="diamond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Прямоугольник 37"/>
          <p:cNvSpPr/>
          <p:nvPr/>
        </p:nvSpPr>
        <p:spPr>
          <a:xfrm>
            <a:off x="5064942" y="3833176"/>
            <a:ext cx="96214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3525" indent="-263525" algn="just"/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снимать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7" name="Прямая со стрелкой 36"/>
          <p:cNvCxnSpPr>
            <a:stCxn id="12" idx="3"/>
            <a:endCxn id="23" idx="1"/>
          </p:cNvCxnSpPr>
          <p:nvPr/>
        </p:nvCxnSpPr>
        <p:spPr>
          <a:xfrm>
            <a:off x="6213027" y="4030953"/>
            <a:ext cx="1023269" cy="1476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 стрелкой 39"/>
          <p:cNvCxnSpPr>
            <a:stCxn id="12" idx="1"/>
            <a:endCxn id="15" idx="3"/>
          </p:cNvCxnSpPr>
          <p:nvPr/>
        </p:nvCxnSpPr>
        <p:spPr>
          <a:xfrm flipH="1">
            <a:off x="3815916" y="4030953"/>
            <a:ext cx="956659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41"/>
          <p:cNvCxnSpPr/>
          <p:nvPr/>
        </p:nvCxnSpPr>
        <p:spPr>
          <a:xfrm>
            <a:off x="4103948" y="3833176"/>
            <a:ext cx="0" cy="3291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/>
          <p:nvPr/>
        </p:nvCxnSpPr>
        <p:spPr>
          <a:xfrm>
            <a:off x="6948264" y="3861048"/>
            <a:ext cx="0" cy="3545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7"/>
          <p:cNvCxnSpPr>
            <a:stCxn id="35" idx="4"/>
            <a:endCxn id="23" idx="0"/>
          </p:cNvCxnSpPr>
          <p:nvPr/>
        </p:nvCxnSpPr>
        <p:spPr>
          <a:xfrm flipH="1">
            <a:off x="7980346" y="2928545"/>
            <a:ext cx="546393" cy="9325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49"/>
          <p:cNvCxnSpPr>
            <a:stCxn id="31" idx="4"/>
            <a:endCxn id="23" idx="0"/>
          </p:cNvCxnSpPr>
          <p:nvPr/>
        </p:nvCxnSpPr>
        <p:spPr>
          <a:xfrm>
            <a:off x="5469179" y="2954967"/>
            <a:ext cx="2511167" cy="9060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51"/>
          <p:cNvCxnSpPr>
            <a:stCxn id="33" idx="4"/>
            <a:endCxn id="23" idx="0"/>
          </p:cNvCxnSpPr>
          <p:nvPr/>
        </p:nvCxnSpPr>
        <p:spPr>
          <a:xfrm>
            <a:off x="6418071" y="2903811"/>
            <a:ext cx="1562275" cy="9572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Овал 54"/>
          <p:cNvSpPr/>
          <p:nvPr/>
        </p:nvSpPr>
        <p:spPr>
          <a:xfrm>
            <a:off x="6844334" y="2470901"/>
            <a:ext cx="1234522" cy="39139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Прямоугольник 55"/>
          <p:cNvSpPr/>
          <p:nvPr/>
        </p:nvSpPr>
        <p:spPr>
          <a:xfrm>
            <a:off x="6948264" y="2497323"/>
            <a:ext cx="108012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3525" indent="-263525" algn="just"/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Площадь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4" name="Прямая соединительная линия 53"/>
          <p:cNvCxnSpPr>
            <a:stCxn id="55" idx="4"/>
            <a:endCxn id="23" idx="0"/>
          </p:cNvCxnSpPr>
          <p:nvPr/>
        </p:nvCxnSpPr>
        <p:spPr>
          <a:xfrm>
            <a:off x="7461595" y="2862299"/>
            <a:ext cx="518751" cy="9987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Овал 62"/>
          <p:cNvSpPr/>
          <p:nvPr/>
        </p:nvSpPr>
        <p:spPr>
          <a:xfrm>
            <a:off x="4294246" y="3196047"/>
            <a:ext cx="2230844" cy="39139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Прямоугольник 63"/>
          <p:cNvSpPr/>
          <p:nvPr/>
        </p:nvSpPr>
        <p:spPr>
          <a:xfrm>
            <a:off x="4454929" y="3186943"/>
            <a:ext cx="218217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3525" indent="-263525" algn="just"/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Кол-во проживающих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2" name="Прямая соединительная линия 61"/>
          <p:cNvCxnSpPr>
            <a:stCxn id="63" idx="4"/>
            <a:endCxn id="23" idx="0"/>
          </p:cNvCxnSpPr>
          <p:nvPr/>
        </p:nvCxnSpPr>
        <p:spPr>
          <a:xfrm>
            <a:off x="5409668" y="3587445"/>
            <a:ext cx="2570678" cy="2736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Прямоугольник 66"/>
          <p:cNvSpPr/>
          <p:nvPr/>
        </p:nvSpPr>
        <p:spPr>
          <a:xfrm>
            <a:off x="700609" y="4581128"/>
            <a:ext cx="802378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3525" indent="-263525" algn="just"/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КВАРТИРА (</a:t>
            </a:r>
            <a:r>
              <a:rPr lang="ru-RU" sz="1600" b="1" u="sng" dirty="0" smtClean="0">
                <a:latin typeface="Times New Roman" pitchFamily="18" charset="0"/>
                <a:cs typeface="Times New Roman" pitchFamily="18" charset="0"/>
              </a:rPr>
              <a:t>Улица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1600" b="1" u="sng" dirty="0" smtClean="0">
                <a:latin typeface="Times New Roman" pitchFamily="18" charset="0"/>
                <a:cs typeface="Times New Roman" pitchFamily="18" charset="0"/>
              </a:rPr>
              <a:t>Дом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1600" b="1" u="sng" dirty="0" smtClean="0">
                <a:latin typeface="Times New Roman" pitchFamily="18" charset="0"/>
                <a:cs typeface="Times New Roman" pitchFamily="18" charset="0"/>
              </a:rPr>
              <a:t>Квартира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, Площадь, Кол-во проживающих, Личный номер, ФИО, Телефон)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5" name="Правая фигурная скобка 64"/>
          <p:cNvSpPr/>
          <p:nvPr/>
        </p:nvSpPr>
        <p:spPr>
          <a:xfrm rot="16200000">
            <a:off x="2926346" y="3819299"/>
            <a:ext cx="271758" cy="1507385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Прямоугольник 68"/>
          <p:cNvSpPr/>
          <p:nvPr/>
        </p:nvSpPr>
        <p:spPr>
          <a:xfrm>
            <a:off x="2851868" y="4169605"/>
            <a:ext cx="44385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3525" indent="-263525" algn="just"/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PK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0" name="Прямоугольник 69"/>
          <p:cNvSpPr/>
          <p:nvPr/>
        </p:nvSpPr>
        <p:spPr>
          <a:xfrm>
            <a:off x="760680" y="5209087"/>
            <a:ext cx="802378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3525" indent="-263525" algn="just"/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КВАРТИРОСЪЕМЩИК (</a:t>
            </a:r>
            <a:r>
              <a:rPr lang="ru-RU" sz="1600" b="1" u="sng" dirty="0" smtClean="0">
                <a:latin typeface="Times New Roman" pitchFamily="18" charset="0"/>
                <a:cs typeface="Times New Roman" pitchFamily="18" charset="0"/>
              </a:rPr>
              <a:t>Личный номер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, ФИО, Телефон, Улица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, Дом, Квартира, Площадь, Кол-во проживающих)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2" name="Прямоугольник 71"/>
          <p:cNvSpPr/>
          <p:nvPr/>
        </p:nvSpPr>
        <p:spPr>
          <a:xfrm>
            <a:off x="3702003" y="4996626"/>
            <a:ext cx="44385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3525" indent="-263525" algn="just"/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PK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407FB6-9DA8-4BDD-8259-04668CDEBE1D}" type="slidenum">
              <a:rPr lang="ru-RU" smtClean="0"/>
              <a:pPr>
                <a:defRPr/>
              </a:pPr>
              <a:t>4</a:t>
            </a:fld>
            <a:endParaRPr lang="ru-RU"/>
          </a:p>
        </p:txBody>
      </p:sp>
      <p:sp>
        <p:nvSpPr>
          <p:cNvPr id="16" name="Text Box 8"/>
          <p:cNvSpPr txBox="1">
            <a:spLocks noChangeArrowheads="1"/>
          </p:cNvSpPr>
          <p:nvPr/>
        </p:nvSpPr>
        <p:spPr bwMode="auto">
          <a:xfrm>
            <a:off x="609334" y="1484784"/>
            <a:ext cx="8143932" cy="2123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0850" indent="-450850" algn="just" eaLnBrk="0" hangingPunct="0">
              <a:spcBef>
                <a:spcPts val="0"/>
              </a:spcBef>
              <a:buFont typeface="Wingdings" pitchFamily="2" charset="2"/>
              <a:buNone/>
            </a:pPr>
            <a:r>
              <a:rPr lang="ru-RU" sz="2000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Правило №2: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если связь </a:t>
            </a:r>
            <a:r>
              <a:rPr lang="ru-RU" sz="2000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типа 1:1 (категория)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и</a:t>
            </a:r>
            <a:r>
              <a:rPr lang="ru-RU" sz="2000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класс принадлежности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одной сущности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является </a:t>
            </a:r>
            <a:r>
              <a:rPr lang="ru-RU" sz="2000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обязательным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а другой – </a:t>
            </a:r>
            <a:r>
              <a:rPr lang="ru-RU" sz="2000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необязательный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,  то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необходимо </a:t>
            </a:r>
            <a:r>
              <a:rPr lang="ru-RU" sz="2000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построить отношение для каждой </a:t>
            </a:r>
            <a:r>
              <a:rPr lang="ru-RU" sz="2000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сущности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. Первичный ключ сущности должен быть первичным ключом соответствующего отношения. Первичный ключ сущности, для которой класс принадлежности является необязательным, добавляется как атрибут в отношение для сущности с обязательным классом принадлежности.</a:t>
            </a:r>
            <a:endParaRPr lang="ru-RU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Заголовок 1"/>
          <p:cNvSpPr>
            <a:spLocks noGrp="1"/>
          </p:cNvSpPr>
          <p:nvPr>
            <p:ph type="title"/>
          </p:nvPr>
        </p:nvSpPr>
        <p:spPr>
          <a:xfrm>
            <a:off x="642910" y="500042"/>
            <a:ext cx="8229600" cy="774720"/>
          </a:xfrm>
        </p:spPr>
        <p:txBody>
          <a:bodyPr/>
          <a:lstStyle/>
          <a:p>
            <a:r>
              <a:rPr lang="ru-RU" sz="3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Правила преобразования </a:t>
            </a:r>
            <a:r>
              <a:rPr lang="en-US" sz="3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ER</a:t>
            </a:r>
            <a:r>
              <a:rPr lang="ru-RU" sz="3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-модели в реляционную модель данных</a:t>
            </a:r>
          </a:p>
        </p:txBody>
      </p:sp>
      <p:sp>
        <p:nvSpPr>
          <p:cNvPr id="15" name="Прямоугольник 14"/>
          <p:cNvSpPr/>
          <p:nvPr/>
        </p:nvSpPr>
        <p:spPr>
          <a:xfrm>
            <a:off x="1095265" y="4454760"/>
            <a:ext cx="1188132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263525" indent="-263525" algn="just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Учитель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Прямоугольник 22"/>
          <p:cNvSpPr/>
          <p:nvPr/>
        </p:nvSpPr>
        <p:spPr>
          <a:xfrm>
            <a:off x="7107933" y="4469521"/>
            <a:ext cx="1017246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263525" indent="-263525" algn="just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Класс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Овал 23"/>
          <p:cNvSpPr/>
          <p:nvPr/>
        </p:nvSpPr>
        <p:spPr>
          <a:xfrm>
            <a:off x="554055" y="3526046"/>
            <a:ext cx="1768438" cy="39139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Прямоугольник 24"/>
          <p:cNvSpPr/>
          <p:nvPr/>
        </p:nvSpPr>
        <p:spPr>
          <a:xfrm>
            <a:off x="708457" y="3577009"/>
            <a:ext cx="161403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3525" indent="-263525" algn="just"/>
            <a:r>
              <a:rPr lang="ru-RU" sz="1600" u="sng" dirty="0" smtClean="0">
                <a:latin typeface="Times New Roman" pitchFamily="18" charset="0"/>
                <a:cs typeface="Times New Roman" pitchFamily="18" charset="0"/>
              </a:rPr>
              <a:t>Личный номер</a:t>
            </a:r>
            <a:endParaRPr lang="en-US" sz="1600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Овал 25"/>
          <p:cNvSpPr/>
          <p:nvPr/>
        </p:nvSpPr>
        <p:spPr>
          <a:xfrm>
            <a:off x="2244921" y="3597030"/>
            <a:ext cx="1479926" cy="39139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Прямоугольник 26"/>
          <p:cNvSpPr/>
          <p:nvPr/>
        </p:nvSpPr>
        <p:spPr>
          <a:xfrm>
            <a:off x="2337107" y="3623452"/>
            <a:ext cx="121751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3525" indent="-263525" algn="ctr"/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ФИО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Овал 27"/>
          <p:cNvSpPr/>
          <p:nvPr/>
        </p:nvSpPr>
        <p:spPr>
          <a:xfrm>
            <a:off x="3435525" y="3706403"/>
            <a:ext cx="1234522" cy="39139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Прямоугольник 28"/>
          <p:cNvSpPr/>
          <p:nvPr/>
        </p:nvSpPr>
        <p:spPr>
          <a:xfrm>
            <a:off x="3574909" y="3721745"/>
            <a:ext cx="108012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3525" indent="-263525" algn="just"/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Стаж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" name="Прямая соединительная линия 4"/>
          <p:cNvCxnSpPr>
            <a:stCxn id="24" idx="4"/>
            <a:endCxn id="15" idx="0"/>
          </p:cNvCxnSpPr>
          <p:nvPr/>
        </p:nvCxnSpPr>
        <p:spPr>
          <a:xfrm>
            <a:off x="1438274" y="3917444"/>
            <a:ext cx="251057" cy="5373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/>
          <p:cNvCxnSpPr>
            <a:stCxn id="26" idx="4"/>
            <a:endCxn id="15" idx="0"/>
          </p:cNvCxnSpPr>
          <p:nvPr/>
        </p:nvCxnSpPr>
        <p:spPr>
          <a:xfrm flipH="1">
            <a:off x="1689331" y="3988428"/>
            <a:ext cx="1295553" cy="4663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>
            <a:stCxn id="28" idx="3"/>
            <a:endCxn id="15" idx="0"/>
          </p:cNvCxnSpPr>
          <p:nvPr/>
        </p:nvCxnSpPr>
        <p:spPr>
          <a:xfrm flipH="1">
            <a:off x="1689331" y="4040482"/>
            <a:ext cx="1926986" cy="4142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Овал 30"/>
          <p:cNvSpPr/>
          <p:nvPr/>
        </p:nvSpPr>
        <p:spPr>
          <a:xfrm>
            <a:off x="7200848" y="3354888"/>
            <a:ext cx="961420" cy="39139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Прямоугольник 31"/>
          <p:cNvSpPr/>
          <p:nvPr/>
        </p:nvSpPr>
        <p:spPr>
          <a:xfrm>
            <a:off x="7278049" y="3420207"/>
            <a:ext cx="80701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3525" indent="-263525" algn="just"/>
            <a:r>
              <a:rPr lang="ru-RU" sz="1600" u="sng" dirty="0" smtClean="0">
                <a:latin typeface="Times New Roman" pitchFamily="18" charset="0"/>
                <a:cs typeface="Times New Roman" pitchFamily="18" charset="0"/>
              </a:rPr>
              <a:t>Группа</a:t>
            </a:r>
            <a:endParaRPr lang="en-US" sz="1600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Овал 32"/>
          <p:cNvSpPr/>
          <p:nvPr/>
        </p:nvSpPr>
        <p:spPr>
          <a:xfrm>
            <a:off x="8152412" y="3414167"/>
            <a:ext cx="961420" cy="39139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Прямоугольник 33"/>
          <p:cNvSpPr/>
          <p:nvPr/>
        </p:nvSpPr>
        <p:spPr>
          <a:xfrm>
            <a:off x="8280791" y="3440589"/>
            <a:ext cx="80701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3525" indent="-263525" algn="just"/>
            <a:r>
              <a:rPr lang="ru-RU" sz="1600" u="sng" dirty="0" smtClean="0">
                <a:latin typeface="Times New Roman" pitchFamily="18" charset="0"/>
                <a:cs typeface="Times New Roman" pitchFamily="18" charset="0"/>
              </a:rPr>
              <a:t>Буква</a:t>
            </a:r>
            <a:endParaRPr lang="en-US" sz="1600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Ромб 11"/>
          <p:cNvSpPr/>
          <p:nvPr/>
        </p:nvSpPr>
        <p:spPr>
          <a:xfrm>
            <a:off x="4644212" y="4330757"/>
            <a:ext cx="1440452" cy="601010"/>
          </a:xfrm>
          <a:prstGeom prst="diamond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Прямоугольник 37"/>
          <p:cNvSpPr/>
          <p:nvPr/>
        </p:nvSpPr>
        <p:spPr>
          <a:xfrm>
            <a:off x="4936579" y="4441649"/>
            <a:ext cx="96214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3525" indent="-263525" algn="just"/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Рук-</a:t>
            </a:r>
            <a:r>
              <a:rPr lang="ru-RU" sz="1600" dirty="0" err="1" smtClean="0">
                <a:latin typeface="Times New Roman" pitchFamily="18" charset="0"/>
                <a:cs typeface="Times New Roman" pitchFamily="18" charset="0"/>
              </a:rPr>
              <a:t>ть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7" name="Прямая со стрелкой 36"/>
          <p:cNvCxnSpPr>
            <a:endCxn id="23" idx="1"/>
          </p:cNvCxnSpPr>
          <p:nvPr/>
        </p:nvCxnSpPr>
        <p:spPr>
          <a:xfrm>
            <a:off x="6084664" y="4639426"/>
            <a:ext cx="1023269" cy="1476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 стрелкой 39"/>
          <p:cNvCxnSpPr>
            <a:endCxn id="15" idx="3"/>
          </p:cNvCxnSpPr>
          <p:nvPr/>
        </p:nvCxnSpPr>
        <p:spPr>
          <a:xfrm flipH="1">
            <a:off x="2283397" y="4639426"/>
            <a:ext cx="236081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/>
          <p:nvPr/>
        </p:nvCxnSpPr>
        <p:spPr>
          <a:xfrm>
            <a:off x="6819901" y="4469521"/>
            <a:ext cx="0" cy="3545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49"/>
          <p:cNvCxnSpPr>
            <a:stCxn id="31" idx="4"/>
            <a:endCxn id="23" idx="0"/>
          </p:cNvCxnSpPr>
          <p:nvPr/>
        </p:nvCxnSpPr>
        <p:spPr>
          <a:xfrm flipH="1">
            <a:off x="7616556" y="3746286"/>
            <a:ext cx="65002" cy="7232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51"/>
          <p:cNvCxnSpPr>
            <a:stCxn id="33" idx="4"/>
            <a:endCxn id="23" idx="0"/>
          </p:cNvCxnSpPr>
          <p:nvPr/>
        </p:nvCxnSpPr>
        <p:spPr>
          <a:xfrm flipH="1">
            <a:off x="7616556" y="3805565"/>
            <a:ext cx="1016566" cy="6639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Овал 62"/>
          <p:cNvSpPr/>
          <p:nvPr/>
        </p:nvSpPr>
        <p:spPr>
          <a:xfrm>
            <a:off x="4959079" y="3597030"/>
            <a:ext cx="2230844" cy="39139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Прямоугольник 63"/>
          <p:cNvSpPr/>
          <p:nvPr/>
        </p:nvSpPr>
        <p:spPr>
          <a:xfrm>
            <a:off x="5364438" y="3590593"/>
            <a:ext cx="166665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3525" indent="-263525" algn="just"/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Год обучения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2" name="Прямая соединительная линия 61"/>
          <p:cNvCxnSpPr>
            <a:stCxn id="63" idx="4"/>
            <a:endCxn id="23" idx="0"/>
          </p:cNvCxnSpPr>
          <p:nvPr/>
        </p:nvCxnSpPr>
        <p:spPr>
          <a:xfrm>
            <a:off x="6074501" y="3988428"/>
            <a:ext cx="1542055" cy="48109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Прямоугольник 66"/>
          <p:cNvSpPr/>
          <p:nvPr/>
        </p:nvSpPr>
        <p:spPr>
          <a:xfrm>
            <a:off x="554055" y="5087663"/>
            <a:ext cx="802378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3525" indent="-263525" algn="just"/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КЛАСС (</a:t>
            </a:r>
            <a:r>
              <a:rPr lang="ru-RU" sz="1600" b="1" u="sng" dirty="0">
                <a:latin typeface="Times New Roman" pitchFamily="18" charset="0"/>
                <a:cs typeface="Times New Roman" pitchFamily="18" charset="0"/>
              </a:rPr>
              <a:t>Группа</a:t>
            </a:r>
            <a:r>
              <a:rPr lang="ru-RU" sz="1600" b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1600" b="1" u="sng" dirty="0" smtClean="0">
                <a:latin typeface="Times New Roman" pitchFamily="18" charset="0"/>
                <a:cs typeface="Times New Roman" pitchFamily="18" charset="0"/>
              </a:rPr>
              <a:t>Буква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, ФИО, Стаж</a:t>
            </a:r>
            <a:r>
              <a:rPr lang="ru-RU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ru-RU" sz="1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Личный номер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0" name="Прямоугольник 69"/>
          <p:cNvSpPr/>
          <p:nvPr/>
        </p:nvSpPr>
        <p:spPr>
          <a:xfrm>
            <a:off x="823844" y="5788596"/>
            <a:ext cx="398974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3525" indent="-263525" algn="just"/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УЧИТЕЛЬ (</a:t>
            </a:r>
            <a:r>
              <a:rPr lang="ru-RU" sz="1600" b="1" u="sng" dirty="0">
                <a:latin typeface="Times New Roman" pitchFamily="18" charset="0"/>
                <a:cs typeface="Times New Roman" pitchFamily="18" charset="0"/>
              </a:rPr>
              <a:t>Личный</a:t>
            </a:r>
            <a:r>
              <a:rPr lang="ru-RU" sz="1600" u="sng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600" b="1" u="sng" dirty="0">
                <a:latin typeface="Times New Roman" pitchFamily="18" charset="0"/>
                <a:cs typeface="Times New Roman" pitchFamily="18" charset="0"/>
              </a:rPr>
              <a:t>номер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, Год обучения)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9" name="Блок-схема: узел 58"/>
          <p:cNvSpPr/>
          <p:nvPr/>
        </p:nvSpPr>
        <p:spPr>
          <a:xfrm>
            <a:off x="2555776" y="4469521"/>
            <a:ext cx="288032" cy="310682"/>
          </a:xfrm>
          <a:prstGeom prst="flowChartConnector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1" name="Прямоугольник 70"/>
          <p:cNvSpPr/>
          <p:nvPr/>
        </p:nvSpPr>
        <p:spPr>
          <a:xfrm>
            <a:off x="2374864" y="5600690"/>
            <a:ext cx="44385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3525" indent="-263525" algn="just"/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PK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3" name="Прямоугольник 72"/>
          <p:cNvSpPr/>
          <p:nvPr/>
        </p:nvSpPr>
        <p:spPr>
          <a:xfrm>
            <a:off x="1893257" y="4838853"/>
            <a:ext cx="44385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3525" indent="-263525" algn="just"/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PK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4" name="Овал 73"/>
          <p:cNvSpPr/>
          <p:nvPr/>
        </p:nvSpPr>
        <p:spPr>
          <a:xfrm>
            <a:off x="1876048" y="5669841"/>
            <a:ext cx="1553551" cy="5760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7" name="Овал 76"/>
          <p:cNvSpPr/>
          <p:nvPr/>
        </p:nvSpPr>
        <p:spPr>
          <a:xfrm>
            <a:off x="3925100" y="5087662"/>
            <a:ext cx="1655012" cy="42956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88" name="Скругленная соединительная линия 87"/>
          <p:cNvCxnSpPr>
            <a:stCxn id="74" idx="5"/>
            <a:endCxn id="77" idx="5"/>
          </p:cNvCxnSpPr>
          <p:nvPr/>
        </p:nvCxnSpPr>
        <p:spPr>
          <a:xfrm rot="5400000" flipH="1" flipV="1">
            <a:off x="3916304" y="4740105"/>
            <a:ext cx="707220" cy="2135654"/>
          </a:xfrm>
          <a:prstGeom prst="curvedConnector3">
            <a:avLst>
              <a:gd name="adj1" fmla="val -38376"/>
            </a:avLst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Прямоугольник 89"/>
          <p:cNvSpPr/>
          <p:nvPr/>
        </p:nvSpPr>
        <p:spPr>
          <a:xfrm>
            <a:off x="4553103" y="4749109"/>
            <a:ext cx="52096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3525" indent="-263525" algn="just"/>
            <a:r>
              <a:rPr lang="en-US" sz="1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1" name="Прямоугольник 90"/>
          <p:cNvSpPr/>
          <p:nvPr/>
        </p:nvSpPr>
        <p:spPr>
          <a:xfrm>
            <a:off x="3969924" y="6343965"/>
            <a:ext cx="197831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3525" indent="-263525" algn="just"/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FK-</a:t>
            </a:r>
            <a:r>
              <a:rPr lang="ru-RU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внешний ключ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2" name="Правая фигурная скобка 91"/>
          <p:cNvSpPr/>
          <p:nvPr/>
        </p:nvSpPr>
        <p:spPr>
          <a:xfrm rot="16200000">
            <a:off x="2011689" y="4491911"/>
            <a:ext cx="200478" cy="1391982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03" name="Прямая со стрелкой 102"/>
          <p:cNvCxnSpPr/>
          <p:nvPr/>
        </p:nvCxnSpPr>
        <p:spPr>
          <a:xfrm>
            <a:off x="5940152" y="5288141"/>
            <a:ext cx="90537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Прямоугольник 103"/>
          <p:cNvSpPr/>
          <p:nvPr/>
        </p:nvSpPr>
        <p:spPr>
          <a:xfrm>
            <a:off x="7027780" y="5133169"/>
            <a:ext cx="197831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3525" indent="-263525" algn="just"/>
            <a:r>
              <a:rPr lang="ru-RU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дочерняя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05" name="Прямая со стрелкой 104"/>
          <p:cNvCxnSpPr/>
          <p:nvPr/>
        </p:nvCxnSpPr>
        <p:spPr>
          <a:xfrm>
            <a:off x="5980683" y="5943187"/>
            <a:ext cx="90537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Прямоугольник 106"/>
          <p:cNvSpPr/>
          <p:nvPr/>
        </p:nvSpPr>
        <p:spPr>
          <a:xfrm>
            <a:off x="7062281" y="5769967"/>
            <a:ext cx="197831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3525" indent="-263525" algn="just"/>
            <a:r>
              <a:rPr lang="ru-RU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родительская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1402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407FB6-9DA8-4BDD-8259-04668CDEBE1D}" type="slidenum">
              <a:rPr lang="ru-RU" smtClean="0"/>
              <a:pPr>
                <a:defRPr/>
              </a:pPr>
              <a:t>5</a:t>
            </a:fld>
            <a:endParaRPr lang="ru-RU" dirty="0"/>
          </a:p>
        </p:txBody>
      </p:sp>
      <p:sp>
        <p:nvSpPr>
          <p:cNvPr id="16" name="Text Box 8"/>
          <p:cNvSpPr txBox="1">
            <a:spLocks noChangeArrowheads="1"/>
          </p:cNvSpPr>
          <p:nvPr/>
        </p:nvSpPr>
        <p:spPr bwMode="auto">
          <a:xfrm>
            <a:off x="609334" y="1484784"/>
            <a:ext cx="8143932" cy="19082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0850" indent="-450850" algn="just" eaLnBrk="0" hangingPunct="0">
              <a:spcBef>
                <a:spcPts val="0"/>
              </a:spcBef>
              <a:buFont typeface="Wingdings" pitchFamily="2" charset="2"/>
              <a:buNone/>
            </a:pPr>
            <a:r>
              <a:rPr lang="ru-RU" sz="2000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Правило №3: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если связь </a:t>
            </a:r>
            <a:r>
              <a:rPr lang="ru-RU" sz="2000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типа 1:1 (категория)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и</a:t>
            </a:r>
            <a:r>
              <a:rPr lang="ru-RU" sz="2000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класс принадлежности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обеих сущностей является </a:t>
            </a:r>
            <a:r>
              <a:rPr lang="ru-RU" sz="2000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не</a:t>
            </a:r>
            <a:r>
              <a:rPr lang="ru-RU" sz="2000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обязательным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, то необходимо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построить </a:t>
            </a:r>
            <a:r>
              <a:rPr lang="ru-RU" sz="2000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три отношения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– по одному для каждой сущности и одну для связи. Первичный ключ сущности должен быть первичным ключом соответствующего отношения. </a:t>
            </a:r>
            <a:r>
              <a:rPr lang="ru-RU" sz="2000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Отношение для связ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и среди своих атрибутов должно иметь </a:t>
            </a:r>
            <a:r>
              <a:rPr lang="ru-RU" sz="2000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ключи обеих сущностей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ru-RU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Заголовок 1"/>
          <p:cNvSpPr>
            <a:spLocks noGrp="1"/>
          </p:cNvSpPr>
          <p:nvPr>
            <p:ph type="title"/>
          </p:nvPr>
        </p:nvSpPr>
        <p:spPr>
          <a:xfrm>
            <a:off x="642910" y="500042"/>
            <a:ext cx="8229600" cy="774720"/>
          </a:xfrm>
        </p:spPr>
        <p:txBody>
          <a:bodyPr/>
          <a:lstStyle/>
          <a:p>
            <a:r>
              <a:rPr lang="ru-RU" sz="3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Правила преобразования </a:t>
            </a:r>
            <a:r>
              <a:rPr lang="en-US" sz="3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ER</a:t>
            </a:r>
            <a:r>
              <a:rPr lang="ru-RU" sz="3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-модели в реляционную модель данных</a:t>
            </a:r>
          </a:p>
        </p:txBody>
      </p:sp>
      <p:sp>
        <p:nvSpPr>
          <p:cNvPr id="15" name="Прямоугольник 14"/>
          <p:cNvSpPr/>
          <p:nvPr/>
        </p:nvSpPr>
        <p:spPr>
          <a:xfrm>
            <a:off x="1095265" y="4454760"/>
            <a:ext cx="1188132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263525" indent="-263525" algn="just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Учитель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Прямоугольник 22"/>
          <p:cNvSpPr/>
          <p:nvPr/>
        </p:nvSpPr>
        <p:spPr>
          <a:xfrm>
            <a:off x="7107933" y="4469521"/>
            <a:ext cx="1017246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263525" indent="-263525" algn="just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Класс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Овал 23"/>
          <p:cNvSpPr/>
          <p:nvPr/>
        </p:nvSpPr>
        <p:spPr>
          <a:xfrm>
            <a:off x="554055" y="3526046"/>
            <a:ext cx="1768438" cy="39139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Прямоугольник 24"/>
          <p:cNvSpPr/>
          <p:nvPr/>
        </p:nvSpPr>
        <p:spPr>
          <a:xfrm>
            <a:off x="708457" y="3577009"/>
            <a:ext cx="161403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3525" indent="-263525" algn="just"/>
            <a:r>
              <a:rPr lang="ru-RU" sz="1600" u="sng" dirty="0" smtClean="0">
                <a:latin typeface="Times New Roman" pitchFamily="18" charset="0"/>
                <a:cs typeface="Times New Roman" pitchFamily="18" charset="0"/>
              </a:rPr>
              <a:t>Личный номер</a:t>
            </a:r>
            <a:endParaRPr lang="en-US" sz="1600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Овал 25"/>
          <p:cNvSpPr/>
          <p:nvPr/>
        </p:nvSpPr>
        <p:spPr>
          <a:xfrm>
            <a:off x="2244921" y="3597030"/>
            <a:ext cx="1479926" cy="39139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Прямоугольник 26"/>
          <p:cNvSpPr/>
          <p:nvPr/>
        </p:nvSpPr>
        <p:spPr>
          <a:xfrm>
            <a:off x="2337107" y="3623452"/>
            <a:ext cx="121751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3525" indent="-263525" algn="ctr"/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ФИО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Овал 27"/>
          <p:cNvSpPr/>
          <p:nvPr/>
        </p:nvSpPr>
        <p:spPr>
          <a:xfrm>
            <a:off x="3435525" y="3706403"/>
            <a:ext cx="1234522" cy="39139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Прямоугольник 28"/>
          <p:cNvSpPr/>
          <p:nvPr/>
        </p:nvSpPr>
        <p:spPr>
          <a:xfrm>
            <a:off x="3574909" y="3721745"/>
            <a:ext cx="108012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3525" indent="-263525" algn="just"/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Стаж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" name="Прямая соединительная линия 4"/>
          <p:cNvCxnSpPr>
            <a:stCxn id="24" idx="4"/>
            <a:endCxn id="15" idx="0"/>
          </p:cNvCxnSpPr>
          <p:nvPr/>
        </p:nvCxnSpPr>
        <p:spPr>
          <a:xfrm>
            <a:off x="1438274" y="3917444"/>
            <a:ext cx="251057" cy="5373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/>
          <p:cNvCxnSpPr>
            <a:stCxn id="26" idx="4"/>
            <a:endCxn id="15" idx="0"/>
          </p:cNvCxnSpPr>
          <p:nvPr/>
        </p:nvCxnSpPr>
        <p:spPr>
          <a:xfrm flipH="1">
            <a:off x="1689331" y="3988428"/>
            <a:ext cx="1295553" cy="4663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>
            <a:stCxn id="28" idx="3"/>
            <a:endCxn id="15" idx="0"/>
          </p:cNvCxnSpPr>
          <p:nvPr/>
        </p:nvCxnSpPr>
        <p:spPr>
          <a:xfrm flipH="1">
            <a:off x="1689331" y="4040482"/>
            <a:ext cx="1926986" cy="4142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Овал 30"/>
          <p:cNvSpPr/>
          <p:nvPr/>
        </p:nvSpPr>
        <p:spPr>
          <a:xfrm>
            <a:off x="7200848" y="3354888"/>
            <a:ext cx="961420" cy="39139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Прямоугольник 31"/>
          <p:cNvSpPr/>
          <p:nvPr/>
        </p:nvSpPr>
        <p:spPr>
          <a:xfrm>
            <a:off x="7278049" y="3420207"/>
            <a:ext cx="80701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3525" indent="-263525" algn="just"/>
            <a:r>
              <a:rPr lang="ru-RU" sz="1600" u="sng" dirty="0" smtClean="0">
                <a:latin typeface="Times New Roman" pitchFamily="18" charset="0"/>
                <a:cs typeface="Times New Roman" pitchFamily="18" charset="0"/>
              </a:rPr>
              <a:t>Группа</a:t>
            </a:r>
            <a:endParaRPr lang="en-US" sz="1600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Овал 32"/>
          <p:cNvSpPr/>
          <p:nvPr/>
        </p:nvSpPr>
        <p:spPr>
          <a:xfrm>
            <a:off x="8152412" y="3414167"/>
            <a:ext cx="961420" cy="39139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Прямоугольник 33"/>
          <p:cNvSpPr/>
          <p:nvPr/>
        </p:nvSpPr>
        <p:spPr>
          <a:xfrm>
            <a:off x="8280791" y="3440589"/>
            <a:ext cx="80701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3525" indent="-263525" algn="just"/>
            <a:r>
              <a:rPr lang="ru-RU" sz="1600" u="sng" dirty="0" smtClean="0">
                <a:latin typeface="Times New Roman" pitchFamily="18" charset="0"/>
                <a:cs typeface="Times New Roman" pitchFamily="18" charset="0"/>
              </a:rPr>
              <a:t>Буква</a:t>
            </a:r>
            <a:endParaRPr lang="en-US" sz="1600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Ромб 11"/>
          <p:cNvSpPr/>
          <p:nvPr/>
        </p:nvSpPr>
        <p:spPr>
          <a:xfrm>
            <a:off x="4644212" y="4330757"/>
            <a:ext cx="1440452" cy="601010"/>
          </a:xfrm>
          <a:prstGeom prst="diamond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Прямоугольник 37"/>
          <p:cNvSpPr/>
          <p:nvPr/>
        </p:nvSpPr>
        <p:spPr>
          <a:xfrm>
            <a:off x="4936579" y="4441649"/>
            <a:ext cx="96214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3525" indent="-263525" algn="just"/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Рук-</a:t>
            </a:r>
            <a:r>
              <a:rPr lang="ru-RU" sz="1600" dirty="0" err="1" smtClean="0">
                <a:latin typeface="Times New Roman" pitchFamily="18" charset="0"/>
                <a:cs typeface="Times New Roman" pitchFamily="18" charset="0"/>
              </a:rPr>
              <a:t>ть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7" name="Прямая со стрелкой 36"/>
          <p:cNvCxnSpPr>
            <a:endCxn id="23" idx="1"/>
          </p:cNvCxnSpPr>
          <p:nvPr/>
        </p:nvCxnSpPr>
        <p:spPr>
          <a:xfrm>
            <a:off x="6084664" y="4639426"/>
            <a:ext cx="1023269" cy="1476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 стрелкой 39"/>
          <p:cNvCxnSpPr>
            <a:endCxn id="15" idx="3"/>
          </p:cNvCxnSpPr>
          <p:nvPr/>
        </p:nvCxnSpPr>
        <p:spPr>
          <a:xfrm flipH="1">
            <a:off x="2283397" y="4639426"/>
            <a:ext cx="236081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49"/>
          <p:cNvCxnSpPr>
            <a:stCxn id="31" idx="4"/>
            <a:endCxn id="23" idx="0"/>
          </p:cNvCxnSpPr>
          <p:nvPr/>
        </p:nvCxnSpPr>
        <p:spPr>
          <a:xfrm flipH="1">
            <a:off x="7616556" y="3746286"/>
            <a:ext cx="65002" cy="7232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51"/>
          <p:cNvCxnSpPr>
            <a:stCxn id="33" idx="4"/>
            <a:endCxn id="23" idx="0"/>
          </p:cNvCxnSpPr>
          <p:nvPr/>
        </p:nvCxnSpPr>
        <p:spPr>
          <a:xfrm flipH="1">
            <a:off x="7616556" y="3805565"/>
            <a:ext cx="1016566" cy="6639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Овал 62"/>
          <p:cNvSpPr/>
          <p:nvPr/>
        </p:nvSpPr>
        <p:spPr>
          <a:xfrm>
            <a:off x="4959079" y="3597030"/>
            <a:ext cx="2230844" cy="39139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Прямоугольник 63"/>
          <p:cNvSpPr/>
          <p:nvPr/>
        </p:nvSpPr>
        <p:spPr>
          <a:xfrm>
            <a:off x="5364438" y="3590593"/>
            <a:ext cx="166665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3525" indent="-263525" algn="just"/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Год обучения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2" name="Прямая соединительная линия 61"/>
          <p:cNvCxnSpPr>
            <a:stCxn id="63" idx="4"/>
            <a:endCxn id="23" idx="0"/>
          </p:cNvCxnSpPr>
          <p:nvPr/>
        </p:nvCxnSpPr>
        <p:spPr>
          <a:xfrm>
            <a:off x="6074501" y="3988428"/>
            <a:ext cx="1542055" cy="48109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Прямоугольник 66"/>
          <p:cNvSpPr/>
          <p:nvPr/>
        </p:nvSpPr>
        <p:spPr>
          <a:xfrm>
            <a:off x="105535" y="5177407"/>
            <a:ext cx="518851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3525" indent="-263525" algn="just"/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УЧИТЕЛЬ (</a:t>
            </a:r>
            <a:r>
              <a:rPr lang="ru-RU" sz="1600" b="1" u="sng" dirty="0">
                <a:latin typeface="Times New Roman" pitchFamily="18" charset="0"/>
                <a:cs typeface="Times New Roman" pitchFamily="18" charset="0"/>
              </a:rPr>
              <a:t>Личный</a:t>
            </a:r>
            <a:r>
              <a:rPr lang="ru-RU" sz="1600" u="sng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600" b="1" u="sng" dirty="0" smtClean="0">
                <a:latin typeface="Times New Roman" pitchFamily="18" charset="0"/>
                <a:cs typeface="Times New Roman" pitchFamily="18" charset="0"/>
              </a:rPr>
              <a:t>номер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, ФИО, Стаж)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0" name="Прямоугольник 69"/>
          <p:cNvSpPr/>
          <p:nvPr/>
        </p:nvSpPr>
        <p:spPr>
          <a:xfrm>
            <a:off x="5508104" y="5120977"/>
            <a:ext cx="374797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3525" indent="-263525" algn="just"/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КЛАСС (</a:t>
            </a:r>
            <a:r>
              <a:rPr lang="ru-RU" sz="1600" b="1" dirty="0" smtClean="0">
                <a:latin typeface="Times New Roman" pitchFamily="18" charset="0"/>
                <a:cs typeface="Times New Roman" pitchFamily="18" charset="0"/>
              </a:rPr>
              <a:t>Группа, Буква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, Год обучения)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1" name="Прямоугольник 70"/>
          <p:cNvSpPr/>
          <p:nvPr/>
        </p:nvSpPr>
        <p:spPr>
          <a:xfrm>
            <a:off x="6809164" y="4762490"/>
            <a:ext cx="44385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3525" indent="-263525" algn="just"/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PK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3" name="Прямоугольник 72"/>
          <p:cNvSpPr/>
          <p:nvPr/>
        </p:nvSpPr>
        <p:spPr>
          <a:xfrm>
            <a:off x="1669145" y="4931767"/>
            <a:ext cx="44385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3525" indent="-263525" algn="just"/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PK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Блок-схема: узел 7"/>
          <p:cNvSpPr/>
          <p:nvPr/>
        </p:nvSpPr>
        <p:spPr>
          <a:xfrm>
            <a:off x="2555776" y="4469522"/>
            <a:ext cx="288032" cy="279588"/>
          </a:xfrm>
          <a:prstGeom prst="flowChartConnector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Блок-схема: узел 45"/>
          <p:cNvSpPr/>
          <p:nvPr/>
        </p:nvSpPr>
        <p:spPr>
          <a:xfrm>
            <a:off x="6452282" y="4495229"/>
            <a:ext cx="288032" cy="279588"/>
          </a:xfrm>
          <a:prstGeom prst="flowChartConnector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авая фигурная скобка 9"/>
          <p:cNvSpPr/>
          <p:nvPr/>
        </p:nvSpPr>
        <p:spPr>
          <a:xfrm rot="16200000">
            <a:off x="6849576" y="4479612"/>
            <a:ext cx="377541" cy="1286423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7" name="Прямоугольник 46"/>
          <p:cNvSpPr/>
          <p:nvPr/>
        </p:nvSpPr>
        <p:spPr>
          <a:xfrm>
            <a:off x="1259632" y="5877272"/>
            <a:ext cx="689278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3525" indent="-263525" algn="just"/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УЧИТЕЛЬ_КЛАСС (</a:t>
            </a:r>
            <a:r>
              <a:rPr lang="ru-RU" sz="1600" b="1" u="sng" dirty="0">
                <a:latin typeface="Times New Roman" pitchFamily="18" charset="0"/>
                <a:cs typeface="Times New Roman" pitchFamily="18" charset="0"/>
              </a:rPr>
              <a:t>Личный</a:t>
            </a:r>
            <a:r>
              <a:rPr lang="ru-RU" sz="1600" u="sng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600" b="1" u="sng" dirty="0" smtClean="0">
                <a:latin typeface="Times New Roman" pitchFamily="18" charset="0"/>
                <a:cs typeface="Times New Roman" pitchFamily="18" charset="0"/>
              </a:rPr>
              <a:t>номер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1600" b="1" u="sng" dirty="0">
                <a:latin typeface="Times New Roman" pitchFamily="18" charset="0"/>
                <a:cs typeface="Times New Roman" pitchFamily="18" charset="0"/>
              </a:rPr>
              <a:t>Группа, Буква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" name="Правая фигурная скобка 47"/>
          <p:cNvSpPr/>
          <p:nvPr/>
        </p:nvSpPr>
        <p:spPr>
          <a:xfrm rot="16200000">
            <a:off x="4507851" y="4479895"/>
            <a:ext cx="262647" cy="2870655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Прямоугольник 48"/>
          <p:cNvSpPr/>
          <p:nvPr/>
        </p:nvSpPr>
        <p:spPr>
          <a:xfrm>
            <a:off x="4448122" y="5457901"/>
            <a:ext cx="44385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3525" indent="-263525" algn="just"/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PK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3" name="Прямоугольник 52"/>
          <p:cNvSpPr/>
          <p:nvPr/>
        </p:nvSpPr>
        <p:spPr>
          <a:xfrm>
            <a:off x="1280755" y="6368226"/>
            <a:ext cx="689278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3525" indent="-263525" algn="just"/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УЧИТЕЛЬ_КЛАСС (</a:t>
            </a:r>
            <a:r>
              <a:rPr lang="ru-RU" sz="1600" b="1" u="sng" dirty="0" smtClean="0">
                <a:latin typeface="Times New Roman" pitchFamily="18" charset="0"/>
                <a:cs typeface="Times New Roman" pitchFamily="18" charset="0"/>
              </a:rPr>
              <a:t>Код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, Личный номер, 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Группа, Буква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5" name="Прямоугольник 54"/>
          <p:cNvSpPr/>
          <p:nvPr/>
        </p:nvSpPr>
        <p:spPr>
          <a:xfrm>
            <a:off x="3168911" y="6198939"/>
            <a:ext cx="44385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3525" indent="-263525" algn="just"/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PK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6" name="Прямоугольник 55"/>
          <p:cNvSpPr/>
          <p:nvPr/>
        </p:nvSpPr>
        <p:spPr>
          <a:xfrm>
            <a:off x="594531" y="6093296"/>
            <a:ext cx="70331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ИЛИ</a:t>
            </a:r>
            <a:endParaRPr lang="ru-RU" sz="1600" dirty="0">
              <a:solidFill>
                <a:srgbClr val="FF0000"/>
              </a:solidFill>
            </a:endParaRPr>
          </a:p>
        </p:txBody>
      </p:sp>
      <p:sp>
        <p:nvSpPr>
          <p:cNvPr id="58" name="Прямоугольник 57"/>
          <p:cNvSpPr/>
          <p:nvPr/>
        </p:nvSpPr>
        <p:spPr>
          <a:xfrm>
            <a:off x="4560732" y="5155442"/>
            <a:ext cx="40487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endParaRPr lang="ru-RU" sz="1600" b="1" dirty="0">
              <a:solidFill>
                <a:srgbClr val="FF0000"/>
              </a:solidFill>
            </a:endParaRPr>
          </a:p>
        </p:txBody>
      </p:sp>
      <p:sp>
        <p:nvSpPr>
          <p:cNvPr id="60" name="Прямоугольник 59"/>
          <p:cNvSpPr/>
          <p:nvPr/>
        </p:nvSpPr>
        <p:spPr>
          <a:xfrm>
            <a:off x="3027999" y="5530457"/>
            <a:ext cx="40487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endParaRPr lang="ru-RU" sz="1600" b="1" dirty="0">
              <a:solidFill>
                <a:srgbClr val="FF0000"/>
              </a:solidFill>
            </a:endParaRPr>
          </a:p>
        </p:txBody>
      </p:sp>
      <p:sp>
        <p:nvSpPr>
          <p:cNvPr id="11" name="Блок-схема: узел 10"/>
          <p:cNvSpPr/>
          <p:nvPr/>
        </p:nvSpPr>
        <p:spPr>
          <a:xfrm>
            <a:off x="4554093" y="5194952"/>
            <a:ext cx="346103" cy="303464"/>
          </a:xfrm>
          <a:prstGeom prst="flowChartConnector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Блок-схема: узел 13"/>
          <p:cNvSpPr/>
          <p:nvPr/>
        </p:nvSpPr>
        <p:spPr>
          <a:xfrm>
            <a:off x="2984884" y="5556543"/>
            <a:ext cx="366409" cy="312468"/>
          </a:xfrm>
          <a:prstGeom prst="flowChartConnector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5917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407FB6-9DA8-4BDD-8259-04668CDEBE1D}" type="slidenum">
              <a:rPr lang="ru-RU" smtClean="0"/>
              <a:pPr>
                <a:defRPr/>
              </a:pPr>
              <a:t>6</a:t>
            </a:fld>
            <a:endParaRPr lang="ru-RU" dirty="0"/>
          </a:p>
        </p:txBody>
      </p:sp>
      <p:sp>
        <p:nvSpPr>
          <p:cNvPr id="16" name="Text Box 8"/>
          <p:cNvSpPr txBox="1">
            <a:spLocks noChangeArrowheads="1"/>
          </p:cNvSpPr>
          <p:nvPr/>
        </p:nvSpPr>
        <p:spPr bwMode="auto">
          <a:xfrm>
            <a:off x="609334" y="1484784"/>
            <a:ext cx="8143932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0850" indent="-450850" algn="just" eaLnBrk="0" hangingPunct="0">
              <a:spcBef>
                <a:spcPts val="0"/>
              </a:spcBef>
              <a:buFont typeface="Wingdings" pitchFamily="2" charset="2"/>
              <a:buNone/>
            </a:pPr>
            <a:r>
              <a:rPr lang="ru-RU" sz="2000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Правило №4: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если связь </a:t>
            </a:r>
            <a:r>
              <a:rPr lang="ru-RU" sz="2000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типа </a:t>
            </a:r>
            <a:r>
              <a:rPr lang="ru-RU" sz="2000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1:М (определенная)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и</a:t>
            </a:r>
            <a:r>
              <a:rPr lang="ru-RU" sz="2000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класс принадлежности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сущности на стороне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является </a:t>
            </a:r>
            <a:r>
              <a:rPr lang="ru-RU" sz="2000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обязательным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, то необходимо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построить отношение для каждой сущности. Первичный ключ сущности должен быть первичным ключом соответствующего отношения. Первичный ключ сущности на стороне 1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добавляется как атрибут в отношение для сущности на стороне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M.</a:t>
            </a:r>
            <a:endParaRPr lang="ru-RU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Заголовок 1"/>
          <p:cNvSpPr>
            <a:spLocks noGrp="1"/>
          </p:cNvSpPr>
          <p:nvPr>
            <p:ph type="title"/>
          </p:nvPr>
        </p:nvSpPr>
        <p:spPr>
          <a:xfrm>
            <a:off x="642910" y="500042"/>
            <a:ext cx="8229600" cy="774720"/>
          </a:xfrm>
        </p:spPr>
        <p:txBody>
          <a:bodyPr/>
          <a:lstStyle/>
          <a:p>
            <a:r>
              <a:rPr lang="ru-RU" sz="3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Правила преобразования </a:t>
            </a:r>
            <a:r>
              <a:rPr lang="en-US" sz="3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ER</a:t>
            </a:r>
            <a:r>
              <a:rPr lang="ru-RU" sz="3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-модели в реляционную модель данных</a:t>
            </a:r>
          </a:p>
        </p:txBody>
      </p:sp>
      <p:sp>
        <p:nvSpPr>
          <p:cNvPr id="15" name="Прямоугольник 14"/>
          <p:cNvSpPr/>
          <p:nvPr/>
        </p:nvSpPr>
        <p:spPr>
          <a:xfrm>
            <a:off x="1095265" y="4454760"/>
            <a:ext cx="1188132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263525" indent="-263525" algn="just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УЧЕНИК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Прямоугольник 22"/>
          <p:cNvSpPr/>
          <p:nvPr/>
        </p:nvSpPr>
        <p:spPr>
          <a:xfrm>
            <a:off x="7107933" y="4469521"/>
            <a:ext cx="1017246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263525" indent="-263525" algn="just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КЛАСС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Овал 23"/>
          <p:cNvSpPr/>
          <p:nvPr/>
        </p:nvSpPr>
        <p:spPr>
          <a:xfrm>
            <a:off x="554055" y="3526046"/>
            <a:ext cx="1768438" cy="39139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Прямоугольник 24"/>
          <p:cNvSpPr/>
          <p:nvPr/>
        </p:nvSpPr>
        <p:spPr>
          <a:xfrm>
            <a:off x="708457" y="3577009"/>
            <a:ext cx="161403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3525" indent="-263525" algn="just"/>
            <a:r>
              <a:rPr lang="ru-RU" sz="1600" u="sng" dirty="0" smtClean="0">
                <a:latin typeface="Times New Roman" pitchFamily="18" charset="0"/>
                <a:cs typeface="Times New Roman" pitchFamily="18" charset="0"/>
              </a:rPr>
              <a:t>Личный номер</a:t>
            </a:r>
            <a:endParaRPr lang="en-US" sz="1600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Овал 25"/>
          <p:cNvSpPr/>
          <p:nvPr/>
        </p:nvSpPr>
        <p:spPr>
          <a:xfrm>
            <a:off x="2244921" y="3597030"/>
            <a:ext cx="1479926" cy="39139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Прямоугольник 26"/>
          <p:cNvSpPr/>
          <p:nvPr/>
        </p:nvSpPr>
        <p:spPr>
          <a:xfrm>
            <a:off x="2337107" y="3623452"/>
            <a:ext cx="121751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3525" indent="-263525" algn="ctr"/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ФИО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Овал 27"/>
          <p:cNvSpPr/>
          <p:nvPr/>
        </p:nvSpPr>
        <p:spPr>
          <a:xfrm>
            <a:off x="3390837" y="3820778"/>
            <a:ext cx="1568241" cy="39139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Прямоугольник 28"/>
          <p:cNvSpPr/>
          <p:nvPr/>
        </p:nvSpPr>
        <p:spPr>
          <a:xfrm>
            <a:off x="3390837" y="3816303"/>
            <a:ext cx="156824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3525" indent="-263525" algn="just"/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Дата рождения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" name="Прямая соединительная линия 4"/>
          <p:cNvCxnSpPr>
            <a:stCxn id="24" idx="4"/>
            <a:endCxn id="15" idx="0"/>
          </p:cNvCxnSpPr>
          <p:nvPr/>
        </p:nvCxnSpPr>
        <p:spPr>
          <a:xfrm>
            <a:off x="1438274" y="3917444"/>
            <a:ext cx="251057" cy="5373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/>
          <p:cNvCxnSpPr>
            <a:stCxn id="26" idx="4"/>
            <a:endCxn id="15" idx="0"/>
          </p:cNvCxnSpPr>
          <p:nvPr/>
        </p:nvCxnSpPr>
        <p:spPr>
          <a:xfrm flipH="1">
            <a:off x="1689331" y="3988428"/>
            <a:ext cx="1295553" cy="4663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>
            <a:stCxn id="28" idx="3"/>
            <a:endCxn id="15" idx="0"/>
          </p:cNvCxnSpPr>
          <p:nvPr/>
        </p:nvCxnSpPr>
        <p:spPr>
          <a:xfrm flipH="1">
            <a:off x="1689331" y="4154857"/>
            <a:ext cx="1931170" cy="2999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Овал 30"/>
          <p:cNvSpPr/>
          <p:nvPr/>
        </p:nvSpPr>
        <p:spPr>
          <a:xfrm>
            <a:off x="7200848" y="3354888"/>
            <a:ext cx="961420" cy="39139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Прямоугольник 31"/>
          <p:cNvSpPr/>
          <p:nvPr/>
        </p:nvSpPr>
        <p:spPr>
          <a:xfrm>
            <a:off x="7278049" y="3420207"/>
            <a:ext cx="80701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3525" indent="-263525" algn="just"/>
            <a:r>
              <a:rPr lang="ru-RU" sz="1600" u="sng" dirty="0" smtClean="0">
                <a:latin typeface="Times New Roman" pitchFamily="18" charset="0"/>
                <a:cs typeface="Times New Roman" pitchFamily="18" charset="0"/>
              </a:rPr>
              <a:t>Группа</a:t>
            </a:r>
            <a:endParaRPr lang="en-US" sz="1600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Овал 32"/>
          <p:cNvSpPr/>
          <p:nvPr/>
        </p:nvSpPr>
        <p:spPr>
          <a:xfrm>
            <a:off x="8152412" y="3414167"/>
            <a:ext cx="961420" cy="39139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Прямоугольник 33"/>
          <p:cNvSpPr/>
          <p:nvPr/>
        </p:nvSpPr>
        <p:spPr>
          <a:xfrm>
            <a:off x="8280791" y="3440589"/>
            <a:ext cx="80701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3525" indent="-263525" algn="just"/>
            <a:r>
              <a:rPr lang="ru-RU" sz="1600" u="sng" dirty="0" smtClean="0">
                <a:latin typeface="Times New Roman" pitchFamily="18" charset="0"/>
                <a:cs typeface="Times New Roman" pitchFamily="18" charset="0"/>
              </a:rPr>
              <a:t>Буква</a:t>
            </a:r>
            <a:endParaRPr lang="en-US" sz="1600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Ромб 11"/>
          <p:cNvSpPr/>
          <p:nvPr/>
        </p:nvSpPr>
        <p:spPr>
          <a:xfrm>
            <a:off x="4644212" y="4330757"/>
            <a:ext cx="1440452" cy="601010"/>
          </a:xfrm>
          <a:prstGeom prst="diamond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Прямоугольник 37"/>
          <p:cNvSpPr/>
          <p:nvPr/>
        </p:nvSpPr>
        <p:spPr>
          <a:xfrm>
            <a:off x="4936579" y="4441649"/>
            <a:ext cx="96214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3525" indent="-263525" algn="just"/>
            <a:r>
              <a:rPr lang="ru-RU" sz="1600" dirty="0" err="1" smtClean="0">
                <a:latin typeface="Times New Roman" pitchFamily="18" charset="0"/>
                <a:cs typeface="Times New Roman" pitchFamily="18" charset="0"/>
              </a:rPr>
              <a:t>Сос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-ять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7" name="Прямая со стрелкой 36"/>
          <p:cNvCxnSpPr>
            <a:endCxn id="23" idx="1"/>
          </p:cNvCxnSpPr>
          <p:nvPr/>
        </p:nvCxnSpPr>
        <p:spPr>
          <a:xfrm>
            <a:off x="6084664" y="4639426"/>
            <a:ext cx="1023269" cy="1476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 стрелкой 39"/>
          <p:cNvCxnSpPr>
            <a:endCxn id="15" idx="3"/>
          </p:cNvCxnSpPr>
          <p:nvPr/>
        </p:nvCxnSpPr>
        <p:spPr>
          <a:xfrm flipH="1">
            <a:off x="2283397" y="4639426"/>
            <a:ext cx="236081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49"/>
          <p:cNvCxnSpPr>
            <a:stCxn id="31" idx="4"/>
            <a:endCxn id="23" idx="0"/>
          </p:cNvCxnSpPr>
          <p:nvPr/>
        </p:nvCxnSpPr>
        <p:spPr>
          <a:xfrm flipH="1">
            <a:off x="7616556" y="3746286"/>
            <a:ext cx="65002" cy="7232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51"/>
          <p:cNvCxnSpPr>
            <a:stCxn id="33" idx="4"/>
            <a:endCxn id="23" idx="0"/>
          </p:cNvCxnSpPr>
          <p:nvPr/>
        </p:nvCxnSpPr>
        <p:spPr>
          <a:xfrm flipH="1">
            <a:off x="7616556" y="3805565"/>
            <a:ext cx="1016566" cy="6639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Овал 62"/>
          <p:cNvSpPr/>
          <p:nvPr/>
        </p:nvSpPr>
        <p:spPr>
          <a:xfrm>
            <a:off x="4959079" y="3597030"/>
            <a:ext cx="2230844" cy="39139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Прямоугольник 63"/>
          <p:cNvSpPr/>
          <p:nvPr/>
        </p:nvSpPr>
        <p:spPr>
          <a:xfrm>
            <a:off x="5364438" y="3590593"/>
            <a:ext cx="166665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3525" indent="-263525" algn="just"/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Год обучения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2" name="Прямая соединительная линия 61"/>
          <p:cNvCxnSpPr>
            <a:stCxn id="63" idx="4"/>
            <a:endCxn id="23" idx="0"/>
          </p:cNvCxnSpPr>
          <p:nvPr/>
        </p:nvCxnSpPr>
        <p:spPr>
          <a:xfrm>
            <a:off x="6074501" y="3988428"/>
            <a:ext cx="1542055" cy="48109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Прямоугольник 66"/>
          <p:cNvSpPr/>
          <p:nvPr/>
        </p:nvSpPr>
        <p:spPr>
          <a:xfrm>
            <a:off x="105535" y="5877272"/>
            <a:ext cx="518851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3525" indent="-263525" algn="just"/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УЧЕНИК (</a:t>
            </a:r>
            <a:r>
              <a:rPr lang="ru-RU" sz="1600" b="1" u="sng" dirty="0">
                <a:latin typeface="Times New Roman" pitchFamily="18" charset="0"/>
                <a:cs typeface="Times New Roman" pitchFamily="18" charset="0"/>
              </a:rPr>
              <a:t>Личный</a:t>
            </a:r>
            <a:r>
              <a:rPr lang="ru-RU" sz="1600" u="sng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600" b="1" u="sng" dirty="0" smtClean="0">
                <a:latin typeface="Times New Roman" pitchFamily="18" charset="0"/>
                <a:cs typeface="Times New Roman" pitchFamily="18" charset="0"/>
              </a:rPr>
              <a:t>номер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, ФИО, Стаж</a:t>
            </a:r>
            <a:r>
              <a:rPr lang="ru-RU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ru-RU" sz="1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Группа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, Буква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0" name="Прямоугольник 69"/>
          <p:cNvSpPr/>
          <p:nvPr/>
        </p:nvSpPr>
        <p:spPr>
          <a:xfrm>
            <a:off x="5508104" y="5120977"/>
            <a:ext cx="374797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3525" indent="-263525" algn="just"/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КЛАСС (</a:t>
            </a:r>
            <a:r>
              <a:rPr lang="ru-RU" sz="1600" b="1" dirty="0" smtClean="0">
                <a:latin typeface="Times New Roman" pitchFamily="18" charset="0"/>
                <a:cs typeface="Times New Roman" pitchFamily="18" charset="0"/>
              </a:rPr>
              <a:t>Группа, Буква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, Год обучения)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1" name="Прямоугольник 70"/>
          <p:cNvSpPr/>
          <p:nvPr/>
        </p:nvSpPr>
        <p:spPr>
          <a:xfrm>
            <a:off x="6809164" y="4762490"/>
            <a:ext cx="44385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3525" indent="-263525" algn="just"/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PK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3" name="Прямоугольник 72"/>
          <p:cNvSpPr/>
          <p:nvPr/>
        </p:nvSpPr>
        <p:spPr>
          <a:xfrm>
            <a:off x="1467406" y="5538718"/>
            <a:ext cx="44385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3525" indent="-263525" algn="just"/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PK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Правая фигурная скобка 9"/>
          <p:cNvSpPr/>
          <p:nvPr/>
        </p:nvSpPr>
        <p:spPr>
          <a:xfrm rot="16200000">
            <a:off x="6849576" y="4479612"/>
            <a:ext cx="377541" cy="1286423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2843808" y="4495229"/>
            <a:ext cx="0" cy="2849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6596298" y="4495229"/>
            <a:ext cx="0" cy="2849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/>
          <p:nvPr/>
        </p:nvCxnSpPr>
        <p:spPr>
          <a:xfrm flipH="1">
            <a:off x="2483768" y="4642724"/>
            <a:ext cx="46209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Овал 60"/>
          <p:cNvSpPr/>
          <p:nvPr/>
        </p:nvSpPr>
        <p:spPr>
          <a:xfrm>
            <a:off x="3709426" y="5831764"/>
            <a:ext cx="1655012" cy="42956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5" name="Овал 64"/>
          <p:cNvSpPr/>
          <p:nvPr/>
        </p:nvSpPr>
        <p:spPr>
          <a:xfrm>
            <a:off x="6210840" y="5075829"/>
            <a:ext cx="1655012" cy="42956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3" name="Скругленная соединительная линия 42"/>
          <p:cNvCxnSpPr>
            <a:stCxn id="65" idx="4"/>
            <a:endCxn id="61" idx="0"/>
          </p:cNvCxnSpPr>
          <p:nvPr/>
        </p:nvCxnSpPr>
        <p:spPr>
          <a:xfrm rot="5400000">
            <a:off x="5624456" y="4417874"/>
            <a:ext cx="326366" cy="2501414"/>
          </a:xfrm>
          <a:prstGeom prst="curvedConnector3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Прямоугольник 65"/>
          <p:cNvSpPr/>
          <p:nvPr/>
        </p:nvSpPr>
        <p:spPr>
          <a:xfrm>
            <a:off x="6059110" y="5711449"/>
            <a:ext cx="52096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3525" indent="-263525" algn="just"/>
            <a:r>
              <a:rPr lang="en-US" sz="1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8" name="Прямоугольник 67"/>
          <p:cNvSpPr/>
          <p:nvPr/>
        </p:nvSpPr>
        <p:spPr>
          <a:xfrm>
            <a:off x="4015970" y="5459531"/>
            <a:ext cx="52096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3525" indent="-263525" algn="just"/>
            <a:r>
              <a:rPr lang="en-US" sz="1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5" name="Прямая соединительная линия 44"/>
          <p:cNvCxnSpPr/>
          <p:nvPr/>
        </p:nvCxnSpPr>
        <p:spPr>
          <a:xfrm>
            <a:off x="2654916" y="4780203"/>
            <a:ext cx="54893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Прямая соединительная линия 68"/>
          <p:cNvCxnSpPr/>
          <p:nvPr/>
        </p:nvCxnSpPr>
        <p:spPr>
          <a:xfrm>
            <a:off x="2643755" y="4838853"/>
            <a:ext cx="54893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6400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407FB6-9DA8-4BDD-8259-04668CDEBE1D}" type="slidenum">
              <a:rPr lang="ru-RU" smtClean="0"/>
              <a:pPr>
                <a:defRPr/>
              </a:pPr>
              <a:t>7</a:t>
            </a:fld>
            <a:endParaRPr lang="ru-RU" dirty="0"/>
          </a:p>
        </p:txBody>
      </p:sp>
      <p:sp>
        <p:nvSpPr>
          <p:cNvPr id="16" name="Text Box 8"/>
          <p:cNvSpPr txBox="1">
            <a:spLocks noChangeArrowheads="1"/>
          </p:cNvSpPr>
          <p:nvPr/>
        </p:nvSpPr>
        <p:spPr bwMode="auto">
          <a:xfrm>
            <a:off x="609334" y="1484784"/>
            <a:ext cx="8143932" cy="1877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0850" indent="-450850" algn="just" eaLnBrk="0" hangingPunct="0">
              <a:spcBef>
                <a:spcPts val="0"/>
              </a:spcBef>
              <a:buFont typeface="Wingdings" pitchFamily="2" charset="2"/>
              <a:buNone/>
            </a:pPr>
            <a:r>
              <a:rPr lang="ru-RU" sz="2000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Правило №</a:t>
            </a:r>
            <a:r>
              <a:rPr lang="en-US" sz="2000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r>
              <a:rPr lang="ru-RU" sz="2000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если связь </a:t>
            </a:r>
            <a:r>
              <a:rPr lang="ru-RU" sz="2000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типа </a:t>
            </a:r>
            <a:r>
              <a:rPr lang="ru-RU" sz="2000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1:М (определенная)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и</a:t>
            </a:r>
            <a:r>
              <a:rPr lang="ru-RU" sz="2000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класс принадлежности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сущности на стороне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является </a:t>
            </a:r>
            <a:r>
              <a:rPr lang="ru-RU" sz="2000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не</a:t>
            </a:r>
            <a:r>
              <a:rPr lang="ru-RU" sz="2000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обязательным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, то необходимо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построить три отношения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– по одному для каждой сущности и одну для связи. Первичный ключ сущности должен быть первичным ключом соответствующего отношения. </a:t>
            </a:r>
            <a:r>
              <a:rPr lang="ru-RU" sz="2000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Отношение для связ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и среди своих атрибутов должно иметь </a:t>
            </a:r>
            <a:r>
              <a:rPr lang="ru-RU" sz="2000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ключи обеих сущностей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.</a:t>
            </a:r>
            <a:endParaRPr lang="ru-RU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Заголовок 1"/>
          <p:cNvSpPr>
            <a:spLocks noGrp="1"/>
          </p:cNvSpPr>
          <p:nvPr>
            <p:ph type="title"/>
          </p:nvPr>
        </p:nvSpPr>
        <p:spPr>
          <a:xfrm>
            <a:off x="642910" y="500042"/>
            <a:ext cx="8229600" cy="774720"/>
          </a:xfrm>
        </p:spPr>
        <p:txBody>
          <a:bodyPr/>
          <a:lstStyle/>
          <a:p>
            <a:r>
              <a:rPr lang="ru-RU" sz="3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Правила преобразования </a:t>
            </a:r>
            <a:r>
              <a:rPr lang="en-US" sz="3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ER</a:t>
            </a:r>
            <a:r>
              <a:rPr lang="ru-RU" sz="3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-модели в реляционную модель данных</a:t>
            </a:r>
          </a:p>
        </p:txBody>
      </p:sp>
      <p:sp>
        <p:nvSpPr>
          <p:cNvPr id="67" name="Прямоугольник 66"/>
          <p:cNvSpPr/>
          <p:nvPr/>
        </p:nvSpPr>
        <p:spPr>
          <a:xfrm>
            <a:off x="755461" y="5101149"/>
            <a:ext cx="415339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3525" indent="-263525" algn="just"/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УЧИТЕЛЬ (</a:t>
            </a:r>
            <a:r>
              <a:rPr lang="ru-RU" sz="1600" b="1" u="sng" dirty="0">
                <a:latin typeface="Times New Roman" pitchFamily="18" charset="0"/>
                <a:cs typeface="Times New Roman" pitchFamily="18" charset="0"/>
              </a:rPr>
              <a:t>Личный</a:t>
            </a:r>
            <a:r>
              <a:rPr lang="ru-RU" sz="1600" u="sng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600" b="1" u="sng" dirty="0" smtClean="0">
                <a:latin typeface="Times New Roman" pitchFamily="18" charset="0"/>
                <a:cs typeface="Times New Roman" pitchFamily="18" charset="0"/>
              </a:rPr>
              <a:t>номер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, ФИО, Стаж)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0" name="Прямоугольник 69"/>
          <p:cNvSpPr/>
          <p:nvPr/>
        </p:nvSpPr>
        <p:spPr>
          <a:xfrm>
            <a:off x="5508104" y="5120977"/>
            <a:ext cx="374797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3525" indent="-263525" algn="just"/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КЛАСС (</a:t>
            </a:r>
            <a:r>
              <a:rPr lang="ru-RU" sz="1600" b="1" dirty="0" smtClean="0">
                <a:latin typeface="Times New Roman" pitchFamily="18" charset="0"/>
                <a:cs typeface="Times New Roman" pitchFamily="18" charset="0"/>
              </a:rPr>
              <a:t>Группа, Буква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, Год обучения)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1" name="Прямоугольник 70"/>
          <p:cNvSpPr/>
          <p:nvPr/>
        </p:nvSpPr>
        <p:spPr>
          <a:xfrm>
            <a:off x="6809164" y="4762490"/>
            <a:ext cx="44385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3525" indent="-263525" algn="just"/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PK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Правая фигурная скобка 9"/>
          <p:cNvSpPr/>
          <p:nvPr/>
        </p:nvSpPr>
        <p:spPr>
          <a:xfrm rot="16200000">
            <a:off x="6849576" y="4479612"/>
            <a:ext cx="377541" cy="1286423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6" name="Прямоугольник 65"/>
          <p:cNvSpPr/>
          <p:nvPr/>
        </p:nvSpPr>
        <p:spPr>
          <a:xfrm>
            <a:off x="7012983" y="5952022"/>
            <a:ext cx="52096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3525" indent="-263525" algn="just"/>
            <a:r>
              <a:rPr lang="en-US" sz="1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" name="Прямоугольник 43"/>
          <p:cNvSpPr/>
          <p:nvPr/>
        </p:nvSpPr>
        <p:spPr>
          <a:xfrm>
            <a:off x="1095265" y="4454760"/>
            <a:ext cx="1188132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263525" indent="-263525" algn="just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Учитель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6" name="Прямоугольник 45"/>
          <p:cNvSpPr/>
          <p:nvPr/>
        </p:nvSpPr>
        <p:spPr>
          <a:xfrm>
            <a:off x="7107933" y="4469521"/>
            <a:ext cx="1017246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263525" indent="-263525" algn="just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Класс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" name="Овал 46"/>
          <p:cNvSpPr/>
          <p:nvPr/>
        </p:nvSpPr>
        <p:spPr>
          <a:xfrm>
            <a:off x="554055" y="3526046"/>
            <a:ext cx="1768438" cy="39139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Прямоугольник 47"/>
          <p:cNvSpPr/>
          <p:nvPr/>
        </p:nvSpPr>
        <p:spPr>
          <a:xfrm>
            <a:off x="708457" y="3577009"/>
            <a:ext cx="161403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3525" indent="-263525" algn="just"/>
            <a:r>
              <a:rPr lang="ru-RU" sz="1600" u="sng" dirty="0" smtClean="0">
                <a:latin typeface="Times New Roman" pitchFamily="18" charset="0"/>
                <a:cs typeface="Times New Roman" pitchFamily="18" charset="0"/>
              </a:rPr>
              <a:t>Личный номер</a:t>
            </a:r>
            <a:endParaRPr lang="en-US" sz="1600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9" name="Овал 48"/>
          <p:cNvSpPr/>
          <p:nvPr/>
        </p:nvSpPr>
        <p:spPr>
          <a:xfrm>
            <a:off x="2244921" y="3597030"/>
            <a:ext cx="1479926" cy="39139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1" name="Прямоугольник 50"/>
          <p:cNvSpPr/>
          <p:nvPr/>
        </p:nvSpPr>
        <p:spPr>
          <a:xfrm>
            <a:off x="2337107" y="3623452"/>
            <a:ext cx="121751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3525" indent="-263525" algn="ctr"/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ФИО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3" name="Овал 52"/>
          <p:cNvSpPr/>
          <p:nvPr/>
        </p:nvSpPr>
        <p:spPr>
          <a:xfrm>
            <a:off x="3435525" y="3706403"/>
            <a:ext cx="1234522" cy="39139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" name="Прямоугольник 53"/>
          <p:cNvSpPr/>
          <p:nvPr/>
        </p:nvSpPr>
        <p:spPr>
          <a:xfrm>
            <a:off x="3574909" y="3721745"/>
            <a:ext cx="108012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3525" indent="-263525" algn="just"/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Стаж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5" name="Прямая соединительная линия 54"/>
          <p:cNvCxnSpPr>
            <a:stCxn id="47" idx="4"/>
            <a:endCxn id="44" idx="0"/>
          </p:cNvCxnSpPr>
          <p:nvPr/>
        </p:nvCxnSpPr>
        <p:spPr>
          <a:xfrm>
            <a:off x="1438274" y="3917444"/>
            <a:ext cx="251057" cy="5373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единительная линия 55"/>
          <p:cNvCxnSpPr>
            <a:stCxn id="49" idx="4"/>
            <a:endCxn id="44" idx="0"/>
          </p:cNvCxnSpPr>
          <p:nvPr/>
        </p:nvCxnSpPr>
        <p:spPr>
          <a:xfrm flipH="1">
            <a:off x="1689331" y="3988428"/>
            <a:ext cx="1295553" cy="4663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единительная линия 56"/>
          <p:cNvCxnSpPr>
            <a:stCxn id="53" idx="3"/>
            <a:endCxn id="44" idx="0"/>
          </p:cNvCxnSpPr>
          <p:nvPr/>
        </p:nvCxnSpPr>
        <p:spPr>
          <a:xfrm flipH="1">
            <a:off x="1689331" y="4040482"/>
            <a:ext cx="1926986" cy="4142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Овал 57"/>
          <p:cNvSpPr/>
          <p:nvPr/>
        </p:nvSpPr>
        <p:spPr>
          <a:xfrm>
            <a:off x="7200848" y="3354888"/>
            <a:ext cx="961420" cy="39139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Прямоугольник 58"/>
          <p:cNvSpPr/>
          <p:nvPr/>
        </p:nvSpPr>
        <p:spPr>
          <a:xfrm>
            <a:off x="7278049" y="3420207"/>
            <a:ext cx="80701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3525" indent="-263525" algn="just"/>
            <a:r>
              <a:rPr lang="ru-RU" sz="1600" u="sng" dirty="0" smtClean="0">
                <a:latin typeface="Times New Roman" pitchFamily="18" charset="0"/>
                <a:cs typeface="Times New Roman" pitchFamily="18" charset="0"/>
              </a:rPr>
              <a:t>Группа</a:t>
            </a:r>
            <a:endParaRPr lang="en-US" sz="1600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0" name="Прямоугольник 59"/>
          <p:cNvSpPr/>
          <p:nvPr/>
        </p:nvSpPr>
        <p:spPr>
          <a:xfrm>
            <a:off x="8280791" y="3440589"/>
            <a:ext cx="80701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3525" indent="-263525" algn="just"/>
            <a:r>
              <a:rPr lang="ru-RU" sz="1600" u="sng" dirty="0" smtClean="0">
                <a:latin typeface="Times New Roman" pitchFamily="18" charset="0"/>
                <a:cs typeface="Times New Roman" pitchFamily="18" charset="0"/>
              </a:rPr>
              <a:t>Буква</a:t>
            </a:r>
            <a:endParaRPr lang="en-US" sz="1600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2" name="Ромб 71"/>
          <p:cNvSpPr/>
          <p:nvPr/>
        </p:nvSpPr>
        <p:spPr>
          <a:xfrm>
            <a:off x="4644212" y="4330757"/>
            <a:ext cx="1440452" cy="601010"/>
          </a:xfrm>
          <a:prstGeom prst="diamond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4" name="Прямоугольник 73"/>
          <p:cNvSpPr/>
          <p:nvPr/>
        </p:nvSpPr>
        <p:spPr>
          <a:xfrm>
            <a:off x="4936579" y="4441649"/>
            <a:ext cx="96214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3525" indent="-263525" algn="just"/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Рук-</a:t>
            </a:r>
            <a:r>
              <a:rPr lang="ru-RU" sz="1600" dirty="0" err="1" smtClean="0">
                <a:latin typeface="Times New Roman" pitchFamily="18" charset="0"/>
                <a:cs typeface="Times New Roman" pitchFamily="18" charset="0"/>
              </a:rPr>
              <a:t>ть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5" name="Прямая со стрелкой 74"/>
          <p:cNvCxnSpPr>
            <a:endCxn id="46" idx="1"/>
          </p:cNvCxnSpPr>
          <p:nvPr/>
        </p:nvCxnSpPr>
        <p:spPr>
          <a:xfrm>
            <a:off x="6084664" y="4639426"/>
            <a:ext cx="1023269" cy="1476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 стрелкой 75"/>
          <p:cNvCxnSpPr>
            <a:endCxn id="44" idx="3"/>
          </p:cNvCxnSpPr>
          <p:nvPr/>
        </p:nvCxnSpPr>
        <p:spPr>
          <a:xfrm flipH="1">
            <a:off x="2283397" y="4639426"/>
            <a:ext cx="236081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единительная линия 76"/>
          <p:cNvCxnSpPr>
            <a:stCxn id="58" idx="4"/>
            <a:endCxn id="46" idx="0"/>
          </p:cNvCxnSpPr>
          <p:nvPr/>
        </p:nvCxnSpPr>
        <p:spPr>
          <a:xfrm flipH="1">
            <a:off x="7616556" y="3746286"/>
            <a:ext cx="65002" cy="7232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единительная линия 77"/>
          <p:cNvCxnSpPr>
            <a:endCxn id="46" idx="0"/>
          </p:cNvCxnSpPr>
          <p:nvPr/>
        </p:nvCxnSpPr>
        <p:spPr>
          <a:xfrm flipH="1">
            <a:off x="7616556" y="3805565"/>
            <a:ext cx="1016566" cy="6639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Овал 78"/>
          <p:cNvSpPr/>
          <p:nvPr/>
        </p:nvSpPr>
        <p:spPr>
          <a:xfrm>
            <a:off x="4959079" y="3597030"/>
            <a:ext cx="2230844" cy="39139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0" name="Прямоугольник 79"/>
          <p:cNvSpPr/>
          <p:nvPr/>
        </p:nvSpPr>
        <p:spPr>
          <a:xfrm>
            <a:off x="5364438" y="3590593"/>
            <a:ext cx="166665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3525" indent="-263525" algn="just"/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Год обучения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1" name="Прямая соединительная линия 80"/>
          <p:cNvCxnSpPr>
            <a:stCxn id="79" idx="4"/>
            <a:endCxn id="46" idx="0"/>
          </p:cNvCxnSpPr>
          <p:nvPr/>
        </p:nvCxnSpPr>
        <p:spPr>
          <a:xfrm>
            <a:off x="6074501" y="3988428"/>
            <a:ext cx="1542055" cy="48109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Блок-схема: узел 81"/>
          <p:cNvSpPr/>
          <p:nvPr/>
        </p:nvSpPr>
        <p:spPr>
          <a:xfrm>
            <a:off x="2555776" y="4469522"/>
            <a:ext cx="288032" cy="279588"/>
          </a:xfrm>
          <a:prstGeom prst="flowChartConnector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3" name="Блок-схема: узел 82"/>
          <p:cNvSpPr/>
          <p:nvPr/>
        </p:nvSpPr>
        <p:spPr>
          <a:xfrm>
            <a:off x="6452282" y="4495229"/>
            <a:ext cx="288032" cy="279588"/>
          </a:xfrm>
          <a:prstGeom prst="flowChartConnector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" name="Прямая со стрелкой 5"/>
          <p:cNvCxnSpPr/>
          <p:nvPr/>
        </p:nvCxnSpPr>
        <p:spPr>
          <a:xfrm>
            <a:off x="6596298" y="4646806"/>
            <a:ext cx="434791" cy="738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/>
          <p:cNvCxnSpPr/>
          <p:nvPr/>
        </p:nvCxnSpPr>
        <p:spPr>
          <a:xfrm>
            <a:off x="6395135" y="4838853"/>
            <a:ext cx="45039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Прямая соединительная линия 83"/>
          <p:cNvCxnSpPr/>
          <p:nvPr/>
        </p:nvCxnSpPr>
        <p:spPr>
          <a:xfrm>
            <a:off x="6395135" y="4958450"/>
            <a:ext cx="45039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Прямоугольник 84"/>
          <p:cNvSpPr/>
          <p:nvPr/>
        </p:nvSpPr>
        <p:spPr>
          <a:xfrm>
            <a:off x="4792666" y="5138793"/>
            <a:ext cx="40487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endParaRPr lang="ru-RU" sz="1600" b="1" dirty="0">
              <a:solidFill>
                <a:srgbClr val="FF0000"/>
              </a:solidFill>
            </a:endParaRPr>
          </a:p>
        </p:txBody>
      </p:sp>
      <p:sp>
        <p:nvSpPr>
          <p:cNvPr id="86" name="Блок-схема: узел 85"/>
          <p:cNvSpPr/>
          <p:nvPr/>
        </p:nvSpPr>
        <p:spPr>
          <a:xfrm>
            <a:off x="4786027" y="5178303"/>
            <a:ext cx="346103" cy="303464"/>
          </a:xfrm>
          <a:prstGeom prst="flowChartConnector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7" name="Прямоугольник 86"/>
          <p:cNvSpPr/>
          <p:nvPr/>
        </p:nvSpPr>
        <p:spPr>
          <a:xfrm>
            <a:off x="2430899" y="4930137"/>
            <a:ext cx="44385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3525" indent="-263525" algn="just"/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PK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8" name="Прямоугольник 87"/>
          <p:cNvSpPr/>
          <p:nvPr/>
        </p:nvSpPr>
        <p:spPr>
          <a:xfrm>
            <a:off x="1965202" y="5733256"/>
            <a:ext cx="489654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3525" indent="-263525" algn="just"/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УЧИТЕЛЬ_КЛАСС (</a:t>
            </a:r>
            <a:r>
              <a:rPr lang="ru-RU" sz="1600" b="1" u="sng" dirty="0">
                <a:latin typeface="Times New Roman" pitchFamily="18" charset="0"/>
                <a:cs typeface="Times New Roman" pitchFamily="18" charset="0"/>
              </a:rPr>
              <a:t>Личный</a:t>
            </a:r>
            <a:r>
              <a:rPr lang="ru-RU" sz="1600" u="sng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600" b="1" u="sng" dirty="0" smtClean="0">
                <a:latin typeface="Times New Roman" pitchFamily="18" charset="0"/>
                <a:cs typeface="Times New Roman" pitchFamily="18" charset="0"/>
              </a:rPr>
              <a:t>номер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1600" b="1" u="sng" dirty="0" smtClean="0">
                <a:latin typeface="Times New Roman" pitchFamily="18" charset="0"/>
                <a:cs typeface="Times New Roman" pitchFamily="18" charset="0"/>
              </a:rPr>
              <a:t>Группа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1600" b="1" u="sng" dirty="0" smtClean="0">
                <a:latin typeface="Times New Roman" pitchFamily="18" charset="0"/>
                <a:cs typeface="Times New Roman" pitchFamily="18" charset="0"/>
              </a:rPr>
              <a:t>Буква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9" name="Овал 88"/>
          <p:cNvSpPr/>
          <p:nvPr/>
        </p:nvSpPr>
        <p:spPr>
          <a:xfrm>
            <a:off x="8095926" y="3423735"/>
            <a:ext cx="961420" cy="391398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0" name="Прямоугольник 89"/>
          <p:cNvSpPr/>
          <p:nvPr/>
        </p:nvSpPr>
        <p:spPr>
          <a:xfrm>
            <a:off x="2057276" y="6309320"/>
            <a:ext cx="532481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3525" indent="-263525" algn="just"/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УЧИТЕЛЬ_КЛАСС (</a:t>
            </a:r>
            <a:r>
              <a:rPr lang="ru-RU" sz="1600" b="1" u="sng" dirty="0" smtClean="0">
                <a:latin typeface="Times New Roman" pitchFamily="18" charset="0"/>
                <a:cs typeface="Times New Roman" pitchFamily="18" charset="0"/>
              </a:rPr>
              <a:t>Код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, Личный номер, Группа, Буква)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1" name="Прямоугольник 90"/>
          <p:cNvSpPr/>
          <p:nvPr/>
        </p:nvSpPr>
        <p:spPr>
          <a:xfrm>
            <a:off x="1047530" y="5970766"/>
            <a:ext cx="70331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ИЛИ</a:t>
            </a:r>
            <a:endParaRPr lang="ru-RU" sz="1600" dirty="0">
              <a:solidFill>
                <a:srgbClr val="FF0000"/>
              </a:solidFill>
            </a:endParaRPr>
          </a:p>
        </p:txBody>
      </p:sp>
      <p:sp>
        <p:nvSpPr>
          <p:cNvPr id="92" name="Правая фигурная скобка 91"/>
          <p:cNvSpPr/>
          <p:nvPr/>
        </p:nvSpPr>
        <p:spPr>
          <a:xfrm rot="16200000">
            <a:off x="5362463" y="4559375"/>
            <a:ext cx="188771" cy="2326964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3" name="Прямоугольник 92"/>
          <p:cNvSpPr/>
          <p:nvPr/>
        </p:nvSpPr>
        <p:spPr>
          <a:xfrm>
            <a:off x="5234923" y="5318451"/>
            <a:ext cx="44385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3525" indent="-263525" algn="just"/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PK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4" name="Прямоугольник 93"/>
          <p:cNvSpPr/>
          <p:nvPr/>
        </p:nvSpPr>
        <p:spPr>
          <a:xfrm>
            <a:off x="3959393" y="6071810"/>
            <a:ext cx="44385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3525" indent="-263525" algn="just"/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PK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0" name="Скругленная соединительная линия 19"/>
          <p:cNvCxnSpPr/>
          <p:nvPr/>
        </p:nvCxnSpPr>
        <p:spPr>
          <a:xfrm>
            <a:off x="2555776" y="5487728"/>
            <a:ext cx="1625542" cy="329515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Правая фигурная скобка 34"/>
          <p:cNvSpPr/>
          <p:nvPr/>
        </p:nvSpPr>
        <p:spPr>
          <a:xfrm rot="5400000">
            <a:off x="2402561" y="4864235"/>
            <a:ext cx="306429" cy="123004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5" name="Правая фигурная скобка 94"/>
          <p:cNvSpPr/>
          <p:nvPr/>
        </p:nvSpPr>
        <p:spPr>
          <a:xfrm rot="5400000">
            <a:off x="6885131" y="4965022"/>
            <a:ext cx="306429" cy="123004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9" name="Скругленная соединительная линия 38"/>
          <p:cNvCxnSpPr>
            <a:stCxn id="95" idx="1"/>
          </p:cNvCxnSpPr>
          <p:nvPr/>
        </p:nvCxnSpPr>
        <p:spPr>
          <a:xfrm rot="16200000" flipH="1" flipV="1">
            <a:off x="6547463" y="5580928"/>
            <a:ext cx="338555" cy="643211"/>
          </a:xfrm>
          <a:prstGeom prst="curvedConnector4">
            <a:avLst>
              <a:gd name="adj1" fmla="val 165737"/>
              <a:gd name="adj2" fmla="val 6191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Прямоугольник 104"/>
          <p:cNvSpPr/>
          <p:nvPr/>
        </p:nvSpPr>
        <p:spPr>
          <a:xfrm>
            <a:off x="3435525" y="5410765"/>
            <a:ext cx="52096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3525" indent="-263525" algn="just"/>
            <a:r>
              <a:rPr lang="en-US" sz="1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6462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407FB6-9DA8-4BDD-8259-04668CDEBE1D}" type="slidenum">
              <a:rPr lang="ru-RU" smtClean="0"/>
              <a:pPr>
                <a:defRPr/>
              </a:pPr>
              <a:t>8</a:t>
            </a:fld>
            <a:endParaRPr lang="ru-RU" dirty="0"/>
          </a:p>
        </p:txBody>
      </p:sp>
      <p:sp>
        <p:nvSpPr>
          <p:cNvPr id="16" name="Text Box 8"/>
          <p:cNvSpPr txBox="1">
            <a:spLocks noChangeArrowheads="1"/>
          </p:cNvSpPr>
          <p:nvPr/>
        </p:nvSpPr>
        <p:spPr bwMode="auto">
          <a:xfrm>
            <a:off x="609334" y="1484784"/>
            <a:ext cx="8143932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0850" indent="-450850" algn="just" eaLnBrk="0" hangingPunct="0">
              <a:spcBef>
                <a:spcPts val="0"/>
              </a:spcBef>
              <a:buFont typeface="Wingdings" pitchFamily="2" charset="2"/>
              <a:buNone/>
            </a:pPr>
            <a:r>
              <a:rPr lang="ru-RU" sz="2000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Правило №6: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если связь </a:t>
            </a:r>
            <a:r>
              <a:rPr lang="ru-RU" sz="2000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типа </a:t>
            </a:r>
            <a:r>
              <a:rPr lang="en-US" sz="2000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ru-RU" sz="2000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sz="2000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ru-RU" sz="2000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(неопределенная)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то необходимо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построить три отношения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– по одному для каждой сущности и одну для связи. Первичный ключ сущности должен быть первичным ключом соответствующего отношения. </a:t>
            </a:r>
            <a:r>
              <a:rPr lang="ru-RU" sz="2000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Отношение для связ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и среди своих атрибутов должно иметь </a:t>
            </a:r>
            <a:r>
              <a:rPr lang="ru-RU" sz="2000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ключи обеих сущностей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.</a:t>
            </a:r>
            <a:endParaRPr lang="ru-RU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Заголовок 1"/>
          <p:cNvSpPr>
            <a:spLocks noGrp="1"/>
          </p:cNvSpPr>
          <p:nvPr>
            <p:ph type="title"/>
          </p:nvPr>
        </p:nvSpPr>
        <p:spPr>
          <a:xfrm>
            <a:off x="642910" y="500042"/>
            <a:ext cx="8229600" cy="774720"/>
          </a:xfrm>
        </p:spPr>
        <p:txBody>
          <a:bodyPr/>
          <a:lstStyle/>
          <a:p>
            <a:r>
              <a:rPr lang="ru-RU" sz="3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Правила преобразования </a:t>
            </a:r>
            <a:r>
              <a:rPr lang="en-US" sz="3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ER</a:t>
            </a:r>
            <a:r>
              <a:rPr lang="ru-RU" sz="3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-модели в реляционную модель данных</a:t>
            </a:r>
          </a:p>
        </p:txBody>
      </p:sp>
      <p:sp>
        <p:nvSpPr>
          <p:cNvPr id="67" name="Прямоугольник 66"/>
          <p:cNvSpPr/>
          <p:nvPr/>
        </p:nvSpPr>
        <p:spPr>
          <a:xfrm>
            <a:off x="755461" y="5101149"/>
            <a:ext cx="388875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3525" indent="-263525" algn="just"/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ПРЕДМЕТ(</a:t>
            </a:r>
            <a:r>
              <a:rPr lang="ru-RU" sz="1600" b="1" u="sng" dirty="0" smtClean="0">
                <a:latin typeface="Times New Roman" pitchFamily="18" charset="0"/>
                <a:cs typeface="Times New Roman" pitchFamily="18" charset="0"/>
              </a:rPr>
              <a:t>Код предмета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, Наименование)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0" name="Прямоугольник 69"/>
          <p:cNvSpPr/>
          <p:nvPr/>
        </p:nvSpPr>
        <p:spPr>
          <a:xfrm>
            <a:off x="5508104" y="5120977"/>
            <a:ext cx="374797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3525" indent="-263525" algn="just"/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КЛАСС (</a:t>
            </a:r>
            <a:r>
              <a:rPr lang="ru-RU" sz="1600" b="1" dirty="0" smtClean="0">
                <a:latin typeface="Times New Roman" pitchFamily="18" charset="0"/>
                <a:cs typeface="Times New Roman" pitchFamily="18" charset="0"/>
              </a:rPr>
              <a:t>Группа, Буква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, Год обучения)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1" name="Прямоугольник 70"/>
          <p:cNvSpPr/>
          <p:nvPr/>
        </p:nvSpPr>
        <p:spPr>
          <a:xfrm>
            <a:off x="6809164" y="4762490"/>
            <a:ext cx="44385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3525" indent="-263525" algn="just"/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PK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Правая фигурная скобка 9"/>
          <p:cNvSpPr/>
          <p:nvPr/>
        </p:nvSpPr>
        <p:spPr>
          <a:xfrm rot="16200000">
            <a:off x="6849576" y="4479612"/>
            <a:ext cx="377541" cy="1286423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6" name="Прямоугольник 65"/>
          <p:cNvSpPr/>
          <p:nvPr/>
        </p:nvSpPr>
        <p:spPr>
          <a:xfrm>
            <a:off x="7012983" y="5952022"/>
            <a:ext cx="52096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3525" indent="-263525" algn="just"/>
            <a:r>
              <a:rPr lang="en-US" sz="1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" name="Прямоугольник 43"/>
          <p:cNvSpPr/>
          <p:nvPr/>
        </p:nvSpPr>
        <p:spPr>
          <a:xfrm>
            <a:off x="899592" y="4454760"/>
            <a:ext cx="1383805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263525" indent="-263525" algn="just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ПРЕДМЕТ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6" name="Прямоугольник 45"/>
          <p:cNvSpPr/>
          <p:nvPr/>
        </p:nvSpPr>
        <p:spPr>
          <a:xfrm>
            <a:off x="7107933" y="4469521"/>
            <a:ext cx="1017246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263525" indent="-263525" algn="just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Класс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" name="Овал 46"/>
          <p:cNvSpPr/>
          <p:nvPr/>
        </p:nvSpPr>
        <p:spPr>
          <a:xfrm>
            <a:off x="554055" y="3526046"/>
            <a:ext cx="1768438" cy="39139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Прямоугольник 47"/>
          <p:cNvSpPr/>
          <p:nvPr/>
        </p:nvSpPr>
        <p:spPr>
          <a:xfrm>
            <a:off x="708457" y="3577009"/>
            <a:ext cx="161403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3525" indent="-263525" algn="just"/>
            <a:r>
              <a:rPr lang="ru-RU" sz="1600" u="sng" dirty="0" smtClean="0">
                <a:latin typeface="Times New Roman" pitchFamily="18" charset="0"/>
                <a:cs typeface="Times New Roman" pitchFamily="18" charset="0"/>
              </a:rPr>
              <a:t>Код предмета</a:t>
            </a:r>
            <a:endParaRPr lang="en-US" sz="1600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9" name="Овал 48"/>
          <p:cNvSpPr/>
          <p:nvPr/>
        </p:nvSpPr>
        <p:spPr>
          <a:xfrm>
            <a:off x="2313560" y="3589484"/>
            <a:ext cx="1867758" cy="39139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1" name="Прямоугольник 50"/>
          <p:cNvSpPr/>
          <p:nvPr/>
        </p:nvSpPr>
        <p:spPr>
          <a:xfrm>
            <a:off x="2337106" y="3623452"/>
            <a:ext cx="162228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3525" indent="-263525" algn="ctr"/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Наименование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5" name="Прямая соединительная линия 54"/>
          <p:cNvCxnSpPr>
            <a:stCxn id="47" idx="4"/>
            <a:endCxn id="44" idx="0"/>
          </p:cNvCxnSpPr>
          <p:nvPr/>
        </p:nvCxnSpPr>
        <p:spPr>
          <a:xfrm>
            <a:off x="1438274" y="3917444"/>
            <a:ext cx="153221" cy="5373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единительная линия 55"/>
          <p:cNvCxnSpPr>
            <a:stCxn id="49" idx="4"/>
            <a:endCxn id="44" idx="0"/>
          </p:cNvCxnSpPr>
          <p:nvPr/>
        </p:nvCxnSpPr>
        <p:spPr>
          <a:xfrm flipH="1">
            <a:off x="1591495" y="3980882"/>
            <a:ext cx="1655944" cy="4738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Овал 57"/>
          <p:cNvSpPr/>
          <p:nvPr/>
        </p:nvSpPr>
        <p:spPr>
          <a:xfrm>
            <a:off x="7200848" y="3354888"/>
            <a:ext cx="961420" cy="39139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Прямоугольник 58"/>
          <p:cNvSpPr/>
          <p:nvPr/>
        </p:nvSpPr>
        <p:spPr>
          <a:xfrm>
            <a:off x="7278049" y="3420207"/>
            <a:ext cx="80701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3525" indent="-263525" algn="just"/>
            <a:r>
              <a:rPr lang="ru-RU" sz="1600" u="sng" dirty="0" smtClean="0">
                <a:latin typeface="Times New Roman" pitchFamily="18" charset="0"/>
                <a:cs typeface="Times New Roman" pitchFamily="18" charset="0"/>
              </a:rPr>
              <a:t>Группа</a:t>
            </a:r>
            <a:endParaRPr lang="en-US" sz="1600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0" name="Прямоугольник 59"/>
          <p:cNvSpPr/>
          <p:nvPr/>
        </p:nvSpPr>
        <p:spPr>
          <a:xfrm>
            <a:off x="8280791" y="3440589"/>
            <a:ext cx="80701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3525" indent="-263525" algn="just"/>
            <a:r>
              <a:rPr lang="ru-RU" sz="1600" u="sng" dirty="0" smtClean="0">
                <a:latin typeface="Times New Roman" pitchFamily="18" charset="0"/>
                <a:cs typeface="Times New Roman" pitchFamily="18" charset="0"/>
              </a:rPr>
              <a:t>Буква</a:t>
            </a:r>
            <a:endParaRPr lang="en-US" sz="1600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2" name="Ромб 71"/>
          <p:cNvSpPr/>
          <p:nvPr/>
        </p:nvSpPr>
        <p:spPr>
          <a:xfrm>
            <a:off x="4644212" y="4330757"/>
            <a:ext cx="1440452" cy="601010"/>
          </a:xfrm>
          <a:prstGeom prst="diamond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4" name="Прямоугольник 73"/>
          <p:cNvSpPr/>
          <p:nvPr/>
        </p:nvSpPr>
        <p:spPr>
          <a:xfrm>
            <a:off x="4936579" y="4441649"/>
            <a:ext cx="96214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3525" indent="-263525" algn="just"/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изучать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5" name="Прямая со стрелкой 74"/>
          <p:cNvCxnSpPr>
            <a:endCxn id="46" idx="1"/>
          </p:cNvCxnSpPr>
          <p:nvPr/>
        </p:nvCxnSpPr>
        <p:spPr>
          <a:xfrm>
            <a:off x="6084664" y="4639426"/>
            <a:ext cx="1023269" cy="1476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 стрелкой 75"/>
          <p:cNvCxnSpPr>
            <a:endCxn id="44" idx="3"/>
          </p:cNvCxnSpPr>
          <p:nvPr/>
        </p:nvCxnSpPr>
        <p:spPr>
          <a:xfrm flipH="1">
            <a:off x="2283397" y="4639426"/>
            <a:ext cx="236081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единительная линия 76"/>
          <p:cNvCxnSpPr>
            <a:stCxn id="58" idx="4"/>
            <a:endCxn id="46" idx="0"/>
          </p:cNvCxnSpPr>
          <p:nvPr/>
        </p:nvCxnSpPr>
        <p:spPr>
          <a:xfrm flipH="1">
            <a:off x="7616556" y="3746286"/>
            <a:ext cx="65002" cy="7232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единительная линия 77"/>
          <p:cNvCxnSpPr>
            <a:endCxn id="46" idx="0"/>
          </p:cNvCxnSpPr>
          <p:nvPr/>
        </p:nvCxnSpPr>
        <p:spPr>
          <a:xfrm flipH="1">
            <a:off x="7616556" y="3805565"/>
            <a:ext cx="1016566" cy="6639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Овал 78"/>
          <p:cNvSpPr/>
          <p:nvPr/>
        </p:nvSpPr>
        <p:spPr>
          <a:xfrm>
            <a:off x="4959079" y="3597030"/>
            <a:ext cx="2230844" cy="39139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0" name="Прямоугольник 79"/>
          <p:cNvSpPr/>
          <p:nvPr/>
        </p:nvSpPr>
        <p:spPr>
          <a:xfrm>
            <a:off x="5364438" y="3590593"/>
            <a:ext cx="166665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3525" indent="-263525" algn="just"/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Год обучения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1" name="Прямая соединительная линия 80"/>
          <p:cNvCxnSpPr>
            <a:stCxn id="79" idx="4"/>
            <a:endCxn id="46" idx="0"/>
          </p:cNvCxnSpPr>
          <p:nvPr/>
        </p:nvCxnSpPr>
        <p:spPr>
          <a:xfrm>
            <a:off x="6074501" y="3988428"/>
            <a:ext cx="1542055" cy="48109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Блок-схема: узел 82"/>
          <p:cNvSpPr/>
          <p:nvPr/>
        </p:nvSpPr>
        <p:spPr>
          <a:xfrm>
            <a:off x="2555775" y="4506370"/>
            <a:ext cx="288032" cy="279588"/>
          </a:xfrm>
          <a:prstGeom prst="flowChartConnector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" name="Прямая со стрелкой 5"/>
          <p:cNvCxnSpPr/>
          <p:nvPr/>
        </p:nvCxnSpPr>
        <p:spPr>
          <a:xfrm>
            <a:off x="6596298" y="4646806"/>
            <a:ext cx="434791" cy="738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Прямоугольник 84"/>
          <p:cNvSpPr/>
          <p:nvPr/>
        </p:nvSpPr>
        <p:spPr>
          <a:xfrm>
            <a:off x="4792666" y="5138793"/>
            <a:ext cx="40487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endParaRPr lang="ru-RU" sz="1600" b="1" dirty="0">
              <a:solidFill>
                <a:srgbClr val="FF0000"/>
              </a:solidFill>
            </a:endParaRPr>
          </a:p>
        </p:txBody>
      </p:sp>
      <p:sp>
        <p:nvSpPr>
          <p:cNvPr id="86" name="Блок-схема: узел 85"/>
          <p:cNvSpPr/>
          <p:nvPr/>
        </p:nvSpPr>
        <p:spPr>
          <a:xfrm>
            <a:off x="4786027" y="5178303"/>
            <a:ext cx="346103" cy="303464"/>
          </a:xfrm>
          <a:prstGeom prst="flowChartConnector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7" name="Прямоугольник 86"/>
          <p:cNvSpPr/>
          <p:nvPr/>
        </p:nvSpPr>
        <p:spPr>
          <a:xfrm>
            <a:off x="2430899" y="4930137"/>
            <a:ext cx="44385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3525" indent="-263525" algn="just"/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PK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8" name="Прямоугольник 87"/>
          <p:cNvSpPr/>
          <p:nvPr/>
        </p:nvSpPr>
        <p:spPr>
          <a:xfrm>
            <a:off x="1965201" y="5733256"/>
            <a:ext cx="514273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3525" indent="-263525" algn="just"/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ПРЕДМЕТ_КЛАСС (</a:t>
            </a:r>
            <a:r>
              <a:rPr lang="ru-RU" sz="1600" b="1" u="sng" dirty="0" smtClean="0">
                <a:latin typeface="Times New Roman" pitchFamily="18" charset="0"/>
                <a:cs typeface="Times New Roman" pitchFamily="18" charset="0"/>
              </a:rPr>
              <a:t>Код предмета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1600" b="1" u="sng" dirty="0" smtClean="0">
                <a:latin typeface="Times New Roman" pitchFamily="18" charset="0"/>
                <a:cs typeface="Times New Roman" pitchFamily="18" charset="0"/>
              </a:rPr>
              <a:t>Группа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1600" b="1" u="sng" dirty="0" smtClean="0">
                <a:latin typeface="Times New Roman" pitchFamily="18" charset="0"/>
                <a:cs typeface="Times New Roman" pitchFamily="18" charset="0"/>
              </a:rPr>
              <a:t>Буква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9" name="Овал 88"/>
          <p:cNvSpPr/>
          <p:nvPr/>
        </p:nvSpPr>
        <p:spPr>
          <a:xfrm>
            <a:off x="8095926" y="3423735"/>
            <a:ext cx="961420" cy="391398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0" name="Прямоугольник 89"/>
          <p:cNvSpPr/>
          <p:nvPr/>
        </p:nvSpPr>
        <p:spPr>
          <a:xfrm>
            <a:off x="2057276" y="6309320"/>
            <a:ext cx="532481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3525" indent="-263525" algn="just"/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ПРЕДМЕТ_КЛАСС (</a:t>
            </a:r>
            <a:r>
              <a:rPr lang="ru-RU" sz="1600" b="1" u="sng" dirty="0" smtClean="0">
                <a:latin typeface="Times New Roman" pitchFamily="18" charset="0"/>
                <a:cs typeface="Times New Roman" pitchFamily="18" charset="0"/>
              </a:rPr>
              <a:t>Код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, Код предмета, Группа, Буква)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1" name="Прямоугольник 90"/>
          <p:cNvSpPr/>
          <p:nvPr/>
        </p:nvSpPr>
        <p:spPr>
          <a:xfrm>
            <a:off x="1047530" y="5970766"/>
            <a:ext cx="70331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ИЛИ</a:t>
            </a:r>
            <a:endParaRPr lang="ru-RU" sz="1600" dirty="0">
              <a:solidFill>
                <a:srgbClr val="FF0000"/>
              </a:solidFill>
            </a:endParaRPr>
          </a:p>
        </p:txBody>
      </p:sp>
      <p:sp>
        <p:nvSpPr>
          <p:cNvPr id="92" name="Правая фигурная скобка 91"/>
          <p:cNvSpPr/>
          <p:nvPr/>
        </p:nvSpPr>
        <p:spPr>
          <a:xfrm rot="16200000">
            <a:off x="5362463" y="4559375"/>
            <a:ext cx="188771" cy="2326964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3" name="Прямоугольник 92"/>
          <p:cNvSpPr/>
          <p:nvPr/>
        </p:nvSpPr>
        <p:spPr>
          <a:xfrm>
            <a:off x="5234923" y="5318451"/>
            <a:ext cx="44385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3525" indent="-263525" algn="just"/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PK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4" name="Прямоугольник 93"/>
          <p:cNvSpPr/>
          <p:nvPr/>
        </p:nvSpPr>
        <p:spPr>
          <a:xfrm>
            <a:off x="3959393" y="6071810"/>
            <a:ext cx="44385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3525" indent="-263525" algn="just"/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PK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0" name="Скругленная соединительная линия 19"/>
          <p:cNvCxnSpPr/>
          <p:nvPr/>
        </p:nvCxnSpPr>
        <p:spPr>
          <a:xfrm>
            <a:off x="2555776" y="5487728"/>
            <a:ext cx="1625542" cy="329515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Правая фигурная скобка 34"/>
          <p:cNvSpPr/>
          <p:nvPr/>
        </p:nvSpPr>
        <p:spPr>
          <a:xfrm rot="5400000">
            <a:off x="2313073" y="4957720"/>
            <a:ext cx="302433" cy="1047068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5" name="Правая фигурная скобка 94"/>
          <p:cNvSpPr/>
          <p:nvPr/>
        </p:nvSpPr>
        <p:spPr>
          <a:xfrm rot="5400000">
            <a:off x="6885131" y="4965022"/>
            <a:ext cx="306429" cy="123004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9" name="Скругленная соединительная линия 38"/>
          <p:cNvCxnSpPr>
            <a:stCxn id="95" idx="1"/>
          </p:cNvCxnSpPr>
          <p:nvPr/>
        </p:nvCxnSpPr>
        <p:spPr>
          <a:xfrm rot="16200000" flipH="1" flipV="1">
            <a:off x="6547463" y="5580928"/>
            <a:ext cx="338555" cy="643211"/>
          </a:xfrm>
          <a:prstGeom prst="curvedConnector4">
            <a:avLst>
              <a:gd name="adj1" fmla="val 165737"/>
              <a:gd name="adj2" fmla="val 6191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Прямоугольник 104"/>
          <p:cNvSpPr/>
          <p:nvPr/>
        </p:nvSpPr>
        <p:spPr>
          <a:xfrm>
            <a:off x="3435525" y="5410765"/>
            <a:ext cx="52096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3525" indent="-263525" algn="just"/>
            <a:r>
              <a:rPr lang="en-US" sz="1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5" name="Прямая со стрелкой 14"/>
          <p:cNvCxnSpPr/>
          <p:nvPr/>
        </p:nvCxnSpPr>
        <p:spPr>
          <a:xfrm flipH="1">
            <a:off x="2419467" y="4631262"/>
            <a:ext cx="280325" cy="376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 flipH="1">
            <a:off x="6620331" y="4506370"/>
            <a:ext cx="1" cy="3324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4193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407FB6-9DA8-4BDD-8259-04668CDEBE1D}" type="slidenum">
              <a:rPr lang="ru-RU" smtClean="0"/>
              <a:pPr>
                <a:defRPr/>
              </a:pPr>
              <a:t>9</a:t>
            </a:fld>
            <a:endParaRPr lang="ru-RU" dirty="0"/>
          </a:p>
        </p:txBody>
      </p:sp>
      <p:sp>
        <p:nvSpPr>
          <p:cNvPr id="13" name="Заголовок 1"/>
          <p:cNvSpPr>
            <a:spLocks noGrp="1"/>
          </p:cNvSpPr>
          <p:nvPr>
            <p:ph type="title"/>
          </p:nvPr>
        </p:nvSpPr>
        <p:spPr>
          <a:xfrm>
            <a:off x="642910" y="500042"/>
            <a:ext cx="8229600" cy="774720"/>
          </a:xfrm>
        </p:spPr>
        <p:txBody>
          <a:bodyPr/>
          <a:lstStyle/>
          <a:p>
            <a:r>
              <a:rPr lang="ru-RU" sz="3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Правила преобразования </a:t>
            </a:r>
            <a:r>
              <a:rPr lang="en-US" sz="3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ER</a:t>
            </a:r>
            <a:r>
              <a:rPr lang="ru-RU" sz="3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-модели в реляционную модель данных</a:t>
            </a:r>
          </a:p>
        </p:txBody>
      </p:sp>
      <p:sp>
        <p:nvSpPr>
          <p:cNvPr id="44" name="Прямоугольник 43"/>
          <p:cNvSpPr/>
          <p:nvPr/>
        </p:nvSpPr>
        <p:spPr>
          <a:xfrm>
            <a:off x="899592" y="4454760"/>
            <a:ext cx="1383805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263525" indent="-263525" algn="just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ПРЕДМЕТ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6" name="Прямоугольник 45"/>
          <p:cNvSpPr/>
          <p:nvPr/>
        </p:nvSpPr>
        <p:spPr>
          <a:xfrm>
            <a:off x="7107933" y="4469521"/>
            <a:ext cx="1017246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263525" indent="-263525" algn="just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Класс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" name="Овал 46"/>
          <p:cNvSpPr/>
          <p:nvPr/>
        </p:nvSpPr>
        <p:spPr>
          <a:xfrm>
            <a:off x="-17591" y="3878184"/>
            <a:ext cx="1768438" cy="39139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Прямоугольник 47"/>
          <p:cNvSpPr/>
          <p:nvPr/>
        </p:nvSpPr>
        <p:spPr>
          <a:xfrm>
            <a:off x="136811" y="3929147"/>
            <a:ext cx="161403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3525" indent="-263525" algn="just"/>
            <a:r>
              <a:rPr lang="ru-RU" sz="1600" u="sng" dirty="0" smtClean="0">
                <a:latin typeface="Times New Roman" pitchFamily="18" charset="0"/>
                <a:cs typeface="Times New Roman" pitchFamily="18" charset="0"/>
              </a:rPr>
              <a:t>Код предмета</a:t>
            </a:r>
            <a:endParaRPr lang="en-US" sz="1600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9" name="Овал 48"/>
          <p:cNvSpPr/>
          <p:nvPr/>
        </p:nvSpPr>
        <p:spPr>
          <a:xfrm>
            <a:off x="2391935" y="3966626"/>
            <a:ext cx="1867758" cy="39139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1" name="Прямоугольник 50"/>
          <p:cNvSpPr/>
          <p:nvPr/>
        </p:nvSpPr>
        <p:spPr>
          <a:xfrm>
            <a:off x="2415481" y="4000594"/>
            <a:ext cx="162228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3525" indent="-263525" algn="ctr"/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Наименование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5" name="Прямая соединительная линия 54"/>
          <p:cNvCxnSpPr>
            <a:stCxn id="47" idx="4"/>
            <a:endCxn id="44" idx="0"/>
          </p:cNvCxnSpPr>
          <p:nvPr/>
        </p:nvCxnSpPr>
        <p:spPr>
          <a:xfrm>
            <a:off x="866628" y="4269582"/>
            <a:ext cx="724867" cy="1851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единительная линия 55"/>
          <p:cNvCxnSpPr>
            <a:stCxn id="49" idx="4"/>
            <a:endCxn id="44" idx="0"/>
          </p:cNvCxnSpPr>
          <p:nvPr/>
        </p:nvCxnSpPr>
        <p:spPr>
          <a:xfrm flipH="1">
            <a:off x="1591495" y="4358024"/>
            <a:ext cx="1734319" cy="967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Овал 57"/>
          <p:cNvSpPr/>
          <p:nvPr/>
        </p:nvSpPr>
        <p:spPr>
          <a:xfrm>
            <a:off x="7020981" y="3354888"/>
            <a:ext cx="961420" cy="39139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Прямоугольник 58"/>
          <p:cNvSpPr/>
          <p:nvPr/>
        </p:nvSpPr>
        <p:spPr>
          <a:xfrm>
            <a:off x="7098182" y="3420207"/>
            <a:ext cx="80701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3525" indent="-263525" algn="just"/>
            <a:r>
              <a:rPr lang="ru-RU" sz="1600" u="sng" dirty="0" smtClean="0">
                <a:latin typeface="Times New Roman" pitchFamily="18" charset="0"/>
                <a:cs typeface="Times New Roman" pitchFamily="18" charset="0"/>
              </a:rPr>
              <a:t>Группа</a:t>
            </a:r>
            <a:endParaRPr lang="en-US" sz="1600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0" name="Прямоугольник 59"/>
          <p:cNvSpPr/>
          <p:nvPr/>
        </p:nvSpPr>
        <p:spPr>
          <a:xfrm>
            <a:off x="8280791" y="3440589"/>
            <a:ext cx="80701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3525" indent="-263525" algn="just"/>
            <a:r>
              <a:rPr lang="ru-RU" sz="1600" u="sng" dirty="0" smtClean="0">
                <a:latin typeface="Times New Roman" pitchFamily="18" charset="0"/>
                <a:cs typeface="Times New Roman" pitchFamily="18" charset="0"/>
              </a:rPr>
              <a:t>Буква</a:t>
            </a:r>
            <a:endParaRPr lang="en-US" sz="1600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2" name="Ромб 71"/>
          <p:cNvSpPr/>
          <p:nvPr/>
        </p:nvSpPr>
        <p:spPr>
          <a:xfrm>
            <a:off x="4644212" y="4330757"/>
            <a:ext cx="1440452" cy="601010"/>
          </a:xfrm>
          <a:prstGeom prst="diamond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4" name="Прямоугольник 73"/>
          <p:cNvSpPr/>
          <p:nvPr/>
        </p:nvSpPr>
        <p:spPr>
          <a:xfrm>
            <a:off x="4936579" y="4441649"/>
            <a:ext cx="96214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3525" indent="-263525" algn="just"/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изучать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5" name="Прямая со стрелкой 74"/>
          <p:cNvCxnSpPr>
            <a:endCxn id="46" idx="1"/>
          </p:cNvCxnSpPr>
          <p:nvPr/>
        </p:nvCxnSpPr>
        <p:spPr>
          <a:xfrm>
            <a:off x="6084664" y="4639426"/>
            <a:ext cx="1023269" cy="1476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 стрелкой 75"/>
          <p:cNvCxnSpPr>
            <a:endCxn id="44" idx="3"/>
          </p:cNvCxnSpPr>
          <p:nvPr/>
        </p:nvCxnSpPr>
        <p:spPr>
          <a:xfrm flipH="1">
            <a:off x="2283397" y="4639426"/>
            <a:ext cx="236081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единительная линия 76"/>
          <p:cNvCxnSpPr>
            <a:stCxn id="58" idx="4"/>
            <a:endCxn id="46" idx="0"/>
          </p:cNvCxnSpPr>
          <p:nvPr/>
        </p:nvCxnSpPr>
        <p:spPr>
          <a:xfrm>
            <a:off x="7501691" y="3746286"/>
            <a:ext cx="114865" cy="7232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единительная линия 77"/>
          <p:cNvCxnSpPr>
            <a:endCxn id="46" idx="0"/>
          </p:cNvCxnSpPr>
          <p:nvPr/>
        </p:nvCxnSpPr>
        <p:spPr>
          <a:xfrm flipH="1">
            <a:off x="7616556" y="3805565"/>
            <a:ext cx="1016566" cy="6639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Овал 78"/>
          <p:cNvSpPr/>
          <p:nvPr/>
        </p:nvSpPr>
        <p:spPr>
          <a:xfrm>
            <a:off x="7051629" y="2738304"/>
            <a:ext cx="2230844" cy="39139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0" name="Прямоугольник 79"/>
          <p:cNvSpPr/>
          <p:nvPr/>
        </p:nvSpPr>
        <p:spPr>
          <a:xfrm>
            <a:off x="7456988" y="2731867"/>
            <a:ext cx="166665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3525" indent="-263525" algn="just"/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Год обучения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1" name="Прямая соединительная линия 80"/>
          <p:cNvCxnSpPr>
            <a:stCxn id="79" idx="4"/>
            <a:endCxn id="46" idx="0"/>
          </p:cNvCxnSpPr>
          <p:nvPr/>
        </p:nvCxnSpPr>
        <p:spPr>
          <a:xfrm flipH="1">
            <a:off x="7616556" y="3129702"/>
            <a:ext cx="550495" cy="13398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Блок-схема: узел 82"/>
          <p:cNvSpPr/>
          <p:nvPr/>
        </p:nvSpPr>
        <p:spPr>
          <a:xfrm>
            <a:off x="2555775" y="4506370"/>
            <a:ext cx="288032" cy="279588"/>
          </a:xfrm>
          <a:prstGeom prst="flowChartConnector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" name="Прямая со стрелкой 5"/>
          <p:cNvCxnSpPr/>
          <p:nvPr/>
        </p:nvCxnSpPr>
        <p:spPr>
          <a:xfrm>
            <a:off x="6596298" y="4646806"/>
            <a:ext cx="434791" cy="738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Овал 88"/>
          <p:cNvSpPr/>
          <p:nvPr/>
        </p:nvSpPr>
        <p:spPr>
          <a:xfrm>
            <a:off x="8095926" y="3423735"/>
            <a:ext cx="961420" cy="391398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5" name="Прямая со стрелкой 14"/>
          <p:cNvCxnSpPr/>
          <p:nvPr/>
        </p:nvCxnSpPr>
        <p:spPr>
          <a:xfrm flipH="1">
            <a:off x="2419467" y="4631262"/>
            <a:ext cx="280325" cy="376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 flipH="1">
            <a:off x="6620331" y="4506370"/>
            <a:ext cx="1" cy="3324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Прямоугольник 113"/>
          <p:cNvSpPr/>
          <p:nvPr/>
        </p:nvSpPr>
        <p:spPr>
          <a:xfrm>
            <a:off x="1018064" y="2362535"/>
            <a:ext cx="1188132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263525" indent="-263525" algn="just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Учитель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5" name="Овал 114"/>
          <p:cNvSpPr/>
          <p:nvPr/>
        </p:nvSpPr>
        <p:spPr>
          <a:xfrm>
            <a:off x="476854" y="1433821"/>
            <a:ext cx="1768438" cy="39139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6" name="Прямоугольник 115"/>
          <p:cNvSpPr/>
          <p:nvPr/>
        </p:nvSpPr>
        <p:spPr>
          <a:xfrm>
            <a:off x="631256" y="1484784"/>
            <a:ext cx="161403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3525" indent="-263525" algn="just"/>
            <a:r>
              <a:rPr lang="ru-RU" sz="1600" u="sng" dirty="0" smtClean="0">
                <a:latin typeface="Times New Roman" pitchFamily="18" charset="0"/>
                <a:cs typeface="Times New Roman" pitchFamily="18" charset="0"/>
              </a:rPr>
              <a:t>Личный номер</a:t>
            </a:r>
            <a:endParaRPr lang="en-US" sz="1600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7" name="Овал 116"/>
          <p:cNvSpPr/>
          <p:nvPr/>
        </p:nvSpPr>
        <p:spPr>
          <a:xfrm>
            <a:off x="2167720" y="1504805"/>
            <a:ext cx="1479926" cy="39139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8" name="Прямоугольник 117"/>
          <p:cNvSpPr/>
          <p:nvPr/>
        </p:nvSpPr>
        <p:spPr>
          <a:xfrm>
            <a:off x="2259906" y="1531227"/>
            <a:ext cx="121751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3525" indent="-263525" algn="ctr"/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ФИО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9" name="Овал 118"/>
          <p:cNvSpPr/>
          <p:nvPr/>
        </p:nvSpPr>
        <p:spPr>
          <a:xfrm>
            <a:off x="3358324" y="1614178"/>
            <a:ext cx="1234522" cy="39139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0" name="Прямоугольник 119"/>
          <p:cNvSpPr/>
          <p:nvPr/>
        </p:nvSpPr>
        <p:spPr>
          <a:xfrm>
            <a:off x="3497708" y="1629520"/>
            <a:ext cx="108012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3525" indent="-263525" algn="just"/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Стаж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21" name="Прямая соединительная линия 120"/>
          <p:cNvCxnSpPr>
            <a:stCxn id="115" idx="4"/>
            <a:endCxn id="114" idx="0"/>
          </p:cNvCxnSpPr>
          <p:nvPr/>
        </p:nvCxnSpPr>
        <p:spPr>
          <a:xfrm>
            <a:off x="1361073" y="1825219"/>
            <a:ext cx="251057" cy="5373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Прямая соединительная линия 121"/>
          <p:cNvCxnSpPr>
            <a:stCxn id="117" idx="4"/>
            <a:endCxn id="114" idx="0"/>
          </p:cNvCxnSpPr>
          <p:nvPr/>
        </p:nvCxnSpPr>
        <p:spPr>
          <a:xfrm flipH="1">
            <a:off x="1612130" y="1896203"/>
            <a:ext cx="1295553" cy="4663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/>
          <p:cNvCxnSpPr>
            <a:stCxn id="119" idx="3"/>
            <a:endCxn id="114" idx="0"/>
          </p:cNvCxnSpPr>
          <p:nvPr/>
        </p:nvCxnSpPr>
        <p:spPr>
          <a:xfrm flipH="1">
            <a:off x="1612130" y="1948257"/>
            <a:ext cx="1926986" cy="4142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Прямоугольник 125"/>
          <p:cNvSpPr/>
          <p:nvPr/>
        </p:nvSpPr>
        <p:spPr>
          <a:xfrm>
            <a:off x="5830960" y="2437740"/>
            <a:ext cx="1188132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263525" indent="-263525" algn="just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УЧЕНИК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7" name="Овал 126"/>
          <p:cNvSpPr/>
          <p:nvPr/>
        </p:nvSpPr>
        <p:spPr>
          <a:xfrm>
            <a:off x="5289750" y="1509026"/>
            <a:ext cx="1768438" cy="39139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8" name="Прямоугольник 127"/>
          <p:cNvSpPr/>
          <p:nvPr/>
        </p:nvSpPr>
        <p:spPr>
          <a:xfrm>
            <a:off x="5444152" y="1559989"/>
            <a:ext cx="161403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3525" indent="-263525" algn="just"/>
            <a:r>
              <a:rPr lang="ru-RU" sz="1600" u="sng" dirty="0" smtClean="0">
                <a:latin typeface="Times New Roman" pitchFamily="18" charset="0"/>
                <a:cs typeface="Times New Roman" pitchFamily="18" charset="0"/>
              </a:rPr>
              <a:t>Личный номер</a:t>
            </a:r>
            <a:endParaRPr lang="en-US" sz="1600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9" name="Овал 128"/>
          <p:cNvSpPr/>
          <p:nvPr/>
        </p:nvSpPr>
        <p:spPr>
          <a:xfrm>
            <a:off x="6980616" y="1580010"/>
            <a:ext cx="1479926" cy="39139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0" name="Прямоугольник 129"/>
          <p:cNvSpPr/>
          <p:nvPr/>
        </p:nvSpPr>
        <p:spPr>
          <a:xfrm>
            <a:off x="7072802" y="1606432"/>
            <a:ext cx="121751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3525" indent="-263525" algn="ctr"/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ФИО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31" name="Прямая соединительная линия 130"/>
          <p:cNvCxnSpPr>
            <a:stCxn id="127" idx="4"/>
            <a:endCxn id="126" idx="0"/>
          </p:cNvCxnSpPr>
          <p:nvPr/>
        </p:nvCxnSpPr>
        <p:spPr>
          <a:xfrm>
            <a:off x="6173969" y="1900424"/>
            <a:ext cx="251057" cy="5373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Прямая соединительная линия 131"/>
          <p:cNvCxnSpPr>
            <a:stCxn id="129" idx="4"/>
            <a:endCxn id="126" idx="0"/>
          </p:cNvCxnSpPr>
          <p:nvPr/>
        </p:nvCxnSpPr>
        <p:spPr>
          <a:xfrm flipH="1">
            <a:off x="6425026" y="1971408"/>
            <a:ext cx="1295553" cy="4663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Прямая соединительная линия 132"/>
          <p:cNvCxnSpPr>
            <a:endCxn id="126" idx="0"/>
          </p:cNvCxnSpPr>
          <p:nvPr/>
        </p:nvCxnSpPr>
        <p:spPr>
          <a:xfrm flipH="1">
            <a:off x="6425026" y="2261893"/>
            <a:ext cx="1295553" cy="1758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Овал 138"/>
          <p:cNvSpPr/>
          <p:nvPr/>
        </p:nvSpPr>
        <p:spPr>
          <a:xfrm>
            <a:off x="7575759" y="1933670"/>
            <a:ext cx="1568241" cy="39139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0" name="Прямоугольник 139"/>
          <p:cNvSpPr/>
          <p:nvPr/>
        </p:nvSpPr>
        <p:spPr>
          <a:xfrm>
            <a:off x="7649057" y="1924600"/>
            <a:ext cx="156824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3525" indent="-263525" algn="just"/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Дата рождения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Ромб 13"/>
          <p:cNvSpPr/>
          <p:nvPr/>
        </p:nvSpPr>
        <p:spPr>
          <a:xfrm>
            <a:off x="1010064" y="3390445"/>
            <a:ext cx="1235228" cy="457977"/>
          </a:xfrm>
          <a:prstGeom prst="diamond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5" name="Прямоугольник 144"/>
          <p:cNvSpPr/>
          <p:nvPr/>
        </p:nvSpPr>
        <p:spPr>
          <a:xfrm>
            <a:off x="1151782" y="3446817"/>
            <a:ext cx="96214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3525" indent="-263525" algn="just"/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изучать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6" name="Ромб 145"/>
          <p:cNvSpPr/>
          <p:nvPr/>
        </p:nvSpPr>
        <p:spPr>
          <a:xfrm>
            <a:off x="5689242" y="3297022"/>
            <a:ext cx="1235228" cy="457977"/>
          </a:xfrm>
          <a:prstGeom prst="diamond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7" name="Прямоугольник 146"/>
          <p:cNvSpPr/>
          <p:nvPr/>
        </p:nvSpPr>
        <p:spPr>
          <a:xfrm>
            <a:off x="5830960" y="3353394"/>
            <a:ext cx="96214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3525" indent="-263525" algn="just"/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состоять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8" name="Ромб 147"/>
          <p:cNvSpPr/>
          <p:nvPr/>
        </p:nvSpPr>
        <p:spPr>
          <a:xfrm>
            <a:off x="3155827" y="3051891"/>
            <a:ext cx="1235228" cy="457977"/>
          </a:xfrm>
          <a:prstGeom prst="diamond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9" name="Прямоугольник 148"/>
          <p:cNvSpPr/>
          <p:nvPr/>
        </p:nvSpPr>
        <p:spPr>
          <a:xfrm>
            <a:off x="3435525" y="3108263"/>
            <a:ext cx="96214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3525" indent="-263525" algn="just"/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рук-</a:t>
            </a:r>
            <a:r>
              <a:rPr lang="ru-RU" sz="1600" dirty="0" err="1" smtClean="0">
                <a:latin typeface="Times New Roman" pitchFamily="18" charset="0"/>
                <a:cs typeface="Times New Roman" pitchFamily="18" charset="0"/>
              </a:rPr>
              <a:t>ть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9" name="Прямая со стрелкой 18"/>
          <p:cNvCxnSpPr>
            <a:stCxn id="146" idx="0"/>
            <a:endCxn id="126" idx="2"/>
          </p:cNvCxnSpPr>
          <p:nvPr/>
        </p:nvCxnSpPr>
        <p:spPr>
          <a:xfrm flipV="1">
            <a:off x="6306856" y="2807072"/>
            <a:ext cx="118170" cy="4899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>
            <a:stCxn id="146" idx="2"/>
            <a:endCxn id="46" idx="0"/>
          </p:cNvCxnSpPr>
          <p:nvPr/>
        </p:nvCxnSpPr>
        <p:spPr>
          <a:xfrm>
            <a:off x="6306856" y="3754999"/>
            <a:ext cx="1309700" cy="71452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/>
          <p:nvPr/>
        </p:nvCxnSpPr>
        <p:spPr>
          <a:xfrm flipV="1">
            <a:off x="6299497" y="2948192"/>
            <a:ext cx="118170" cy="3630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/>
          <p:cNvCxnSpPr/>
          <p:nvPr/>
        </p:nvCxnSpPr>
        <p:spPr>
          <a:xfrm>
            <a:off x="6251170" y="3108263"/>
            <a:ext cx="265046" cy="214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28"/>
          <p:cNvCxnSpPr/>
          <p:nvPr/>
        </p:nvCxnSpPr>
        <p:spPr>
          <a:xfrm flipH="1">
            <a:off x="7107933" y="4137543"/>
            <a:ext cx="200371" cy="1932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>
            <a:endCxn id="46" idx="1"/>
          </p:cNvCxnSpPr>
          <p:nvPr/>
        </p:nvCxnSpPr>
        <p:spPr>
          <a:xfrm>
            <a:off x="4037768" y="3420207"/>
            <a:ext cx="3070165" cy="12339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endCxn id="114" idx="3"/>
          </p:cNvCxnSpPr>
          <p:nvPr/>
        </p:nvCxnSpPr>
        <p:spPr>
          <a:xfrm flipH="1" flipV="1">
            <a:off x="2206196" y="2547201"/>
            <a:ext cx="1229329" cy="58250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Блок-схема: узел 149"/>
          <p:cNvSpPr/>
          <p:nvPr/>
        </p:nvSpPr>
        <p:spPr>
          <a:xfrm>
            <a:off x="2369382" y="2559541"/>
            <a:ext cx="288032" cy="279588"/>
          </a:xfrm>
          <a:prstGeom prst="flowChartConnector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51" name="Прямая соединительная линия 150"/>
          <p:cNvCxnSpPr/>
          <p:nvPr/>
        </p:nvCxnSpPr>
        <p:spPr>
          <a:xfrm flipH="1">
            <a:off x="6329990" y="4277893"/>
            <a:ext cx="200371" cy="1932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35"/>
          <p:cNvCxnSpPr>
            <a:stCxn id="14" idx="2"/>
            <a:endCxn id="44" idx="0"/>
          </p:cNvCxnSpPr>
          <p:nvPr/>
        </p:nvCxnSpPr>
        <p:spPr>
          <a:xfrm flipH="1">
            <a:off x="1591495" y="3848422"/>
            <a:ext cx="36183" cy="60633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stCxn id="14" idx="0"/>
            <a:endCxn id="114" idx="2"/>
          </p:cNvCxnSpPr>
          <p:nvPr/>
        </p:nvCxnSpPr>
        <p:spPr>
          <a:xfrm flipH="1" flipV="1">
            <a:off x="1612130" y="2731867"/>
            <a:ext cx="15548" cy="65857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 стрелкой 40"/>
          <p:cNvCxnSpPr/>
          <p:nvPr/>
        </p:nvCxnSpPr>
        <p:spPr>
          <a:xfrm flipH="1">
            <a:off x="1591494" y="3878184"/>
            <a:ext cx="41362" cy="39970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 стрелкой 42"/>
          <p:cNvCxnSpPr>
            <a:stCxn id="14" idx="0"/>
          </p:cNvCxnSpPr>
          <p:nvPr/>
        </p:nvCxnSpPr>
        <p:spPr>
          <a:xfrm flipH="1" flipV="1">
            <a:off x="1619904" y="2901144"/>
            <a:ext cx="7774" cy="48930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Прямая соединительная линия 153"/>
          <p:cNvCxnSpPr/>
          <p:nvPr/>
        </p:nvCxnSpPr>
        <p:spPr>
          <a:xfrm flipV="1">
            <a:off x="1486601" y="3108263"/>
            <a:ext cx="264246" cy="107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Прямая соединительная линия 155"/>
          <p:cNvCxnSpPr/>
          <p:nvPr/>
        </p:nvCxnSpPr>
        <p:spPr>
          <a:xfrm flipV="1">
            <a:off x="1480052" y="3915780"/>
            <a:ext cx="264246" cy="107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Прямоугольник 156"/>
          <p:cNvSpPr/>
          <p:nvPr/>
        </p:nvSpPr>
        <p:spPr>
          <a:xfrm>
            <a:off x="178360" y="4968952"/>
            <a:ext cx="7917566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3525" indent="-263525" algn="just"/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УЧИТЕЛЬ (</a:t>
            </a:r>
            <a:r>
              <a:rPr lang="ru-RU" sz="1600" b="1" u="sng" dirty="0" smtClean="0">
                <a:latin typeface="Times New Roman" pitchFamily="18" charset="0"/>
                <a:cs typeface="Times New Roman" pitchFamily="18" charset="0"/>
              </a:rPr>
              <a:t>Личный номер учителя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, ФИО, Стаж)</a:t>
            </a:r>
          </a:p>
          <a:p>
            <a:pPr marL="263525" indent="-263525" algn="just"/>
            <a:endParaRPr lang="ru-RU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263525" indent="-263525" algn="just"/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УЧЕНИК (</a:t>
            </a:r>
            <a:r>
              <a:rPr lang="ru-RU" sz="1600" b="1" u="sng" dirty="0">
                <a:latin typeface="Times New Roman" pitchFamily="18" charset="0"/>
                <a:cs typeface="Times New Roman" pitchFamily="18" charset="0"/>
              </a:rPr>
              <a:t>Личный номер ученика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, ФИО, Дата рождения)</a:t>
            </a:r>
          </a:p>
          <a:p>
            <a:pPr marL="263525" indent="-263525" algn="just"/>
            <a:endParaRPr lang="ru-RU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263525" indent="-263525" algn="just"/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ПРЕДМЕТ (</a:t>
            </a:r>
            <a:r>
              <a:rPr lang="ru-RU" sz="1600" b="1" u="sng" dirty="0" smtClean="0">
                <a:latin typeface="Times New Roman" pitchFamily="18" charset="0"/>
                <a:cs typeface="Times New Roman" pitchFamily="18" charset="0"/>
              </a:rPr>
              <a:t>Код предмета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, Наименование)</a:t>
            </a:r>
          </a:p>
          <a:p>
            <a:pPr marL="263525" indent="-263525" algn="just"/>
            <a:endParaRPr lang="ru-RU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263525" indent="-263525" algn="just"/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КЛАСС (</a:t>
            </a:r>
            <a:r>
              <a:rPr lang="ru-RU" sz="1600" b="1" u="sng" dirty="0" smtClean="0">
                <a:latin typeface="Times New Roman" pitchFamily="18" charset="0"/>
                <a:cs typeface="Times New Roman" pitchFamily="18" charset="0"/>
              </a:rPr>
              <a:t>Групп</a:t>
            </a:r>
            <a:r>
              <a:rPr lang="ru-RU" sz="1600" b="1" u="sng" dirty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1600" b="1" u="sng" dirty="0">
                <a:latin typeface="Times New Roman" pitchFamily="18" charset="0"/>
                <a:cs typeface="Times New Roman" pitchFamily="18" charset="0"/>
              </a:rPr>
              <a:t>Буква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, Год обучения)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8" name="Прямоугольник 157"/>
          <p:cNvSpPr/>
          <p:nvPr/>
        </p:nvSpPr>
        <p:spPr>
          <a:xfrm>
            <a:off x="2296002" y="4796879"/>
            <a:ext cx="44385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3525" indent="-263525" algn="just"/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PK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9" name="Прямоугольник 158"/>
          <p:cNvSpPr/>
          <p:nvPr/>
        </p:nvSpPr>
        <p:spPr>
          <a:xfrm>
            <a:off x="2074077" y="5294319"/>
            <a:ext cx="44385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3525" indent="-263525" algn="just"/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PK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0" name="Прямоугольник 159"/>
          <p:cNvSpPr/>
          <p:nvPr/>
        </p:nvSpPr>
        <p:spPr>
          <a:xfrm>
            <a:off x="1925532" y="5707616"/>
            <a:ext cx="44385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3525" indent="-263525" algn="just"/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PK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1" name="Прямоугольник 160"/>
          <p:cNvSpPr/>
          <p:nvPr/>
        </p:nvSpPr>
        <p:spPr>
          <a:xfrm>
            <a:off x="1609586" y="6165304"/>
            <a:ext cx="44385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3525" indent="-263525" algn="just"/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PK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3680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клетка">
  <a:themeElements>
    <a:clrScheme name="клетка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клетка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клетка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клетка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клетка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клетка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клетка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клетка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клетка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клетка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клетка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клетка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клетка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клетка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1928</TotalTime>
  <Words>999</Words>
  <Application>Microsoft Office PowerPoint</Application>
  <PresentationFormat>Экран (4:3)</PresentationFormat>
  <Paragraphs>211</Paragraphs>
  <Slides>10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клетка</vt:lpstr>
      <vt:lpstr>Презентация PowerPoint</vt:lpstr>
      <vt:lpstr>Правила преобразования ER-модели в реляционную модель данных</vt:lpstr>
      <vt:lpstr>Правила преобразования ER-модели в реляционную модель данных</vt:lpstr>
      <vt:lpstr>Правила преобразования ER-модели в реляционную модель данных</vt:lpstr>
      <vt:lpstr>Правила преобразования ER-модели в реляционную модель данных</vt:lpstr>
      <vt:lpstr>Правила преобразования ER-модели в реляционную модель данных</vt:lpstr>
      <vt:lpstr>Правила преобразования ER-модели в реляционную модель данных</vt:lpstr>
      <vt:lpstr>Правила преобразования ER-модели в реляционную модель данных</vt:lpstr>
      <vt:lpstr>Правила преобразования ER-модели в реляционную модель данных</vt:lpstr>
      <vt:lpstr>Правила преобразования ER-модели в реляционную модель данных</vt:lpstr>
    </vt:vector>
  </TitlesOfParts>
  <Company>Reanimator Extreme Edition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Виды моделей данных</dc:title>
  <dc:creator>Radiy-BOOK</dc:creator>
  <cp:lastModifiedBy>Server407</cp:lastModifiedBy>
  <cp:revision>203</cp:revision>
  <dcterms:created xsi:type="dcterms:W3CDTF">2010-02-25T16:36:09Z</dcterms:created>
  <dcterms:modified xsi:type="dcterms:W3CDTF">2017-03-01T05:41:59Z</dcterms:modified>
</cp:coreProperties>
</file>