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88" r:id="rId3"/>
    <p:sldId id="290" r:id="rId4"/>
    <p:sldId id="291" r:id="rId5"/>
    <p:sldId id="267" r:id="rId6"/>
    <p:sldId id="268" r:id="rId7"/>
    <p:sldId id="269" r:id="rId8"/>
    <p:sldId id="2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62011-1E40-4147-93A8-B07AB0B2513F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89B37-059B-477A-8742-D6B1AA2A3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21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Образ слайда 1">
            <a:extLst>
              <a:ext uri="{FF2B5EF4-FFF2-40B4-BE49-F238E27FC236}">
                <a16:creationId xmlns:a16="http://schemas.microsoft.com/office/drawing/2014/main" id="{C42F8A7F-AA71-4976-8650-031E063C9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Заметки 2">
            <a:extLst>
              <a:ext uri="{FF2B5EF4-FFF2-40B4-BE49-F238E27FC236}">
                <a16:creationId xmlns:a16="http://schemas.microsoft.com/office/drawing/2014/main" id="{E30B7305-5280-4712-A315-DD55E3E65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0850" indent="-450850"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altLang="ru-BY"/>
              <a:t>Под избыточностью данных понимают дублирование данных, содержащихся в БД.</a:t>
            </a:r>
          </a:p>
        </p:txBody>
      </p:sp>
      <p:sp>
        <p:nvSpPr>
          <p:cNvPr id="104452" name="Номер слайда 3">
            <a:extLst>
              <a:ext uri="{FF2B5EF4-FFF2-40B4-BE49-F238E27FC236}">
                <a16:creationId xmlns:a16="http://schemas.microsoft.com/office/drawing/2014/main" id="{4AE06765-1087-4A07-8B4C-516DC127A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5AF0B59D-90E6-4705-A5B8-55E80EB8872D}" type="slidenum">
              <a:rPr lang="ru-RU" altLang="ru-BY">
                <a:latin typeface="Calibri" panose="020F0502020204030204" pitchFamily="34" charset="0"/>
              </a:rPr>
              <a:pPr/>
              <a:t>2</a:t>
            </a:fld>
            <a:endParaRPr lang="ru-RU" altLang="ru-BY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Образ слайда 1">
            <a:extLst>
              <a:ext uri="{FF2B5EF4-FFF2-40B4-BE49-F238E27FC236}">
                <a16:creationId xmlns:a16="http://schemas.microsoft.com/office/drawing/2014/main" id="{BFEE86D0-AA9C-4B59-87D7-3E6D9B367A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Заметки 2">
            <a:extLst>
              <a:ext uri="{FF2B5EF4-FFF2-40B4-BE49-F238E27FC236}">
                <a16:creationId xmlns:a16="http://schemas.microsoft.com/office/drawing/2014/main" id="{330A2170-5C77-4299-8BF1-B76B9B931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0850" indent="-450850"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ru-RU" altLang="ru-BY" dirty="0"/>
          </a:p>
          <a:p>
            <a:pPr marL="450850" indent="-450850"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ru-RU" altLang="ru-BY" dirty="0"/>
          </a:p>
        </p:txBody>
      </p:sp>
      <p:sp>
        <p:nvSpPr>
          <p:cNvPr id="106500" name="Номер слайда 3">
            <a:extLst>
              <a:ext uri="{FF2B5EF4-FFF2-40B4-BE49-F238E27FC236}">
                <a16:creationId xmlns:a16="http://schemas.microsoft.com/office/drawing/2014/main" id="{0B584B23-7911-4DC7-95A4-4E20C1BF1F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C5752D89-831E-4E5F-A260-374AA31CAF19}" type="slidenum">
              <a:rPr lang="ru-RU" altLang="ru-BY">
                <a:latin typeface="Calibri" panose="020F0502020204030204" pitchFamily="34" charset="0"/>
              </a:rPr>
              <a:pPr/>
              <a:t>3</a:t>
            </a:fld>
            <a:endParaRPr lang="ru-RU" altLang="ru-BY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Образ слайда 1">
            <a:extLst>
              <a:ext uri="{FF2B5EF4-FFF2-40B4-BE49-F238E27FC236}">
                <a16:creationId xmlns:a16="http://schemas.microsoft.com/office/drawing/2014/main" id="{1D0C7781-47F4-44A5-A215-8192AC142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Заметки 2">
            <a:extLst>
              <a:ext uri="{FF2B5EF4-FFF2-40B4-BE49-F238E27FC236}">
                <a16:creationId xmlns:a16="http://schemas.microsoft.com/office/drawing/2014/main" id="{9231F30D-E498-4393-97A4-81B5F6615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0850" indent="-450850" algn="just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ru-RU" altLang="ru-BY"/>
          </a:p>
        </p:txBody>
      </p:sp>
      <p:sp>
        <p:nvSpPr>
          <p:cNvPr id="107524" name="Номер слайда 3">
            <a:extLst>
              <a:ext uri="{FF2B5EF4-FFF2-40B4-BE49-F238E27FC236}">
                <a16:creationId xmlns:a16="http://schemas.microsoft.com/office/drawing/2014/main" id="{CD5F7323-D293-4222-8712-646A524CF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A2417A55-D988-4E6A-9EAB-CE5048F667B5}" type="slidenum">
              <a:rPr lang="ru-RU" altLang="ru-BY">
                <a:latin typeface="Calibri" panose="020F0502020204030204" pitchFamily="34" charset="0"/>
              </a:rPr>
              <a:pPr/>
              <a:t>4</a:t>
            </a:fld>
            <a:endParaRPr lang="ru-RU" altLang="ru-BY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1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5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23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6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421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358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3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80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A7CB6-F078-4F6A-9249-4865D2F8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AA9235-A72D-4282-8F27-7237C0B3039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48F22D-4789-4792-BFBC-E315BFAD91F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15E0B0A-C000-4305-9885-675D44AD2A1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8FF475-53FB-44E9-8F26-EFDE1B086B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058E6E-2C2D-4555-8D58-D6D07F8EB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AF19CA0-9B2A-4BEC-B7EE-45BEA8E4980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2B70045F-1B6E-40B3-871B-F906ECBDC3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918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7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11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5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04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2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87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6273-52B6-45CB-B6C9-F7E130868189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AFEF3E-1AA4-4439-91DC-2FB71F004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6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93C9B-3C72-45E4-82B0-7A98D4865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5F960D-A4AB-40C8-8CBC-07A03168C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06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4177E-D699-4298-B803-99ECC9D0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Основные понятия</a:t>
            </a:r>
            <a:endParaRPr lang="x-none" dirty="0"/>
          </a:p>
        </p:txBody>
      </p:sp>
      <p:sp>
        <p:nvSpPr>
          <p:cNvPr id="43011" name="Прямоугольник 5">
            <a:extLst>
              <a:ext uri="{FF2B5EF4-FFF2-40B4-BE49-F238E27FC236}">
                <a16:creationId xmlns:a16="http://schemas.microsoft.com/office/drawing/2014/main" id="{95092AC8-762D-49D3-93B9-593E1716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82" y="1628163"/>
            <a:ext cx="10630919" cy="451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defTabSz="914400"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ru-RU" altLang="ru-BY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BY" sz="2800" b="1" dirty="0"/>
              <a:t>Нормализация</a:t>
            </a:r>
            <a:r>
              <a:rPr lang="ru-RU" altLang="ru-BY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BY" sz="2800" dirty="0"/>
              <a:t>представляет процесс реорганизации данных путем ликвидации избыточности и приведения базы данных к оптимальному виду. </a:t>
            </a:r>
          </a:p>
          <a:p>
            <a:pPr algn="just" defTabSz="914400">
              <a:lnSpc>
                <a:spcPct val="80000"/>
              </a:lnSpc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ru-RU" altLang="ru-BY" sz="2400" dirty="0"/>
              <a:t>Метод нормализации основан на теории реляционных моделей данных. Исходной точкой является представление предметной области в виде одного или нескольких отношений, и на каждом шаге проектирования производится некоторый набор таблиц, обладающих «улучшенными» свойствами. Т.е. осуществляется декомпозиция отношений в два или более отношения, удовлетворяющих требованиях следующей нормальной формы.</a:t>
            </a:r>
          </a:p>
          <a:p>
            <a:pPr algn="just" defTabSz="914400">
              <a:lnSpc>
                <a:spcPct val="80000"/>
              </a:lnSpc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ru-RU" altLang="ru-BY" sz="2800" b="1" dirty="0"/>
              <a:t>Декомпозиция таблицы </a:t>
            </a:r>
            <a:r>
              <a:rPr lang="ru-RU" altLang="ru-BY" sz="2800" dirty="0"/>
              <a:t>– это процесс деления таблицы на несколько таблиц с целью устранения избыточности.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033B-DF92-474D-A448-B7ACA67E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Основные понятия</a:t>
            </a:r>
            <a:endParaRPr lang="x-none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989E11A-5A73-4EB5-A50A-4091D243F091}"/>
              </a:ext>
            </a:extLst>
          </p:cNvPr>
          <p:cNvSpPr/>
          <p:nvPr/>
        </p:nvSpPr>
        <p:spPr>
          <a:xfrm>
            <a:off x="444616" y="1905000"/>
            <a:ext cx="11747383" cy="656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ru-RU" sz="2600" dirty="0">
                <a:latin typeface="+mn-lt"/>
              </a:rPr>
              <a:t>Первая нормальная форма (1</a:t>
            </a:r>
            <a:r>
              <a:rPr lang="en-US" sz="2600" dirty="0">
                <a:latin typeface="+mn-lt"/>
              </a:rPr>
              <a:t>NF</a:t>
            </a:r>
            <a:r>
              <a:rPr lang="ru-RU" sz="2600" dirty="0">
                <a:latin typeface="+mn-lt"/>
              </a:rPr>
              <a:t>)</a:t>
            </a:r>
          </a:p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ru-RU" sz="2600" dirty="0">
                <a:latin typeface="+mn-lt"/>
              </a:rPr>
              <a:t>Вторая нормальная форма</a:t>
            </a:r>
            <a:r>
              <a:rPr lang="en-US" sz="2600" dirty="0">
                <a:latin typeface="+mn-lt"/>
              </a:rPr>
              <a:t> </a:t>
            </a:r>
            <a:r>
              <a:rPr lang="ru-RU" sz="2600" dirty="0">
                <a:latin typeface="+mn-lt"/>
              </a:rPr>
              <a:t>(</a:t>
            </a:r>
            <a:r>
              <a:rPr lang="en-US" sz="2600" dirty="0">
                <a:latin typeface="+mn-lt"/>
              </a:rPr>
              <a:t>2NF</a:t>
            </a:r>
            <a:r>
              <a:rPr lang="ru-RU" sz="2600" dirty="0">
                <a:latin typeface="+mn-lt"/>
              </a:rPr>
              <a:t>)</a:t>
            </a:r>
          </a:p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ru-RU" sz="2600" dirty="0">
                <a:latin typeface="+mn-lt"/>
              </a:rPr>
              <a:t>Третья нормальная форма (</a:t>
            </a:r>
            <a:r>
              <a:rPr lang="en-US" sz="2600" dirty="0">
                <a:latin typeface="+mn-lt"/>
              </a:rPr>
              <a:t>3NF</a:t>
            </a:r>
            <a:r>
              <a:rPr lang="ru-RU" sz="2600" dirty="0">
                <a:latin typeface="+mn-lt"/>
              </a:rPr>
              <a:t>)</a:t>
            </a:r>
          </a:p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ru-RU" sz="2600" dirty="0">
                <a:latin typeface="+mn-lt"/>
              </a:rPr>
              <a:t>Нормальная форма </a:t>
            </a:r>
            <a:r>
              <a:rPr lang="ru-RU" sz="2600" dirty="0" err="1">
                <a:latin typeface="+mn-lt"/>
              </a:rPr>
              <a:t>Бойса</a:t>
            </a:r>
            <a:r>
              <a:rPr lang="ru-RU" sz="2600" dirty="0">
                <a:latin typeface="+mn-lt"/>
              </a:rPr>
              <a:t>-Кодда</a:t>
            </a:r>
            <a:r>
              <a:rPr lang="en-US" sz="2600" dirty="0">
                <a:latin typeface="+mn-lt"/>
              </a:rPr>
              <a:t> (BCNF)</a:t>
            </a:r>
            <a:endParaRPr lang="ru-RU" sz="2600" dirty="0">
              <a:latin typeface="+mn-lt"/>
            </a:endParaRPr>
          </a:p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ru-RU" sz="2600" dirty="0">
                <a:latin typeface="+mn-lt"/>
              </a:rPr>
              <a:t>Четвертая нормальная форма (</a:t>
            </a:r>
            <a:r>
              <a:rPr lang="en-US" sz="2600" dirty="0">
                <a:latin typeface="+mn-lt"/>
              </a:rPr>
              <a:t>4NF</a:t>
            </a:r>
            <a:r>
              <a:rPr lang="ru-RU" sz="2600" dirty="0">
                <a:latin typeface="+mn-lt"/>
              </a:rPr>
              <a:t>)</a:t>
            </a:r>
          </a:p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ru-RU" sz="2600" dirty="0">
                <a:latin typeface="+mn-lt"/>
              </a:rPr>
              <a:t>Пятая нормальная форма (</a:t>
            </a:r>
            <a:r>
              <a:rPr lang="en-US" sz="2600" dirty="0">
                <a:latin typeface="+mn-lt"/>
              </a:rPr>
              <a:t>5NF</a:t>
            </a:r>
            <a:r>
              <a:rPr lang="ru-RU" sz="2600" dirty="0">
                <a:latin typeface="+mn-lt"/>
              </a:rPr>
              <a:t>)</a:t>
            </a:r>
          </a:p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ru-RU" sz="2600" dirty="0">
                <a:latin typeface="+mn-lt"/>
              </a:rPr>
              <a:t>Доменно-ключевая нормальная форма (</a:t>
            </a:r>
            <a:r>
              <a:rPr lang="en-US" sz="2600" dirty="0">
                <a:latin typeface="+mn-lt"/>
              </a:rPr>
              <a:t>DKNF)</a:t>
            </a:r>
          </a:p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ru-RU" sz="2600" dirty="0">
                <a:latin typeface="+mn-lt"/>
              </a:rPr>
              <a:t>Шестая нормальная форма (6</a:t>
            </a:r>
            <a:r>
              <a:rPr lang="en-US" sz="2600" dirty="0">
                <a:latin typeface="+mn-lt"/>
              </a:rPr>
              <a:t>NF</a:t>
            </a:r>
            <a:r>
              <a:rPr lang="ru-RU" sz="2600" dirty="0">
                <a:latin typeface="+mn-lt"/>
              </a:rPr>
              <a:t>)</a:t>
            </a:r>
          </a:p>
          <a:p>
            <a:pPr lvl="2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defRPr/>
            </a:pPr>
            <a:r>
              <a:rPr lang="ru-RU" sz="3000" b="1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Обычно нормализацию проводят до третьей нормальной формы</a:t>
            </a:r>
            <a:r>
              <a:rPr lang="ru-RU" sz="3000" b="1" i="1" dirty="0">
                <a:latin typeface="+mn-lt"/>
              </a:rPr>
              <a:t>.</a:t>
            </a:r>
            <a:endParaRPr lang="en-US" sz="3000" b="1" i="1" dirty="0">
              <a:latin typeface="+mn-lt"/>
            </a:endParaRPr>
          </a:p>
          <a:p>
            <a:pPr lvl="2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defRPr/>
            </a:pPr>
            <a:endParaRPr lang="ru-RU" sz="3000" b="1" dirty="0">
              <a:latin typeface="+mn-lt"/>
            </a:endParaRPr>
          </a:p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endParaRPr lang="ru-RU" sz="2600" dirty="0">
              <a:latin typeface="+mn-lt"/>
            </a:endParaRPr>
          </a:p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endParaRPr lang="ru-RU" sz="2600" dirty="0">
              <a:latin typeface="+mn-lt"/>
            </a:endParaRPr>
          </a:p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endParaRPr lang="ru-RU" sz="2600" dirty="0">
              <a:latin typeface="+mn-lt"/>
            </a:endParaRPr>
          </a:p>
        </p:txBody>
      </p:sp>
      <p:sp>
        <p:nvSpPr>
          <p:cNvPr id="45060" name="Объект 3">
            <a:extLst>
              <a:ext uri="{FF2B5EF4-FFF2-40B4-BE49-F238E27FC236}">
                <a16:creationId xmlns:a16="http://schemas.microsoft.com/office/drawing/2014/main" id="{2ABC190F-C0C8-4296-95FF-89C9ACF5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5" y="252413"/>
            <a:ext cx="53181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defTabSz="914400"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</a:pPr>
            <a:r>
              <a:rPr lang="ru-RU" altLang="ru-BY" sz="2800" b="1"/>
              <a:t>Нормализация</a:t>
            </a:r>
          </a:p>
          <a:p>
            <a:pPr algn="just" defTabSz="914400"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</a:pPr>
            <a:endParaRPr lang="ru-RU" altLang="ru-BY" sz="2600"/>
          </a:p>
        </p:txBody>
      </p:sp>
      <p:sp>
        <p:nvSpPr>
          <p:cNvPr id="45061" name="Прямоугольник 2">
            <a:extLst>
              <a:ext uri="{FF2B5EF4-FFF2-40B4-BE49-F238E27FC236}">
                <a16:creationId xmlns:a16="http://schemas.microsoft.com/office/drawing/2014/main" id="{95A91548-D1B3-4393-9B1A-7C7F514E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953" y="1328738"/>
            <a:ext cx="277543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/>
            <a:r>
              <a:rPr lang="ru-RU" altLang="ru-BY" sz="2400" b="1" dirty="0">
                <a:solidFill>
                  <a:srgbClr val="333333"/>
                </a:solidFill>
                <a:latin typeface="Roboto"/>
              </a:rPr>
              <a:t>Нормальная форма БД</a:t>
            </a:r>
            <a:r>
              <a:rPr lang="ru-RU" altLang="ru-BY" sz="2400" dirty="0">
                <a:solidFill>
                  <a:srgbClr val="333333"/>
                </a:solidFill>
                <a:latin typeface="Roboto"/>
              </a:rPr>
              <a:t> – это набор правил и критериев, которым должна отвечать база данных.</a:t>
            </a:r>
            <a:endParaRPr lang="ru-RU" altLang="ru-BY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FCB04-0BB3-4A09-AEE5-FD51A8F7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Основные понятия</a:t>
            </a:r>
            <a:endParaRPr lang="x-none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B88F78-EDBD-4D1F-BE0A-A38765FDF7C9}"/>
              </a:ext>
            </a:extLst>
          </p:cNvPr>
          <p:cNvSpPr/>
          <p:nvPr/>
        </p:nvSpPr>
        <p:spPr>
          <a:xfrm>
            <a:off x="1442906" y="1841500"/>
            <a:ext cx="1055541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lvl="2" indent="-45085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defRPr/>
            </a:pPr>
            <a:r>
              <a:rPr lang="ru-RU" sz="2400" dirty="0">
                <a:latin typeface="+mn-lt"/>
              </a:rPr>
              <a:t>Отношение находится в </a:t>
            </a:r>
            <a:r>
              <a:rPr lang="ru-RU" sz="2400" b="1" dirty="0">
                <a:latin typeface="+mn-lt"/>
              </a:rPr>
              <a:t>первой нормальной форме </a:t>
            </a:r>
            <a:r>
              <a:rPr lang="ru-RU" sz="2400" dirty="0">
                <a:latin typeface="+mn-lt"/>
              </a:rPr>
              <a:t>тогда и только тогда, когда каждый атрибут </a:t>
            </a:r>
            <a:r>
              <a:rPr lang="ru-RU" sz="2400" dirty="0" err="1">
                <a:latin typeface="+mn-lt"/>
              </a:rPr>
              <a:t>атомарен</a:t>
            </a:r>
            <a:r>
              <a:rPr lang="ru-RU" sz="2400" dirty="0">
                <a:latin typeface="+mn-lt"/>
              </a:rPr>
              <a:t> и все строки различны.</a:t>
            </a:r>
          </a:p>
          <a:p>
            <a:pPr marL="450850" lvl="2" indent="-45085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defRPr/>
            </a:pPr>
            <a:r>
              <a:rPr lang="ru-RU" sz="2400" dirty="0">
                <a:latin typeface="+mn-lt"/>
              </a:rPr>
              <a:t>Отношение находится во </a:t>
            </a:r>
            <a:r>
              <a:rPr lang="ru-RU" sz="2400" b="1" dirty="0">
                <a:latin typeface="+mn-lt"/>
              </a:rPr>
              <a:t>второй нормальной форме</a:t>
            </a:r>
            <a:r>
              <a:rPr lang="ru-RU" sz="2400" dirty="0">
                <a:latin typeface="+mn-lt"/>
              </a:rPr>
              <a:t>, если оно находится в первой нормальной форме, и при этом любой атрибут, не входящий в состав первичного ключа, функционально полно зависит от первичного ключа. У каждого отношения во второй нормальной форме должен быть первичный ключ.</a:t>
            </a:r>
          </a:p>
          <a:p>
            <a:pPr marL="450850" lvl="2" indent="-45085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defRPr/>
            </a:pPr>
            <a:r>
              <a:rPr lang="ru-RU" sz="2400" dirty="0">
                <a:latin typeface="+mn-lt"/>
              </a:rPr>
              <a:t>Отношение находится в </a:t>
            </a:r>
            <a:r>
              <a:rPr lang="ru-RU" sz="2400" b="1" dirty="0">
                <a:latin typeface="+mn-lt"/>
              </a:rPr>
              <a:t>третьей нормальной форме</a:t>
            </a:r>
            <a:r>
              <a:rPr lang="ru-RU" sz="2400" dirty="0">
                <a:latin typeface="+mn-lt"/>
              </a:rPr>
              <a:t>, если оно находится во второй нормальной форме и отсутствуют транзитивные функциональные зависимости </a:t>
            </a:r>
            <a:r>
              <a:rPr lang="ru-RU" sz="2400" dirty="0" err="1">
                <a:latin typeface="+mn-lt"/>
              </a:rPr>
              <a:t>неключевых</a:t>
            </a:r>
            <a:r>
              <a:rPr lang="ru-RU" sz="2400" dirty="0">
                <a:latin typeface="+mn-lt"/>
              </a:rPr>
              <a:t> атрибутов от ключевых. Необходимо выносить все </a:t>
            </a:r>
            <a:r>
              <a:rPr lang="ru-RU" sz="2400" dirty="0" err="1">
                <a:latin typeface="+mn-lt"/>
              </a:rPr>
              <a:t>неключевые</a:t>
            </a:r>
            <a:r>
              <a:rPr lang="ru-RU" sz="2400" dirty="0">
                <a:latin typeface="+mn-lt"/>
              </a:rPr>
              <a:t> поля, содержимое которых относится к нескольким записям, в отдельные отношения.</a:t>
            </a:r>
          </a:p>
          <a:p>
            <a:pPr marL="1143000" lvl="2" indent="-228600" algn="just" defTabSz="914400" fontAlgn="auto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endParaRPr lang="ru-RU" sz="24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05F289C1-9645-450A-AC62-02D911982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260350"/>
            <a:ext cx="8229600" cy="647700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Первая нормальная форма: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E08E30DA-1310-4B05-BD24-29AB43FDDD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9289" y="5734051"/>
            <a:ext cx="8353425" cy="72072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b="1"/>
              <a:t>Дети не являются элементарными данными, следовательно, таблицу нельзя вводить таким образом, её необходимо преобразовать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 b="1"/>
          </a:p>
          <a:p>
            <a:pPr>
              <a:buFont typeface="Wingdings" panose="05000000000000000000" pitchFamily="2" charset="2"/>
              <a:buNone/>
            </a:pPr>
            <a:endParaRPr lang="ru-RU" altLang="ru-RU" sz="2000" b="1"/>
          </a:p>
          <a:p>
            <a:pPr>
              <a:buFont typeface="Wingdings" panose="05000000000000000000" pitchFamily="2" charset="2"/>
              <a:buNone/>
            </a:pPr>
            <a:endParaRPr lang="ru-RU" altLang="ru-RU" sz="1000" b="1"/>
          </a:p>
          <a:p>
            <a:pPr>
              <a:buFont typeface="Wingdings" panose="05000000000000000000" pitchFamily="2" charset="2"/>
              <a:buNone/>
            </a:pPr>
            <a:endParaRPr lang="ru-RU" altLang="ru-RU" sz="1000" b="1"/>
          </a:p>
          <a:p>
            <a:pPr>
              <a:buFont typeface="Wingdings" panose="05000000000000000000" pitchFamily="2" charset="2"/>
              <a:buNone/>
            </a:pPr>
            <a:endParaRPr lang="ru-RU" altLang="ru-RU" sz="1000" b="1"/>
          </a:p>
          <a:p>
            <a:pPr>
              <a:buFont typeface="Wingdings" panose="05000000000000000000" pitchFamily="2" charset="2"/>
              <a:buNone/>
            </a:pPr>
            <a:endParaRPr lang="ru-RU" altLang="ru-RU" sz="1000" b="1"/>
          </a:p>
          <a:p>
            <a:pPr>
              <a:buFont typeface="Wingdings" panose="05000000000000000000" pitchFamily="2" charset="2"/>
              <a:buNone/>
            </a:pPr>
            <a:endParaRPr lang="ru-RU" altLang="ru-RU" sz="1000" b="1"/>
          </a:p>
        </p:txBody>
      </p:sp>
      <p:graphicFrame>
        <p:nvGraphicFramePr>
          <p:cNvPr id="182526" name="Group 254">
            <a:extLst>
              <a:ext uri="{FF2B5EF4-FFF2-40B4-BE49-F238E27FC236}">
                <a16:creationId xmlns:a16="http://schemas.microsoft.com/office/drawing/2014/main" id="{89FE75A6-A30F-47F8-B897-3070372681A1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774826" y="1052513"/>
          <a:ext cx="8353425" cy="3978276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3463163236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429057933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586196415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84715333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71941623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15406858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Таб. 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ФИО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Должность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№ кабинета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Телефон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Дети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47471"/>
                  </a:ext>
                </a:extLst>
              </a:tr>
              <a:tr h="1068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Иванов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Директор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Саша(1996)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Маша(1995)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38028"/>
                  </a:ext>
                </a:extLst>
              </a:tr>
              <a:tr h="1379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Зайцева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Бухгалтер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Петя(1992)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Витя(1997)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Лена(1999)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109287"/>
                  </a:ext>
                </a:extLst>
              </a:tr>
              <a:tr h="809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Волков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Менеджер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94293"/>
                  </a:ext>
                </a:extLst>
              </a:tr>
            </a:tbl>
          </a:graphicData>
        </a:graphic>
      </p:graphicFrame>
      <p:sp>
        <p:nvSpPr>
          <p:cNvPr id="182278" name="AutoShape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F7CFAE9-AC28-4D22-994A-93519BE86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333375"/>
            <a:ext cx="574675" cy="47625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35A7B433-9348-4C8B-AD49-7ACE941AB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457201"/>
            <a:ext cx="8218487" cy="523875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Вторая нормальная форма:</a:t>
            </a:r>
          </a:p>
        </p:txBody>
      </p:sp>
      <p:graphicFrame>
        <p:nvGraphicFramePr>
          <p:cNvPr id="183411" name="Group 115">
            <a:extLst>
              <a:ext uri="{FF2B5EF4-FFF2-40B4-BE49-F238E27FC236}">
                <a16:creationId xmlns:a16="http://schemas.microsoft.com/office/drawing/2014/main" id="{2606E2B2-4F0E-44AA-8A1C-17E4EC889D68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2956075"/>
              </p:ext>
            </p:extLst>
          </p:nvPr>
        </p:nvGraphicFramePr>
        <p:xfrm>
          <a:off x="1510018" y="1196975"/>
          <a:ext cx="3900881" cy="4213926"/>
        </p:xfrm>
        <a:graphic>
          <a:graphicData uri="http://schemas.openxmlformats.org/drawingml/2006/table">
            <a:tbl>
              <a:tblPr/>
              <a:tblGrid>
                <a:gridCol w="981512">
                  <a:extLst>
                    <a:ext uri="{9D8B030D-6E8A-4147-A177-3AD203B41FA5}">
                      <a16:colId xmlns:a16="http://schemas.microsoft.com/office/drawing/2014/main" val="2170630182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2790737726"/>
                    </a:ext>
                  </a:extLst>
                </a:gridCol>
                <a:gridCol w="1147709">
                  <a:extLst>
                    <a:ext uri="{9D8B030D-6E8A-4147-A177-3AD203B41FA5}">
                      <a16:colId xmlns:a16="http://schemas.microsoft.com/office/drawing/2014/main" val="2778691928"/>
                    </a:ext>
                  </a:extLst>
                </a:gridCol>
                <a:gridCol w="605590">
                  <a:extLst>
                    <a:ext uri="{9D8B030D-6E8A-4147-A177-3AD203B41FA5}">
                      <a16:colId xmlns:a16="http://schemas.microsoft.com/office/drawing/2014/main" val="3783690983"/>
                    </a:ext>
                  </a:extLst>
                </a:gridCol>
              </a:tblGrid>
              <a:tr h="988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№ ребёнка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Имя ребёнка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Год рождения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Таб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№  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FK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130966"/>
                  </a:ext>
                </a:extLst>
              </a:tr>
              <a:tr h="644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Саша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712517"/>
                  </a:ext>
                </a:extLst>
              </a:tr>
              <a:tr h="6457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Петя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612184"/>
                  </a:ext>
                </a:extLst>
              </a:tr>
              <a:tr h="644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Маша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161594"/>
                  </a:ext>
                </a:extLst>
              </a:tr>
              <a:tr h="647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Витя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751555"/>
                  </a:ext>
                </a:extLst>
              </a:tr>
              <a:tr h="644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Лена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78355"/>
                  </a:ext>
                </a:extLst>
              </a:tr>
            </a:tbl>
          </a:graphicData>
        </a:graphic>
      </p:graphicFrame>
      <p:graphicFrame>
        <p:nvGraphicFramePr>
          <p:cNvPr id="183421" name="Group 125">
            <a:extLst>
              <a:ext uri="{FF2B5EF4-FFF2-40B4-BE49-F238E27FC236}">
                <a16:creationId xmlns:a16="http://schemas.microsoft.com/office/drawing/2014/main" id="{59C939C9-6908-4A8C-9C90-BBB71648C45B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5591175" y="1196975"/>
          <a:ext cx="4681538" cy="4464052"/>
        </p:xfrm>
        <a:graphic>
          <a:graphicData uri="http://schemas.openxmlformats.org/drawingml/2006/table">
            <a:tbl>
              <a:tblPr/>
              <a:tblGrid>
                <a:gridCol w="538163">
                  <a:extLst>
                    <a:ext uri="{9D8B030D-6E8A-4147-A177-3AD203B41FA5}">
                      <a16:colId xmlns:a16="http://schemas.microsoft.com/office/drawing/2014/main" val="77027190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0491282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4060828486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184380644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57019062"/>
                    </a:ext>
                  </a:extLst>
                </a:gridCol>
              </a:tblGrid>
              <a:tr h="1309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Таб. №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ФИО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Должность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№ кабинета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Телефон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138855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Иванов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Директор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522199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Зайцев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Бухгалтер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449022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Волков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Менеджер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311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292579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Кошкина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Менеджер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311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6631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5" name="Rectangle 5">
            <a:extLst>
              <a:ext uri="{FF2B5EF4-FFF2-40B4-BE49-F238E27FC236}">
                <a16:creationId xmlns:a16="http://schemas.microsoft.com/office/drawing/2014/main" id="{C40D86BE-77F2-4124-8FE7-15DEC012A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333376"/>
            <a:ext cx="8291512" cy="595313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Третья нормальная форма: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3C9150E8-B762-4D17-8CEC-3B875A50D0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3284538"/>
            <a:ext cx="8640762" cy="309721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ru-RU" altLang="ru-RU" sz="2000"/>
              <a:t>Предположим, что в кабинете № 35 изменился телефон. Изменения требуется синхронно внести в две строки, следовательно, существует аномалия модификаций.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ru-RU" altLang="ru-RU" sz="2000"/>
              <a:t>Пусть есть кабинет, который ещё не занят, тогда невозможно (без сотрудника) внести  информацию о телефоне в этом кабинете. Следовательно, существует аномалия вставки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ru-RU" altLang="ru-RU" sz="2000"/>
              <a:t>Существует аномалия удаления (если в кабинете капитальный ремонт, то необходимо убрать сотрудников, следовательно, теряются данные о телефоне).</a:t>
            </a:r>
          </a:p>
        </p:txBody>
      </p:sp>
      <p:graphicFrame>
        <p:nvGraphicFramePr>
          <p:cNvPr id="184542" name="Group 222">
            <a:extLst>
              <a:ext uri="{FF2B5EF4-FFF2-40B4-BE49-F238E27FC236}">
                <a16:creationId xmlns:a16="http://schemas.microsoft.com/office/drawing/2014/main" id="{09852CF0-78F8-4CB7-B014-5C1C5BF34D5A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135188" y="981075"/>
          <a:ext cx="8070850" cy="210312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41279034"/>
                    </a:ext>
                  </a:extLst>
                </a:gridCol>
                <a:gridCol w="2052637">
                  <a:extLst>
                    <a:ext uri="{9D8B030D-6E8A-4147-A177-3AD203B41FA5}">
                      <a16:colId xmlns:a16="http://schemas.microsoft.com/office/drawing/2014/main" val="4110844136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512803195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3186283301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809969698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Таб. №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ФИО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Должность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№ кабинета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Телефон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785017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Иванов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Директор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936958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Зайцев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Бухгалтер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733930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Волков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Менеджер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549843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Кошкина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Менеджер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867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01C2F7A4-52FC-45D0-BAF1-BF2895583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333376"/>
            <a:ext cx="8291512" cy="595313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Третья нормальная форма:</a:t>
            </a:r>
          </a:p>
        </p:txBody>
      </p:sp>
      <p:graphicFrame>
        <p:nvGraphicFramePr>
          <p:cNvPr id="215101" name="Group 61">
            <a:extLst>
              <a:ext uri="{FF2B5EF4-FFF2-40B4-BE49-F238E27FC236}">
                <a16:creationId xmlns:a16="http://schemas.microsoft.com/office/drawing/2014/main" id="{DB1E365B-0113-43B2-9C03-29B6E6080259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37925247"/>
              </p:ext>
            </p:extLst>
          </p:nvPr>
        </p:nvGraphicFramePr>
        <p:xfrm>
          <a:off x="5994401" y="1557338"/>
          <a:ext cx="5472113" cy="4392614"/>
        </p:xfrm>
        <a:graphic>
          <a:graphicData uri="http://schemas.openxmlformats.org/drawingml/2006/table">
            <a:tbl>
              <a:tblPr/>
              <a:tblGrid>
                <a:gridCol w="1069129">
                  <a:extLst>
                    <a:ext uri="{9D8B030D-6E8A-4147-A177-3AD203B41FA5}">
                      <a16:colId xmlns:a16="http://schemas.microsoft.com/office/drawing/2014/main" val="3198214541"/>
                    </a:ext>
                  </a:extLst>
                </a:gridCol>
                <a:gridCol w="1305771">
                  <a:extLst>
                    <a:ext uri="{9D8B030D-6E8A-4147-A177-3AD203B41FA5}">
                      <a16:colId xmlns:a16="http://schemas.microsoft.com/office/drawing/2014/main" val="4249146956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71168734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3475044988"/>
                    </a:ext>
                  </a:extLst>
                </a:gridCol>
              </a:tblGrid>
              <a:tr h="11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Таб. 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ФИО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Должность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№ кабинета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81774"/>
                  </a:ext>
                </a:extLst>
              </a:tr>
              <a:tr h="827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Иванов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Директор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120823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Зайцев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Бухгалтер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563215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Волков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Менеджер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897931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Кошкина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Менеджер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299442"/>
                  </a:ext>
                </a:extLst>
              </a:tr>
            </a:tbl>
          </a:graphicData>
        </a:graphic>
      </p:graphicFrame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442DCADA-44DE-4E56-8577-A743B494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62017"/>
              </p:ext>
            </p:extLst>
          </p:nvPr>
        </p:nvGraphicFramePr>
        <p:xfrm>
          <a:off x="1117485" y="1557338"/>
          <a:ext cx="4788366" cy="2586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1943">
                  <a:extLst>
                    <a:ext uri="{9D8B030D-6E8A-4147-A177-3AD203B41FA5}">
                      <a16:colId xmlns:a16="http://schemas.microsoft.com/office/drawing/2014/main" val="2160615232"/>
                    </a:ext>
                  </a:extLst>
                </a:gridCol>
                <a:gridCol w="1359016">
                  <a:extLst>
                    <a:ext uri="{9D8B030D-6E8A-4147-A177-3AD203B41FA5}">
                      <a16:colId xmlns:a16="http://schemas.microsoft.com/office/drawing/2014/main" val="1523048195"/>
                    </a:ext>
                  </a:extLst>
                </a:gridCol>
                <a:gridCol w="1367407">
                  <a:extLst>
                    <a:ext uri="{9D8B030D-6E8A-4147-A177-3AD203B41FA5}">
                      <a16:colId xmlns:a16="http://schemas.microsoft.com/office/drawing/2014/main" val="1313681487"/>
                    </a:ext>
                  </a:extLst>
                </a:gridCol>
              </a:tblGrid>
              <a:tr h="944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u="none" strike="noStrike" kern="1200" cap="none" normalizeH="0" baseline="0" dirty="0" err="1">
                          <a:ln>
                            <a:noFill/>
                          </a:ln>
                          <a:effectLst/>
                        </a:rPr>
                        <a:t>Код_кабинета</a:t>
                      </a:r>
                      <a:r>
                        <a:rPr kumimoji="0" lang="ru-RU" altLang="ru-RU" sz="20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ru-RU" sz="20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PK</a:t>
                      </a:r>
                      <a:endParaRPr kumimoji="0" lang="ru-RU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№ кабинета</a:t>
                      </a:r>
                      <a:endParaRPr kumimoji="0" lang="ru-RU" altLang="ru-RU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Телефон</a:t>
                      </a:r>
                      <a:endParaRPr kumimoji="0" lang="ru-RU" altLang="ru-RU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338268"/>
                  </a:ext>
                </a:extLst>
              </a:tr>
              <a:tr h="547357"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1</a:t>
                      </a:r>
                      <a:endParaRPr 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ru-RU" altLang="ru-RU" sz="1800" kern="1200" dirty="0"/>
                        <a:t>32</a:t>
                      </a:r>
                      <a:endParaRPr lang="ru-RU" alt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ru-RU" altLang="ru-RU" sz="1800" kern="1200" dirty="0"/>
                        <a:t>212</a:t>
                      </a:r>
                      <a:endParaRPr lang="ru-RU" alt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70606"/>
                  </a:ext>
                </a:extLst>
              </a:tr>
              <a:tr h="547357"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2</a:t>
                      </a:r>
                      <a:endParaRPr 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ru-RU" altLang="ru-RU" sz="1800" kern="1200" dirty="0"/>
                        <a:t>33</a:t>
                      </a:r>
                      <a:endParaRPr lang="ru-RU" alt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ru-RU" altLang="ru-RU" sz="1800" kern="1200" dirty="0"/>
                        <a:t>213</a:t>
                      </a:r>
                      <a:endParaRPr lang="ru-RU" alt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161208"/>
                  </a:ext>
                </a:extLst>
              </a:tr>
              <a:tr h="547357"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3</a:t>
                      </a:r>
                      <a:endParaRPr 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ru-RU" altLang="ru-RU" sz="1800" kern="1200" dirty="0"/>
                        <a:t>35</a:t>
                      </a:r>
                      <a:endParaRPr lang="ru-RU" alt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ru-RU" altLang="ru-RU" sz="1800" kern="1200" dirty="0"/>
                        <a:t>311</a:t>
                      </a:r>
                      <a:endParaRPr lang="ru-RU" altLang="ru-RU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687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560</Words>
  <Application>Microsoft Office PowerPoint</Application>
  <PresentationFormat>Широкоэкранный</PresentationFormat>
  <Paragraphs>173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Gill Sans MT</vt:lpstr>
      <vt:lpstr>Roboto</vt:lpstr>
      <vt:lpstr>Times New Roman</vt:lpstr>
      <vt:lpstr>Wingdings</vt:lpstr>
      <vt:lpstr>Wingdings 3</vt:lpstr>
      <vt:lpstr>Легкий дым</vt:lpstr>
      <vt:lpstr>Нормализация</vt:lpstr>
      <vt:lpstr>Основные понятия</vt:lpstr>
      <vt:lpstr>Основные понятия</vt:lpstr>
      <vt:lpstr>Основные понятия</vt:lpstr>
      <vt:lpstr>Первая нормальная форма:</vt:lpstr>
      <vt:lpstr>Вторая нормальная форма:</vt:lpstr>
      <vt:lpstr>Третья нормальная форма:</vt:lpstr>
      <vt:lpstr>Третья нормальная форма: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Нормализация</dc:title>
  <dc:creator>Пользователь Windows</dc:creator>
  <cp:lastModifiedBy>Пользователь Windows</cp:lastModifiedBy>
  <cp:revision>6</cp:revision>
  <dcterms:created xsi:type="dcterms:W3CDTF">2022-03-15T08:50:24Z</dcterms:created>
  <dcterms:modified xsi:type="dcterms:W3CDTF">2022-03-15T10:47:52Z</dcterms:modified>
</cp:coreProperties>
</file>