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6E3F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12" autoAdjust="0"/>
    <p:restoredTop sz="89416" autoAdjust="0"/>
  </p:normalViewPr>
  <p:slideViewPr>
    <p:cSldViewPr snapToGrid="0">
      <p:cViewPr varScale="1">
        <p:scale>
          <a:sx n="66" d="100"/>
          <a:sy n="66" d="100"/>
        </p:scale>
        <p:origin x="66" y="870"/>
      </p:cViewPr>
      <p:guideLst/>
    </p:cSldViewPr>
  </p:slideViewPr>
  <p:outlineViewPr>
    <p:cViewPr>
      <p:scale>
        <a:sx n="33" d="100"/>
        <a:sy n="33" d="100"/>
      </p:scale>
      <p:origin x="0" y="-24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8E818-0966-4960-A13E-1F3B8859EDF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686EB-29C5-4DCF-A721-594B059E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2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Типы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подходят для многих языков, так как хранят символы не в кодировке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Вроде бы указывать NULL бессмысленно, если для поля установлено значение по умолчанию и нулевого значения просто не будет. Когда генерируется значение по умолчанию – только при вставке строки, а не при обновлении.  Если полю назначено значение по умолчанию и при этом запрещено нулевое значение, то ноль нельзя будет установить даже у существующей строки.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89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30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13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77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33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59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0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62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Аналогично работает выражение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UPDATE CASCADE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Но так как первичные ключи, как правило, изменяются очень редко, да и с принципе не рекомендуется использовать в качестве первичных ключей столбцы с изменяемыми значениями, то на практике выражение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UPDATE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используется редко.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3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Отличие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nvarchar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заключается в том, что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позволяет хранить строки в формате ASCII, где один символ занимает 1 байт, 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nvarchar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хранит строки в формате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каждый символ занимает 2 байта.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26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7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7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100нс – 100 наносекунд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38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98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8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Репликация - это процесс слияния двух баз данных.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0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686EB-29C5-4DCF-A721-594B059E4C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9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3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3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5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6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3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7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6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65478B-D13C-49E3-B1C8-CD4CB77D69D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478B-D13C-49E3-B1C8-CD4CB77D69D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4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SQL SERVER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79" y="3870417"/>
            <a:ext cx="8637072" cy="2014190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Создание </a:t>
            </a:r>
            <a:r>
              <a:rPr lang="ru-RU" sz="3200" b="1" dirty="0" err="1"/>
              <a:t>бд</a:t>
            </a:r>
            <a:endParaRPr lang="ru-RU" sz="3200" b="1" dirty="0"/>
          </a:p>
          <a:p>
            <a:r>
              <a:rPr lang="ru-RU" sz="3200" b="1" dirty="0"/>
              <a:t>Создание таблицы </a:t>
            </a:r>
            <a:r>
              <a:rPr lang="ru-RU" sz="3200" b="1" dirty="0" err="1"/>
              <a:t>бд</a:t>
            </a:r>
            <a:endParaRPr lang="ru-RU" sz="3200" b="1" dirty="0"/>
          </a:p>
          <a:p>
            <a:r>
              <a:rPr lang="ru-RU" sz="3200" b="1" dirty="0"/>
              <a:t>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2420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Создание базы данных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3961"/>
            <a:ext cx="5290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0709" y="1853754"/>
            <a:ext cx="107269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Для создания базы данных используется команда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r>
              <a:rPr lang="ru-RU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DATABASE 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Имя_БД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170" name="Picture 2" descr="Ð¡ÐºÑÐ¸Ð½ÑÐ¾Ñ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82" y="2703871"/>
            <a:ext cx="8826192" cy="337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96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Удаление базы данных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3961"/>
            <a:ext cx="5290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0709" y="1853754"/>
            <a:ext cx="1072699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Для удаления базы данных используется команда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r>
              <a:rPr lang="ru-RU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				</a:t>
            </a:r>
            <a:r>
              <a:rPr 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DROP</a:t>
            </a:r>
            <a:r>
              <a:rPr lang="ru-RU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 DATABASE 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Имя_БД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Примечание</a:t>
            </a:r>
            <a:r>
              <a:rPr lang="ru-RU" dirty="0"/>
              <a:t>: командой </a:t>
            </a:r>
            <a:r>
              <a:rPr lang="ru-RU" b="1" dirty="0"/>
              <a:t>DROP</a:t>
            </a:r>
            <a:r>
              <a:rPr lang="ru-RU" dirty="0"/>
              <a:t> на SQL сервере удаляются все объекты.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2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Создание таблицы базы данных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3961"/>
            <a:ext cx="5290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0709" y="1853754"/>
            <a:ext cx="1072699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				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dirty="0"/>
              <a:t>Для создания таблиц применяется команда </a:t>
            </a:r>
            <a:r>
              <a:rPr lang="ru-RU" b="1" dirty="0"/>
              <a:t>CREATE TABLE</a:t>
            </a:r>
            <a:r>
              <a:rPr lang="ru-RU" dirty="0"/>
              <a:t>. С этой командой можно использовать ряд операторов, которые определяют столбцы таблицы и их атрибуты. И кроме того, можно использовать ряд операторов, которые определяют свойства таблицы в целом. Одна база данных может содержать до 2 миллиардов таблиц.</a:t>
            </a:r>
          </a:p>
          <a:p>
            <a:r>
              <a:rPr lang="ru-RU" dirty="0"/>
              <a:t>Общий синтаксис создания таблицы выглядит следующим образом: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51819" y="3762317"/>
            <a:ext cx="8760442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название_таблицы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(название_столбца1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тип_данных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атрибуты_столбца1,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название_столбца2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тип_данных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атрибуты_столбца2,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................................................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название_столбцаN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тип_данных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атрибуты_столбцаN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атрибуты_таблицы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823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Создание таблицы базы данных. </a:t>
            </a:r>
            <a:r>
              <a:rPr lang="ru-RU" sz="1800" dirty="0"/>
              <a:t>Автоинкрементные поля</a:t>
            </a:r>
            <a:endParaRPr lang="en-US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3961"/>
            <a:ext cx="5290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8929" y="1853754"/>
            <a:ext cx="1120877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Identity</a:t>
            </a:r>
            <a:r>
              <a:rPr lang="en-US" dirty="0"/>
              <a:t> 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ru-RU" altLang="en-US" dirty="0"/>
              <a:t>позволяет указать, что значение данного поля будет сформировано автоматически. </a:t>
            </a:r>
            <a:r>
              <a:rPr lang="ru-RU" dirty="0"/>
              <a:t>Каждая новая строка будет получать число в поле с этим параметром, которое больше любого существующего в уже сформированных строках ранее.</a:t>
            </a:r>
            <a:r>
              <a:rPr lang="ru-RU" altLang="en-US" dirty="0"/>
              <a:t> </a:t>
            </a:r>
          </a:p>
          <a:p>
            <a:pPr algn="just"/>
            <a:r>
              <a:rPr lang="ru-RU" dirty="0"/>
              <a:t>В таблице может быть только одно поле с автоматически увеличиваемым значением. Чтобы задать данный тип поля, необходимо среди параметров указать ключевое слово </a:t>
            </a:r>
            <a:r>
              <a:rPr lang="ru-RU" b="1" dirty="0"/>
              <a:t>IDENTITY</a:t>
            </a:r>
            <a:r>
              <a:rPr lang="ru-RU" dirty="0"/>
              <a:t> в следующем виде:</a:t>
            </a:r>
            <a:endParaRPr lang="ru-RU" altLang="en-US" dirty="0"/>
          </a:p>
          <a:p>
            <a:r>
              <a:rPr lang="ru-RU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		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IDENTITY</a:t>
            </a:r>
            <a:r>
              <a:rPr lang="en-US" altLang="en-US" sz="2000" dirty="0">
                <a:solidFill>
                  <a:srgbClr val="EEEEEE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[(seed,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increment) [NOT FOR REPLICATION]] </a:t>
            </a:r>
          </a:p>
          <a:p>
            <a:pPr algn="just"/>
            <a:r>
              <a:rPr lang="ru-RU" dirty="0"/>
              <a:t>Необязательный параметр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NOT FOR REPLICATION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en-US" dirty="0"/>
              <a:t>задается в случае если используются два сервера и объединяются две базы данных  одинаковой структуры с них. </a:t>
            </a:r>
            <a:r>
              <a:rPr lang="ru-RU" dirty="0"/>
              <a:t>В этом случае, при вставке новой строки не будет нарушена целостность данных.</a:t>
            </a:r>
            <a:endParaRPr lang="en-US" dirty="0"/>
          </a:p>
          <a:p>
            <a:pPr algn="just"/>
            <a:endParaRPr lang="en-US" dirty="0"/>
          </a:p>
          <a:p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Id_1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Identity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-- </a:t>
            </a:r>
            <a:r>
              <a:rPr lang="ru-RU" dirty="0">
                <a:solidFill>
                  <a:srgbClr val="00B050"/>
                </a:solidFill>
              </a:rPr>
              <a:t>начальное значения выбрано число 100, последующие: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ru-RU" dirty="0">
                <a:solidFill>
                  <a:srgbClr val="00B050"/>
                </a:solidFill>
              </a:rPr>
              <a:t>02,104…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Id_2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Identity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en-US" dirty="0">
                <a:solidFill>
                  <a:srgbClr val="00B050"/>
                </a:solidFill>
              </a:rPr>
              <a:t>-- такое объявление указывает, что поле </a:t>
            </a:r>
            <a:r>
              <a:rPr lang="en-US" altLang="en-US" dirty="0">
                <a:solidFill>
                  <a:srgbClr val="00B050"/>
                </a:solidFill>
              </a:rPr>
              <a:t>Id </a:t>
            </a:r>
            <a:r>
              <a:rPr lang="ru-RU" altLang="en-US" dirty="0">
                <a:solidFill>
                  <a:srgbClr val="00B050"/>
                </a:solidFill>
              </a:rPr>
              <a:t>автоинкрементное</a:t>
            </a:r>
            <a:r>
              <a:rPr lang="en-US" altLang="en-US" dirty="0">
                <a:solidFill>
                  <a:srgbClr val="00B050"/>
                </a:solidFill>
              </a:rPr>
              <a:t>, </a:t>
            </a:r>
            <a:r>
              <a:rPr lang="ru-RU" dirty="0">
                <a:solidFill>
                  <a:srgbClr val="00B050"/>
                </a:solidFill>
              </a:rPr>
              <a:t>начальное </a:t>
            </a:r>
            <a:r>
              <a:rPr lang="en-US" dirty="0">
                <a:solidFill>
                  <a:srgbClr val="00B050"/>
                </a:solidFill>
              </a:rPr>
              <a:t>								</a:t>
            </a:r>
            <a:r>
              <a:rPr lang="ru-RU" dirty="0">
                <a:solidFill>
                  <a:srgbClr val="00B050"/>
                </a:solidFill>
              </a:rPr>
              <a:t>значение и увеличение равно 1</a:t>
            </a:r>
            <a:endParaRPr lang="en-US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1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Создание таблицы базы данных. </a:t>
            </a:r>
            <a:r>
              <a:rPr lang="ru-RU" sz="1800" dirty="0"/>
              <a:t>Значения по умолчанию</a:t>
            </a:r>
            <a:endParaRPr lang="en-US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3961"/>
            <a:ext cx="5290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0709" y="1853754"/>
            <a:ext cx="10726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Бывают случаи, когда необходимо упростить ввод данных со стороны пользователя или просто забивать в какое-либо поле значение, без вмешательства пользователя. </a:t>
            </a:r>
          </a:p>
          <a:p>
            <a:pPr algn="just"/>
            <a:r>
              <a:rPr lang="ru-RU" dirty="0"/>
              <a:t>Для задания значения по умолчанию, используется ключевое слово </a:t>
            </a:r>
            <a:r>
              <a:rPr lang="ru-RU" b="1" dirty="0"/>
              <a:t>DEFAULT</a:t>
            </a:r>
            <a:r>
              <a:rPr lang="ru-RU" dirty="0"/>
              <a:t>, после которого идет нужное значение в том же формате, что и поле. Это значит, что если поле числовое, то значение по умолчанию должно быть числом. Если поле строковое, то значение должно быть строкой заключенной в одинарные кавычки.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37071" y="3812970"/>
            <a:ext cx="876044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1, </a:t>
            </a:r>
          </a:p>
          <a:p>
            <a:pPr lvl="3" defTabSz="914400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dDate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()), </a:t>
            </a:r>
          </a:p>
          <a:p>
            <a:pPr lvl="3" defTabSz="914400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vcName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varchar(50)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'M' 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112469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Создание таблицы базы данных</a:t>
            </a:r>
            <a:r>
              <a:rPr lang="ru-RU" dirty="0"/>
              <a:t>. </a:t>
            </a:r>
            <a:r>
              <a:rPr lang="ru-RU" sz="2000" dirty="0"/>
              <a:t>Ограничения значений полей</a:t>
            </a:r>
            <a:br>
              <a:rPr lang="ru-RU" dirty="0"/>
            </a:br>
            <a:endParaRPr lang="en-US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3961"/>
            <a:ext cx="5290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0709" y="1853754"/>
            <a:ext cx="1072699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Задача любого администратора и программиста, совместно обеспечить целостность и корректность данных.  Для этого используют ограничения – универсальное средство, с помощью которого можно задать правила, которым должны удовлетворять данные, для возможности записи в поле. Если записываемое значение не удовлетворяет ограничениям, назначенным полю, то запись завершается ошибкой. Таким образом, сервер сам будет контролировать целостность данных, вводимых пользователем.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1. </a:t>
            </a:r>
            <a:r>
              <a:rPr lang="ru-RU" dirty="0"/>
              <a:t>Разрешение или запрещение введения нулевых значений (NULL).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11242" y="3999943"/>
            <a:ext cx="876044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DEFAULT 1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3" defTabSz="914400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dDate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DEFAULT 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3" defTabSz="914400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vcName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varchar(50)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NOT NULL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25294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Создание таблицы базы данных</a:t>
            </a:r>
            <a:r>
              <a:rPr lang="ru-RU" dirty="0"/>
              <a:t>. </a:t>
            </a:r>
            <a:r>
              <a:rPr lang="ru-RU" sz="2000" dirty="0"/>
              <a:t>Ограничения значений полей</a:t>
            </a:r>
            <a:br>
              <a:rPr lang="ru-RU" dirty="0"/>
            </a:br>
            <a:endParaRPr lang="en-US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30709" y="1853754"/>
            <a:ext cx="107269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Ограничения NULL и NOT NULL являются не жесткими и некоторые специалисты даже не относят их к ограничениям, хотя, по своей сути они такими являются. 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2. </a:t>
            </a:r>
            <a:r>
              <a:rPr lang="ru-RU" dirty="0"/>
              <a:t>Более жесткие ограничения задаются оператором CHECK.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80612" y="2749101"/>
            <a:ext cx="101770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DEFAULT 1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NOT NULL, </a:t>
            </a:r>
          </a:p>
          <a:p>
            <a:pPr lvl="3" defTabSz="914400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dDate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DEFAULT 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NULL, </a:t>
            </a:r>
          </a:p>
          <a:p>
            <a:pPr lvl="3" defTabSz="914400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vcName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varchar(50) NOT NULL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3" defTabSz="914400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iApartment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iApartment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&gt;0 and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iApartment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&lt;1000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30708" y="4903537"/>
            <a:ext cx="10726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данном случае задано ограничение целостности данных на уровне поля. Более корректным является задание ограничений на уровне таблицы через оператор  </a:t>
            </a:r>
            <a:r>
              <a:rPr lang="en-US" b="1" dirty="0"/>
              <a:t>Constraint</a:t>
            </a:r>
            <a:r>
              <a:rPr lang="ru-RU" dirty="0"/>
              <a:t>: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753648" y="5537274"/>
            <a:ext cx="5121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имя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ограничения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9329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Создание таблицы базы данных</a:t>
            </a:r>
            <a:r>
              <a:rPr lang="ru-RU" dirty="0"/>
              <a:t>. </a:t>
            </a:r>
            <a:r>
              <a:rPr lang="ru-RU" sz="2000" dirty="0"/>
              <a:t>Ограничения значений полей</a:t>
            </a:r>
            <a:br>
              <a:rPr lang="ru-RU" dirty="0"/>
            </a:br>
            <a:endParaRPr lang="en-US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39999" y="5213059"/>
            <a:ext cx="9521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/>
              <a:t>Имена ограничений внутри базы данных должны быть уникальными. Это значит, что нельзя создать два ограничения с одним и тем же именем не только для одной и той же таблицы, но и для разных таблиц одной базы данных.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33863" y="2172016"/>
            <a:ext cx="10958137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 defTabSz="914400"/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DEFAULT 1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NOT NULL, </a:t>
            </a:r>
          </a:p>
          <a:p>
            <a:pPr lvl="3" defTabSz="914400"/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dDate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3" defTabSz="914400"/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iApartment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cPol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nchar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(1),</a:t>
            </a:r>
          </a:p>
          <a:p>
            <a:pPr lvl="3" defTabSz="914400"/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vc_Phone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varchar(20) NOT NULL</a:t>
            </a:r>
            <a:endParaRPr lang="ru-RU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iApartment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CHECK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iApartment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&gt;0 and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iApartment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&lt;1000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lvl="3" defTabSz="914400"/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dDate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CHECK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dDate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()),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cPol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CHECK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cPol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 (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Ж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3" defTabSz="914400"/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vcPhone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CHECK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vc_Phone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LIKE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([0-9][0-9][0-9]) [0-9][0-9][0-9]-[0-9][0-9]-[0-9][0-9]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 defTabSz="914400"/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/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16149" y="1853754"/>
            <a:ext cx="10130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 создании ограничения, можно использовать многие операторы сравнения языка SQL.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1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Создание таблицы базы данных</a:t>
            </a:r>
            <a:r>
              <a:rPr lang="ru-RU" dirty="0"/>
              <a:t>. </a:t>
            </a:r>
            <a:r>
              <a:rPr lang="ru-RU" sz="2000" dirty="0"/>
              <a:t>Ограничения значений полей</a:t>
            </a:r>
            <a:br>
              <a:rPr lang="ru-RU" dirty="0"/>
            </a:br>
            <a:endParaRPr lang="en-US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149" y="1853754"/>
            <a:ext cx="101308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3.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Бывает необходимость, чтобы определенное поле или сочетание полей были в базе данных уникальными.</a:t>
            </a:r>
            <a:r>
              <a:rPr lang="en-US" dirty="0"/>
              <a:t> </a:t>
            </a:r>
            <a:r>
              <a:rPr lang="ru-RU" dirty="0"/>
              <a:t>Для создания ограничения уникальности используется ограничение </a:t>
            </a:r>
            <a:r>
              <a:rPr lang="ru-RU" b="1" dirty="0"/>
              <a:t>UNIQUE</a:t>
            </a:r>
            <a:r>
              <a:rPr lang="ru-RU" dirty="0"/>
              <a:t>, которое выглядит следующим образом: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87591" y="2777084"/>
            <a:ext cx="6763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имя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/>
              <a:t>UNIQUE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поле или список полей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51579" y="3623470"/>
            <a:ext cx="1095813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 defTabSz="914400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idName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3" defTabSz="914400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vcName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(20),</a:t>
            </a:r>
            <a:endParaRPr lang="ru-RU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914400"/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UNIQIE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idName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1169576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/>
          </a:bodyPr>
          <a:lstStyle/>
          <a:p>
            <a:r>
              <a:rPr lang="ru-RU" dirty="0"/>
              <a:t>Создание таблицы базы данных. </a:t>
            </a:r>
            <a:r>
              <a:rPr lang="ru-RU" sz="2000" dirty="0"/>
              <a:t>Первичный ключ</a:t>
            </a:r>
            <a:br>
              <a:rPr lang="ru-RU" dirty="0"/>
            </a:br>
            <a:endParaRPr lang="en-US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149" y="1853754"/>
            <a:ext cx="10130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Т</a:t>
            </a:r>
            <a:r>
              <a:rPr lang="ru-RU" dirty="0"/>
              <a:t>олько один первичный ключ может быть создан для таблицы. </a:t>
            </a:r>
          </a:p>
          <a:p>
            <a:pPr algn="just"/>
            <a:r>
              <a:rPr lang="ru-RU" dirty="0"/>
              <a:t>Для создания первичного ключа используется оператор </a:t>
            </a:r>
            <a:r>
              <a:rPr lang="en-US" b="1" dirty="0"/>
              <a:t>PRIMARY KEY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4029" y="2500085"/>
            <a:ext cx="6299286" cy="1292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 defTabSz="914400"/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idName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IDENTITY(1,1) </a:t>
            </a:r>
            <a:r>
              <a:rPr lang="en-US" sz="1600" b="1" dirty="0"/>
              <a:t>PRIMARY KEY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3" defTabSz="914400"/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vcName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(20)</a:t>
            </a:r>
            <a:endParaRPr lang="ru-RU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/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76201" y="4125946"/>
            <a:ext cx="9035228" cy="1538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 defTabSz="914400"/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idName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IDENTITY(1,1), </a:t>
            </a:r>
          </a:p>
          <a:p>
            <a:pPr lvl="3" defTabSz="914400"/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vcName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(20),</a:t>
            </a:r>
          </a:p>
          <a:p>
            <a:pPr lvl="3" defTabSz="914400"/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pk_ID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/>
              <a:t>PRIMARY KEY 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idName,vcName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 defTabSz="914400"/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820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1979817"/>
            <a:ext cx="9603275" cy="3005137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ru-RU" dirty="0"/>
              <a:t>Современные СУБД поддерживают определенный набор встроенных типов данных, используемых для определения полей таблицы. 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dirty="0"/>
              <a:t>Для всех типов данных допускается особое NULL-значение, которое по своей сути означает отсутствие значения. 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dirty="0"/>
              <a:t>Для каждого типа данных допускается свое NULL-значение, которое отличается от любого не NULL-значения этого же типа. В языке нет возможности представить NULL-значение, но в некоторых случаях для его обозначения используется ключевое слово NULL.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3809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/>
          </a:bodyPr>
          <a:lstStyle/>
          <a:p>
            <a:r>
              <a:rPr lang="ru-RU" dirty="0"/>
              <a:t>Создание таблицы базы данных. </a:t>
            </a:r>
            <a:r>
              <a:rPr lang="ru-RU" sz="2000" dirty="0"/>
              <a:t>внешний ключ</a:t>
            </a:r>
            <a:br>
              <a:rPr lang="ru-RU" dirty="0"/>
            </a:br>
            <a:endParaRPr lang="en-US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148" y="1853754"/>
            <a:ext cx="1084155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Внешние ключи применяются для установки связи между таблицами. Внешний ключ устанавливается для столбцов из зависимой, подчиненной таблицы, и указывает на один из столбцов из главной таблицы.  Внешний ключ также может указывать на какой-то другой столбец, который имеет уникальное значение.</a:t>
            </a:r>
          </a:p>
          <a:p>
            <a:r>
              <a:rPr lang="ru-RU" dirty="0"/>
              <a:t>Общий синтаксис установки внешнего ключа на уровне столбца:</a:t>
            </a:r>
          </a:p>
          <a:p>
            <a:pPr algn="just"/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66524" y="3366923"/>
            <a:ext cx="101408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ru-RU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REFERENCES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главная_таблица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столбец_главной_таблицы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0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[ON DELETE {CASCADE|NO ACTION}]</a:t>
            </a:r>
            <a:endParaRPr lang="en-US" altLang="en-US" sz="20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[ON UPDATE {CASCADE|NO ACTION}]</a:t>
            </a:r>
            <a:endParaRPr lang="en-US" altLang="en-US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62050" y="4290253"/>
            <a:ext cx="10553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Общий синтаксис установки внешнего ключа на уровне таблицы: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66524" y="4688093"/>
            <a:ext cx="10140800" cy="12311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ru-RU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столбец1, столбец2, …, столбец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914400"/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главная_таблица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столбец_гл_таб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1,…,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столбец_гл_табN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0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[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ON DELETE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CASCADE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NO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ACTION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}]</a:t>
            </a:r>
            <a:endParaRPr lang="en-US" altLang="en-US" sz="20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[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ON UPDATE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CASCADE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NO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ACTION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}]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7262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/>
          </a:bodyPr>
          <a:lstStyle/>
          <a:p>
            <a:r>
              <a:rPr lang="ru-RU" dirty="0"/>
              <a:t>Создание таблицы базы данных. </a:t>
            </a:r>
            <a:r>
              <a:rPr lang="ru-RU" sz="2000" dirty="0"/>
              <a:t>пример</a:t>
            </a:r>
            <a:endParaRPr lang="en-US" sz="18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22279" y="1992253"/>
            <a:ext cx="10140800" cy="41549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Id INT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IDENTITY,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Age INT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18, 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NVARCHAR(20)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NVARCHAR(20)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Email VARCHAR(30)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UNIQUE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Phone VARCHAR(20)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UNIQUE</a:t>
            </a:r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dirty="0"/>
          </a:p>
          <a:p>
            <a:pPr lvl="0" defTabSz="914400"/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Id INT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PRIMARY KEY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IDENTITY,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INT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Customers (Id),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Date</a:t>
            </a:r>
            <a:endParaRPr lang="en-US" altLang="en-US" dirty="0"/>
          </a:p>
          <a:p>
            <a:pPr lvl="0" defTabSz="9144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4878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/>
          </a:bodyPr>
          <a:lstStyle/>
          <a:p>
            <a:r>
              <a:rPr lang="ru-RU" dirty="0"/>
              <a:t>Создание таблицы базы данных. </a:t>
            </a:r>
            <a:r>
              <a:rPr lang="ru-RU" sz="2000" dirty="0"/>
              <a:t>внешний ключ</a:t>
            </a:r>
            <a:br>
              <a:rPr lang="ru-RU" dirty="0"/>
            </a:br>
            <a:endParaRPr lang="en-US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148" y="1853754"/>
            <a:ext cx="1084155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 помощью оператора </a:t>
            </a:r>
            <a:r>
              <a:rPr lang="ru-RU" b="1" dirty="0"/>
              <a:t>CONSTRAINT</a:t>
            </a:r>
            <a:r>
              <a:rPr lang="ru-RU" dirty="0"/>
              <a:t> можно задать имя для ограничения внешнего ключа. Обычно это имя начинается с префикса "FK_": </a:t>
            </a:r>
            <a:endParaRPr lang="en-US" dirty="0"/>
          </a:p>
          <a:p>
            <a:pPr algn="just"/>
            <a:r>
              <a:rPr lang="ru-RU" dirty="0"/>
              <a:t>Общий синтаксис установки внешнего ключа на уровне столбца:</a:t>
            </a:r>
          </a:p>
          <a:p>
            <a:pPr algn="just"/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33174" y="3340432"/>
            <a:ext cx="10140800" cy="2462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Id INT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PRIMARY KEY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IDENTITY,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INT,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Date,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FK_Orders_To_Customers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FOREIGN KEY 		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Customers (Id)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6828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Создание таблицы базы данных. </a:t>
            </a:r>
            <a:r>
              <a:rPr lang="en-US" sz="2000" dirty="0"/>
              <a:t>ON DELETE </a:t>
            </a:r>
            <a:r>
              <a:rPr lang="ru-RU" sz="2000" dirty="0"/>
              <a:t>и </a:t>
            </a:r>
            <a:r>
              <a:rPr lang="en-US" sz="2000" dirty="0"/>
              <a:t>ON UPDATE</a:t>
            </a:r>
            <a:br>
              <a:rPr lang="en-US" sz="2000" dirty="0"/>
            </a:br>
            <a:br>
              <a:rPr lang="ru-RU" dirty="0"/>
            </a:br>
            <a:endParaRPr lang="en-US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148" y="1853754"/>
            <a:ext cx="1084155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 помощью выражений </a:t>
            </a:r>
            <a:r>
              <a:rPr lang="ru-RU" b="1" dirty="0"/>
              <a:t>ON DELETE</a:t>
            </a:r>
            <a:r>
              <a:rPr lang="ru-RU" dirty="0"/>
              <a:t> и </a:t>
            </a:r>
            <a:r>
              <a:rPr lang="ru-RU" b="1" dirty="0"/>
              <a:t>ON UPDATE</a:t>
            </a:r>
            <a:r>
              <a:rPr lang="ru-RU" dirty="0"/>
              <a:t> можно установить действия, которые выполняться соответственно при удалении и изменении связанной строки из главной таблицы. И для определения действия можно использовать следующие опции: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/>
              <a:t>CASCADE</a:t>
            </a:r>
            <a:r>
              <a:rPr lang="ru-RU" dirty="0"/>
              <a:t>: автоматически удаляет или изменяет строки из зависимой таблицы при удалении или изменении связанных строк в главной таблице.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/>
              <a:t>NO ACTION</a:t>
            </a:r>
            <a:r>
              <a:rPr lang="ru-RU" dirty="0"/>
              <a:t>: предотвращает какие-либо действия в зависимой таблице при удалении или изменении связанных строк в главной таблице. То есть фактически какие-либо действия отсутствуют.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/>
              <a:t>SET NULL</a:t>
            </a:r>
            <a:r>
              <a:rPr lang="ru-RU" dirty="0"/>
              <a:t>: при удалении связанной строки из главной таблицы устанавливает для столбца внешнего ключа значение NULL.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/>
              <a:t>SET DEFAULT</a:t>
            </a:r>
            <a:r>
              <a:rPr lang="ru-RU" dirty="0"/>
              <a:t>: при удалении связанной строки из главной таблицы устанавливает для столбца внешнего ключа значение по умолчанию, которое задается с помощью атрибуты DEFAULT. Если для столбца не задано значение по умолчанию, то в качестве него применяется значение NULL.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20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Создание таблицы базы данных. </a:t>
            </a:r>
            <a:r>
              <a:rPr lang="en-US" sz="2000" dirty="0"/>
              <a:t>ON DELETE </a:t>
            </a:r>
            <a:r>
              <a:rPr lang="ru-RU" sz="2000" dirty="0"/>
              <a:t>и </a:t>
            </a:r>
            <a:r>
              <a:rPr lang="en-US" sz="2000" dirty="0"/>
              <a:t>ON UPDATE</a:t>
            </a:r>
            <a:br>
              <a:rPr lang="en-US" sz="2000" dirty="0"/>
            </a:br>
            <a:br>
              <a:rPr lang="ru-RU" dirty="0"/>
            </a:br>
            <a:endParaRPr lang="en-US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148" y="1853754"/>
            <a:ext cx="108415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 умолчанию, если на строку из главной таблицы по внешнему ключу ссылается какая-либо строка из зависимой таблицы, то нельзя удалить эту строку из главной таблицы. Вначале необходимо будет удалить все связанные строки из зависимой таблицы. И если при удалении строки из главной таблицы необходимо, чтобы были удалены все связанные строки из зависимой таблицы, то применяется каскадное удаление, то есть опция </a:t>
            </a:r>
            <a:r>
              <a:rPr lang="en-US" b="1" dirty="0"/>
              <a:t>CASCADE</a:t>
            </a:r>
            <a:r>
              <a:rPr lang="en-US" dirty="0"/>
              <a:t>: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33174" y="3340432"/>
            <a:ext cx="10140800" cy="2462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Id INT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PRIMARY KEY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IDENTITY,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INT,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Date,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FK_Orders_To_Customers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FOREIGN KEY 	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Customers (Id)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cap="all" dirty="0">
                <a:solidFill>
                  <a:srgbClr val="006699"/>
                </a:solidFill>
                <a:latin typeface="Consolas" panose="020B0609020204030204" pitchFamily="49" charset="0"/>
              </a:rPr>
              <a:t>on delete cascade</a:t>
            </a:r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7103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Создание таблицы базы данных. </a:t>
            </a:r>
            <a:r>
              <a:rPr lang="ru-RU" sz="2000" dirty="0"/>
              <a:t>Изменение таблицы</a:t>
            </a:r>
            <a:br>
              <a:rPr lang="en-US" sz="2000" dirty="0"/>
            </a:br>
            <a:br>
              <a:rPr lang="ru-RU" dirty="0"/>
            </a:br>
            <a:endParaRPr lang="en-US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148" y="1853754"/>
            <a:ext cx="108415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Для уже существующей таблицы поля можно изменить определение таблицы. </a:t>
            </a:r>
          </a:p>
          <a:p>
            <a:pPr algn="just"/>
            <a:r>
              <a:rPr lang="ru-RU" dirty="0"/>
              <a:t>Для изменения таблиц используется команда </a:t>
            </a:r>
            <a:r>
              <a:rPr lang="ru-RU" b="1" dirty="0"/>
              <a:t>ALTER TABLE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Общий формальный синтаксис команды выглядит следующим образом: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85688" y="2984532"/>
            <a:ext cx="10772013" cy="1846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ALTER TABLE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название_таблицы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[WITH CHECK | WITH NOCHECK]</a:t>
            </a:r>
            <a:endParaRPr lang="en-US" altLang="en-US" sz="3200" dirty="0"/>
          </a:p>
          <a:p>
            <a:pPr lvl="0" defTabSz="914400"/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ADD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название_столбца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тип_данных_столбца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атрибуты_столбца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| 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DROP COLUMN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название_столбца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ALTER COLUMN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название_столбца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тип_данных_столбца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alt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|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ADD [CONSTRAINT]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определение_ограничения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endParaRPr lang="en-US" altLang="en-US" sz="3200" dirty="0"/>
          </a:p>
          <a:p>
            <a:pPr lvl="0" defTabSz="91440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	 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DROP [CONSTRAINT]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имя_ограничения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4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67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Создание таблицы базы данных. </a:t>
            </a:r>
            <a:r>
              <a:rPr lang="ru-RU" sz="2000" dirty="0"/>
              <a:t>Изменение таблицы. примеры</a:t>
            </a:r>
            <a:br>
              <a:rPr lang="en-US" sz="2000" dirty="0"/>
            </a:br>
            <a:br>
              <a:rPr lang="ru-RU" dirty="0"/>
            </a:br>
            <a:endParaRPr lang="en-US" sz="1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2230" y="2257982"/>
            <a:ext cx="9075951" cy="6155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ALTER TABLE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en-US" altLang="en-US" sz="3200" dirty="0"/>
          </a:p>
          <a:p>
            <a:pPr lvl="0" defTabSz="914400"/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ADD Address NVARCHAR(50) </a:t>
            </a:r>
            <a:r>
              <a:rPr lang="en-US" alt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DEFAULT '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Неизвестно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endParaRPr lang="en-US" altLang="en-US" sz="4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85690" y="2969986"/>
            <a:ext cx="4651433" cy="6155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ALTER TABLE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en-US" altLang="en-US" sz="3200" dirty="0"/>
          </a:p>
          <a:p>
            <a:pPr defTabSz="914400"/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DROP COLUMN Address</a:t>
            </a:r>
            <a:endParaRPr lang="en-US" altLang="en-US" sz="48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80541" y="3681990"/>
            <a:ext cx="8628582" cy="6155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ALTER TABLE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</a:p>
          <a:p>
            <a:pPr lvl="0" defTabSz="914400"/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ALTER COLUMN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NVARCHAR(200)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58640" y="4297543"/>
            <a:ext cx="11299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 умолчанию используется значение </a:t>
            </a:r>
            <a:r>
              <a:rPr lang="ru-RU" b="1" dirty="0"/>
              <a:t>WITH CHECK</a:t>
            </a:r>
            <a:r>
              <a:rPr lang="ru-RU" dirty="0"/>
              <a:t>, которое проверяет на соответствие ограничениям.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085690" y="4666875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ALTER TABLE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Customers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WITH NOCHECK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 CHECK (Age &gt; 21);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737124" y="4666875"/>
            <a:ext cx="63270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i="1" dirty="0">
                <a:solidFill>
                  <a:srgbClr val="000000"/>
                </a:solidFill>
                <a:latin typeface="verdana" panose="020B0604030504040204" pitchFamily="34" charset="0"/>
              </a:rPr>
              <a:t>Если в таблице есть строки, в которых в столбце </a:t>
            </a:r>
            <a:r>
              <a:rPr lang="ru-RU" sz="1400" i="1" dirty="0" err="1">
                <a:solidFill>
                  <a:srgbClr val="000000"/>
                </a:solidFill>
                <a:latin typeface="verdana" panose="020B0604030504040204" pitchFamily="34" charset="0"/>
              </a:rPr>
              <a:t>Age</a:t>
            </a:r>
            <a:r>
              <a:rPr lang="ru-RU" sz="1400" i="1" dirty="0">
                <a:solidFill>
                  <a:srgbClr val="000000"/>
                </a:solidFill>
                <a:latin typeface="verdana" panose="020B0604030504040204" pitchFamily="34" charset="0"/>
              </a:rPr>
              <a:t> есть значения, несоответствующие этому ограничению, то </a:t>
            </a:r>
            <a:r>
              <a:rPr lang="ru-RU" sz="1400" i="1" dirty="0" err="1">
                <a:solidFill>
                  <a:srgbClr val="000000"/>
                </a:solidFill>
                <a:latin typeface="verdana" panose="020B0604030504040204" pitchFamily="34" charset="0"/>
              </a:rPr>
              <a:t>sql</a:t>
            </a:r>
            <a:r>
              <a:rPr lang="ru-RU" sz="1400" i="1" dirty="0">
                <a:solidFill>
                  <a:srgbClr val="000000"/>
                </a:solidFill>
                <a:latin typeface="verdana" panose="020B0604030504040204" pitchFamily="34" charset="0"/>
              </a:rPr>
              <a:t>-команда без </a:t>
            </a:r>
            <a:r>
              <a:rPr lang="ru-RU" sz="1400" b="1" i="1" dirty="0">
                <a:solidFill>
                  <a:srgbClr val="000000"/>
                </a:solidFill>
                <a:latin typeface="verdana" panose="020B0604030504040204" pitchFamily="34" charset="0"/>
              </a:rPr>
              <a:t>WITH NOCHECK </a:t>
            </a:r>
            <a:r>
              <a:rPr lang="ru-RU" sz="1400" i="1" dirty="0">
                <a:solidFill>
                  <a:srgbClr val="000000"/>
                </a:solidFill>
                <a:latin typeface="verdana" panose="020B0604030504040204" pitchFamily="34" charset="0"/>
              </a:rPr>
              <a:t>завершится с ошибкой. </a:t>
            </a:r>
          </a:p>
          <a:p>
            <a:pPr algn="just"/>
            <a:r>
              <a:rPr lang="ru-RU" sz="1400" i="1" dirty="0">
                <a:solidFill>
                  <a:srgbClr val="000000"/>
                </a:solidFill>
                <a:latin typeface="verdana" panose="020B0604030504040204" pitchFamily="34" charset="0"/>
              </a:rPr>
              <a:t>Чтобы избежать подобной проверки на соответствие и все таки добавить ограничение, несмотря на наличие несоответствующих ему данных, используется выражение </a:t>
            </a:r>
            <a:r>
              <a:rPr lang="ru-RU" sz="1400" b="1" i="1" dirty="0">
                <a:solidFill>
                  <a:srgbClr val="000000"/>
                </a:solidFill>
                <a:latin typeface="verdana" panose="020B0604030504040204" pitchFamily="34" charset="0"/>
              </a:rPr>
              <a:t>WITH NOCHECK</a:t>
            </a:r>
            <a:r>
              <a:rPr lang="ru-RU" sz="1400" i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134605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406123" cy="1049235"/>
          </a:xfrm>
        </p:spPr>
        <p:txBody>
          <a:bodyPr>
            <a:normAutofit/>
          </a:bodyPr>
          <a:lstStyle/>
          <a:p>
            <a:r>
              <a:rPr lang="ru-RU" sz="3600" dirty="0"/>
              <a:t>Задание </a:t>
            </a:r>
            <a:endParaRPr lang="en-US" sz="1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79865" y="1853754"/>
            <a:ext cx="112990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Создать базу данных.</a:t>
            </a:r>
          </a:p>
          <a:p>
            <a:pPr marL="342900" indent="-342900">
              <a:buAutoNum type="arabicPeriod"/>
            </a:pPr>
            <a:r>
              <a:rPr lang="ru-RU" dirty="0"/>
              <a:t>Создать таблицы. В каждой таблице предусмотреть задание ограничений (</a:t>
            </a:r>
            <a:r>
              <a:rPr lang="en-US" dirty="0"/>
              <a:t>CHECK, DEFAULT, UNIQUE)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r>
              <a:rPr lang="ru-RU" dirty="0"/>
              <a:t>Для зависимых таблиц создать ссылочную целостность.</a:t>
            </a:r>
          </a:p>
          <a:p>
            <a:pPr marL="342900" indent="-342900">
              <a:buAutoNum type="arabicPeriod"/>
            </a:pPr>
            <a:r>
              <a:rPr lang="ru-RU" dirty="0"/>
              <a:t>С помощью команды </a:t>
            </a:r>
            <a:r>
              <a:rPr lang="en-US" dirty="0"/>
              <a:t>INSERT</a:t>
            </a:r>
            <a:r>
              <a:rPr lang="ru-RU" dirty="0"/>
              <a:t> добавить не менее 5 записей в каждую таблицу.</a:t>
            </a:r>
          </a:p>
          <a:p>
            <a:pPr marL="342900" indent="-342900">
              <a:buAutoNum type="arabicPeriod"/>
            </a:pPr>
            <a:r>
              <a:rPr lang="ru-RU" dirty="0"/>
              <a:t>Знать </a:t>
            </a:r>
            <a:r>
              <a:rPr lang="ru-RU"/>
              <a:t>команду модификации </a:t>
            </a:r>
            <a:r>
              <a:rPr lang="ru-RU" dirty="0"/>
              <a:t>таблиц.</a:t>
            </a:r>
          </a:p>
          <a:p>
            <a:pPr marL="342900" indent="-342900">
              <a:buAutoNum type="arabicPeriod"/>
            </a:pPr>
            <a:r>
              <a:rPr lang="ru-RU" dirty="0"/>
              <a:t>Сохранить скрипт.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6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Базовые встроенные типы данных можно разделить на три группы: </a:t>
            </a:r>
          </a:p>
          <a:p>
            <a:pPr algn="just"/>
            <a:r>
              <a:rPr lang="ru-RU" b="1" i="1" dirty="0"/>
              <a:t>числовые</a:t>
            </a:r>
            <a:r>
              <a:rPr lang="ru-RU" dirty="0"/>
              <a:t> типы данных, </a:t>
            </a:r>
          </a:p>
          <a:p>
            <a:pPr algn="just"/>
            <a:r>
              <a:rPr lang="ru-RU" b="1" i="1" dirty="0"/>
              <a:t>строковые</a:t>
            </a:r>
            <a:r>
              <a:rPr lang="ru-RU" dirty="0"/>
              <a:t> типы данных, </a:t>
            </a:r>
          </a:p>
          <a:p>
            <a:pPr algn="just"/>
            <a:r>
              <a:rPr lang="ru-RU" dirty="0"/>
              <a:t>типы данных, используемые для </a:t>
            </a:r>
            <a:r>
              <a:rPr lang="ru-RU" b="1" i="1" dirty="0"/>
              <a:t>представления даты и времени</a:t>
            </a:r>
            <a:r>
              <a:rPr lang="ru-RU" i="1" dirty="0"/>
              <a:t>.</a:t>
            </a:r>
            <a:endParaRPr lang="en-US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9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684" y="2015732"/>
            <a:ext cx="11587316" cy="712720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Числовые типы данных используются для представления </a:t>
            </a:r>
            <a:r>
              <a:rPr lang="ru-RU" i="1" dirty="0"/>
              <a:t>точных </a:t>
            </a:r>
            <a:r>
              <a:rPr lang="ru-RU" dirty="0"/>
              <a:t>и </a:t>
            </a:r>
            <a:r>
              <a:rPr lang="ru-RU" i="1" dirty="0"/>
              <a:t>приближенных</a:t>
            </a:r>
            <a:r>
              <a:rPr lang="ru-RU" dirty="0"/>
              <a:t> чисел. 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Для представления </a:t>
            </a:r>
            <a:r>
              <a:rPr lang="ru-RU" i="1" dirty="0"/>
              <a:t>точных чисел</a:t>
            </a:r>
            <a:r>
              <a:rPr lang="ru-RU" dirty="0"/>
              <a:t> используются следующие типы данных: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Типы данных. Числовые типы данных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08751"/>
              </p:ext>
            </p:extLst>
          </p:nvPr>
        </p:nvGraphicFramePr>
        <p:xfrm>
          <a:off x="798286" y="2728452"/>
          <a:ext cx="10970267" cy="409714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022924">
                  <a:extLst>
                    <a:ext uri="{9D8B030D-6E8A-4147-A177-3AD203B41FA5}">
                      <a16:colId xmlns:a16="http://schemas.microsoft.com/office/drawing/2014/main" val="2841105518"/>
                    </a:ext>
                  </a:extLst>
                </a:gridCol>
                <a:gridCol w="8947343">
                  <a:extLst>
                    <a:ext uri="{9D8B030D-6E8A-4147-A177-3AD203B41FA5}">
                      <a16:colId xmlns:a16="http://schemas.microsoft.com/office/drawing/2014/main" val="4193842055"/>
                    </a:ext>
                  </a:extLst>
                </a:gridCol>
              </a:tblGrid>
              <a:tr h="115028"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данных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91810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 (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INTEGER)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Представляет целочисленные значения длиной в 4 байта в диапазоне от –2 147 483 648 до 2 147 483 647</a:t>
                      </a: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4236695068"/>
                  </a:ext>
                </a:extLst>
              </a:tr>
              <a:tr h="251401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Представляет целочисленные значения длиной в 2 байта в диапазоне от -32 768 до 32 767</a:t>
                      </a: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3397935587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TINYINT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Представляет целочисленные значения длиной в 1 байт в диапазоне от 0 до 255</a:t>
                      </a: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2195538931"/>
                  </a:ext>
                </a:extLst>
              </a:tr>
              <a:tr h="251401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Представляет целочисленные значения длиной в 8 байт в диапазоне от -2</a:t>
                      </a:r>
                      <a:r>
                        <a:rPr lang="ru-RU" sz="14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 2</a:t>
                      </a:r>
                      <a:r>
                        <a:rPr lang="ru-RU" sz="14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- 1</a:t>
                      </a: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2614034514"/>
                  </a:ext>
                </a:extLst>
              </a:tr>
              <a:tr h="624615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DEC(p,[s])</a:t>
                      </a:r>
                    </a:p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DECIMAL(p,[s])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Представляет значения с фиксированной точкой. Аргумент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14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точность) указывает общее количество разрядов, а аргумент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14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степень) - количество разрядов справа от полагаемой десятичной точки. В зависимости от значения аргумента p, значения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сохраняются в 5 до 17 байтах. </a:t>
                      </a: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2608842538"/>
                  </a:ext>
                </a:extLst>
              </a:tr>
              <a:tr h="126996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NUMERIC(p,[s])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Синоним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1274200557"/>
                  </a:ext>
                </a:extLst>
              </a:tr>
              <a:tr h="375806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представления денежных значений, где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записи числа младшие 4 цифры определяют дробную часть денежной единицы (центы, копейки, ... — в зависимости от используемой денежной единицы). Значения типа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соответствуют 8-байтовым значениям типа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округленным до четырех разрядов после десятичной точки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Эквивалентен типу 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DECIMAL(19,4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1419019602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SMALLMONEY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Представляет такие же значения, что и тип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длиной в 4 байта</a:t>
                      </a: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2475996058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Целочисленный тип данных, который может принимать значения 1, 0 или NULL.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Строковые значения 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можно преобразовать в значения типа </a:t>
                      </a:r>
                      <a:r>
                        <a:rPr lang="ru-RU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TRUE преобразуется в 1, а FALSE — в 0.</a:t>
                      </a: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35959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9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684" y="2015732"/>
            <a:ext cx="11587316" cy="712720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Для представления </a:t>
            </a:r>
            <a:r>
              <a:rPr lang="ru-RU" i="1" dirty="0"/>
              <a:t>приближенных чисел</a:t>
            </a:r>
            <a:r>
              <a:rPr lang="ru-RU" dirty="0"/>
              <a:t> используются следующие типы данных.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Типы данных. Числовые типы данных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18629"/>
              </p:ext>
            </p:extLst>
          </p:nvPr>
        </p:nvGraphicFramePr>
        <p:xfrm>
          <a:off x="707923" y="2728452"/>
          <a:ext cx="11060630" cy="238894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872518">
                  <a:extLst>
                    <a:ext uri="{9D8B030D-6E8A-4147-A177-3AD203B41FA5}">
                      <a16:colId xmlns:a16="http://schemas.microsoft.com/office/drawing/2014/main" val="2841105518"/>
                    </a:ext>
                  </a:extLst>
                </a:gridCol>
                <a:gridCol w="9188112">
                  <a:extLst>
                    <a:ext uri="{9D8B030D-6E8A-4147-A177-3AD203B41FA5}">
                      <a16:colId xmlns:a16="http://schemas.microsoft.com/office/drawing/2014/main" val="4193842055"/>
                    </a:ext>
                  </a:extLst>
                </a:gridCol>
              </a:tblGrid>
              <a:tr h="115028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данных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91810"/>
                  </a:ext>
                </a:extLst>
              </a:tr>
              <a:tr h="562413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FLOAT[(p)]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Представляет  значения с плавающей точкой [(p)]. Аргумент</a:t>
                      </a:r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 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 точность. При значении </a:t>
                      </a:r>
                      <a:r>
                        <a:rPr lang="ru-RU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&lt; 25 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представляемые значения имеют одинарную точность (требуют 4 байта для хранения), а при значении </a:t>
                      </a:r>
                      <a:r>
                        <a:rPr lang="ru-RU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&gt;= 25 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двойную точность (требуют 8 байтов для хранения).</a:t>
                      </a:r>
                    </a:p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значение p не указано, по умолчанию принимается значение 53 (вещественное число двойной точности).</a:t>
                      </a: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1848644148"/>
                  </a:ext>
                </a:extLst>
              </a:tr>
              <a:tr h="562413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 marL="32397" marR="32397" marT="32397" marB="32397" anchor="ctr"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представления значений с плавающей точкой. Диапазон положительных значений простирается приблизительно от 2,23E -308 до -1,18E -38. Также может быть представлено и нулевое значение. Эквивалентно заданию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FLOAT(24)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97" marR="32397" marT="32397" marB="32397" anchor="ctr"/>
                </a:tc>
                <a:extLst>
                  <a:ext uri="{0D108BD9-81ED-4DB2-BD59-A6C34878D82A}">
                    <a16:rowId xmlns:a16="http://schemas.microsoft.com/office/drawing/2014/main" val="177920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34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684" y="1824258"/>
            <a:ext cx="11587316" cy="712720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Существует два общих вида символьных типов данных. 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Строки могут представляться однобайтовыми символами или же символами в кодировке </a:t>
            </a:r>
            <a:r>
              <a:rPr lang="ru-RU" dirty="0" err="1"/>
              <a:t>Unicode</a:t>
            </a:r>
            <a:r>
              <a:rPr lang="ru-RU" dirty="0"/>
              <a:t>. (В кодировке </a:t>
            </a:r>
            <a:r>
              <a:rPr lang="ru-RU" dirty="0" err="1"/>
              <a:t>Unicode</a:t>
            </a:r>
            <a:r>
              <a:rPr lang="ru-RU" dirty="0"/>
              <a:t> для представления одного символа применяется несколько байтов.) Кроме этого, строки могут быть разной длины. 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Типы данных. символьные типы данных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094703"/>
              </p:ext>
            </p:extLst>
          </p:nvPr>
        </p:nvGraphicFramePr>
        <p:xfrm>
          <a:off x="604684" y="3244646"/>
          <a:ext cx="11323973" cy="2911743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917101">
                  <a:extLst>
                    <a:ext uri="{9D8B030D-6E8A-4147-A177-3AD203B41FA5}">
                      <a16:colId xmlns:a16="http://schemas.microsoft.com/office/drawing/2014/main" val="2841105518"/>
                    </a:ext>
                  </a:extLst>
                </a:gridCol>
                <a:gridCol w="9406872">
                  <a:extLst>
                    <a:ext uri="{9D8B030D-6E8A-4147-A177-3AD203B41FA5}">
                      <a16:colId xmlns:a16="http://schemas.microsoft.com/office/drawing/2014/main" val="4193842055"/>
                    </a:ext>
                  </a:extLst>
                </a:gridCol>
              </a:tblGrid>
              <a:tr h="115028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данных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91810"/>
                  </a:ext>
                </a:extLst>
              </a:tr>
              <a:tr h="1555749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</a:rPr>
                        <a:t>CHAR[(n)]</a:t>
                      </a:r>
                    </a:p>
                  </a:txBody>
                  <a:tcPr marL="142875" marR="142875" marT="36000" marB="36000" anchor="ctr"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представления строк фиксированной длины, состоящих из n однобайтовых символов. Максимальное значение n равно 8000. Если n явно не указано, то его значение полагается равным 1. </a:t>
                      </a:r>
                    </a:p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символов, которое может хранить столбец, передается в скобках. Например, для столбца с типом CHAR(10)будет выделено 10 байт. И если мы сохраним в столбце строку менее 10 символов, то она будет дополнена пробелами.</a:t>
                      </a:r>
                    </a:p>
                  </a:txBody>
                  <a:tcPr marL="142875" marR="142875" marT="36000" marB="36000" anchor="ctr"/>
                </a:tc>
                <a:extLst>
                  <a:ext uri="{0D108BD9-81ED-4DB2-BD59-A6C34878D82A}">
                    <a16:rowId xmlns:a16="http://schemas.microsoft.com/office/drawing/2014/main" val="1848644148"/>
                  </a:ext>
                </a:extLst>
              </a:tr>
              <a:tr h="562413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</a:rPr>
                        <a:t>VARCHAR[(n)]</a:t>
                      </a:r>
                    </a:p>
                  </a:txBody>
                  <a:tcPr marL="142875" marR="142875" marT="36000" marB="36000" anchor="ctr"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представления строки однобайтовых символов переменной длины </a:t>
                      </a:r>
                    </a:p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&lt; n &lt; 8000). В отличие от типа данных CHAR, количество байтов для хранения значений типа данных VARCHAR равно их действительной длине, т.е. если в столбец с типом VARCHAR(10) будет сохранена строка в 5 символов, то в столбце будет сохранено именно пять символов.</a:t>
                      </a:r>
                    </a:p>
                  </a:txBody>
                  <a:tcPr marL="142875" marR="142875" marT="36000" marB="36000" anchor="ctr"/>
                </a:tc>
                <a:extLst>
                  <a:ext uri="{0D108BD9-81ED-4DB2-BD59-A6C34878D82A}">
                    <a16:rowId xmlns:a16="http://schemas.microsoft.com/office/drawing/2014/main" val="177920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35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Типы данных. символьные типы данных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95110"/>
              </p:ext>
            </p:extLst>
          </p:nvPr>
        </p:nvGraphicFramePr>
        <p:xfrm>
          <a:off x="398206" y="1853754"/>
          <a:ext cx="11574696" cy="2587014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954045">
                  <a:extLst>
                    <a:ext uri="{9D8B030D-6E8A-4147-A177-3AD203B41FA5}">
                      <a16:colId xmlns:a16="http://schemas.microsoft.com/office/drawing/2014/main" val="2841105518"/>
                    </a:ext>
                  </a:extLst>
                </a:gridCol>
                <a:gridCol w="9620651">
                  <a:extLst>
                    <a:ext uri="{9D8B030D-6E8A-4147-A177-3AD203B41FA5}">
                      <a16:colId xmlns:a16="http://schemas.microsoft.com/office/drawing/2014/main" val="4193842055"/>
                    </a:ext>
                  </a:extLst>
                </a:gridCol>
              </a:tblGrid>
              <a:tr h="287341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данных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91810"/>
                  </a:ext>
                </a:extLst>
              </a:tr>
              <a:tr h="125923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</a:rPr>
                        <a:t>NCHAR[(n)]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хранения строк фиксированной длины, состоящих из символов в кодировке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Основная разница между типами данных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NCHAR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состоит в том, что для хранения каждого символа строки типа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NCHAR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2 байта, а строки типа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- 1 байт. Поэтому строка типа данных NCHAR может содержать самое большее 4000 символов. Тип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NCHAR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можно использовать для хранения, например, символов русского алфавита, т.к. однобайтовые кодировки не позволяют делать этого.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848644148"/>
                  </a:ext>
                </a:extLst>
              </a:tr>
              <a:tr h="861955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</a:rPr>
                        <a:t>NVARCHAR[(n)]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хранения строк переменной длины, состоящих из символов в кодировке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Для хранения каждого символа строки типа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2 байта, поэтому строка типа данных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может содержать самое большее 4000 символов.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779208445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80219" y="4440768"/>
            <a:ext cx="11692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Если нужно представить </a:t>
            </a:r>
            <a:r>
              <a:rPr lang="ru-RU" dirty="0" err="1"/>
              <a:t>Unicode</a:t>
            </a:r>
            <a:r>
              <a:rPr lang="ru-RU" dirty="0"/>
              <a:t>-символьную строковую константу, в которой каждый символ отображается в двух байтах, записи константы должен предшествовать символ </a:t>
            </a:r>
            <a:r>
              <a:rPr lang="ru-RU" b="1" dirty="0"/>
              <a:t>N</a:t>
            </a:r>
            <a:r>
              <a:rPr lang="ru-RU" dirty="0"/>
              <a:t> (в верхнем регистре).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0593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Типы данных. Представление даты и времени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87245"/>
              </p:ext>
            </p:extLst>
          </p:nvPr>
        </p:nvGraphicFramePr>
        <p:xfrm>
          <a:off x="465868" y="1853754"/>
          <a:ext cx="11574696" cy="4308744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203590">
                  <a:extLst>
                    <a:ext uri="{9D8B030D-6E8A-4147-A177-3AD203B41FA5}">
                      <a16:colId xmlns:a16="http://schemas.microsoft.com/office/drawing/2014/main" val="2841105518"/>
                    </a:ext>
                  </a:extLst>
                </a:gridCol>
                <a:gridCol w="9371106">
                  <a:extLst>
                    <a:ext uri="{9D8B030D-6E8A-4147-A177-3AD203B41FA5}">
                      <a16:colId xmlns:a16="http://schemas.microsoft.com/office/drawing/2014/main" val="4193842055"/>
                    </a:ext>
                  </a:extLst>
                </a:gridCol>
              </a:tblGrid>
              <a:tr h="252105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данных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32397" marR="32397" marT="32397" marB="3239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91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 для хранения даты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времени в диапазоне от 01/01/1753 до 31/12/9999. Занимает 8 байт.</a:t>
                      </a:r>
                    </a:p>
                  </a:txBody>
                  <a:tcPr marL="142875" marR="142875" marT="36000" marB="36000" anchor="ctr"/>
                </a:tc>
                <a:extLst>
                  <a:ext uri="{0D108BD9-81ED-4DB2-BD59-A6C34878D82A}">
                    <a16:rowId xmlns:a16="http://schemas.microsoft.com/office/drawing/2014/main" val="1848644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SMALLDATETIME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 для хранения даты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времени в диапазоне от 01/01/1900 до 06/06/2079, то есть ближайшие даты. Занимает от 4 байта.</a:t>
                      </a:r>
                    </a:p>
                  </a:txBody>
                  <a:tcPr marL="142875" marR="142875" marT="36000" marB="36000" anchor="ctr"/>
                </a:tc>
                <a:extLst>
                  <a:ext uri="{0D108BD9-81ED-4DB2-BD59-A6C34878D82A}">
                    <a16:rowId xmlns:a16="http://schemas.microsoft.com/office/drawing/2014/main" val="2461208675"/>
                  </a:ext>
                </a:extLst>
              </a:tr>
              <a:tr h="45748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 для хранения даты. Значения типа </a:t>
                      </a:r>
                      <a:r>
                        <a:rPr lang="ru-RU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занимают 3 байта, представляя диапазон дат от 01/01/0001 до 31/12/9999.</a:t>
                      </a:r>
                    </a:p>
                  </a:txBody>
                  <a:tcPr marL="142875" marR="142875" marT="36000" marB="36000" anchor="ctr"/>
                </a:tc>
                <a:extLst>
                  <a:ext uri="{0D108BD9-81ED-4DB2-BD59-A6C34878D82A}">
                    <a16:rowId xmlns:a16="http://schemas.microsoft.com/office/drawing/2014/main" val="1779208445"/>
                  </a:ext>
                </a:extLst>
              </a:tr>
              <a:tr h="45748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хранения времени в диапазоне от 00:00:00.0000000 до 23:59:59.9999999. Занимает от 3 до 5 байт.</a:t>
                      </a:r>
                    </a:p>
                  </a:txBody>
                  <a:tcPr marL="142875" marR="142875" marT="36000" marB="36000" anchor="ctr"/>
                </a:tc>
                <a:extLst>
                  <a:ext uri="{0D108BD9-81ED-4DB2-BD59-A6C34878D82A}">
                    <a16:rowId xmlns:a16="http://schemas.microsoft.com/office/drawing/2014/main" val="2268739490"/>
                  </a:ext>
                </a:extLst>
              </a:tr>
              <a:tr h="75593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представления значений дат и времени с высокой точностью. В зависимости от требований, значения этого типа можно определять разной длины, и занимают они от 6 до 8 байтов. Составляющая времени представляет время с точностью до 100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нс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Этот тип данных не поддерживает переход на летнее время.</a:t>
                      </a:r>
                    </a:p>
                  </a:txBody>
                  <a:tcPr marL="142875" marR="142875" marT="36000" marB="36000" anchor="ctr"/>
                </a:tc>
                <a:extLst>
                  <a:ext uri="{0D108BD9-81ED-4DB2-BD59-A6C34878D82A}">
                    <a16:rowId xmlns:a16="http://schemas.microsoft.com/office/drawing/2014/main" val="2731169450"/>
                  </a:ext>
                </a:extLst>
              </a:tr>
              <a:tr h="68156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DATETIMEOFFSET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 дату, объединенную со временем дня, с учетом часового пояса в 24-часовом формате. Диапазон даты с 1 января 1 года нашей эры до 31 декабря 9999 года нашей эры, диапазон времени от 00:00:00 до 23:59:59.9999999</a:t>
                      </a:r>
                    </a:p>
                  </a:txBody>
                  <a:tcPr marL="142875" marR="142875" marT="36000" marB="36000" anchor="ctr"/>
                </a:tc>
                <a:extLst>
                  <a:ext uri="{0D108BD9-81ED-4DB2-BD59-A6C34878D82A}">
                    <a16:rowId xmlns:a16="http://schemas.microsoft.com/office/drawing/2014/main" val="32196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63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684" y="1824258"/>
            <a:ext cx="11587316" cy="3308182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TABLE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Employees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NameEmploy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(30),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Birthday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Email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(30),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Position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(30),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(30) 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INSERT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Employees(ID,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Position,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Department, Birthday)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(1000,N'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Директор',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Администрация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',</a:t>
            </a:r>
            <a:r>
              <a:rPr lang="en-US" altLang="en-US" dirty="0">
                <a:solidFill>
                  <a:srgbClr val="7D2727"/>
                </a:solidFill>
                <a:latin typeface="inherit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1976-06-18T10:34:09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 (1001,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Программист',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ИТ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1992-11-12T18:09:31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Типы данных. пример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3961"/>
            <a:ext cx="5290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334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Другая 1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1192</TotalTime>
  <Words>3293</Words>
  <Application>Microsoft Office PowerPoint</Application>
  <PresentationFormat>Широкоэкранный</PresentationFormat>
  <Paragraphs>304</Paragraphs>
  <Slides>27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</vt:lpstr>
      <vt:lpstr>Consolas</vt:lpstr>
      <vt:lpstr>inherit</vt:lpstr>
      <vt:lpstr>Menlo</vt:lpstr>
      <vt:lpstr>verdana</vt:lpstr>
      <vt:lpstr>Wingdings</vt:lpstr>
      <vt:lpstr>Gallery</vt:lpstr>
      <vt:lpstr>MS SQL SERVER</vt:lpstr>
      <vt:lpstr>Типы данных</vt:lpstr>
      <vt:lpstr>Типы данных</vt:lpstr>
      <vt:lpstr>Типы данных. Числовые типы данных</vt:lpstr>
      <vt:lpstr>Типы данных. Числовые типы данных</vt:lpstr>
      <vt:lpstr>Типы данных. символьные типы данных</vt:lpstr>
      <vt:lpstr>Типы данных. символьные типы данных</vt:lpstr>
      <vt:lpstr>Типы данных. Представление даты и времени</vt:lpstr>
      <vt:lpstr>Типы данных. пример</vt:lpstr>
      <vt:lpstr>Создание базы данных</vt:lpstr>
      <vt:lpstr>Удаление базы данных</vt:lpstr>
      <vt:lpstr>Создание таблицы базы данных</vt:lpstr>
      <vt:lpstr>Создание таблицы базы данных. Автоинкрементные поля</vt:lpstr>
      <vt:lpstr>Создание таблицы базы данных. Значения по умолчанию</vt:lpstr>
      <vt:lpstr>Создание таблицы базы данных. Ограничения значений полей </vt:lpstr>
      <vt:lpstr>Создание таблицы базы данных. Ограничения значений полей </vt:lpstr>
      <vt:lpstr>Создание таблицы базы данных. Ограничения значений полей </vt:lpstr>
      <vt:lpstr>Создание таблицы базы данных. Ограничения значений полей </vt:lpstr>
      <vt:lpstr>Создание таблицы базы данных. Первичный ключ </vt:lpstr>
      <vt:lpstr>Создание таблицы базы данных. внешний ключ </vt:lpstr>
      <vt:lpstr>Создание таблицы базы данных. пример</vt:lpstr>
      <vt:lpstr>Создание таблицы базы данных. внешний ключ </vt:lpstr>
      <vt:lpstr>Создание таблицы базы данных. ON DELETE и ON UPDATE  </vt:lpstr>
      <vt:lpstr>Создание таблицы базы данных. ON DELETE и ON UPDATE  </vt:lpstr>
      <vt:lpstr>Создание таблицы базы данных. Изменение таблицы  </vt:lpstr>
      <vt:lpstr>Создание таблицы базы данных. Изменение таблицы. примеры  </vt:lpstr>
      <vt:lpstr>Задание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SERVER</dc:title>
  <dc:creator>Клавдия Клавдия</dc:creator>
  <cp:lastModifiedBy>Student410</cp:lastModifiedBy>
  <cp:revision>81</cp:revision>
  <dcterms:created xsi:type="dcterms:W3CDTF">2018-09-17T16:54:03Z</dcterms:created>
  <dcterms:modified xsi:type="dcterms:W3CDTF">2022-04-18T06:14:23Z</dcterms:modified>
</cp:coreProperties>
</file>