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314" r:id="rId2"/>
    <p:sldId id="313" r:id="rId3"/>
    <p:sldId id="315" r:id="rId4"/>
    <p:sldId id="316" r:id="rId5"/>
    <p:sldId id="318" r:id="rId6"/>
    <p:sldId id="317" r:id="rId7"/>
    <p:sldId id="319" r:id="rId8"/>
    <p:sldId id="320" r:id="rId9"/>
    <p:sldId id="321" r:id="rId10"/>
    <p:sldId id="322" r:id="rId11"/>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57" autoAdjust="0"/>
    <p:restoredTop sz="91340" autoAdjust="0"/>
  </p:normalViewPr>
  <p:slideViewPr>
    <p:cSldViewPr>
      <p:cViewPr varScale="1">
        <p:scale>
          <a:sx n="104" d="100"/>
          <a:sy n="104" d="100"/>
        </p:scale>
        <p:origin x="2352"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BY"/>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2F2606-3910-427A-BA15-A040C793A7AF}" type="datetimeFigureOut">
              <a:rPr lang="ru-BY" smtClean="0"/>
              <a:t>02/13/2023</a:t>
            </a:fld>
            <a:endParaRPr lang="ru-BY"/>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BY"/>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BY"/>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9DBD28-B98F-4C92-BB01-BDD7BCCE741C}" type="slidenum">
              <a:rPr lang="ru-BY" smtClean="0"/>
              <a:t>‹#›</a:t>
            </a:fld>
            <a:endParaRPr lang="ru-BY"/>
          </a:p>
        </p:txBody>
      </p:sp>
    </p:spTree>
    <p:extLst>
      <p:ext uri="{BB962C8B-B14F-4D97-AF65-F5344CB8AC3E}">
        <p14:creationId xmlns:p14="http://schemas.microsoft.com/office/powerpoint/2010/main" val="1577231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Под надежностью хранения понимается то, что СУБД должна иметь возможность восстановить последнее согласованное состояние БД после любого аппаратного или программного сбоя </a:t>
            </a:r>
            <a:endParaRPr lang="ru-BY" dirty="0"/>
          </a:p>
        </p:txBody>
      </p:sp>
      <p:sp>
        <p:nvSpPr>
          <p:cNvPr id="4" name="Номер слайда 3"/>
          <p:cNvSpPr>
            <a:spLocks noGrp="1"/>
          </p:cNvSpPr>
          <p:nvPr>
            <p:ph type="sldNum" sz="quarter" idx="5"/>
          </p:nvPr>
        </p:nvSpPr>
        <p:spPr/>
        <p:txBody>
          <a:bodyPr/>
          <a:lstStyle/>
          <a:p>
            <a:fld id="{8E9DBD28-B98F-4C92-BB01-BDD7BCCE741C}" type="slidenum">
              <a:rPr lang="ru-BY" smtClean="0"/>
              <a:t>7</a:t>
            </a:fld>
            <a:endParaRPr lang="ru-BY"/>
          </a:p>
        </p:txBody>
      </p:sp>
    </p:spTree>
    <p:extLst>
      <p:ext uri="{BB962C8B-B14F-4D97-AF65-F5344CB8AC3E}">
        <p14:creationId xmlns:p14="http://schemas.microsoft.com/office/powerpoint/2010/main" val="381174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14835A4C-C923-48E3-AB56-F5B2FEE60F2E}"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F348193A-1A14-4595-9438-10470E702FD6}"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403EB9DF-3C7C-44BF-9528-546E2591B8C6}" type="slidenum">
              <a:rPr lang="ru-RU"/>
              <a:pPr>
                <a:defRPr/>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a:t>Образец заголовка</a:t>
            </a:r>
          </a:p>
        </p:txBody>
      </p:sp>
      <p:sp>
        <p:nvSpPr>
          <p:cNvPr id="3" name="Таблица 2"/>
          <p:cNvSpPr>
            <a:spLocks noGrp="1"/>
          </p:cNvSpPr>
          <p:nvPr>
            <p:ph type="tbl" idx="1"/>
          </p:nvPr>
        </p:nvSpPr>
        <p:spPr>
          <a:xfrm>
            <a:off x="457200" y="1600200"/>
            <a:ext cx="8229600" cy="4525963"/>
          </a:xfrm>
        </p:spPr>
        <p:txBody>
          <a:bodyPr/>
          <a:lstStyle/>
          <a:p>
            <a:pPr lvl="0"/>
            <a:endParaRPr lang="ru-RU" noProof="0"/>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157D2847-9838-4781-B12F-4299BB34F80F}" type="slidenum">
              <a:rPr lang="ru-RU"/>
              <a:pPr>
                <a:defRPr/>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Титульный слайд">
    <p:spTree>
      <p:nvGrpSpPr>
        <p:cNvPr id="1" name=""/>
        <p:cNvGrpSpPr/>
        <p:nvPr/>
      </p:nvGrpSpPr>
      <p:grpSpPr>
        <a:xfrm>
          <a:off x="0" y="0"/>
          <a:ext cx="0" cy="0"/>
          <a:chOff x="0" y="0"/>
          <a:chExt cx="0" cy="0"/>
        </a:xfrm>
      </p:grpSpPr>
      <p:sp>
        <p:nvSpPr>
          <p:cNvPr id="3" name="Rectangle 6"/>
          <p:cNvSpPr>
            <a:spLocks noChangeArrowheads="1"/>
          </p:cNvSpPr>
          <p:nvPr userDrawn="1"/>
        </p:nvSpPr>
        <p:spPr bwMode="auto">
          <a:xfrm>
            <a:off x="925513" y="0"/>
            <a:ext cx="7410450" cy="457200"/>
          </a:xfrm>
          <a:prstGeom prst="rect">
            <a:avLst/>
          </a:prstGeom>
          <a:noFill/>
          <a:ln w="9525">
            <a:noFill/>
            <a:miter lim="800000"/>
            <a:headEnd/>
            <a:tailEnd/>
          </a:ln>
          <a:effectLst/>
        </p:spPr>
        <p:txBody>
          <a:bodyPr>
            <a:spAutoFit/>
          </a:bodyPr>
          <a:lstStyle/>
          <a:p>
            <a:pPr fontAlgn="auto">
              <a:spcBef>
                <a:spcPts val="0"/>
              </a:spcBef>
              <a:spcAft>
                <a:spcPts val="0"/>
              </a:spcAft>
              <a:defRPr/>
            </a:pPr>
            <a:r>
              <a:rPr lang="ru-RU">
                <a:solidFill>
                  <a:srgbClr val="FFFFFF"/>
                </a:solidFill>
                <a:latin typeface="Arial"/>
                <a:cs typeface="Arial" charset="0"/>
              </a:rPr>
              <a:t>Л.Л. Босова, УМК по информатике для 5-7 классов</a:t>
            </a:r>
            <a:endParaRPr lang="en-US">
              <a:solidFill>
                <a:srgbClr val="FFFFFF"/>
              </a:solidFill>
              <a:latin typeface="Arial"/>
              <a:cs typeface="Arial" charset="0"/>
            </a:endParaRPr>
          </a:p>
        </p:txBody>
      </p:sp>
      <p:sp>
        <p:nvSpPr>
          <p:cNvPr id="4" name="Text Box 7"/>
          <p:cNvSpPr txBox="1">
            <a:spLocks noChangeArrowheads="1"/>
          </p:cNvSpPr>
          <p:nvPr userDrawn="1"/>
        </p:nvSpPr>
        <p:spPr bwMode="auto">
          <a:xfrm>
            <a:off x="4002088" y="6610350"/>
            <a:ext cx="1125537" cy="274638"/>
          </a:xfrm>
          <a:prstGeom prst="rect">
            <a:avLst/>
          </a:prstGeom>
          <a:noFill/>
          <a:ln w="9525">
            <a:noFill/>
            <a:miter lim="800000"/>
            <a:headEnd/>
            <a:tailEnd/>
          </a:ln>
          <a:effectLst/>
        </p:spPr>
        <p:txBody>
          <a:bodyPr>
            <a:spAutoFit/>
          </a:bodyPr>
          <a:lstStyle/>
          <a:p>
            <a:pPr fontAlgn="auto">
              <a:spcBef>
                <a:spcPts val="0"/>
              </a:spcBef>
              <a:spcAft>
                <a:spcPts val="0"/>
              </a:spcAft>
              <a:defRPr/>
            </a:pPr>
            <a:r>
              <a:rPr lang="ru-RU" sz="1200">
                <a:solidFill>
                  <a:srgbClr val="FFFFFF"/>
                </a:solidFill>
                <a:latin typeface="Arial"/>
                <a:cs typeface="Arial" charset="0"/>
              </a:rPr>
              <a:t>Москва, 2007</a:t>
            </a:r>
          </a:p>
        </p:txBody>
      </p:sp>
      <p:sp>
        <p:nvSpPr>
          <p:cNvPr id="135170" name="Rectangle 2"/>
          <p:cNvSpPr>
            <a:spLocks noGrp="1" noChangeArrowheads="1"/>
          </p:cNvSpPr>
          <p:nvPr>
            <p:ph type="ctrTitle"/>
          </p:nvPr>
        </p:nvSpPr>
        <p:spPr>
          <a:xfrm>
            <a:off x="685800" y="2130425"/>
            <a:ext cx="7772400" cy="1470025"/>
          </a:xfrm>
        </p:spPr>
        <p:txBody>
          <a:bodyPr/>
          <a:lstStyle>
            <a:lvl1pPr>
              <a:defRPr sz="8000" b="0"/>
            </a:lvl1pPr>
          </a:lstStyle>
          <a:p>
            <a:r>
              <a:rPr lang="ru-RU"/>
              <a:t>Образец заголовка</a:t>
            </a:r>
          </a:p>
        </p:txBody>
      </p:sp>
    </p:spTree>
  </p:cSld>
  <p:clrMapOvr>
    <a:masterClrMapping/>
  </p:clrMapOvr>
  <p:transition>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Объект">
    <p:spTree>
      <p:nvGrpSpPr>
        <p:cNvPr id="1" name=""/>
        <p:cNvGrpSpPr/>
        <p:nvPr/>
      </p:nvGrpSpPr>
      <p:grpSpPr>
        <a:xfrm>
          <a:off x="0" y="0"/>
          <a:ext cx="0" cy="0"/>
          <a:chOff x="0" y="0"/>
          <a:chExt cx="0" cy="0"/>
        </a:xfrm>
      </p:grpSpPr>
      <p:sp>
        <p:nvSpPr>
          <p:cNvPr id="2" name="Содержимое 1"/>
          <p:cNvSpPr>
            <a:spLocks noGrp="1"/>
          </p:cNvSpPr>
          <p:nvPr>
            <p:ph/>
          </p:nvPr>
        </p:nvSpPr>
        <p:spPr>
          <a:xfrm>
            <a:off x="457200" y="274638"/>
            <a:ext cx="8229600" cy="58515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cSld name="Заголовок, текст и клип">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a:t>Образец заголовка</a:t>
            </a:r>
          </a:p>
        </p:txBody>
      </p:sp>
      <p:sp>
        <p:nvSpPr>
          <p:cNvPr id="3" name="Текст 2"/>
          <p:cNvSpPr>
            <a:spLocks noGrp="1"/>
          </p:cNvSpPr>
          <p:nvPr>
            <p:ph type="body" sz="half" idx="1"/>
          </p:nvPr>
        </p:nvSpPr>
        <p:spPr>
          <a:xfrm>
            <a:off x="457200" y="1600200"/>
            <a:ext cx="40386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Клип 3"/>
          <p:cNvSpPr>
            <a:spLocks noGrp="1"/>
          </p:cNvSpPr>
          <p:nvPr>
            <p:ph type="clipArt" sz="half" idx="2"/>
          </p:nvPr>
        </p:nvSpPr>
        <p:spPr>
          <a:xfrm>
            <a:off x="4648200" y="1600200"/>
            <a:ext cx="4038600" cy="4525963"/>
          </a:xfrm>
        </p:spPr>
        <p:txBody>
          <a:bodyPr/>
          <a:lstStyle/>
          <a:p>
            <a:pPr lvl="0"/>
            <a:endParaRPr lang="ru-RU" noProof="0"/>
          </a:p>
        </p:txBody>
      </p:sp>
    </p:spTree>
  </p:cSld>
  <p:clrMapOvr>
    <a:masterClrMapping/>
  </p:clrMapOvr>
  <p:transition>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Заголовок, 1 большой объект и 2 маленьких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quarter" idx="2"/>
          </p:nvPr>
        </p:nvSpPr>
        <p:spPr>
          <a:xfrm>
            <a:off x="4648200" y="1600200"/>
            <a:ext cx="4038600" cy="21859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Содержимое 4"/>
          <p:cNvSpPr>
            <a:spLocks noGrp="1"/>
          </p:cNvSpPr>
          <p:nvPr>
            <p:ph sz="quarter" idx="3"/>
          </p:nvPr>
        </p:nvSpPr>
        <p:spPr>
          <a:xfrm>
            <a:off x="4648200" y="3938588"/>
            <a:ext cx="4038600" cy="21875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p:wedg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17725" y="0"/>
            <a:ext cx="6867525" cy="1065213"/>
          </a:xfrm>
        </p:spPr>
        <p:txBody>
          <a:bodyPr/>
          <a:lstStyle/>
          <a:p>
            <a:r>
              <a:rPr lang="ru-RU"/>
              <a:t>Образец заголовка</a:t>
            </a:r>
          </a:p>
        </p:txBody>
      </p:sp>
      <p:sp>
        <p:nvSpPr>
          <p:cNvPr id="3" name="Текст 2"/>
          <p:cNvSpPr>
            <a:spLocks noGrp="1"/>
          </p:cNvSpPr>
          <p:nvPr>
            <p:ph type="body" sz="half" idx="1"/>
          </p:nvPr>
        </p:nvSpPr>
        <p:spPr>
          <a:xfrm>
            <a:off x="2209800" y="1927225"/>
            <a:ext cx="3311525" cy="415131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673725" y="1927225"/>
            <a:ext cx="3311525" cy="415131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7"/>
          <p:cNvSpPr>
            <a:spLocks noGrp="1" noChangeArrowheads="1"/>
          </p:cNvSpPr>
          <p:nvPr>
            <p:ph type="dt" sz="half" idx="10"/>
          </p:nvPr>
        </p:nvSpPr>
        <p:spPr/>
        <p:txBody>
          <a:bodyPr/>
          <a:lstStyle>
            <a:lvl1pPr>
              <a:defRPr/>
            </a:lvl1pPr>
          </a:lstStyle>
          <a:p>
            <a:pPr>
              <a:defRPr/>
            </a:pPr>
            <a:endParaRPr lang="ru-RU"/>
          </a:p>
        </p:txBody>
      </p:sp>
      <p:sp>
        <p:nvSpPr>
          <p:cNvPr id="6" name="Rectangle 8"/>
          <p:cNvSpPr>
            <a:spLocks noGrp="1" noChangeArrowheads="1"/>
          </p:cNvSpPr>
          <p:nvPr>
            <p:ph type="ftr" sz="quarter" idx="11"/>
          </p:nvPr>
        </p:nvSpPr>
        <p:spPr/>
        <p:txBody>
          <a:bodyPr/>
          <a:lstStyle>
            <a:lvl1pPr>
              <a:defRPr/>
            </a:lvl1pPr>
          </a:lstStyle>
          <a:p>
            <a:pPr>
              <a:defRPr/>
            </a:pPr>
            <a:endParaRPr lang="ru-RU"/>
          </a:p>
        </p:txBody>
      </p:sp>
      <p:sp>
        <p:nvSpPr>
          <p:cNvPr id="7" name="Rectangle 12"/>
          <p:cNvSpPr>
            <a:spLocks noGrp="1" noChangeArrowheads="1"/>
          </p:cNvSpPr>
          <p:nvPr>
            <p:ph type="sldNum" sz="quarter" idx="12"/>
          </p:nvPr>
        </p:nvSpPr>
        <p:spPr/>
        <p:txBody>
          <a:bodyPr/>
          <a:lstStyle>
            <a:lvl1pPr>
              <a:defRPr/>
            </a:lvl1pPr>
          </a:lstStyle>
          <a:p>
            <a:pPr>
              <a:defRPr/>
            </a:pPr>
            <a:fld id="{DCA9BED9-003C-479C-89B4-F638359DB4D2}" type="slidenum">
              <a:rPr lang="ru-RU"/>
              <a:pPr>
                <a:defRPr/>
              </a:pPr>
              <a:t>‹#›</a:t>
            </a:fld>
            <a:endParaRPr lang="ru-RU"/>
          </a:p>
        </p:txBody>
      </p:sp>
    </p:spTree>
  </p:cSld>
  <p:clrMapOvr>
    <a:masterClrMapping/>
  </p:clrMapOvr>
  <p:transition>
    <p:whee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a:t>Образец заголовка</a:t>
            </a:r>
          </a:p>
        </p:txBody>
      </p:sp>
      <p:sp>
        <p:nvSpPr>
          <p:cNvPr id="3" name="Текст 2"/>
          <p:cNvSpPr>
            <a:spLocks noGrp="1"/>
          </p:cNvSpPr>
          <p:nvPr>
            <p:ph type="body" sz="half" idx="1"/>
          </p:nvPr>
        </p:nvSpPr>
        <p:spPr>
          <a:xfrm>
            <a:off x="457200" y="1600200"/>
            <a:ext cx="40386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quarter" idx="2"/>
          </p:nvPr>
        </p:nvSpPr>
        <p:spPr>
          <a:xfrm>
            <a:off x="4648200" y="1600200"/>
            <a:ext cx="4038600" cy="21859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Содержимое 4"/>
          <p:cNvSpPr>
            <a:spLocks noGrp="1"/>
          </p:cNvSpPr>
          <p:nvPr>
            <p:ph sz="quarter" idx="3"/>
          </p:nvPr>
        </p:nvSpPr>
        <p:spPr>
          <a:xfrm>
            <a:off x="4648200" y="3938588"/>
            <a:ext cx="4038600" cy="21875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p:txBody>
          <a:bodyPr/>
          <a:lstStyle>
            <a:lvl1pPr>
              <a:defRPr/>
            </a:lvl1pPr>
          </a:lstStyle>
          <a:p>
            <a:pPr>
              <a:defRPr/>
            </a:pPr>
            <a:fld id="{2AAD19DB-CB1E-491D-ADB5-DF07DBC97546}" type="slidenum">
              <a:rPr lang="ru-RU"/>
              <a:pPr>
                <a:defRPr/>
              </a:pPr>
              <a:t>‹#›</a:t>
            </a:fld>
            <a:endParaRPr lang="ru-RU"/>
          </a:p>
        </p:txBody>
      </p:sp>
    </p:spTree>
  </p:cSld>
  <p:clrMapOvr>
    <a:masterClrMapping/>
  </p:clrMapOvr>
  <p:transition spd="med">
    <p:circl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fourObj">
  <p:cSld name="Заголовок и четыре объекта">
    <p:spTree>
      <p:nvGrpSpPr>
        <p:cNvPr id="1" name=""/>
        <p:cNvGrpSpPr/>
        <p:nvPr/>
      </p:nvGrpSpPr>
      <p:grpSpPr>
        <a:xfrm>
          <a:off x="0" y="0"/>
          <a:ext cx="0" cy="0"/>
          <a:chOff x="0" y="0"/>
          <a:chExt cx="0" cy="0"/>
        </a:xfrm>
      </p:grpSpPr>
      <p:sp>
        <p:nvSpPr>
          <p:cNvPr id="2" name="Заголовок 1"/>
          <p:cNvSpPr>
            <a:spLocks noGrp="1"/>
          </p:cNvSpPr>
          <p:nvPr>
            <p:ph type="title" sz="quarter"/>
          </p:nvPr>
        </p:nvSpPr>
        <p:spPr>
          <a:xfrm>
            <a:off x="457200" y="274638"/>
            <a:ext cx="8229600" cy="1143000"/>
          </a:xfrm>
        </p:spPr>
        <p:txBody>
          <a:bodyPr/>
          <a:lstStyle/>
          <a:p>
            <a:r>
              <a:rPr lang="ru-RU"/>
              <a:t>Образец заголовка</a:t>
            </a:r>
          </a:p>
        </p:txBody>
      </p:sp>
      <p:sp>
        <p:nvSpPr>
          <p:cNvPr id="3" name="Содержимое 2"/>
          <p:cNvSpPr>
            <a:spLocks noGrp="1"/>
          </p:cNvSpPr>
          <p:nvPr>
            <p:ph sz="quarter" idx="1"/>
          </p:nvPr>
        </p:nvSpPr>
        <p:spPr>
          <a:xfrm>
            <a:off x="457200" y="1600200"/>
            <a:ext cx="4038600" cy="21859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quarter" idx="2"/>
          </p:nvPr>
        </p:nvSpPr>
        <p:spPr>
          <a:xfrm>
            <a:off x="4648200" y="1600200"/>
            <a:ext cx="4038600" cy="21859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Содержимое 4"/>
          <p:cNvSpPr>
            <a:spLocks noGrp="1"/>
          </p:cNvSpPr>
          <p:nvPr>
            <p:ph sz="quarter" idx="3"/>
          </p:nvPr>
        </p:nvSpPr>
        <p:spPr>
          <a:xfrm>
            <a:off x="457200" y="3938588"/>
            <a:ext cx="4038600" cy="21875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Содержимое 5"/>
          <p:cNvSpPr>
            <a:spLocks noGrp="1"/>
          </p:cNvSpPr>
          <p:nvPr>
            <p:ph sz="quarter" idx="4"/>
          </p:nvPr>
        </p:nvSpPr>
        <p:spPr>
          <a:xfrm>
            <a:off x="4648200" y="3938588"/>
            <a:ext cx="4038600" cy="21875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9FC0DFFE-94B4-44F3-99F2-6AC631FAA6F1}" type="slidenum">
              <a:rPr lang="ru-RU"/>
              <a:pPr>
                <a:defRPr/>
              </a:pPr>
              <a:t>‹#›</a:t>
            </a:fld>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clipArtAndTx">
  <p:cSld name="Заголовок, клип и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609600"/>
            <a:ext cx="7772400" cy="1143000"/>
          </a:xfrm>
        </p:spPr>
        <p:txBody>
          <a:bodyPr/>
          <a:lstStyle/>
          <a:p>
            <a:r>
              <a:rPr lang="ru-RU"/>
              <a:t>Образец заголовка</a:t>
            </a:r>
          </a:p>
        </p:txBody>
      </p:sp>
      <p:sp>
        <p:nvSpPr>
          <p:cNvPr id="3" name="Клип 2"/>
          <p:cNvSpPr>
            <a:spLocks noGrp="1"/>
          </p:cNvSpPr>
          <p:nvPr>
            <p:ph type="clipArt" sz="half" idx="1"/>
          </p:nvPr>
        </p:nvSpPr>
        <p:spPr>
          <a:xfrm>
            <a:off x="685800" y="1981200"/>
            <a:ext cx="3810000" cy="4114800"/>
          </a:xfrm>
        </p:spPr>
        <p:txBody>
          <a:bodyPr/>
          <a:lstStyle/>
          <a:p>
            <a:pPr lvl="0"/>
            <a:endParaRPr lang="ru-RU" noProof="0"/>
          </a:p>
        </p:txBody>
      </p:sp>
      <p:sp>
        <p:nvSpPr>
          <p:cNvPr id="4" name="Текст 3"/>
          <p:cNvSpPr>
            <a:spLocks noGrp="1"/>
          </p:cNvSpPr>
          <p:nvPr>
            <p:ph type="body" sz="half" idx="2"/>
          </p:nvPr>
        </p:nvSpPr>
        <p:spPr>
          <a:xfrm>
            <a:off x="4648200" y="1981200"/>
            <a:ext cx="3810000" cy="4114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a:xfrm>
            <a:off x="685800" y="6248400"/>
            <a:ext cx="1905000" cy="457200"/>
          </a:xfrm>
        </p:spPr>
        <p:txBody>
          <a:bodyPr/>
          <a:lstStyle>
            <a:lvl1pPr>
              <a:defRPr/>
            </a:lvl1pPr>
          </a:lstStyle>
          <a:p>
            <a:pPr>
              <a:defRPr/>
            </a:pPr>
            <a:endParaRPr lang="ru-RU"/>
          </a:p>
        </p:txBody>
      </p:sp>
      <p:sp>
        <p:nvSpPr>
          <p:cNvPr id="6" name="Нижний колонтитул 5"/>
          <p:cNvSpPr>
            <a:spLocks noGrp="1"/>
          </p:cNvSpPr>
          <p:nvPr>
            <p:ph type="ftr" sz="quarter" idx="11"/>
          </p:nvPr>
        </p:nvSpPr>
        <p:spPr>
          <a:xfrm>
            <a:off x="3124200" y="6248400"/>
            <a:ext cx="2895600" cy="457200"/>
          </a:xfrm>
        </p:spPr>
        <p:txBody>
          <a:bodyPr/>
          <a:lstStyle>
            <a:lvl1pPr>
              <a:defRPr/>
            </a:lvl1pPr>
          </a:lstStyle>
          <a:p>
            <a:pPr>
              <a:defRPr/>
            </a:pPr>
            <a:endParaRPr lang="ru-RU"/>
          </a:p>
        </p:txBody>
      </p:sp>
      <p:sp>
        <p:nvSpPr>
          <p:cNvPr id="7" name="Номер слайда 6"/>
          <p:cNvSpPr>
            <a:spLocks noGrp="1"/>
          </p:cNvSpPr>
          <p:nvPr>
            <p:ph type="sldNum" sz="quarter" idx="12"/>
          </p:nvPr>
        </p:nvSpPr>
        <p:spPr>
          <a:xfrm>
            <a:off x="6553200" y="6248400"/>
            <a:ext cx="1905000" cy="457200"/>
          </a:xfrm>
        </p:spPr>
        <p:txBody>
          <a:bodyPr/>
          <a:lstStyle>
            <a:lvl1pPr>
              <a:defRPr/>
            </a:lvl1pPr>
          </a:lstStyle>
          <a:p>
            <a:pPr>
              <a:defRPr/>
            </a:pPr>
            <a:fld id="{E6B7AFE4-AD24-42EF-AD22-D44303FFDFC9}" type="slidenum">
              <a:rPr lang="ru-RU"/>
              <a:pPr>
                <a:defRPr/>
              </a:pPr>
              <a:t>‹#›</a:t>
            </a:fld>
            <a:endParaRPr lang="ru-RU"/>
          </a:p>
        </p:txBody>
      </p:sp>
    </p:spTree>
  </p:cSld>
  <p:clrMapOvr>
    <a:masterClrMapping/>
  </p:clrMapOvr>
  <p:transition>
    <p:wedg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dgm">
  <p:cSld name="Заголовок, схема или организационная диаграмм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609600"/>
            <a:ext cx="7772400" cy="1143000"/>
          </a:xfrm>
        </p:spPr>
        <p:txBody>
          <a:bodyPr/>
          <a:lstStyle/>
          <a:p>
            <a:r>
              <a:rPr lang="ru-RU"/>
              <a:t>Образец заголовка</a:t>
            </a:r>
          </a:p>
        </p:txBody>
      </p:sp>
      <p:sp>
        <p:nvSpPr>
          <p:cNvPr id="3" name="Рисунок SmartArt 2"/>
          <p:cNvSpPr>
            <a:spLocks noGrp="1"/>
          </p:cNvSpPr>
          <p:nvPr>
            <p:ph type="dgm" idx="1"/>
          </p:nvPr>
        </p:nvSpPr>
        <p:spPr>
          <a:xfrm>
            <a:off x="685800" y="1981200"/>
            <a:ext cx="7772400" cy="4114800"/>
          </a:xfrm>
        </p:spPr>
        <p:txBody>
          <a:bodyPr/>
          <a:lstStyle/>
          <a:p>
            <a:pPr lvl="0"/>
            <a:endParaRPr lang="ru-RU" noProof="0"/>
          </a:p>
        </p:txBody>
      </p:sp>
      <p:sp>
        <p:nvSpPr>
          <p:cNvPr id="4" name="Номер слайда 3"/>
          <p:cNvSpPr>
            <a:spLocks noGrp="1"/>
          </p:cNvSpPr>
          <p:nvPr>
            <p:ph type="sldNum" sz="quarter" idx="10"/>
          </p:nvPr>
        </p:nvSpPr>
        <p:spPr>
          <a:xfrm>
            <a:off x="8120063" y="6610350"/>
            <a:ext cx="931862" cy="228600"/>
          </a:xfrm>
        </p:spPr>
        <p:txBody>
          <a:bodyPr/>
          <a:lstStyle>
            <a:lvl1pPr>
              <a:defRPr/>
            </a:lvl1pPr>
          </a:lstStyle>
          <a:p>
            <a:pPr>
              <a:defRPr/>
            </a:pPr>
            <a:fld id="{15BC07AB-8F3C-4948-B689-C9BD350F5E90}" type="slidenum">
              <a:rPr lang="en-US"/>
              <a:pPr>
                <a:defRPr/>
              </a:pPr>
              <a:t>‹#›</a:t>
            </a:fld>
            <a:r>
              <a:rPr lang="ru-RU"/>
              <a:t> из 21</a:t>
            </a:r>
            <a:endParaRPr lang="en-US"/>
          </a:p>
        </p:txBody>
      </p:sp>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65C9E566-AD8B-4803-A78A-BD2A8DB97B97}"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132BB59F-0970-45BD-9BA4-050EA125EEBD}"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4E72273A-41C5-48EF-B23D-A564E4D83C70}"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32407FB6-9DA8-4BDD-8259-04668CDEBE1D}"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fld id="{B9941D8F-1628-4D47-A38D-08989F6FE0FF}"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361EDE9E-799E-4E8E-BB2A-F189E65F1FCC}"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13C9CC8C-83BD-40D5-A986-308E07B99A64}"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53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solidFill>
                  <a:srgbClr val="000000"/>
                </a:solidFill>
                <a:latin typeface="+mn-lt"/>
                <a:cs typeface="+mn-cs"/>
              </a:defRPr>
            </a:lvl1pPr>
          </a:lstStyle>
          <a:p>
            <a:pPr>
              <a:defRPr/>
            </a:pPr>
            <a:endParaRPr lang="ru-RU"/>
          </a:p>
        </p:txBody>
      </p:sp>
      <p:sp>
        <p:nvSpPr>
          <p:cNvPr id="153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solidFill>
                  <a:srgbClr val="000000"/>
                </a:solidFill>
                <a:latin typeface="+mn-lt"/>
                <a:cs typeface="+mn-cs"/>
              </a:defRPr>
            </a:lvl1pPr>
          </a:lstStyle>
          <a:p>
            <a:pPr>
              <a:defRPr/>
            </a:pPr>
            <a:endParaRPr lang="ru-RU"/>
          </a:p>
        </p:txBody>
      </p:sp>
      <p:sp>
        <p:nvSpPr>
          <p:cNvPr id="153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a:solidFill>
                  <a:srgbClr val="000000"/>
                </a:solidFill>
                <a:latin typeface="+mn-lt"/>
                <a:cs typeface="+mn-cs"/>
              </a:defRPr>
            </a:lvl1pPr>
          </a:lstStyle>
          <a:p>
            <a:pPr>
              <a:defRPr/>
            </a:pPr>
            <a:fld id="{4CC0F1E5-F910-499F-A900-E5754D809030}"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Номер слайда 8"/>
          <p:cNvSpPr>
            <a:spLocks noGrp="1"/>
          </p:cNvSpPr>
          <p:nvPr>
            <p:ph type="sldNum" sz="quarter" idx="12"/>
          </p:nvPr>
        </p:nvSpPr>
        <p:spPr/>
        <p:txBody>
          <a:bodyPr/>
          <a:lstStyle/>
          <a:p>
            <a:pPr fontAlgn="base">
              <a:spcBef>
                <a:spcPct val="0"/>
              </a:spcBef>
              <a:spcAft>
                <a:spcPct val="0"/>
              </a:spcAft>
              <a:defRPr/>
            </a:pPr>
            <a:fld id="{F797A2DA-6271-441C-8A01-3A0F6FC50D7A}" type="slidenum">
              <a:rPr lang="ru-RU" smtClean="0"/>
              <a:pPr fontAlgn="base">
                <a:spcBef>
                  <a:spcPct val="0"/>
                </a:spcBef>
                <a:spcAft>
                  <a:spcPct val="0"/>
                </a:spcAft>
                <a:defRPr/>
              </a:pPr>
              <a:t>1</a:t>
            </a:fld>
            <a:endParaRPr lang="ru-RU" dirty="0"/>
          </a:p>
        </p:txBody>
      </p:sp>
      <p:sp>
        <p:nvSpPr>
          <p:cNvPr id="5" name="Rectangle 4"/>
          <p:cNvSpPr txBox="1">
            <a:spLocks noChangeArrowheads="1"/>
          </p:cNvSpPr>
          <p:nvPr/>
        </p:nvSpPr>
        <p:spPr>
          <a:xfrm>
            <a:off x="585180" y="1916832"/>
            <a:ext cx="8086725" cy="2088232"/>
          </a:xfrm>
          <a:prstGeom prst="rect">
            <a:avLst/>
          </a:prstGeom>
          <a:noFill/>
        </p:spPr>
        <p:txBody>
          <a:bodyPr/>
          <a:lstStyle/>
          <a:p>
            <a:pPr lvl="0" algn="ctr">
              <a:spcBef>
                <a:spcPct val="20000"/>
              </a:spcBef>
            </a:pPr>
            <a:r>
              <a:rPr lang="ru-RU" sz="3600" b="1" dirty="0">
                <a:solidFill>
                  <a:schemeClr val="accent2"/>
                </a:solidFill>
                <a:latin typeface="Times New Roman" pitchFamily="18" charset="0"/>
                <a:cs typeface="Times New Roman" pitchFamily="18" charset="0"/>
              </a:rPr>
              <a:t>Тема 1. Типовая организация современной системы управления базами данных</a:t>
            </a:r>
          </a:p>
        </p:txBody>
      </p:sp>
    </p:spTree>
    <p:extLst>
      <p:ext uri="{BB962C8B-B14F-4D97-AF65-F5344CB8AC3E}">
        <p14:creationId xmlns:p14="http://schemas.microsoft.com/office/powerpoint/2010/main" val="343784386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Номер слайда 8"/>
          <p:cNvSpPr>
            <a:spLocks noGrp="1"/>
          </p:cNvSpPr>
          <p:nvPr>
            <p:ph type="sldNum" sz="quarter" idx="12"/>
          </p:nvPr>
        </p:nvSpPr>
        <p:spPr/>
        <p:txBody>
          <a:bodyPr/>
          <a:lstStyle/>
          <a:p>
            <a:pPr fontAlgn="base">
              <a:spcBef>
                <a:spcPct val="0"/>
              </a:spcBef>
              <a:spcAft>
                <a:spcPct val="0"/>
              </a:spcAft>
              <a:defRPr/>
            </a:pPr>
            <a:fld id="{F797A2DA-6271-441C-8A01-3A0F6FC50D7A}" type="slidenum">
              <a:rPr lang="ru-RU" smtClean="0"/>
              <a:pPr fontAlgn="base">
                <a:spcBef>
                  <a:spcPct val="0"/>
                </a:spcBef>
                <a:spcAft>
                  <a:spcPct val="0"/>
                </a:spcAft>
                <a:defRPr/>
              </a:pPr>
              <a:t>10</a:t>
            </a:fld>
            <a:endParaRPr lang="ru-RU" dirty="0"/>
          </a:p>
        </p:txBody>
      </p:sp>
      <p:sp>
        <p:nvSpPr>
          <p:cNvPr id="5" name="Rectangle 4"/>
          <p:cNvSpPr txBox="1">
            <a:spLocks noChangeArrowheads="1"/>
          </p:cNvSpPr>
          <p:nvPr/>
        </p:nvSpPr>
        <p:spPr>
          <a:xfrm>
            <a:off x="594747" y="-99392"/>
            <a:ext cx="8086725" cy="810964"/>
          </a:xfrm>
          <a:prstGeom prst="rect">
            <a:avLst/>
          </a:prstGeom>
          <a:noFill/>
        </p:spPr>
        <p:txBody>
          <a:bodyPr/>
          <a:lstStyle/>
          <a:p>
            <a:pPr lvl="0" algn="ctr">
              <a:spcBef>
                <a:spcPct val="20000"/>
              </a:spcBef>
            </a:pPr>
            <a:endParaRPr lang="ru-RU" sz="2800" b="1" dirty="0">
              <a:solidFill>
                <a:schemeClr val="accent2"/>
              </a:solidFill>
              <a:latin typeface="Times New Roman" pitchFamily="18" charset="0"/>
              <a:cs typeface="Times New Roman" pitchFamily="18" charset="0"/>
            </a:endParaRPr>
          </a:p>
          <a:p>
            <a:pPr lvl="0" algn="ctr">
              <a:spcBef>
                <a:spcPct val="20000"/>
              </a:spcBef>
            </a:pPr>
            <a:r>
              <a:rPr lang="ru-RU" sz="2800" b="1" dirty="0">
                <a:solidFill>
                  <a:schemeClr val="accent2"/>
                </a:solidFill>
                <a:latin typeface="Times New Roman" pitchFamily="18" charset="0"/>
                <a:cs typeface="Times New Roman" pitchFamily="18" charset="0"/>
              </a:rPr>
              <a:t>Типовая организация современной системы управления базами данных</a:t>
            </a:r>
          </a:p>
        </p:txBody>
      </p:sp>
      <p:sp>
        <p:nvSpPr>
          <p:cNvPr id="6" name="Rectangle 1"/>
          <p:cNvSpPr>
            <a:spLocks noChangeArrowheads="1"/>
          </p:cNvSpPr>
          <p:nvPr/>
        </p:nvSpPr>
        <p:spPr bwMode="auto">
          <a:xfrm>
            <a:off x="1115616" y="1504139"/>
            <a:ext cx="7632848" cy="1815882"/>
          </a:xfrm>
          <a:prstGeom prst="rect">
            <a:avLst/>
          </a:prstGeom>
          <a:noFill/>
          <a:ln w="12700">
            <a:noFill/>
            <a:prstDash val="sysDot"/>
            <a:miter lim="800000"/>
            <a:headEnd/>
            <a:tailEnd/>
          </a:ln>
          <a:effectLst/>
        </p:spPr>
        <p:txBody>
          <a:bodyPr vert="horz" wrap="square" lIns="91440" tIns="45720" rIns="91440" bIns="45720" numCol="1" anchor="ctr" anchorCtr="0" compatLnSpc="1">
            <a:prstTxWarp prst="textNoShape">
              <a:avLst/>
            </a:prstTxWarp>
            <a:spAutoFit/>
          </a:bodyPr>
          <a:lstStyle/>
          <a:p>
            <a:pPr marL="457200" indent="-457200">
              <a:buFont typeface="Wingdings" panose="05000000000000000000" pitchFamily="2" charset="2"/>
              <a:buChar char="Ø"/>
            </a:pPr>
            <a:r>
              <a:rPr lang="ru-RU" sz="2800" dirty="0">
                <a:latin typeface="Times New Roman" pitchFamily="18" charset="0"/>
                <a:cs typeface="Times New Roman" pitchFamily="18" charset="0"/>
              </a:rPr>
              <a:t>ядро СУБД;</a:t>
            </a:r>
          </a:p>
          <a:p>
            <a:pPr marL="457200" indent="-457200">
              <a:buFont typeface="Wingdings" panose="05000000000000000000" pitchFamily="2" charset="2"/>
              <a:buChar char="Ø"/>
            </a:pPr>
            <a:r>
              <a:rPr lang="ru-RU" sz="2800" dirty="0">
                <a:latin typeface="Times New Roman" pitchFamily="18" charset="0"/>
                <a:cs typeface="Times New Roman" pitchFamily="18" charset="0"/>
              </a:rPr>
              <a:t>сервисные программы;</a:t>
            </a:r>
          </a:p>
          <a:p>
            <a:pPr marL="457200" indent="-457200">
              <a:buFont typeface="Wingdings" panose="05000000000000000000" pitchFamily="2" charset="2"/>
              <a:buChar char="Ø"/>
            </a:pPr>
            <a:r>
              <a:rPr lang="ru-RU" sz="2800" dirty="0">
                <a:latin typeface="Times New Roman" pitchFamily="18" charset="0"/>
                <a:cs typeface="Times New Roman" pitchFamily="18" charset="0"/>
              </a:rPr>
              <a:t>процессор языка БД;</a:t>
            </a:r>
          </a:p>
          <a:p>
            <a:pPr marL="457200" indent="-457200">
              <a:buFont typeface="Wingdings" panose="05000000000000000000" pitchFamily="2" charset="2"/>
              <a:buChar char="Ø"/>
            </a:pPr>
            <a:r>
              <a:rPr lang="ru-RU" sz="2800" dirty="0">
                <a:latin typeface="Times New Roman" pitchFamily="18" charset="0"/>
                <a:cs typeface="Times New Roman" pitchFamily="18" charset="0"/>
              </a:rPr>
              <a:t>отдельные утилиты БД.</a:t>
            </a:r>
          </a:p>
        </p:txBody>
      </p:sp>
      <p:sp>
        <p:nvSpPr>
          <p:cNvPr id="2" name="Прямоугольник 1">
            <a:extLst>
              <a:ext uri="{FF2B5EF4-FFF2-40B4-BE49-F238E27FC236}">
                <a16:creationId xmlns:a16="http://schemas.microsoft.com/office/drawing/2014/main" id="{86331096-5674-4991-BC99-E6544D8D7FD0}"/>
              </a:ext>
            </a:extLst>
          </p:cNvPr>
          <p:cNvSpPr/>
          <p:nvPr/>
        </p:nvSpPr>
        <p:spPr>
          <a:xfrm>
            <a:off x="755576" y="3336960"/>
            <a:ext cx="8072680" cy="646331"/>
          </a:xfrm>
          <a:prstGeom prst="rect">
            <a:avLst/>
          </a:prstGeom>
        </p:spPr>
        <p:txBody>
          <a:bodyPr wrap="square">
            <a:spAutoFit/>
          </a:bodyPr>
          <a:lstStyle/>
          <a:p>
            <a:pPr algn="just"/>
            <a:r>
              <a:rPr lang="ru-RU" b="1" dirty="0">
                <a:latin typeface="Times New Roman" panose="02020603050405020304" pitchFamily="18" charset="0"/>
                <a:cs typeface="Times New Roman" panose="02020603050405020304" pitchFamily="18" charset="0"/>
              </a:rPr>
              <a:t>Ядро СУБД</a:t>
            </a:r>
            <a:r>
              <a:rPr lang="ru-RU" dirty="0">
                <a:latin typeface="Times New Roman" panose="02020603050405020304" pitchFamily="18" charset="0"/>
                <a:cs typeface="Times New Roman" panose="02020603050405020304" pitchFamily="18" charset="0"/>
              </a:rPr>
              <a:t> отвечает за управление данными во внешней памяти, управление буферами оперативной памяти, управление транзакциями и журнализацию</a:t>
            </a:r>
            <a:endParaRPr lang="ru-BY" dirty="0">
              <a:latin typeface="Times New Roman" panose="02020603050405020304" pitchFamily="18" charset="0"/>
              <a:cs typeface="Times New Roman" panose="02020603050405020304" pitchFamily="18" charset="0"/>
            </a:endParaRPr>
          </a:p>
        </p:txBody>
      </p:sp>
      <p:sp>
        <p:nvSpPr>
          <p:cNvPr id="3" name="Прямоугольник 2">
            <a:extLst>
              <a:ext uri="{FF2B5EF4-FFF2-40B4-BE49-F238E27FC236}">
                <a16:creationId xmlns:a16="http://schemas.microsoft.com/office/drawing/2014/main" id="{BEE22A97-25B2-4FD8-9794-0CAAE73E682C}"/>
              </a:ext>
            </a:extLst>
          </p:cNvPr>
          <p:cNvSpPr/>
          <p:nvPr/>
        </p:nvSpPr>
        <p:spPr>
          <a:xfrm>
            <a:off x="0" y="3983291"/>
            <a:ext cx="8921208" cy="923330"/>
          </a:xfrm>
          <a:prstGeom prst="rect">
            <a:avLst/>
          </a:prstGeom>
        </p:spPr>
        <p:txBody>
          <a:bodyPr wrap="square">
            <a:spAutoFit/>
          </a:bodyPr>
          <a:lstStyle/>
          <a:p>
            <a:pPr algn="just"/>
            <a:r>
              <a:rPr lang="ru-RU" b="1" dirty="0">
                <a:latin typeface="Times New Roman" panose="02020603050405020304" pitchFamily="18" charset="0"/>
                <a:cs typeface="Times New Roman" panose="02020603050405020304" pitchFamily="18" charset="0"/>
              </a:rPr>
              <a:t>Сервисные программы </a:t>
            </a:r>
            <a:r>
              <a:rPr lang="ru-RU" dirty="0">
                <a:latin typeface="Times New Roman" panose="02020603050405020304" pitchFamily="18" charset="0"/>
                <a:cs typeface="Times New Roman" panose="02020603050405020304" pitchFamily="18" charset="0"/>
              </a:rPr>
              <a:t>предоставляют пользователям ряд дополнительных возможностей и услуг, зависящих от описываемой предметной области и потребностей конкретного пользователя.</a:t>
            </a:r>
            <a:endParaRPr lang="ru-BY" dirty="0">
              <a:latin typeface="Times New Roman" panose="02020603050405020304" pitchFamily="18" charset="0"/>
              <a:cs typeface="Times New Roman" panose="02020603050405020304" pitchFamily="18" charset="0"/>
            </a:endParaRPr>
          </a:p>
        </p:txBody>
      </p:sp>
      <p:sp>
        <p:nvSpPr>
          <p:cNvPr id="4" name="Прямоугольник 3">
            <a:extLst>
              <a:ext uri="{FF2B5EF4-FFF2-40B4-BE49-F238E27FC236}">
                <a16:creationId xmlns:a16="http://schemas.microsoft.com/office/drawing/2014/main" id="{D98AEF77-AAAA-4440-B457-AD17B9DF7830}"/>
              </a:ext>
            </a:extLst>
          </p:cNvPr>
          <p:cNvSpPr/>
          <p:nvPr/>
        </p:nvSpPr>
        <p:spPr>
          <a:xfrm>
            <a:off x="827584" y="4894010"/>
            <a:ext cx="7859216" cy="646331"/>
          </a:xfrm>
          <a:prstGeom prst="rect">
            <a:avLst/>
          </a:prstGeom>
        </p:spPr>
        <p:txBody>
          <a:bodyPr wrap="square">
            <a:spAutoFit/>
          </a:bodyPr>
          <a:lstStyle/>
          <a:p>
            <a:pPr algn="just"/>
            <a:r>
              <a:rPr lang="ru-RU" b="1" dirty="0">
                <a:latin typeface="Times New Roman" panose="02020603050405020304" pitchFamily="18" charset="0"/>
                <a:cs typeface="Times New Roman" panose="02020603050405020304" pitchFamily="18" charset="0"/>
              </a:rPr>
              <a:t>Процессор языка БД </a:t>
            </a:r>
            <a:r>
              <a:rPr lang="ru-RU" dirty="0">
                <a:latin typeface="Times New Roman" panose="02020603050405020304" pitchFamily="18" charset="0"/>
                <a:cs typeface="Times New Roman" panose="02020603050405020304" pitchFamily="18" charset="0"/>
              </a:rPr>
              <a:t>компилирует операторы языка баз данных в некоторую выполняемую программу, представляемую в машинных кодах. </a:t>
            </a:r>
            <a:endParaRPr lang="ru-BY" dirty="0">
              <a:latin typeface="Times New Roman" panose="02020603050405020304" pitchFamily="18" charset="0"/>
              <a:cs typeface="Times New Roman" panose="02020603050405020304" pitchFamily="18" charset="0"/>
            </a:endParaRPr>
          </a:p>
        </p:txBody>
      </p:sp>
      <p:sp>
        <p:nvSpPr>
          <p:cNvPr id="7" name="Прямоугольник 6">
            <a:extLst>
              <a:ext uri="{FF2B5EF4-FFF2-40B4-BE49-F238E27FC236}">
                <a16:creationId xmlns:a16="http://schemas.microsoft.com/office/drawing/2014/main" id="{93D3DFDA-0846-4BE4-A634-2B3F6A6A58D9}"/>
              </a:ext>
            </a:extLst>
          </p:cNvPr>
          <p:cNvSpPr/>
          <p:nvPr/>
        </p:nvSpPr>
        <p:spPr>
          <a:xfrm>
            <a:off x="16272" y="5611505"/>
            <a:ext cx="8568952" cy="646331"/>
          </a:xfrm>
          <a:prstGeom prst="rect">
            <a:avLst/>
          </a:prstGeom>
        </p:spPr>
        <p:txBody>
          <a:bodyPr wrap="square">
            <a:spAutoFit/>
          </a:bodyPr>
          <a:lstStyle/>
          <a:p>
            <a:pPr algn="just"/>
            <a:r>
              <a:rPr lang="ru-RU" dirty="0">
                <a:latin typeface="Times New Roman" panose="02020603050405020304" pitchFamily="18" charset="0"/>
                <a:cs typeface="Times New Roman" panose="02020603050405020304" pitchFamily="18" charset="0"/>
              </a:rPr>
              <a:t>В </a:t>
            </a:r>
            <a:r>
              <a:rPr lang="ru-RU" b="1" dirty="0">
                <a:latin typeface="Times New Roman" panose="02020603050405020304" pitchFamily="18" charset="0"/>
                <a:cs typeface="Times New Roman" panose="02020603050405020304" pitchFamily="18" charset="0"/>
              </a:rPr>
              <a:t>отдельные утилиты БД</a:t>
            </a:r>
            <a:r>
              <a:rPr lang="ru-RU" dirty="0">
                <a:latin typeface="Times New Roman" panose="02020603050405020304" pitchFamily="18" charset="0"/>
                <a:cs typeface="Times New Roman" panose="02020603050405020304" pitchFamily="18" charset="0"/>
              </a:rPr>
              <a:t> обычно выделяют такие процедуры, как например, загрузка и выгрузка БД, сбор статистики, глобальная проверка целостности БД и </a:t>
            </a:r>
            <a:r>
              <a:rPr lang="ru-RU" dirty="0" err="1">
                <a:latin typeface="Times New Roman" panose="02020603050405020304" pitchFamily="18" charset="0"/>
                <a:cs typeface="Times New Roman" panose="02020603050405020304" pitchFamily="18" charset="0"/>
              </a:rPr>
              <a:t>т.д</a:t>
            </a:r>
            <a:endParaRPr lang="ru-BY"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54830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Номер слайда 8"/>
          <p:cNvSpPr>
            <a:spLocks noGrp="1"/>
          </p:cNvSpPr>
          <p:nvPr>
            <p:ph type="sldNum" sz="quarter" idx="12"/>
          </p:nvPr>
        </p:nvSpPr>
        <p:spPr/>
        <p:txBody>
          <a:bodyPr/>
          <a:lstStyle/>
          <a:p>
            <a:pPr fontAlgn="base">
              <a:spcBef>
                <a:spcPct val="0"/>
              </a:spcBef>
              <a:spcAft>
                <a:spcPct val="0"/>
              </a:spcAft>
              <a:defRPr/>
            </a:pPr>
            <a:fld id="{F797A2DA-6271-441C-8A01-3A0F6FC50D7A}" type="slidenum">
              <a:rPr lang="ru-RU" smtClean="0"/>
              <a:pPr fontAlgn="base">
                <a:spcBef>
                  <a:spcPct val="0"/>
                </a:spcBef>
                <a:spcAft>
                  <a:spcPct val="0"/>
                </a:spcAft>
                <a:defRPr/>
              </a:pPr>
              <a:t>2</a:t>
            </a:fld>
            <a:endParaRPr lang="ru-RU" dirty="0"/>
          </a:p>
        </p:txBody>
      </p:sp>
      <p:sp>
        <p:nvSpPr>
          <p:cNvPr id="7" name="Text Box 8"/>
          <p:cNvSpPr txBox="1">
            <a:spLocks noChangeArrowheads="1"/>
          </p:cNvSpPr>
          <p:nvPr/>
        </p:nvSpPr>
        <p:spPr bwMode="auto">
          <a:xfrm>
            <a:off x="611560" y="1676698"/>
            <a:ext cx="8143932" cy="1477328"/>
          </a:xfrm>
          <a:prstGeom prst="rect">
            <a:avLst/>
          </a:prstGeom>
          <a:noFill/>
          <a:ln w="9525">
            <a:noFill/>
            <a:miter lim="800000"/>
            <a:headEnd/>
            <a:tailEnd/>
          </a:ln>
        </p:spPr>
        <p:txBody>
          <a:bodyPr wrap="square">
            <a:spAutoFit/>
          </a:bodyPr>
          <a:lstStyle/>
          <a:p>
            <a:pPr algn="just" eaLnBrk="0" hangingPunct="0">
              <a:spcBef>
                <a:spcPct val="50000"/>
              </a:spcBef>
            </a:pPr>
            <a:r>
              <a:rPr lang="ru-RU" sz="2000" dirty="0">
                <a:solidFill>
                  <a:schemeClr val="accent2"/>
                </a:solidFill>
                <a:latin typeface="Times New Roman" pitchFamily="18" charset="0"/>
                <a:cs typeface="Times New Roman" pitchFamily="18" charset="0"/>
              </a:rPr>
              <a:t>Системы управления файлами </a:t>
            </a:r>
          </a:p>
          <a:p>
            <a:pPr algn="just" eaLnBrk="0" hangingPunct="0">
              <a:spcBef>
                <a:spcPct val="50000"/>
              </a:spcBef>
            </a:pPr>
            <a:endParaRPr lang="ru-RU" sz="2000" dirty="0">
              <a:latin typeface="Times New Roman" pitchFamily="18" charset="0"/>
              <a:cs typeface="Times New Roman" pitchFamily="18" charset="0"/>
            </a:endParaRPr>
          </a:p>
          <a:p>
            <a:pPr indent="447675" algn="just" eaLnBrk="0" hangingPunct="0">
              <a:spcBef>
                <a:spcPts val="0"/>
              </a:spcBef>
              <a:buFont typeface="+mj-lt"/>
              <a:buAutoNum type="arabicPeriod"/>
              <a:tabLst>
                <a:tab pos="355600" algn="l"/>
              </a:tabLst>
            </a:pPr>
            <a:endParaRPr lang="ru-RU" sz="2000" dirty="0">
              <a:latin typeface="Times New Roman" pitchFamily="18" charset="0"/>
              <a:cs typeface="Times New Roman" pitchFamily="18" charset="0"/>
            </a:endParaRPr>
          </a:p>
          <a:p>
            <a:pPr marL="450850" indent="-450850" algn="just" eaLnBrk="0" hangingPunct="0">
              <a:spcBef>
                <a:spcPts val="0"/>
              </a:spcBef>
              <a:buFont typeface="Wingdings" pitchFamily="2" charset="2"/>
              <a:buNone/>
            </a:pPr>
            <a:endParaRPr lang="ru-RU" sz="2000" b="0" dirty="0">
              <a:latin typeface="Times New Roman" pitchFamily="18" charset="0"/>
              <a:cs typeface="Times New Roman" pitchFamily="18" charset="0"/>
            </a:endParaRPr>
          </a:p>
        </p:txBody>
      </p:sp>
      <p:sp>
        <p:nvSpPr>
          <p:cNvPr id="9" name="Rectangle 1"/>
          <p:cNvSpPr>
            <a:spLocks noChangeArrowheads="1"/>
          </p:cNvSpPr>
          <p:nvPr/>
        </p:nvSpPr>
        <p:spPr bwMode="auto">
          <a:xfrm>
            <a:off x="4139952" y="1462291"/>
            <a:ext cx="4071934" cy="1015663"/>
          </a:xfrm>
          <a:prstGeom prst="rect">
            <a:avLst/>
          </a:prstGeom>
          <a:noFill/>
          <a:ln w="12700">
            <a:noFill/>
            <a:prstDash val="sysDot"/>
            <a:miter lim="800000"/>
            <a:headEnd/>
            <a:tailEnd/>
          </a:ln>
          <a:effectLst/>
        </p:spPr>
        <p:txBody>
          <a:bodyPr vert="horz" wrap="square" lIns="91440" tIns="45720" rIns="91440" bIns="45720" numCol="1" anchor="ctr" anchorCtr="0" compatLnSpc="1">
            <a:prstTxWarp prst="textNoShape">
              <a:avLst/>
            </a:prstTxWarp>
            <a:spAutoFit/>
          </a:bodyPr>
          <a:lstStyle/>
          <a:p>
            <a:pPr algn="just">
              <a:buFont typeface="Wingdings" pitchFamily="2" charset="2"/>
              <a:buChar char="ü"/>
            </a:pPr>
            <a:r>
              <a:rPr lang="ru-RU" sz="2000" dirty="0">
                <a:latin typeface="Times New Roman" pitchFamily="18" charset="0"/>
                <a:cs typeface="Times New Roman" pitchFamily="18" charset="0"/>
              </a:rPr>
              <a:t>правила именования файлов;</a:t>
            </a:r>
          </a:p>
          <a:p>
            <a:pPr algn="just">
              <a:buFont typeface="Wingdings" pitchFamily="2" charset="2"/>
              <a:buChar char="ü"/>
            </a:pPr>
            <a:r>
              <a:rPr lang="ru-RU" sz="2000" dirty="0">
                <a:latin typeface="Times New Roman" pitchFamily="18" charset="0"/>
                <a:cs typeface="Times New Roman" pitchFamily="18" charset="0"/>
              </a:rPr>
              <a:t>способ доступа к данным;</a:t>
            </a:r>
          </a:p>
          <a:p>
            <a:pPr algn="just">
              <a:buFont typeface="Wingdings" pitchFamily="2" charset="2"/>
              <a:buChar char="ü"/>
            </a:pPr>
            <a:r>
              <a:rPr lang="ru-RU" sz="2000" dirty="0">
                <a:latin typeface="Times New Roman" pitchFamily="18" charset="0"/>
                <a:cs typeface="Times New Roman" pitchFamily="18" charset="0"/>
              </a:rPr>
              <a:t>структура данных.</a:t>
            </a:r>
          </a:p>
        </p:txBody>
      </p:sp>
      <p:sp>
        <p:nvSpPr>
          <p:cNvPr id="8" name="Прямоугольник 7">
            <a:extLst>
              <a:ext uri="{FF2B5EF4-FFF2-40B4-BE49-F238E27FC236}">
                <a16:creationId xmlns:a16="http://schemas.microsoft.com/office/drawing/2014/main" id="{7F6B5C80-E6F0-4AE3-9CF0-2414A9AF6D5F}"/>
              </a:ext>
            </a:extLst>
          </p:cNvPr>
          <p:cNvSpPr/>
          <p:nvPr/>
        </p:nvSpPr>
        <p:spPr>
          <a:xfrm>
            <a:off x="656692" y="2398466"/>
            <a:ext cx="7999916" cy="1200329"/>
          </a:xfrm>
          <a:prstGeom prst="rect">
            <a:avLst/>
          </a:prstGeom>
        </p:spPr>
        <p:txBody>
          <a:bodyPr wrap="square">
            <a:spAutoFit/>
          </a:bodyPr>
          <a:lstStyle/>
          <a:p>
            <a:pPr marL="450850" indent="-450850" algn="just" eaLnBrk="0" hangingPunct="0">
              <a:spcBef>
                <a:spcPts val="0"/>
              </a:spcBef>
              <a:buFont typeface="Wingdings" pitchFamily="2" charset="2"/>
              <a:buNone/>
            </a:pPr>
            <a:r>
              <a:rPr lang="ru-RU" dirty="0">
                <a:latin typeface="Times New Roman" pitchFamily="18" charset="0"/>
                <a:cs typeface="Times New Roman" pitchFamily="18" charset="0"/>
              </a:rPr>
              <a:t>Функции:</a:t>
            </a:r>
          </a:p>
          <a:p>
            <a:pPr indent="447675" algn="just" eaLnBrk="0" hangingPunct="0">
              <a:spcBef>
                <a:spcPts val="0"/>
              </a:spcBef>
              <a:buFont typeface="+mj-lt"/>
              <a:buAutoNum type="arabicPeriod"/>
              <a:tabLst>
                <a:tab pos="355600" algn="l"/>
              </a:tabLst>
            </a:pPr>
            <a:r>
              <a:rPr lang="ru-RU" dirty="0">
                <a:latin typeface="Times New Roman" pitchFamily="18" charset="0"/>
                <a:cs typeface="Times New Roman" pitchFamily="18" charset="0"/>
              </a:rPr>
              <a:t>распределение внешней памяти;</a:t>
            </a:r>
          </a:p>
          <a:p>
            <a:pPr indent="447675" algn="just" eaLnBrk="0" hangingPunct="0">
              <a:spcBef>
                <a:spcPts val="0"/>
              </a:spcBef>
              <a:buFont typeface="+mj-lt"/>
              <a:buAutoNum type="arabicPeriod"/>
              <a:tabLst>
                <a:tab pos="355600" algn="l"/>
              </a:tabLst>
            </a:pPr>
            <a:r>
              <a:rPr lang="ru-RU" dirty="0">
                <a:latin typeface="Times New Roman" pitchFamily="18" charset="0"/>
                <a:cs typeface="Times New Roman" pitchFamily="18" charset="0"/>
              </a:rPr>
              <a:t>отображение имен файлов в соответствующие адреса во внешней памяти;</a:t>
            </a:r>
          </a:p>
          <a:p>
            <a:pPr indent="447675" algn="just" eaLnBrk="0" hangingPunct="0">
              <a:spcBef>
                <a:spcPts val="0"/>
              </a:spcBef>
              <a:buFont typeface="+mj-lt"/>
              <a:buAutoNum type="arabicPeriod"/>
              <a:tabLst>
                <a:tab pos="355600" algn="l"/>
              </a:tabLst>
            </a:pPr>
            <a:r>
              <a:rPr lang="ru-RU" dirty="0">
                <a:latin typeface="Times New Roman" pitchFamily="18" charset="0"/>
                <a:cs typeface="Times New Roman" pitchFamily="18" charset="0"/>
              </a:rPr>
              <a:t>обеспечение доступа к файлам.</a:t>
            </a:r>
          </a:p>
        </p:txBody>
      </p:sp>
      <p:sp>
        <p:nvSpPr>
          <p:cNvPr id="2" name="Прямоугольник 1">
            <a:extLst>
              <a:ext uri="{FF2B5EF4-FFF2-40B4-BE49-F238E27FC236}">
                <a16:creationId xmlns:a16="http://schemas.microsoft.com/office/drawing/2014/main" id="{4885F313-2691-42A7-863B-ED9D34C1D1EB}"/>
              </a:ext>
            </a:extLst>
          </p:cNvPr>
          <p:cNvSpPr/>
          <p:nvPr/>
        </p:nvSpPr>
        <p:spPr>
          <a:xfrm>
            <a:off x="909728" y="4183276"/>
            <a:ext cx="7776864" cy="2031325"/>
          </a:xfrm>
          <a:prstGeom prst="rect">
            <a:avLst/>
          </a:prstGeom>
        </p:spPr>
        <p:txBody>
          <a:bodyPr wrap="square">
            <a:spAutoFit/>
          </a:bodyPr>
          <a:lstStyle/>
          <a:p>
            <a:pPr algn="just"/>
            <a:r>
              <a:rPr lang="ru-RU" dirty="0">
                <a:latin typeface="Times New Roman" pitchFamily="18" charset="0"/>
                <a:cs typeface="Times New Roman" pitchFamily="18" charset="0"/>
              </a:rPr>
              <a:t>Этого недостаточно для построения информационных систем. Т.к. системы управления файлами не обеспечивают возможности поддержания логически согласованного набора файлов, обеспечения языка манипулирования данными, восстановления информации после разного рода сбоев, параллельной работы нескольких пользователей. Прикладная программа должна опираться на некоторую систему управления данными, обладающую этими свойствами (т.е. – СУБД) </a:t>
            </a:r>
            <a:endParaRPr lang="ru-BY" dirty="0">
              <a:latin typeface="Times New Roman" pitchFamily="18" charset="0"/>
              <a:cs typeface="Times New Roman" pitchFamily="18" charset="0"/>
            </a:endParaRPr>
          </a:p>
        </p:txBody>
      </p:sp>
    </p:spTree>
    <p:extLst>
      <p:ext uri="{BB962C8B-B14F-4D97-AF65-F5344CB8AC3E}">
        <p14:creationId xmlns:p14="http://schemas.microsoft.com/office/powerpoint/2010/main" val="341285358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Номер слайда 8"/>
          <p:cNvSpPr>
            <a:spLocks noGrp="1"/>
          </p:cNvSpPr>
          <p:nvPr>
            <p:ph type="sldNum" sz="quarter" idx="12"/>
          </p:nvPr>
        </p:nvSpPr>
        <p:spPr/>
        <p:txBody>
          <a:bodyPr/>
          <a:lstStyle/>
          <a:p>
            <a:pPr fontAlgn="base">
              <a:spcBef>
                <a:spcPct val="0"/>
              </a:spcBef>
              <a:spcAft>
                <a:spcPct val="0"/>
              </a:spcAft>
              <a:defRPr/>
            </a:pPr>
            <a:fld id="{F797A2DA-6271-441C-8A01-3A0F6FC50D7A}" type="slidenum">
              <a:rPr lang="ru-RU" smtClean="0"/>
              <a:pPr fontAlgn="base">
                <a:spcBef>
                  <a:spcPct val="0"/>
                </a:spcBef>
                <a:spcAft>
                  <a:spcPct val="0"/>
                </a:spcAft>
                <a:defRPr/>
              </a:pPr>
              <a:t>3</a:t>
            </a:fld>
            <a:endParaRPr lang="ru-RU" dirty="0"/>
          </a:p>
        </p:txBody>
      </p:sp>
      <p:sp>
        <p:nvSpPr>
          <p:cNvPr id="2" name="Прямоугольник 1">
            <a:extLst>
              <a:ext uri="{FF2B5EF4-FFF2-40B4-BE49-F238E27FC236}">
                <a16:creationId xmlns:a16="http://schemas.microsoft.com/office/drawing/2014/main" id="{C687BB21-D01E-4B6F-806E-666E9E27D9F2}"/>
              </a:ext>
            </a:extLst>
          </p:cNvPr>
          <p:cNvSpPr/>
          <p:nvPr/>
        </p:nvSpPr>
        <p:spPr>
          <a:xfrm>
            <a:off x="3880482" y="3527275"/>
            <a:ext cx="4572000" cy="2585323"/>
          </a:xfrm>
          <a:prstGeom prst="rect">
            <a:avLst/>
          </a:prstGeom>
        </p:spPr>
        <p:txBody>
          <a:bodyPr>
            <a:spAutoFit/>
          </a:bodyPr>
          <a:lstStyle/>
          <a:p>
            <a:pPr marL="450850" indent="-450850" algn="just" eaLnBrk="0" hangingPunct="0">
              <a:spcBef>
                <a:spcPts val="0"/>
              </a:spcBef>
              <a:buFont typeface="Wingdings" pitchFamily="2" charset="2"/>
              <a:buNone/>
            </a:pPr>
            <a:r>
              <a:rPr lang="ru-RU" dirty="0">
                <a:latin typeface="Times New Roman" pitchFamily="18" charset="0"/>
                <a:cs typeface="Times New Roman" pitchFamily="18" charset="0"/>
              </a:rPr>
              <a:t>Функции:</a:t>
            </a:r>
          </a:p>
          <a:p>
            <a:pPr indent="447675" algn="just" eaLnBrk="0" hangingPunct="0">
              <a:spcBef>
                <a:spcPts val="0"/>
              </a:spcBef>
              <a:buFont typeface="+mj-lt"/>
              <a:buAutoNum type="arabicPeriod"/>
              <a:tabLst>
                <a:tab pos="355600" algn="l"/>
              </a:tabLst>
            </a:pPr>
            <a:r>
              <a:rPr lang="ru-RU" dirty="0">
                <a:latin typeface="Times New Roman" pitchFamily="18" charset="0"/>
                <a:cs typeface="Times New Roman" pitchFamily="18" charset="0"/>
              </a:rPr>
              <a:t>управление данными во внешней памяти;</a:t>
            </a:r>
          </a:p>
          <a:p>
            <a:pPr indent="447675" algn="just" eaLnBrk="0" hangingPunct="0">
              <a:spcBef>
                <a:spcPts val="0"/>
              </a:spcBef>
              <a:buFont typeface="+mj-lt"/>
              <a:buAutoNum type="arabicPeriod"/>
              <a:tabLst>
                <a:tab pos="355600" algn="l"/>
              </a:tabLst>
            </a:pPr>
            <a:r>
              <a:rPr lang="ru-RU" dirty="0">
                <a:latin typeface="Times New Roman" pitchFamily="18" charset="0"/>
                <a:cs typeface="Times New Roman" pitchFamily="18" charset="0"/>
              </a:rPr>
              <a:t>управление данными в оперативной памяти;</a:t>
            </a:r>
          </a:p>
          <a:p>
            <a:pPr indent="447675" algn="just" eaLnBrk="0" hangingPunct="0">
              <a:spcBef>
                <a:spcPts val="0"/>
              </a:spcBef>
              <a:buFont typeface="+mj-lt"/>
              <a:buAutoNum type="arabicPeriod"/>
              <a:tabLst>
                <a:tab pos="355600" algn="l"/>
              </a:tabLst>
            </a:pPr>
            <a:r>
              <a:rPr lang="ru-RU" dirty="0">
                <a:latin typeface="Times New Roman" pitchFamily="18" charset="0"/>
                <a:cs typeface="Times New Roman" pitchFamily="18" charset="0"/>
              </a:rPr>
              <a:t>управление транзакциями;</a:t>
            </a:r>
          </a:p>
          <a:p>
            <a:pPr indent="447675" algn="just" eaLnBrk="0" hangingPunct="0">
              <a:spcBef>
                <a:spcPts val="0"/>
              </a:spcBef>
              <a:buFont typeface="+mj-lt"/>
              <a:buAutoNum type="arabicPeriod"/>
              <a:tabLst>
                <a:tab pos="355600" algn="l"/>
              </a:tabLst>
            </a:pPr>
            <a:r>
              <a:rPr lang="ru-RU" dirty="0">
                <a:latin typeface="Times New Roman" pitchFamily="18" charset="0"/>
                <a:cs typeface="Times New Roman" pitchFamily="18" charset="0"/>
              </a:rPr>
              <a:t>журнализация, резервное копирование и восстановление;</a:t>
            </a:r>
          </a:p>
          <a:p>
            <a:pPr indent="447675" algn="just" eaLnBrk="0" hangingPunct="0">
              <a:spcBef>
                <a:spcPts val="0"/>
              </a:spcBef>
              <a:buFont typeface="+mj-lt"/>
              <a:buAutoNum type="arabicPeriod"/>
              <a:tabLst>
                <a:tab pos="355600" algn="l"/>
              </a:tabLst>
            </a:pPr>
            <a:r>
              <a:rPr lang="ru-RU" dirty="0">
                <a:latin typeface="Times New Roman" pitchFamily="18" charset="0"/>
                <a:cs typeface="Times New Roman" pitchFamily="18" charset="0"/>
              </a:rPr>
              <a:t>поддержка языков БД.</a:t>
            </a:r>
          </a:p>
        </p:txBody>
      </p:sp>
      <p:sp>
        <p:nvSpPr>
          <p:cNvPr id="4" name="Прямоугольник 3">
            <a:extLst>
              <a:ext uri="{FF2B5EF4-FFF2-40B4-BE49-F238E27FC236}">
                <a16:creationId xmlns:a16="http://schemas.microsoft.com/office/drawing/2014/main" id="{609611B9-1DDE-43CB-A0BD-2714E34AFD05}"/>
              </a:ext>
            </a:extLst>
          </p:cNvPr>
          <p:cNvSpPr/>
          <p:nvPr/>
        </p:nvSpPr>
        <p:spPr>
          <a:xfrm>
            <a:off x="659236" y="3749395"/>
            <a:ext cx="3654182" cy="830997"/>
          </a:xfrm>
          <a:prstGeom prst="rect">
            <a:avLst/>
          </a:prstGeom>
        </p:spPr>
        <p:txBody>
          <a:bodyPr wrap="square">
            <a:spAutoFit/>
          </a:bodyPr>
          <a:lstStyle/>
          <a:p>
            <a:pPr eaLnBrk="0" hangingPunct="0">
              <a:spcBef>
                <a:spcPct val="50000"/>
              </a:spcBef>
            </a:pPr>
            <a:r>
              <a:rPr lang="ru-RU" sz="2400" dirty="0">
                <a:solidFill>
                  <a:schemeClr val="accent2"/>
                </a:solidFill>
                <a:latin typeface="Times New Roman" pitchFamily="18" charset="0"/>
                <a:cs typeface="Times New Roman" pitchFamily="18" charset="0"/>
              </a:rPr>
              <a:t>Системы управления базами данных</a:t>
            </a:r>
            <a:r>
              <a:rPr lang="ru-RU" dirty="0">
                <a:solidFill>
                  <a:schemeClr val="accent2"/>
                </a:solidFill>
                <a:latin typeface="Times New Roman" pitchFamily="18" charset="0"/>
                <a:cs typeface="Times New Roman" pitchFamily="18" charset="0"/>
              </a:rPr>
              <a:t> </a:t>
            </a:r>
          </a:p>
        </p:txBody>
      </p:sp>
      <p:sp>
        <p:nvSpPr>
          <p:cNvPr id="8" name="Rectangle 1">
            <a:extLst>
              <a:ext uri="{FF2B5EF4-FFF2-40B4-BE49-F238E27FC236}">
                <a16:creationId xmlns:a16="http://schemas.microsoft.com/office/drawing/2014/main" id="{B4D12AD4-02C7-43A0-AD7C-D46FC1D7431C}"/>
              </a:ext>
            </a:extLst>
          </p:cNvPr>
          <p:cNvSpPr>
            <a:spLocks noChangeArrowheads="1"/>
          </p:cNvSpPr>
          <p:nvPr/>
        </p:nvSpPr>
        <p:spPr bwMode="auto">
          <a:xfrm>
            <a:off x="4693074" y="1416368"/>
            <a:ext cx="4071934" cy="1631216"/>
          </a:xfrm>
          <a:prstGeom prst="rect">
            <a:avLst/>
          </a:prstGeom>
          <a:noFill/>
          <a:ln w="12700">
            <a:noFill/>
            <a:prstDash val="sysDot"/>
            <a:miter lim="800000"/>
            <a:headEnd/>
            <a:tailEnd/>
          </a:ln>
          <a:effectLst/>
        </p:spPr>
        <p:txBody>
          <a:bodyPr vert="horz" wrap="square" lIns="91440" tIns="45720" rIns="91440" bIns="45720" numCol="1" anchor="ctr" anchorCtr="0" compatLnSpc="1">
            <a:prstTxWarp prst="textNoShape">
              <a:avLst/>
            </a:prstTxWarp>
            <a:spAutoFit/>
          </a:bodyPr>
          <a:lstStyle/>
          <a:p>
            <a:pPr algn="just">
              <a:buFont typeface="Wingdings" pitchFamily="2" charset="2"/>
              <a:buChar char="ü"/>
            </a:pPr>
            <a:r>
              <a:rPr lang="ru-RU" sz="2000" dirty="0">
                <a:latin typeface="Times New Roman" pitchFamily="18" charset="0"/>
                <a:cs typeface="Times New Roman" pitchFamily="18" charset="0"/>
              </a:rPr>
              <a:t>данные;</a:t>
            </a:r>
          </a:p>
          <a:p>
            <a:pPr algn="just">
              <a:buFont typeface="Wingdings" pitchFamily="2" charset="2"/>
              <a:buChar char="ü"/>
            </a:pPr>
            <a:r>
              <a:rPr lang="ru-RU" sz="2000" dirty="0">
                <a:latin typeface="Times New Roman" pitchFamily="18" charset="0"/>
                <a:cs typeface="Times New Roman" pitchFamily="18" charset="0"/>
              </a:rPr>
              <a:t>система управления базами данных;</a:t>
            </a:r>
          </a:p>
          <a:p>
            <a:pPr algn="just">
              <a:buFont typeface="Wingdings" pitchFamily="2" charset="2"/>
              <a:buChar char="ü"/>
            </a:pPr>
            <a:r>
              <a:rPr lang="ru-RU" sz="2000" dirty="0">
                <a:latin typeface="Times New Roman" pitchFamily="18" charset="0"/>
                <a:cs typeface="Times New Roman" pitchFamily="18" charset="0"/>
              </a:rPr>
              <a:t>прикладное программное обеспечение.</a:t>
            </a:r>
          </a:p>
        </p:txBody>
      </p:sp>
      <p:sp>
        <p:nvSpPr>
          <p:cNvPr id="10" name="Text Box 8">
            <a:extLst>
              <a:ext uri="{FF2B5EF4-FFF2-40B4-BE49-F238E27FC236}">
                <a16:creationId xmlns:a16="http://schemas.microsoft.com/office/drawing/2014/main" id="{16084755-E745-4B4E-A98E-D591797DA0F9}"/>
              </a:ext>
            </a:extLst>
          </p:cNvPr>
          <p:cNvSpPr txBox="1">
            <a:spLocks noChangeArrowheads="1"/>
          </p:cNvSpPr>
          <p:nvPr/>
        </p:nvSpPr>
        <p:spPr bwMode="auto">
          <a:xfrm>
            <a:off x="655396" y="1616424"/>
            <a:ext cx="8143932" cy="1538883"/>
          </a:xfrm>
          <a:prstGeom prst="rect">
            <a:avLst/>
          </a:prstGeom>
          <a:noFill/>
          <a:ln w="9525">
            <a:noFill/>
            <a:miter lim="800000"/>
            <a:headEnd/>
            <a:tailEnd/>
          </a:ln>
        </p:spPr>
        <p:txBody>
          <a:bodyPr wrap="square">
            <a:spAutoFit/>
          </a:bodyPr>
          <a:lstStyle/>
          <a:p>
            <a:pPr algn="just" eaLnBrk="0" hangingPunct="0">
              <a:spcBef>
                <a:spcPct val="50000"/>
              </a:spcBef>
            </a:pPr>
            <a:r>
              <a:rPr lang="ru-RU" sz="2400" dirty="0">
                <a:solidFill>
                  <a:schemeClr val="accent2"/>
                </a:solidFill>
                <a:latin typeface="Times New Roman" pitchFamily="18" charset="0"/>
                <a:cs typeface="Times New Roman" pitchFamily="18" charset="0"/>
              </a:rPr>
              <a:t>Системы обработки данных</a:t>
            </a:r>
          </a:p>
          <a:p>
            <a:pPr algn="just" eaLnBrk="0" hangingPunct="0">
              <a:spcBef>
                <a:spcPct val="50000"/>
              </a:spcBef>
            </a:pPr>
            <a:endParaRPr lang="ru-RU" sz="2000" dirty="0">
              <a:latin typeface="Times New Roman" pitchFamily="18" charset="0"/>
              <a:cs typeface="Times New Roman" pitchFamily="18" charset="0"/>
            </a:endParaRPr>
          </a:p>
          <a:p>
            <a:pPr marL="450850" indent="-450850" algn="just" eaLnBrk="0" hangingPunct="0">
              <a:spcBef>
                <a:spcPts val="0"/>
              </a:spcBef>
              <a:buFont typeface="Wingdings" pitchFamily="2" charset="2"/>
              <a:buNone/>
            </a:pPr>
            <a:endParaRPr lang="ru-RU" sz="2000" dirty="0">
              <a:latin typeface="Times New Roman" pitchFamily="18" charset="0"/>
              <a:cs typeface="Times New Roman" pitchFamily="18" charset="0"/>
            </a:endParaRPr>
          </a:p>
          <a:p>
            <a:pPr marL="450850" indent="-450850" algn="just" eaLnBrk="0" hangingPunct="0">
              <a:spcBef>
                <a:spcPts val="0"/>
              </a:spcBef>
              <a:buFont typeface="Wingdings" pitchFamily="2" charset="2"/>
              <a:buNone/>
            </a:pPr>
            <a:endParaRPr lang="ru-RU" sz="2000" b="0" dirty="0">
              <a:latin typeface="Times New Roman" pitchFamily="18" charset="0"/>
              <a:cs typeface="Times New Roman" pitchFamily="18" charset="0"/>
            </a:endParaRPr>
          </a:p>
        </p:txBody>
      </p:sp>
    </p:spTree>
    <p:extLst>
      <p:ext uri="{BB962C8B-B14F-4D97-AF65-F5344CB8AC3E}">
        <p14:creationId xmlns:p14="http://schemas.microsoft.com/office/powerpoint/2010/main" val="202602822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Номер слайда 8"/>
          <p:cNvSpPr>
            <a:spLocks noGrp="1"/>
          </p:cNvSpPr>
          <p:nvPr>
            <p:ph type="sldNum" sz="quarter" idx="12"/>
          </p:nvPr>
        </p:nvSpPr>
        <p:spPr/>
        <p:txBody>
          <a:bodyPr/>
          <a:lstStyle/>
          <a:p>
            <a:pPr fontAlgn="base">
              <a:spcBef>
                <a:spcPct val="0"/>
              </a:spcBef>
              <a:spcAft>
                <a:spcPct val="0"/>
              </a:spcAft>
              <a:defRPr/>
            </a:pPr>
            <a:fld id="{F797A2DA-6271-441C-8A01-3A0F6FC50D7A}" type="slidenum">
              <a:rPr lang="ru-RU" smtClean="0"/>
              <a:pPr fontAlgn="base">
                <a:spcBef>
                  <a:spcPct val="0"/>
                </a:spcBef>
                <a:spcAft>
                  <a:spcPct val="0"/>
                </a:spcAft>
                <a:defRPr/>
              </a:pPr>
              <a:t>4</a:t>
            </a:fld>
            <a:endParaRPr lang="ru-RU" dirty="0"/>
          </a:p>
        </p:txBody>
      </p:sp>
      <p:sp>
        <p:nvSpPr>
          <p:cNvPr id="7" name="Text Box 8"/>
          <p:cNvSpPr txBox="1">
            <a:spLocks noChangeArrowheads="1"/>
          </p:cNvSpPr>
          <p:nvPr/>
        </p:nvSpPr>
        <p:spPr bwMode="auto">
          <a:xfrm>
            <a:off x="714348" y="1651258"/>
            <a:ext cx="8143932" cy="4585871"/>
          </a:xfrm>
          <a:prstGeom prst="rect">
            <a:avLst/>
          </a:prstGeom>
          <a:noFill/>
          <a:ln w="9525">
            <a:noFill/>
            <a:miter lim="800000"/>
            <a:headEnd/>
            <a:tailEnd/>
          </a:ln>
        </p:spPr>
        <p:txBody>
          <a:bodyPr wrap="square">
            <a:spAutoFit/>
          </a:bodyPr>
          <a:lstStyle/>
          <a:p>
            <a:pPr algn="just" eaLnBrk="0" hangingPunct="0">
              <a:spcBef>
                <a:spcPts val="0"/>
              </a:spcBef>
              <a:buFont typeface="Courier New" panose="02070309020205020404" pitchFamily="49" charset="0"/>
              <a:buChar char="o"/>
            </a:pPr>
            <a:r>
              <a:rPr lang="ru-RU" sz="3200" dirty="0">
                <a:latin typeface="Times New Roman" pitchFamily="18" charset="0"/>
                <a:cs typeface="Times New Roman" pitchFamily="18" charset="0"/>
              </a:rPr>
              <a:t> с</a:t>
            </a:r>
            <a:r>
              <a:rPr lang="ru-RU" sz="3200" b="0" dirty="0">
                <a:latin typeface="Times New Roman" pitchFamily="18" charset="0"/>
                <a:cs typeface="Times New Roman" pitchFamily="18" charset="0"/>
              </a:rPr>
              <a:t>охранение, извлечение и обновление данных в базе данных;</a:t>
            </a:r>
          </a:p>
          <a:p>
            <a:pPr marL="457200" indent="-457200" algn="just" eaLnBrk="0" hangingPunct="0">
              <a:spcBef>
                <a:spcPts val="0"/>
              </a:spcBef>
              <a:buFont typeface="Wingdings" panose="05000000000000000000" pitchFamily="2" charset="2"/>
              <a:buChar char="Ø"/>
            </a:pPr>
            <a:r>
              <a:rPr lang="ru-RU" sz="3200" dirty="0">
                <a:latin typeface="Times New Roman" pitchFamily="18" charset="0"/>
                <a:cs typeface="Times New Roman" pitchFamily="18" charset="0"/>
              </a:rPr>
              <a:t>контроль доступа к данным;</a:t>
            </a:r>
          </a:p>
          <a:p>
            <a:pPr algn="just" eaLnBrk="0" hangingPunct="0">
              <a:spcBef>
                <a:spcPts val="0"/>
              </a:spcBef>
            </a:pPr>
            <a:r>
              <a:rPr lang="ru-RU" sz="2000" dirty="0">
                <a:solidFill>
                  <a:schemeClr val="accent2"/>
                </a:solidFill>
                <a:latin typeface="Times New Roman" pitchFamily="18" charset="0"/>
                <a:cs typeface="Times New Roman" pitchFamily="18" charset="0"/>
              </a:rPr>
              <a:t>Каждый пользователь работает только со своими данными</a:t>
            </a:r>
          </a:p>
          <a:p>
            <a:pPr algn="just" eaLnBrk="0" hangingPunct="0">
              <a:spcBef>
                <a:spcPts val="0"/>
              </a:spcBef>
              <a:buFont typeface="Wingdings" panose="05000000000000000000" pitchFamily="2" charset="2"/>
              <a:buChar char="Ø"/>
            </a:pPr>
            <a:r>
              <a:rPr lang="ru-RU" sz="3200" b="0" dirty="0">
                <a:latin typeface="Times New Roman" pitchFamily="18" charset="0"/>
                <a:cs typeface="Times New Roman" pitchFamily="18" charset="0"/>
              </a:rPr>
              <a:t>обеспечение параллельной работой нескольких пользователей;</a:t>
            </a:r>
          </a:p>
          <a:p>
            <a:pPr algn="just" eaLnBrk="0" hangingPunct="0">
              <a:spcBef>
                <a:spcPts val="0"/>
              </a:spcBef>
            </a:pPr>
            <a:r>
              <a:rPr lang="ru-RU" sz="2000" dirty="0">
                <a:solidFill>
                  <a:schemeClr val="accent2"/>
                </a:solidFill>
                <a:latin typeface="Times New Roman" pitchFamily="18" charset="0"/>
                <a:cs typeface="Times New Roman" pitchFamily="18" charset="0"/>
              </a:rPr>
              <a:t>Корректное обновление данных многими пользователями при одновременном доступе с помощью «блокировок»</a:t>
            </a:r>
          </a:p>
          <a:p>
            <a:pPr marL="457200" indent="-457200" algn="just" eaLnBrk="0" hangingPunct="0">
              <a:spcBef>
                <a:spcPts val="0"/>
              </a:spcBef>
              <a:buFont typeface="Wingdings" panose="05000000000000000000" pitchFamily="2" charset="2"/>
              <a:buChar char="Ø"/>
            </a:pPr>
            <a:r>
              <a:rPr lang="ru-RU" sz="3200" dirty="0">
                <a:latin typeface="Times New Roman" pitchFamily="18" charset="0"/>
                <a:cs typeface="Times New Roman" pitchFamily="18" charset="0"/>
              </a:rPr>
              <a:t>поддержка целостности данных.</a:t>
            </a:r>
          </a:p>
          <a:p>
            <a:pPr algn="just" eaLnBrk="0" hangingPunct="0">
              <a:spcBef>
                <a:spcPts val="0"/>
              </a:spcBef>
            </a:pPr>
            <a:r>
              <a:rPr lang="ru-RU" sz="2000" dirty="0">
                <a:solidFill>
                  <a:schemeClr val="accent2"/>
                </a:solidFill>
                <a:latin typeface="Times New Roman" pitchFamily="18" charset="0"/>
                <a:cs typeface="Times New Roman" pitchFamily="18" charset="0"/>
              </a:rPr>
              <a:t>Полная, непротиворечивая и адекватно отражающая предметную область информация с помощью ограничений целостности</a:t>
            </a:r>
          </a:p>
        </p:txBody>
      </p:sp>
      <p:sp>
        <p:nvSpPr>
          <p:cNvPr id="5" name="Rectangle 4"/>
          <p:cNvSpPr txBox="1">
            <a:spLocks noChangeArrowheads="1"/>
          </p:cNvSpPr>
          <p:nvPr/>
        </p:nvSpPr>
        <p:spPr>
          <a:xfrm>
            <a:off x="361009" y="188640"/>
            <a:ext cx="8086725" cy="1243012"/>
          </a:xfrm>
          <a:prstGeom prst="rect">
            <a:avLst/>
          </a:prstGeom>
          <a:noFill/>
        </p:spPr>
        <p:txBody>
          <a:bodyPr/>
          <a:lstStyle/>
          <a:p>
            <a:pPr lvl="0" algn="ctr">
              <a:spcBef>
                <a:spcPct val="20000"/>
              </a:spcBef>
            </a:pPr>
            <a:r>
              <a:rPr lang="ru-RU" sz="2800" b="1" dirty="0">
                <a:solidFill>
                  <a:schemeClr val="accent2"/>
                </a:solidFill>
                <a:latin typeface="Times New Roman" pitchFamily="18" charset="0"/>
                <a:cs typeface="Times New Roman" pitchFamily="18" charset="0"/>
              </a:rPr>
              <a:t>Управление данными</a:t>
            </a:r>
          </a:p>
          <a:p>
            <a:pPr lvl="0" algn="ctr">
              <a:spcBef>
                <a:spcPct val="20000"/>
              </a:spcBef>
            </a:pPr>
            <a:r>
              <a:rPr lang="ru-RU" sz="2800" b="1" dirty="0">
                <a:solidFill>
                  <a:schemeClr val="accent2"/>
                </a:solidFill>
                <a:latin typeface="Times New Roman" pitchFamily="18" charset="0"/>
                <a:cs typeface="Times New Roman" pitchFamily="18" charset="0"/>
              </a:rPr>
              <a:t> во внешней памяти (на дисках)</a:t>
            </a:r>
          </a:p>
        </p:txBody>
      </p:sp>
      <p:sp>
        <p:nvSpPr>
          <p:cNvPr id="10" name="Oval 33"/>
          <p:cNvSpPr>
            <a:spLocks noChangeArrowheads="1"/>
          </p:cNvSpPr>
          <p:nvPr/>
        </p:nvSpPr>
        <p:spPr bwMode="auto">
          <a:xfrm>
            <a:off x="714348" y="1700808"/>
            <a:ext cx="401268" cy="432048"/>
          </a:xfrm>
          <a:prstGeom prst="ellipse">
            <a:avLst/>
          </a:prstGeom>
          <a:solidFill>
            <a:srgbClr val="00008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eaLnBrk="0" hangingPunct="0">
              <a:defRPr/>
            </a:pPr>
            <a:r>
              <a:rPr lang="ru-RU" sz="2200">
                <a:solidFill>
                  <a:schemeClr val="bg1"/>
                </a:solidFill>
                <a:latin typeface="Times New Roman" pitchFamily="18" charset="0"/>
                <a:cs typeface="Times New Roman" pitchFamily="18" charset="0"/>
              </a:rPr>
              <a:t>!</a:t>
            </a:r>
          </a:p>
        </p:txBody>
      </p:sp>
    </p:spTree>
    <p:extLst>
      <p:ext uri="{BB962C8B-B14F-4D97-AF65-F5344CB8AC3E}">
        <p14:creationId xmlns:p14="http://schemas.microsoft.com/office/powerpoint/2010/main" val="171396340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Номер слайда 8"/>
          <p:cNvSpPr>
            <a:spLocks noGrp="1"/>
          </p:cNvSpPr>
          <p:nvPr>
            <p:ph type="sldNum" sz="quarter" idx="12"/>
          </p:nvPr>
        </p:nvSpPr>
        <p:spPr/>
        <p:txBody>
          <a:bodyPr/>
          <a:lstStyle/>
          <a:p>
            <a:pPr fontAlgn="base">
              <a:spcBef>
                <a:spcPct val="0"/>
              </a:spcBef>
              <a:spcAft>
                <a:spcPct val="0"/>
              </a:spcAft>
              <a:defRPr/>
            </a:pPr>
            <a:fld id="{F797A2DA-6271-441C-8A01-3A0F6FC50D7A}" type="slidenum">
              <a:rPr lang="ru-RU" smtClean="0"/>
              <a:pPr fontAlgn="base">
                <a:spcBef>
                  <a:spcPct val="0"/>
                </a:spcBef>
                <a:spcAft>
                  <a:spcPct val="0"/>
                </a:spcAft>
                <a:defRPr/>
              </a:pPr>
              <a:t>5</a:t>
            </a:fld>
            <a:endParaRPr lang="ru-RU" dirty="0"/>
          </a:p>
        </p:txBody>
      </p:sp>
      <p:sp>
        <p:nvSpPr>
          <p:cNvPr id="5" name="Rectangle 4"/>
          <p:cNvSpPr txBox="1">
            <a:spLocks noChangeArrowheads="1"/>
          </p:cNvSpPr>
          <p:nvPr/>
        </p:nvSpPr>
        <p:spPr>
          <a:xfrm>
            <a:off x="594747" y="-99392"/>
            <a:ext cx="8086725" cy="810964"/>
          </a:xfrm>
          <a:prstGeom prst="rect">
            <a:avLst/>
          </a:prstGeom>
          <a:noFill/>
        </p:spPr>
        <p:txBody>
          <a:bodyPr/>
          <a:lstStyle/>
          <a:p>
            <a:pPr lvl="0" algn="ctr">
              <a:spcBef>
                <a:spcPct val="20000"/>
              </a:spcBef>
            </a:pPr>
            <a:endParaRPr lang="ru-RU" sz="2800" b="1" dirty="0">
              <a:solidFill>
                <a:schemeClr val="accent2"/>
              </a:solidFill>
              <a:latin typeface="Times New Roman" pitchFamily="18" charset="0"/>
              <a:cs typeface="Times New Roman" pitchFamily="18" charset="0"/>
            </a:endParaRPr>
          </a:p>
          <a:p>
            <a:pPr lvl="0" algn="ctr">
              <a:spcBef>
                <a:spcPct val="20000"/>
              </a:spcBef>
            </a:pPr>
            <a:r>
              <a:rPr lang="ru-RU" sz="2800" b="1" dirty="0">
                <a:solidFill>
                  <a:schemeClr val="accent2"/>
                </a:solidFill>
                <a:latin typeface="Times New Roman" pitchFamily="18" charset="0"/>
                <a:cs typeface="Times New Roman" pitchFamily="18" charset="0"/>
              </a:rPr>
              <a:t>Управление данными в оперативной памяти</a:t>
            </a:r>
          </a:p>
        </p:txBody>
      </p:sp>
      <p:sp>
        <p:nvSpPr>
          <p:cNvPr id="6" name="Rectangle 1"/>
          <p:cNvSpPr>
            <a:spLocks noChangeArrowheads="1"/>
          </p:cNvSpPr>
          <p:nvPr/>
        </p:nvSpPr>
        <p:spPr bwMode="auto">
          <a:xfrm>
            <a:off x="683568" y="2103239"/>
            <a:ext cx="7632848" cy="954107"/>
          </a:xfrm>
          <a:prstGeom prst="rect">
            <a:avLst/>
          </a:prstGeom>
          <a:noFill/>
          <a:ln w="12700">
            <a:noFill/>
            <a:prstDash val="sysDot"/>
            <a:miter lim="800000"/>
            <a:headEnd/>
            <a:tailEnd/>
          </a:ln>
          <a:effectLst/>
        </p:spPr>
        <p:txBody>
          <a:bodyPr vert="horz" wrap="square" lIns="91440" tIns="45720" rIns="91440" bIns="45720" numCol="1" anchor="ctr" anchorCtr="0" compatLnSpc="1">
            <a:prstTxWarp prst="textNoShape">
              <a:avLst/>
            </a:prstTxWarp>
            <a:spAutoFit/>
          </a:bodyPr>
          <a:lstStyle/>
          <a:p>
            <a:pPr algn="ctr"/>
            <a:r>
              <a:rPr lang="ru-RU" sz="2800" dirty="0">
                <a:latin typeface="Times New Roman" pitchFamily="18" charset="0"/>
                <a:cs typeface="Times New Roman" pitchFamily="18" charset="0"/>
              </a:rPr>
              <a:t>Буферизация </a:t>
            </a:r>
            <a:r>
              <a:rPr lang="ru-RU" sz="2800">
                <a:latin typeface="Times New Roman" pitchFamily="18" charset="0"/>
                <a:cs typeface="Times New Roman" pitchFamily="18" charset="0"/>
              </a:rPr>
              <a:t>данных в </a:t>
            </a:r>
            <a:r>
              <a:rPr lang="ru-RU" sz="2800" dirty="0">
                <a:latin typeface="Times New Roman" pitchFamily="18" charset="0"/>
                <a:cs typeface="Times New Roman" pitchFamily="18" charset="0"/>
              </a:rPr>
              <a:t>оперативной памяти с помощью буферов</a:t>
            </a:r>
          </a:p>
        </p:txBody>
      </p:sp>
      <p:sp>
        <p:nvSpPr>
          <p:cNvPr id="2" name="Прямоугольник 1">
            <a:extLst>
              <a:ext uri="{FF2B5EF4-FFF2-40B4-BE49-F238E27FC236}">
                <a16:creationId xmlns:a16="http://schemas.microsoft.com/office/drawing/2014/main" id="{2E58D8F1-F674-4DCE-A1DF-5DE4DD224D07}"/>
              </a:ext>
            </a:extLst>
          </p:cNvPr>
          <p:cNvSpPr/>
          <p:nvPr/>
        </p:nvSpPr>
        <p:spPr>
          <a:xfrm>
            <a:off x="827584" y="3248684"/>
            <a:ext cx="7488832" cy="1754326"/>
          </a:xfrm>
          <a:prstGeom prst="rect">
            <a:avLst/>
          </a:prstGeom>
        </p:spPr>
        <p:txBody>
          <a:bodyPr wrap="square">
            <a:spAutoFit/>
          </a:bodyPr>
          <a:lstStyle/>
          <a:p>
            <a:pPr algn="just"/>
            <a:r>
              <a:rPr lang="ru-RU" dirty="0">
                <a:latin typeface="Times New Roman" panose="02020603050405020304" pitchFamily="18" charset="0"/>
                <a:cs typeface="Times New Roman" panose="02020603050405020304" pitchFamily="18" charset="0"/>
              </a:rPr>
              <a:t>Буферы представляют собой области оперативной памяти, предназначенные для ускорения обмена между внешней и оперативной памятью. </a:t>
            </a:r>
            <a:endParaRPr lang="en-US"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В буферах временно хранятся фрагменты БД, данные из которых предполагается использовать при обращении к СУБД или планируется записать в базу после обработки.</a:t>
            </a:r>
            <a:endParaRPr lang="ru-BY"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40853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Номер слайда 8"/>
          <p:cNvSpPr>
            <a:spLocks noGrp="1"/>
          </p:cNvSpPr>
          <p:nvPr>
            <p:ph type="sldNum" sz="quarter" idx="12"/>
          </p:nvPr>
        </p:nvSpPr>
        <p:spPr/>
        <p:txBody>
          <a:bodyPr/>
          <a:lstStyle/>
          <a:p>
            <a:pPr fontAlgn="base">
              <a:spcBef>
                <a:spcPct val="0"/>
              </a:spcBef>
              <a:spcAft>
                <a:spcPct val="0"/>
              </a:spcAft>
              <a:defRPr/>
            </a:pPr>
            <a:fld id="{F797A2DA-6271-441C-8A01-3A0F6FC50D7A}" type="slidenum">
              <a:rPr lang="ru-RU" smtClean="0"/>
              <a:pPr fontAlgn="base">
                <a:spcBef>
                  <a:spcPct val="0"/>
                </a:spcBef>
                <a:spcAft>
                  <a:spcPct val="0"/>
                </a:spcAft>
                <a:defRPr/>
              </a:pPr>
              <a:t>6</a:t>
            </a:fld>
            <a:endParaRPr lang="ru-RU" dirty="0"/>
          </a:p>
        </p:txBody>
      </p:sp>
      <p:sp>
        <p:nvSpPr>
          <p:cNvPr id="5" name="Rectangle 4"/>
          <p:cNvSpPr txBox="1">
            <a:spLocks noChangeArrowheads="1"/>
          </p:cNvSpPr>
          <p:nvPr/>
        </p:nvSpPr>
        <p:spPr>
          <a:xfrm>
            <a:off x="594747" y="-99392"/>
            <a:ext cx="8086725" cy="810964"/>
          </a:xfrm>
          <a:prstGeom prst="rect">
            <a:avLst/>
          </a:prstGeom>
          <a:noFill/>
        </p:spPr>
        <p:txBody>
          <a:bodyPr/>
          <a:lstStyle/>
          <a:p>
            <a:pPr lvl="0" algn="ctr">
              <a:spcBef>
                <a:spcPct val="20000"/>
              </a:spcBef>
            </a:pPr>
            <a:endParaRPr lang="ru-RU" sz="2800" b="1" dirty="0">
              <a:solidFill>
                <a:schemeClr val="accent2"/>
              </a:solidFill>
              <a:latin typeface="Times New Roman" pitchFamily="18" charset="0"/>
              <a:cs typeface="Times New Roman" pitchFamily="18" charset="0"/>
            </a:endParaRPr>
          </a:p>
          <a:p>
            <a:pPr lvl="0" algn="ctr">
              <a:spcBef>
                <a:spcPct val="20000"/>
              </a:spcBef>
            </a:pPr>
            <a:r>
              <a:rPr lang="ru-RU" sz="2800" b="1" dirty="0">
                <a:solidFill>
                  <a:schemeClr val="accent2"/>
                </a:solidFill>
                <a:latin typeface="Times New Roman" pitchFamily="18" charset="0"/>
                <a:cs typeface="Times New Roman" pitchFamily="18" charset="0"/>
              </a:rPr>
              <a:t>Управление транзакциями</a:t>
            </a:r>
          </a:p>
        </p:txBody>
      </p:sp>
      <p:sp>
        <p:nvSpPr>
          <p:cNvPr id="6" name="Rectangle 1"/>
          <p:cNvSpPr>
            <a:spLocks noChangeArrowheads="1"/>
          </p:cNvSpPr>
          <p:nvPr/>
        </p:nvSpPr>
        <p:spPr bwMode="auto">
          <a:xfrm>
            <a:off x="594746" y="1772235"/>
            <a:ext cx="8225725" cy="2246769"/>
          </a:xfrm>
          <a:prstGeom prst="rect">
            <a:avLst/>
          </a:prstGeom>
          <a:noFill/>
          <a:ln w="12700">
            <a:noFill/>
            <a:prstDash val="sysDot"/>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ru-RU" sz="2800" dirty="0">
                <a:solidFill>
                  <a:schemeClr val="accent2"/>
                </a:solidFill>
                <a:latin typeface="Times New Roman" pitchFamily="18" charset="0"/>
                <a:cs typeface="Times New Roman" pitchFamily="18" charset="0"/>
              </a:rPr>
              <a:t>Транзакция</a:t>
            </a:r>
            <a:r>
              <a:rPr lang="ru-RU" sz="2800" dirty="0">
                <a:latin typeface="Times New Roman" pitchFamily="18" charset="0"/>
                <a:cs typeface="Times New Roman" pitchFamily="18" charset="0"/>
              </a:rPr>
              <a:t> – это совокупность действий над базой данных, рассматриваемых СУБД как единое целое.</a:t>
            </a:r>
          </a:p>
          <a:p>
            <a:pPr algn="just"/>
            <a:r>
              <a:rPr lang="ru-RU" sz="2800" dirty="0">
                <a:solidFill>
                  <a:schemeClr val="accent2"/>
                </a:solidFill>
                <a:latin typeface="Times New Roman" pitchFamily="18" charset="0"/>
                <a:cs typeface="Times New Roman" pitchFamily="18" charset="0"/>
              </a:rPr>
              <a:t>«Откат» транзакции </a:t>
            </a:r>
            <a:r>
              <a:rPr lang="ru-RU" sz="2800" dirty="0">
                <a:latin typeface="Times New Roman" pitchFamily="18" charset="0"/>
                <a:cs typeface="Times New Roman" pitchFamily="18" charset="0"/>
              </a:rPr>
              <a:t>– это отмена изменений, произведенных одной или несколькими транзакциями.</a:t>
            </a:r>
          </a:p>
        </p:txBody>
      </p:sp>
      <p:sp>
        <p:nvSpPr>
          <p:cNvPr id="2" name="Прямоугольник 1">
            <a:extLst>
              <a:ext uri="{FF2B5EF4-FFF2-40B4-BE49-F238E27FC236}">
                <a16:creationId xmlns:a16="http://schemas.microsoft.com/office/drawing/2014/main" id="{2155BD9E-6F6B-417D-97D6-E7FC63C8A77E}"/>
              </a:ext>
            </a:extLst>
          </p:cNvPr>
          <p:cNvSpPr/>
          <p:nvPr/>
        </p:nvSpPr>
        <p:spPr>
          <a:xfrm>
            <a:off x="1691680" y="4116452"/>
            <a:ext cx="6768752" cy="1200329"/>
          </a:xfrm>
          <a:prstGeom prst="rect">
            <a:avLst/>
          </a:prstGeom>
        </p:spPr>
        <p:txBody>
          <a:bodyPr wrap="square">
            <a:spAutoFit/>
          </a:bodyPr>
          <a:lstStyle/>
          <a:p>
            <a:pPr algn="just"/>
            <a:r>
              <a:rPr lang="ru-RU" dirty="0">
                <a:latin typeface="Times New Roman" panose="02020603050405020304" pitchFamily="18" charset="0"/>
                <a:cs typeface="Times New Roman" panose="02020603050405020304" pitchFamily="18" charset="0"/>
              </a:rPr>
              <a:t>Если транзакция выполняется успешно, то СУБД фиксирует изменения БД, произведенные этой транзакцией, во внешней памяти, либо все изменения в рамках транзакции отменяются и ни одно из них никак не отражается на состоянии БД.</a:t>
            </a:r>
            <a:endParaRPr lang="ru-BY"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64153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Номер слайда 8"/>
          <p:cNvSpPr>
            <a:spLocks noGrp="1"/>
          </p:cNvSpPr>
          <p:nvPr>
            <p:ph type="sldNum" sz="quarter" idx="12"/>
          </p:nvPr>
        </p:nvSpPr>
        <p:spPr/>
        <p:txBody>
          <a:bodyPr/>
          <a:lstStyle/>
          <a:p>
            <a:pPr fontAlgn="base">
              <a:spcBef>
                <a:spcPct val="0"/>
              </a:spcBef>
              <a:spcAft>
                <a:spcPct val="0"/>
              </a:spcAft>
              <a:defRPr/>
            </a:pPr>
            <a:fld id="{F797A2DA-6271-441C-8A01-3A0F6FC50D7A}" type="slidenum">
              <a:rPr lang="ru-RU" smtClean="0"/>
              <a:pPr fontAlgn="base">
                <a:spcBef>
                  <a:spcPct val="0"/>
                </a:spcBef>
                <a:spcAft>
                  <a:spcPct val="0"/>
                </a:spcAft>
                <a:defRPr/>
              </a:pPr>
              <a:t>7</a:t>
            </a:fld>
            <a:endParaRPr lang="ru-RU" dirty="0"/>
          </a:p>
        </p:txBody>
      </p:sp>
      <p:sp>
        <p:nvSpPr>
          <p:cNvPr id="5" name="Rectangle 4"/>
          <p:cNvSpPr txBox="1">
            <a:spLocks noChangeArrowheads="1"/>
          </p:cNvSpPr>
          <p:nvPr/>
        </p:nvSpPr>
        <p:spPr>
          <a:xfrm>
            <a:off x="594747" y="-99392"/>
            <a:ext cx="8086725" cy="810964"/>
          </a:xfrm>
          <a:prstGeom prst="rect">
            <a:avLst/>
          </a:prstGeom>
          <a:noFill/>
        </p:spPr>
        <p:txBody>
          <a:bodyPr/>
          <a:lstStyle/>
          <a:p>
            <a:pPr lvl="0" algn="ctr">
              <a:spcBef>
                <a:spcPct val="20000"/>
              </a:spcBef>
            </a:pPr>
            <a:endParaRPr lang="ru-RU" sz="2800" b="1" dirty="0">
              <a:solidFill>
                <a:schemeClr val="accent2"/>
              </a:solidFill>
              <a:latin typeface="Times New Roman" pitchFamily="18" charset="0"/>
              <a:cs typeface="Times New Roman" pitchFamily="18" charset="0"/>
            </a:endParaRPr>
          </a:p>
          <a:p>
            <a:pPr lvl="0" algn="ctr">
              <a:spcBef>
                <a:spcPct val="20000"/>
              </a:spcBef>
            </a:pPr>
            <a:r>
              <a:rPr lang="ru-RU" sz="2800" b="1" dirty="0">
                <a:solidFill>
                  <a:schemeClr val="accent2"/>
                </a:solidFill>
                <a:latin typeface="Times New Roman" pitchFamily="18" charset="0"/>
                <a:cs typeface="Times New Roman" pitchFamily="18" charset="0"/>
              </a:rPr>
              <a:t>Журнализация, резервное копирование и восстановление</a:t>
            </a:r>
          </a:p>
        </p:txBody>
      </p:sp>
      <p:sp>
        <p:nvSpPr>
          <p:cNvPr id="6" name="Rectangle 1"/>
          <p:cNvSpPr>
            <a:spLocks noChangeArrowheads="1"/>
          </p:cNvSpPr>
          <p:nvPr/>
        </p:nvSpPr>
        <p:spPr bwMode="auto">
          <a:xfrm>
            <a:off x="630163" y="2223776"/>
            <a:ext cx="8051309" cy="3908762"/>
          </a:xfrm>
          <a:prstGeom prst="rect">
            <a:avLst/>
          </a:prstGeom>
          <a:noFill/>
          <a:ln w="12700">
            <a:noFill/>
            <a:prstDash val="sysDot"/>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ru-RU" sz="2800" b="1" dirty="0">
              <a:latin typeface="Times New Roman" pitchFamily="18" charset="0"/>
              <a:cs typeface="Times New Roman" pitchFamily="18" charset="0"/>
            </a:endParaRPr>
          </a:p>
          <a:p>
            <a:pPr algn="just"/>
            <a:endParaRPr lang="ru-RU" sz="2800" b="1" dirty="0">
              <a:latin typeface="Times New Roman" pitchFamily="18" charset="0"/>
              <a:cs typeface="Times New Roman" pitchFamily="18" charset="0"/>
            </a:endParaRPr>
          </a:p>
          <a:p>
            <a:pPr algn="just"/>
            <a:r>
              <a:rPr lang="ru-RU" sz="2800" b="1" dirty="0">
                <a:latin typeface="Times New Roman" pitchFamily="18" charset="0"/>
                <a:cs typeface="Times New Roman" pitchFamily="18" charset="0"/>
              </a:rPr>
              <a:t>Защита физической целостности включает:</a:t>
            </a:r>
          </a:p>
          <a:p>
            <a:pPr marL="457200" indent="-457200" algn="just">
              <a:buFont typeface="Wingdings" panose="05000000000000000000" pitchFamily="2" charset="2"/>
              <a:buChar char="Ø"/>
            </a:pPr>
            <a:r>
              <a:rPr lang="ru-RU" sz="2800" dirty="0">
                <a:latin typeface="Times New Roman" pitchFamily="18" charset="0"/>
                <a:cs typeface="Times New Roman" pitchFamily="18" charset="0"/>
              </a:rPr>
              <a:t>журнализация изменений</a:t>
            </a:r>
          </a:p>
          <a:p>
            <a:pPr algn="just"/>
            <a:r>
              <a:rPr lang="ru-RU" sz="2000" dirty="0">
                <a:solidFill>
                  <a:schemeClr val="accent2"/>
                </a:solidFill>
                <a:latin typeface="Times New Roman" pitchFamily="18" charset="0"/>
                <a:cs typeface="Times New Roman" pitchFamily="18" charset="0"/>
              </a:rPr>
              <a:t>Последовательная запись во внешнюю память всех изменений, выполняемых в базе данных (журнал изменений)</a:t>
            </a:r>
          </a:p>
          <a:p>
            <a:pPr marL="457200" indent="-457200" algn="just">
              <a:buFont typeface="Wingdings" panose="05000000000000000000" pitchFamily="2" charset="2"/>
              <a:buChar char="Ø"/>
            </a:pPr>
            <a:r>
              <a:rPr lang="ru-RU" sz="2800" dirty="0">
                <a:latin typeface="Times New Roman" pitchFamily="18" charset="0"/>
                <a:cs typeface="Times New Roman" pitchFamily="18" charset="0"/>
              </a:rPr>
              <a:t>резервное копирование</a:t>
            </a:r>
          </a:p>
          <a:p>
            <a:pPr algn="just"/>
            <a:r>
              <a:rPr lang="ru-RU" sz="2000" dirty="0">
                <a:solidFill>
                  <a:schemeClr val="accent2"/>
                </a:solidFill>
                <a:latin typeface="Times New Roman" pitchFamily="18" charset="0"/>
                <a:cs typeface="Times New Roman" pitchFamily="18" charset="0"/>
              </a:rPr>
              <a:t>Создание копии данных</a:t>
            </a:r>
          </a:p>
          <a:p>
            <a:pPr marL="457200" indent="-457200" algn="just">
              <a:buFont typeface="Wingdings" panose="05000000000000000000" pitchFamily="2" charset="2"/>
              <a:buChar char="Ø"/>
            </a:pPr>
            <a:r>
              <a:rPr lang="ru-RU" sz="2800" dirty="0">
                <a:latin typeface="Times New Roman" pitchFamily="18" charset="0"/>
                <a:cs typeface="Times New Roman" pitchFamily="18" charset="0"/>
              </a:rPr>
              <a:t>восстановление</a:t>
            </a:r>
          </a:p>
          <a:p>
            <a:pPr algn="just"/>
            <a:r>
              <a:rPr lang="ru-RU" sz="2000" dirty="0">
                <a:solidFill>
                  <a:schemeClr val="accent2"/>
                </a:solidFill>
                <a:latin typeface="Times New Roman" pitchFamily="18" charset="0"/>
                <a:cs typeface="Times New Roman" pitchFamily="18" charset="0"/>
              </a:rPr>
              <a:t>Приведение базы данных в актуальное состояние</a:t>
            </a:r>
          </a:p>
        </p:txBody>
      </p:sp>
      <p:grpSp>
        <p:nvGrpSpPr>
          <p:cNvPr id="7" name="Group 31"/>
          <p:cNvGrpSpPr>
            <a:grpSpLocks/>
          </p:cNvGrpSpPr>
          <p:nvPr/>
        </p:nvGrpSpPr>
        <p:grpSpPr bwMode="auto">
          <a:xfrm>
            <a:off x="607467" y="1562244"/>
            <a:ext cx="8074026" cy="1117601"/>
            <a:chOff x="448" y="3616"/>
            <a:chExt cx="5086" cy="704"/>
          </a:xfrm>
        </p:grpSpPr>
        <p:sp>
          <p:nvSpPr>
            <p:cNvPr id="8" name="Text Box 32"/>
            <p:cNvSpPr txBox="1">
              <a:spLocks noChangeArrowheads="1"/>
            </p:cNvSpPr>
            <p:nvPr/>
          </p:nvSpPr>
          <p:spPr bwMode="auto">
            <a:xfrm>
              <a:off x="742" y="3622"/>
              <a:ext cx="4792" cy="698"/>
            </a:xfrm>
            <a:prstGeom prst="rect">
              <a:avLst/>
            </a:prstGeom>
            <a:solidFill>
              <a:srgbClr val="D1D1FF"/>
            </a:solidFill>
            <a:ln w="25400">
              <a:noFill/>
              <a:miter lim="800000"/>
              <a:headEnd/>
              <a:tailEnd/>
            </a:ln>
            <a:effectLst>
              <a:outerShdw dist="85194" dir="1593903" algn="ctr" rotWithShape="0">
                <a:schemeClr val="bg2">
                  <a:alpha val="50000"/>
                </a:schemeClr>
              </a:outerShdw>
            </a:effectLst>
          </p:spPr>
          <p:txBody>
            <a:bodyPr wrap="square">
              <a:spAutoFit/>
            </a:bodyPr>
            <a:lstStyle/>
            <a:p>
              <a:pPr algn="just" eaLnBrk="0" hangingPunct="0">
                <a:spcBef>
                  <a:spcPct val="50000"/>
                </a:spcBef>
                <a:defRPr/>
              </a:pPr>
              <a:r>
                <a:rPr lang="ru-RU" sz="2200" dirty="0">
                  <a:latin typeface="Times New Roman" pitchFamily="18" charset="0"/>
                  <a:cs typeface="Times New Roman" pitchFamily="18" charset="0"/>
                </a:rPr>
                <a:t>    Надежность хранения данных во внешней памяти, защита логической и физической целостности</a:t>
              </a:r>
              <a:r>
                <a:rPr lang="en-US" sz="2200" dirty="0">
                  <a:latin typeface="Times New Roman" pitchFamily="18" charset="0"/>
                  <a:cs typeface="Times New Roman" pitchFamily="18" charset="0"/>
                </a:rPr>
                <a:t> – </a:t>
              </a:r>
              <a:r>
                <a:rPr lang="ru-RU" sz="2200" dirty="0">
                  <a:latin typeface="Times New Roman" pitchFamily="18" charset="0"/>
                  <a:cs typeface="Times New Roman" pitchFamily="18" charset="0"/>
                </a:rPr>
                <a:t>основные требования любой СУБД!</a:t>
              </a:r>
            </a:p>
          </p:txBody>
        </p:sp>
        <p:sp>
          <p:nvSpPr>
            <p:cNvPr id="9" name="Oval 33"/>
            <p:cNvSpPr>
              <a:spLocks noChangeArrowheads="1"/>
            </p:cNvSpPr>
            <p:nvPr/>
          </p:nvSpPr>
          <p:spPr bwMode="auto">
            <a:xfrm>
              <a:off x="448" y="3616"/>
              <a:ext cx="409" cy="418"/>
            </a:xfrm>
            <a:prstGeom prst="ellipse">
              <a:avLst/>
            </a:prstGeom>
            <a:solidFill>
              <a:srgbClr val="00008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eaLnBrk="0" hangingPunct="0">
                <a:defRPr/>
              </a:pPr>
              <a:r>
                <a:rPr lang="ru-RU" sz="2200">
                  <a:solidFill>
                    <a:schemeClr val="bg1"/>
                  </a:solidFill>
                  <a:latin typeface="Times New Roman" pitchFamily="18" charset="0"/>
                  <a:cs typeface="Times New Roman" pitchFamily="18" charset="0"/>
                </a:rPr>
                <a:t>!</a:t>
              </a:r>
            </a:p>
          </p:txBody>
        </p:sp>
      </p:grpSp>
    </p:spTree>
    <p:extLst>
      <p:ext uri="{BB962C8B-B14F-4D97-AF65-F5344CB8AC3E}">
        <p14:creationId xmlns:p14="http://schemas.microsoft.com/office/powerpoint/2010/main" val="123918635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Номер слайда 8"/>
          <p:cNvSpPr>
            <a:spLocks noGrp="1"/>
          </p:cNvSpPr>
          <p:nvPr>
            <p:ph type="sldNum" sz="quarter" idx="12"/>
          </p:nvPr>
        </p:nvSpPr>
        <p:spPr/>
        <p:txBody>
          <a:bodyPr/>
          <a:lstStyle/>
          <a:p>
            <a:pPr fontAlgn="base">
              <a:spcBef>
                <a:spcPct val="0"/>
              </a:spcBef>
              <a:spcAft>
                <a:spcPct val="0"/>
              </a:spcAft>
              <a:defRPr/>
            </a:pPr>
            <a:fld id="{F797A2DA-6271-441C-8A01-3A0F6FC50D7A}" type="slidenum">
              <a:rPr lang="ru-RU" smtClean="0"/>
              <a:pPr fontAlgn="base">
                <a:spcBef>
                  <a:spcPct val="0"/>
                </a:spcBef>
                <a:spcAft>
                  <a:spcPct val="0"/>
                </a:spcAft>
                <a:defRPr/>
              </a:pPr>
              <a:t>8</a:t>
            </a:fld>
            <a:endParaRPr lang="ru-RU" dirty="0"/>
          </a:p>
        </p:txBody>
      </p:sp>
      <p:sp>
        <p:nvSpPr>
          <p:cNvPr id="5" name="Rectangle 4"/>
          <p:cNvSpPr txBox="1">
            <a:spLocks noChangeArrowheads="1"/>
          </p:cNvSpPr>
          <p:nvPr/>
        </p:nvSpPr>
        <p:spPr>
          <a:xfrm>
            <a:off x="594747" y="-99392"/>
            <a:ext cx="8086725" cy="810964"/>
          </a:xfrm>
          <a:prstGeom prst="rect">
            <a:avLst/>
          </a:prstGeom>
          <a:noFill/>
        </p:spPr>
        <p:txBody>
          <a:bodyPr/>
          <a:lstStyle/>
          <a:p>
            <a:pPr lvl="0" algn="ctr">
              <a:spcBef>
                <a:spcPct val="20000"/>
              </a:spcBef>
            </a:pPr>
            <a:endParaRPr lang="ru-RU" sz="2800" b="1" dirty="0">
              <a:solidFill>
                <a:schemeClr val="accent2"/>
              </a:solidFill>
              <a:latin typeface="Times New Roman" pitchFamily="18" charset="0"/>
              <a:cs typeface="Times New Roman" pitchFamily="18" charset="0"/>
            </a:endParaRPr>
          </a:p>
          <a:p>
            <a:pPr lvl="0" algn="ctr">
              <a:spcBef>
                <a:spcPct val="20000"/>
              </a:spcBef>
            </a:pPr>
            <a:r>
              <a:rPr lang="ru-RU" sz="2800" b="1" dirty="0">
                <a:solidFill>
                  <a:schemeClr val="accent2"/>
                </a:solidFill>
                <a:latin typeface="Times New Roman" pitchFamily="18" charset="0"/>
                <a:cs typeface="Times New Roman" pitchFamily="18" charset="0"/>
              </a:rPr>
              <a:t>Поддержка языков БД</a:t>
            </a:r>
          </a:p>
        </p:txBody>
      </p:sp>
      <p:sp>
        <p:nvSpPr>
          <p:cNvPr id="6" name="Rectangle 1"/>
          <p:cNvSpPr>
            <a:spLocks noChangeArrowheads="1"/>
          </p:cNvSpPr>
          <p:nvPr/>
        </p:nvSpPr>
        <p:spPr bwMode="auto">
          <a:xfrm>
            <a:off x="683568" y="2103239"/>
            <a:ext cx="7632848" cy="954107"/>
          </a:xfrm>
          <a:prstGeom prst="rect">
            <a:avLst/>
          </a:prstGeom>
          <a:noFill/>
          <a:ln w="12700">
            <a:noFill/>
            <a:prstDash val="sysDot"/>
            <a:miter lim="800000"/>
            <a:headEnd/>
            <a:tailEnd/>
          </a:ln>
          <a:effectLst/>
        </p:spPr>
        <p:txBody>
          <a:bodyPr vert="horz" wrap="square" lIns="91440" tIns="45720" rIns="91440" bIns="45720" numCol="1" anchor="ctr" anchorCtr="0" compatLnSpc="1">
            <a:prstTxWarp prst="textNoShape">
              <a:avLst/>
            </a:prstTxWarp>
            <a:spAutoFit/>
          </a:bodyPr>
          <a:lstStyle/>
          <a:p>
            <a:pPr algn="ctr"/>
            <a:r>
              <a:rPr lang="ru-RU" sz="2800" dirty="0">
                <a:solidFill>
                  <a:schemeClr val="accent2"/>
                </a:solidFill>
                <a:latin typeface="Times New Roman" pitchFamily="18" charset="0"/>
                <a:cs typeface="Times New Roman" pitchFamily="18" charset="0"/>
              </a:rPr>
              <a:t>Язык </a:t>
            </a:r>
            <a:r>
              <a:rPr lang="en-US" sz="2800" dirty="0">
                <a:solidFill>
                  <a:schemeClr val="accent2"/>
                </a:solidFill>
                <a:latin typeface="Times New Roman" pitchFamily="18" charset="0"/>
                <a:cs typeface="Times New Roman" pitchFamily="18" charset="0"/>
              </a:rPr>
              <a:t>SQL (Structured Query Language)</a:t>
            </a:r>
            <a:r>
              <a:rPr lang="en-US" sz="2800" dirty="0">
                <a:latin typeface="Times New Roman" pitchFamily="18" charset="0"/>
                <a:cs typeface="Times New Roman" pitchFamily="18" charset="0"/>
              </a:rPr>
              <a:t> </a:t>
            </a:r>
            <a:r>
              <a:rPr lang="ru-RU" sz="2800" dirty="0">
                <a:latin typeface="Times New Roman" pitchFamily="18" charset="0"/>
                <a:cs typeface="Times New Roman" pitchFamily="18" charset="0"/>
              </a:rPr>
              <a:t>–</a:t>
            </a:r>
            <a:r>
              <a:rPr lang="en-US" sz="2800" dirty="0">
                <a:latin typeface="Times New Roman" pitchFamily="18" charset="0"/>
                <a:cs typeface="Times New Roman" pitchFamily="18" charset="0"/>
              </a:rPr>
              <a:t> </a:t>
            </a:r>
            <a:r>
              <a:rPr lang="ru-RU" sz="2800" dirty="0">
                <a:latin typeface="Times New Roman" pitchFamily="18" charset="0"/>
                <a:cs typeface="Times New Roman" pitchFamily="18" charset="0"/>
              </a:rPr>
              <a:t>язык реляционных СУБД</a:t>
            </a:r>
            <a:r>
              <a:rPr lang="en-US" sz="2800" dirty="0">
                <a:latin typeface="Times New Roman" pitchFamily="18" charset="0"/>
                <a:cs typeface="Times New Roman" pitchFamily="18" charset="0"/>
              </a:rPr>
              <a:t> </a:t>
            </a:r>
            <a:endParaRPr lang="ru-RU" sz="2800" dirty="0">
              <a:latin typeface="Times New Roman" pitchFamily="18" charset="0"/>
              <a:cs typeface="Times New Roman" pitchFamily="18" charset="0"/>
            </a:endParaRPr>
          </a:p>
        </p:txBody>
      </p:sp>
    </p:spTree>
    <p:extLst>
      <p:ext uri="{BB962C8B-B14F-4D97-AF65-F5344CB8AC3E}">
        <p14:creationId xmlns:p14="http://schemas.microsoft.com/office/powerpoint/2010/main" val="201512170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Номер слайда 8"/>
          <p:cNvSpPr>
            <a:spLocks noGrp="1"/>
          </p:cNvSpPr>
          <p:nvPr>
            <p:ph type="sldNum" sz="quarter" idx="12"/>
          </p:nvPr>
        </p:nvSpPr>
        <p:spPr/>
        <p:txBody>
          <a:bodyPr/>
          <a:lstStyle/>
          <a:p>
            <a:pPr fontAlgn="base">
              <a:spcBef>
                <a:spcPct val="0"/>
              </a:spcBef>
              <a:spcAft>
                <a:spcPct val="0"/>
              </a:spcAft>
              <a:defRPr/>
            </a:pPr>
            <a:fld id="{F797A2DA-6271-441C-8A01-3A0F6FC50D7A}" type="slidenum">
              <a:rPr lang="ru-RU" smtClean="0"/>
              <a:pPr fontAlgn="base">
                <a:spcBef>
                  <a:spcPct val="0"/>
                </a:spcBef>
                <a:spcAft>
                  <a:spcPct val="0"/>
                </a:spcAft>
                <a:defRPr/>
              </a:pPr>
              <a:t>9</a:t>
            </a:fld>
            <a:endParaRPr lang="ru-RU" dirty="0"/>
          </a:p>
        </p:txBody>
      </p:sp>
      <p:sp>
        <p:nvSpPr>
          <p:cNvPr id="5" name="Rectangle 4"/>
          <p:cNvSpPr txBox="1">
            <a:spLocks noChangeArrowheads="1"/>
          </p:cNvSpPr>
          <p:nvPr/>
        </p:nvSpPr>
        <p:spPr>
          <a:xfrm>
            <a:off x="594747" y="-99392"/>
            <a:ext cx="8086725" cy="810964"/>
          </a:xfrm>
          <a:prstGeom prst="rect">
            <a:avLst/>
          </a:prstGeom>
          <a:noFill/>
        </p:spPr>
        <p:txBody>
          <a:bodyPr/>
          <a:lstStyle/>
          <a:p>
            <a:pPr lvl="0" algn="ctr">
              <a:spcBef>
                <a:spcPct val="20000"/>
              </a:spcBef>
            </a:pPr>
            <a:endParaRPr lang="ru-RU" sz="2800" b="1" dirty="0">
              <a:solidFill>
                <a:schemeClr val="accent2"/>
              </a:solidFill>
              <a:latin typeface="Times New Roman" pitchFamily="18" charset="0"/>
              <a:cs typeface="Times New Roman" pitchFamily="18" charset="0"/>
            </a:endParaRPr>
          </a:p>
          <a:p>
            <a:pPr lvl="0" algn="ctr">
              <a:spcBef>
                <a:spcPct val="20000"/>
              </a:spcBef>
            </a:pPr>
            <a:r>
              <a:rPr lang="ru-RU" sz="2800" b="1" dirty="0">
                <a:solidFill>
                  <a:schemeClr val="accent2"/>
                </a:solidFill>
                <a:latin typeface="Times New Roman" pitchFamily="18" charset="0"/>
                <a:cs typeface="Times New Roman" pitchFamily="18" charset="0"/>
              </a:rPr>
              <a:t>Вспомогательные службы</a:t>
            </a:r>
          </a:p>
        </p:txBody>
      </p:sp>
      <p:sp>
        <p:nvSpPr>
          <p:cNvPr id="6" name="Rectangle 1"/>
          <p:cNvSpPr>
            <a:spLocks noChangeArrowheads="1"/>
          </p:cNvSpPr>
          <p:nvPr/>
        </p:nvSpPr>
        <p:spPr bwMode="auto">
          <a:xfrm>
            <a:off x="1403648" y="1628800"/>
            <a:ext cx="7632848" cy="2246769"/>
          </a:xfrm>
          <a:prstGeom prst="rect">
            <a:avLst/>
          </a:prstGeom>
          <a:noFill/>
          <a:ln w="12700">
            <a:noFill/>
            <a:prstDash val="sysDot"/>
            <a:miter lim="800000"/>
            <a:headEnd/>
            <a:tailEnd/>
          </a:ln>
          <a:effectLst/>
        </p:spPr>
        <p:txBody>
          <a:bodyPr vert="horz" wrap="square" lIns="91440" tIns="45720" rIns="91440" bIns="45720" numCol="1" anchor="ctr" anchorCtr="0" compatLnSpc="1">
            <a:prstTxWarp prst="textNoShape">
              <a:avLst/>
            </a:prstTxWarp>
            <a:spAutoFit/>
          </a:bodyPr>
          <a:lstStyle/>
          <a:p>
            <a:pPr marL="457200" indent="-457200">
              <a:buFont typeface="Wingdings" panose="05000000000000000000" pitchFamily="2" charset="2"/>
              <a:buChar char="Ø"/>
            </a:pPr>
            <a:r>
              <a:rPr lang="ru-RU" sz="2800" dirty="0">
                <a:latin typeface="Times New Roman" pitchFamily="18" charset="0"/>
                <a:cs typeface="Times New Roman" pitchFamily="18" charset="0"/>
              </a:rPr>
              <a:t>Экспорт / импорт данных;</a:t>
            </a:r>
          </a:p>
          <a:p>
            <a:pPr marL="457200" indent="-457200">
              <a:buFont typeface="Wingdings" panose="05000000000000000000" pitchFamily="2" charset="2"/>
              <a:buChar char="Ø"/>
            </a:pPr>
            <a:r>
              <a:rPr lang="ru-RU" sz="2800" dirty="0">
                <a:latin typeface="Times New Roman" pitchFamily="18" charset="0"/>
                <a:cs typeface="Times New Roman" pitchFamily="18" charset="0"/>
              </a:rPr>
              <a:t>Мониторинг базы данных;</a:t>
            </a:r>
          </a:p>
          <a:p>
            <a:pPr marL="457200" indent="-457200">
              <a:buFont typeface="Wingdings" panose="05000000000000000000" pitchFamily="2" charset="2"/>
              <a:buChar char="Ø"/>
            </a:pPr>
            <a:r>
              <a:rPr lang="ru-RU" sz="2800" dirty="0">
                <a:latin typeface="Times New Roman" pitchFamily="18" charset="0"/>
                <a:cs typeface="Times New Roman" pitchFamily="18" charset="0"/>
              </a:rPr>
              <a:t>Статистический анализ;</a:t>
            </a:r>
          </a:p>
          <a:p>
            <a:pPr marL="457200" indent="-457200">
              <a:buFont typeface="Wingdings" panose="05000000000000000000" pitchFamily="2" charset="2"/>
              <a:buChar char="Ø"/>
            </a:pPr>
            <a:r>
              <a:rPr lang="ru-RU" sz="2800" dirty="0">
                <a:latin typeface="Times New Roman" pitchFamily="18" charset="0"/>
                <a:cs typeface="Times New Roman" pitchFamily="18" charset="0"/>
              </a:rPr>
              <a:t>Реорганизация индексов;</a:t>
            </a:r>
          </a:p>
          <a:p>
            <a:pPr marL="457200" indent="-457200">
              <a:buFont typeface="Wingdings" panose="05000000000000000000" pitchFamily="2" charset="2"/>
              <a:buChar char="Ø"/>
            </a:pPr>
            <a:r>
              <a:rPr lang="ru-RU" sz="2800" dirty="0">
                <a:latin typeface="Times New Roman" pitchFamily="18" charset="0"/>
                <a:cs typeface="Times New Roman" pitchFamily="18" charset="0"/>
              </a:rPr>
              <a:t>Сборка «мусора»</a:t>
            </a:r>
          </a:p>
        </p:txBody>
      </p:sp>
    </p:spTree>
    <p:extLst>
      <p:ext uri="{BB962C8B-B14F-4D97-AF65-F5344CB8AC3E}">
        <p14:creationId xmlns:p14="http://schemas.microsoft.com/office/powerpoint/2010/main" val="2939202612"/>
      </p:ext>
    </p:extLst>
  </p:cSld>
  <p:clrMapOvr>
    <a:masterClrMapping/>
  </p:clrMapOvr>
  <p:transition/>
</p:sld>
</file>

<file path=ppt/theme/theme1.xml><?xml version="1.0" encoding="utf-8"?>
<a:theme xmlns:a="http://schemas.openxmlformats.org/drawingml/2006/main" name="клетка">
  <a:themeElements>
    <a:clrScheme name="клетка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клетка">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клетка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клетка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клетка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клетка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клетка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клетка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клетка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клетка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клетка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клетка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клетка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клетка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1998</TotalTime>
  <Words>582</Words>
  <Application>Microsoft Office PowerPoint</Application>
  <PresentationFormat>Экран (4:3)</PresentationFormat>
  <Paragraphs>88</Paragraphs>
  <Slides>10</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10</vt:i4>
      </vt:variant>
    </vt:vector>
  </HeadingPairs>
  <TitlesOfParts>
    <vt:vector size="16" baseType="lpstr">
      <vt:lpstr>Arial</vt:lpstr>
      <vt:lpstr>Calibri</vt:lpstr>
      <vt:lpstr>Courier New</vt:lpstr>
      <vt:lpstr>Times New Roman</vt:lpstr>
      <vt:lpstr>Wingdings</vt:lpstr>
      <vt:lpstr>клетка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Reanimator Extreme Edition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Виды моделей данных</dc:title>
  <dc:creator>Radiy-BOOK</dc:creator>
  <cp:lastModifiedBy>Student410</cp:lastModifiedBy>
  <cp:revision>174</cp:revision>
  <dcterms:created xsi:type="dcterms:W3CDTF">2010-02-25T16:36:09Z</dcterms:created>
  <dcterms:modified xsi:type="dcterms:W3CDTF">2023-02-13T05:22:58Z</dcterms:modified>
</cp:coreProperties>
</file>