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7020C-F95D-4116-9A38-E6A099198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5FDEAC-4293-4C63-A2CC-182AF05CF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D4DE90-ADE7-4A8E-81E6-DEF75D6E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45D5-5DF8-42BF-9397-E69465F0590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3A24B1-3B42-4A9E-ACFD-0320DC79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E24BA-A1E2-4961-B710-243B7A5C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BB49-5273-44D5-B716-75E4A4D4B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37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0F920-7192-4667-86CE-C66893E7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2CDBDD-C98E-46AF-B83A-083AD6012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A3E342-44D6-4AAF-BE90-4F3FDA0D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45D5-5DF8-42BF-9397-E69465F0590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6A58A9-30EF-4A77-9722-2EA84D80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4954C-6D09-4716-A04E-56C55CFD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BB49-5273-44D5-B716-75E4A4D4B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52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3DB24C-1512-4914-AA9D-D3E0209A6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ED2BC8-FA29-4E53-91C8-47544E48D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0FDA94-C2F2-4118-A1C8-C034FF09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45D5-5DF8-42BF-9397-E69465F0590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0FA3BF-D7EE-4B06-A0C3-BB0578B8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FA7E44-5121-409A-BE17-A0F1EA37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BB49-5273-44D5-B716-75E4A4D4B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34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18D67-768B-4EB1-95AB-F30BB66E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B02F56-BFB0-42C2-98B4-2BD7EDED2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BD9334-2946-4710-9DF4-458E24ED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45D5-5DF8-42BF-9397-E69465F0590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86D794-7FBF-4BCE-BD41-130A2B9E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E99BBE-3483-4EB7-808B-14E04473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BB49-5273-44D5-B716-75E4A4D4B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16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B538A-949E-459E-AAA4-1C418F7C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E729E3-FA7D-4432-BC9A-29294FAE9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60996D-9AFD-441D-9B4D-D6974CB6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45D5-5DF8-42BF-9397-E69465F0590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BFDE6F-572F-4A02-B778-393A7A1B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012459-6E35-477D-A57D-DB0D8423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BB49-5273-44D5-B716-75E4A4D4B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44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92B95-3AA1-4191-AC5D-D693A87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EB95EE-C536-4CAC-8510-9B842FEAF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9C62BA-35DC-4335-9173-BEF542FD7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C52D13-C0FF-4C47-B4CF-4311C007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45D5-5DF8-42BF-9397-E69465F0590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2C13CC-C5F0-47B0-8079-FA21707F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421327-51B0-42EA-BB6D-25173A4D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BB49-5273-44D5-B716-75E4A4D4B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76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BF5BE-548E-413E-827C-C6B5B703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17138E-C7E1-45EF-BFD2-EA69D1F88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B97719-725C-4026-BBD4-7C4535E7A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70BC93-0A71-41E3-9006-3B27B7958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76F2980-77A2-46E0-B357-3D5FB6CDF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E43584-90E2-4BE9-800F-44EE55BE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45D5-5DF8-42BF-9397-E69465F0590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186D18-D579-43A8-B4E4-228189D0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D09AB4-96CC-40B0-AB9A-00C23316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BB49-5273-44D5-B716-75E4A4D4B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61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EE20C-E6CA-4F47-8769-07F368FE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C3B6CC-6503-4969-BD16-27642013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45D5-5DF8-42BF-9397-E69465F0590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70B05C-95AF-4BA3-B55D-B35BDC75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FCDC95-4414-4CDD-A190-F27C2466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BB49-5273-44D5-B716-75E4A4D4B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12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90BCF0-F53E-443E-8F03-F3D479E6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45D5-5DF8-42BF-9397-E69465F0590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78E999-2B22-4730-B480-9FB09E79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BA36AF-1B9F-48C5-BD38-B13B506B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BB49-5273-44D5-B716-75E4A4D4B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01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8B033-57CD-4A7A-BF02-156EF218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A7519E-E518-4AC5-948C-1AF765716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180186-4AEF-400D-8877-FB9D5417F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CF65A3-99E2-4589-AF23-DF4B34C2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45D5-5DF8-42BF-9397-E69465F0590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DCB182-FAAB-478F-913E-0F3CE56C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DFC449-000F-4D55-B934-ABDCC501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BB49-5273-44D5-B716-75E4A4D4B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70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490F1-6DF6-4705-9D71-2C3E9656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745E99-62A0-4475-A63C-55BAD4280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2FB504-550F-4C79-AECD-4B49CB878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85A5F8-F7D0-48DD-9AC8-902E83731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45D5-5DF8-42BF-9397-E69465F0590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23585B-FB56-4E25-881C-07C2BEFE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E48C13-4A90-4E0D-B949-8A210F5B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BB49-5273-44D5-B716-75E4A4D4B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38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13A4C-1869-40B1-8CC8-063F74205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33225D-5206-47AD-8B8E-7903183CF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7ACD93-76A4-4075-B98D-F6796217E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145D5-5DF8-42BF-9397-E69465F0590D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25A763-BDBA-4A6C-B5C4-2A5A26FE0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B6274F-9959-403B-A642-D7968C8F4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0BB49-5273-44D5-B716-75E4A4D4B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70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7F39E-7ABC-4183-84FC-E50C65D9D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779" y="536265"/>
            <a:ext cx="11598442" cy="4406995"/>
          </a:xfrm>
        </p:spPr>
        <p:txBody>
          <a:bodyPr>
            <a:noAutofit/>
          </a:bodyPr>
          <a:lstStyle/>
          <a:p>
            <a:pPr indent="450000" algn="just">
              <a:lnSpc>
                <a:spcPct val="100000"/>
              </a:lnSpc>
            </a:pP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веб-приложение нацелено на обеспечение удобного и эффективного учёта миграции животных в Национальном парке "Беловежская пуща". Основная задача проекта заключается в создании инструмента, который позволит пользователям автоматизировать процесс учёта и анализа данных о перемещениях животных в парке. Это значительно упростит работу сотрудников парка и способствует более точному и комплексному мониторингу животного мира, что в свою очередь повышает эффективность управления и охраны природы.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71A473-D14A-4F06-B986-85A5562C4E01}"/>
              </a:ext>
            </a:extLst>
          </p:cNvPr>
          <p:cNvSpPr txBox="1">
            <a:spLocks/>
          </p:cNvSpPr>
          <p:nvPr/>
        </p:nvSpPr>
        <p:spPr>
          <a:xfrm>
            <a:off x="296779" y="5379834"/>
            <a:ext cx="11598442" cy="9419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Итоговая отпускная цена с учетом НДС составляет: </a:t>
            </a:r>
          </a:p>
          <a:p>
            <a:pPr>
              <a:lnSpc>
                <a:spcPct val="100000"/>
              </a:lnSpc>
            </a:pPr>
            <a:r>
              <a:rPr lang="ru-RU" sz="3200">
                <a:latin typeface="Times New Roman" panose="02020603050405020304" pitchFamily="18" charset="0"/>
                <a:cs typeface="Times New Roman" panose="02020603050405020304" pitchFamily="18" charset="0"/>
              </a:rPr>
              <a:t>2438,45 руб.</a:t>
            </a:r>
            <a:endParaRPr lang="ru-BY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83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699BD-35FF-4BE0-8548-7536CE91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A62FD57-9933-43C6-92C4-6A6FE2FFF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994888"/>
              </p:ext>
            </p:extLst>
          </p:nvPr>
        </p:nvGraphicFramePr>
        <p:xfrm>
          <a:off x="838199" y="365125"/>
          <a:ext cx="10450859" cy="612774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5852884">
                  <a:extLst>
                    <a:ext uri="{9D8B030D-6E8A-4147-A177-3AD203B41FA5}">
                      <a16:colId xmlns:a16="http://schemas.microsoft.com/office/drawing/2014/main" val="3371711712"/>
                    </a:ext>
                  </a:extLst>
                </a:gridCol>
                <a:gridCol w="4597975">
                  <a:extLst>
                    <a:ext uri="{9D8B030D-6E8A-4147-A177-3AD203B41FA5}">
                      <a16:colId xmlns:a16="http://schemas.microsoft.com/office/drawing/2014/main" val="175021275"/>
                    </a:ext>
                  </a:extLst>
                </a:gridCol>
              </a:tblGrid>
              <a:tr h="819198">
                <a:tc>
                  <a:txBody>
                    <a:bodyPr/>
                    <a:lstStyle/>
                    <a:p>
                      <a:pPr indent="450215" algn="ctr">
                        <a:tabLst>
                          <a:tab pos="450215" algn="l"/>
                          <a:tab pos="771525" algn="l"/>
                        </a:tabLst>
                      </a:pPr>
                      <a:r>
                        <a:rPr lang="ru-RU" sz="1400" kern="0" dirty="0">
                          <a:effectLst/>
                        </a:rPr>
                        <a:t>Элемент затрат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tabLst>
                          <a:tab pos="450215" algn="l"/>
                          <a:tab pos="771525" algn="l"/>
                        </a:tabLst>
                      </a:pPr>
                      <a:r>
                        <a:rPr lang="ru-RU" sz="1400" kern="0" spc="-30" dirty="0">
                          <a:effectLst/>
                        </a:rPr>
                        <a:t>Затраты, руб.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9494397"/>
                  </a:ext>
                </a:extLst>
              </a:tr>
              <a:tr h="819198">
                <a:tc>
                  <a:txBody>
                    <a:bodyPr/>
                    <a:lstStyle/>
                    <a:p>
                      <a:pPr indent="450215" algn="l">
                        <a:tabLst>
                          <a:tab pos="450215" algn="l"/>
                          <a:tab pos="771525" algn="l"/>
                        </a:tabLst>
                      </a:pPr>
                      <a:r>
                        <a:rPr lang="ru-RU" sz="1400" kern="0" spc="-30" dirty="0">
                          <a:effectLst/>
                        </a:rPr>
                        <a:t>Материальные затраты (Р</a:t>
                      </a:r>
                      <a:r>
                        <a:rPr lang="ru-RU" sz="1400" kern="0" spc="-30" baseline="-25000" dirty="0">
                          <a:effectLst/>
                        </a:rPr>
                        <a:t>мз</a:t>
                      </a:r>
                      <a:r>
                        <a:rPr lang="ru-RU" sz="1400" kern="0" spc="-30" dirty="0">
                          <a:effectLst/>
                        </a:rPr>
                        <a:t>)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tabLst>
                          <a:tab pos="450215" algn="l"/>
                          <a:tab pos="771525" algn="l"/>
                        </a:tabLst>
                      </a:pPr>
                      <a:r>
                        <a:rPr lang="en-US" sz="1400" kern="0">
                          <a:effectLst/>
                        </a:rPr>
                        <a:t>48,57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8810857"/>
                  </a:ext>
                </a:extLst>
              </a:tr>
              <a:tr h="819198">
                <a:tc>
                  <a:txBody>
                    <a:bodyPr/>
                    <a:lstStyle/>
                    <a:p>
                      <a:pPr indent="450215" algn="l">
                        <a:tabLst>
                          <a:tab pos="450215" algn="l"/>
                          <a:tab pos="771525" algn="l"/>
                        </a:tabLst>
                      </a:pPr>
                      <a:r>
                        <a:rPr lang="ru-RU" sz="1400" kern="0" spc="-20">
                          <a:effectLst/>
                        </a:rPr>
                        <a:t>Затраты на оплату труда (Р</a:t>
                      </a:r>
                      <a:r>
                        <a:rPr lang="ru-RU" sz="1400" kern="0" spc="-20" baseline="-25000">
                          <a:effectLst/>
                        </a:rPr>
                        <a:t>от</a:t>
                      </a:r>
                      <a:r>
                        <a:rPr lang="ru-RU" sz="1400" kern="0" spc="-20">
                          <a:effectLst/>
                        </a:rPr>
                        <a:t>)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tabLst>
                          <a:tab pos="450215" algn="l"/>
                          <a:tab pos="771525" algn="l"/>
                        </a:tabLst>
                      </a:pPr>
                      <a:r>
                        <a:rPr lang="en-US" sz="1400" kern="0">
                          <a:effectLst/>
                        </a:rPr>
                        <a:t>1539,12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8634631"/>
                  </a:ext>
                </a:extLst>
              </a:tr>
              <a:tr h="1212559">
                <a:tc>
                  <a:txBody>
                    <a:bodyPr/>
                    <a:lstStyle/>
                    <a:p>
                      <a:pPr indent="450215" algn="l">
                        <a:tabLst>
                          <a:tab pos="450215" algn="l"/>
                          <a:tab pos="771525" algn="l"/>
                        </a:tabLst>
                      </a:pPr>
                      <a:r>
                        <a:rPr lang="ru-RU" sz="1400" kern="0" spc="-35" dirty="0">
                          <a:effectLst/>
                        </a:rPr>
                        <a:t>Отчисления на социальные нужды </a:t>
                      </a:r>
                      <a:r>
                        <a:rPr lang="ru-RU" sz="1400" kern="0" spc="-20" dirty="0">
                          <a:effectLst/>
                        </a:rPr>
                        <a:t>(Р</a:t>
                      </a:r>
                      <a:r>
                        <a:rPr lang="ru-RU" sz="1400" kern="0" spc="-20" baseline="-25000" dirty="0">
                          <a:effectLst/>
                        </a:rPr>
                        <a:t>сн</a:t>
                      </a:r>
                      <a:r>
                        <a:rPr lang="ru-RU" sz="1400" kern="0" spc="-20" dirty="0">
                          <a:effectLst/>
                        </a:rPr>
                        <a:t>)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tabLst>
                          <a:tab pos="450215" algn="l"/>
                          <a:tab pos="771525" algn="l"/>
                        </a:tabLst>
                      </a:pPr>
                      <a:r>
                        <a:rPr lang="ru-RU" sz="1400" kern="0">
                          <a:effectLst/>
                        </a:rPr>
                        <a:t>519</a:t>
                      </a:r>
                      <a:r>
                        <a:rPr lang="en-US" sz="1400" kern="0">
                          <a:effectLst/>
                        </a:rPr>
                        <a:t>,19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4738856"/>
                  </a:ext>
                </a:extLst>
              </a:tr>
              <a:tr h="819198">
                <a:tc>
                  <a:txBody>
                    <a:bodyPr/>
                    <a:lstStyle/>
                    <a:p>
                      <a:pPr indent="450215" algn="l">
                        <a:tabLst>
                          <a:tab pos="450215" algn="l"/>
                          <a:tab pos="771525" algn="l"/>
                        </a:tabLst>
                      </a:pPr>
                      <a:r>
                        <a:rPr lang="ru-RU" sz="1400" kern="0">
                          <a:effectLst/>
                        </a:rPr>
                        <a:t>Амортизация (Р</a:t>
                      </a:r>
                      <a:r>
                        <a:rPr lang="ru-RU" sz="1400" kern="0" baseline="-25000">
                          <a:effectLst/>
                        </a:rPr>
                        <a:t>ао</a:t>
                      </a:r>
                      <a:r>
                        <a:rPr lang="ru-RU" sz="1400" kern="0">
                          <a:effectLst/>
                        </a:rPr>
                        <a:t>)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tabLst>
                          <a:tab pos="450215" algn="l"/>
                          <a:tab pos="771525" algn="l"/>
                        </a:tabLst>
                      </a:pPr>
                      <a:r>
                        <a:rPr lang="ru-RU" sz="1400" kern="0">
                          <a:effectLst/>
                        </a:rPr>
                        <a:t>51</a:t>
                      </a:r>
                      <a:r>
                        <a:rPr lang="en-US" sz="1400" kern="0">
                          <a:effectLst/>
                        </a:rPr>
                        <a:t>,73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3484214"/>
                  </a:ext>
                </a:extLst>
              </a:tr>
              <a:tr h="819198">
                <a:tc>
                  <a:txBody>
                    <a:bodyPr/>
                    <a:lstStyle/>
                    <a:p>
                      <a:pPr indent="450215" algn="l">
                        <a:tabLst>
                          <a:tab pos="450215" algn="l"/>
                          <a:tab pos="771525" algn="l"/>
                        </a:tabLst>
                      </a:pPr>
                      <a:r>
                        <a:rPr lang="ru-RU" sz="1400" kern="0">
                          <a:effectLst/>
                        </a:rPr>
                        <a:t>Прочие затраты (Р</a:t>
                      </a:r>
                      <a:r>
                        <a:rPr lang="ru-RU" sz="1400" kern="0" baseline="-25000">
                          <a:effectLst/>
                        </a:rPr>
                        <a:t>пр</a:t>
                      </a:r>
                      <a:r>
                        <a:rPr lang="ru-RU" sz="1400" kern="0">
                          <a:effectLst/>
                        </a:rPr>
                        <a:t>)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tabLst>
                          <a:tab pos="450215" algn="l"/>
                          <a:tab pos="771525" algn="l"/>
                        </a:tabLst>
                      </a:pPr>
                      <a:r>
                        <a:rPr lang="ru-RU" sz="1400" kern="0">
                          <a:effectLst/>
                        </a:rPr>
                        <a:t>279</a:t>
                      </a:r>
                      <a:r>
                        <a:rPr lang="en-US" sz="1400" kern="0">
                          <a:effectLst/>
                        </a:rPr>
                        <a:t>,84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7012688"/>
                  </a:ext>
                </a:extLst>
              </a:tr>
              <a:tr h="819198">
                <a:tc>
                  <a:txBody>
                    <a:bodyPr/>
                    <a:lstStyle/>
                    <a:p>
                      <a:pPr indent="450215" algn="l">
                        <a:tabLst>
                          <a:tab pos="450215" algn="l"/>
                          <a:tab pos="771525" algn="l"/>
                        </a:tabLst>
                      </a:pPr>
                      <a:r>
                        <a:rPr lang="ru-RU" sz="1400" kern="0" spc="-5">
                          <a:effectLst/>
                        </a:rPr>
                        <a:t>Общая сумма затрат (З)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tabLst>
                          <a:tab pos="450215" algn="l"/>
                          <a:tab pos="771525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2438,</a:t>
                      </a:r>
                      <a:r>
                        <a:rPr lang="ru-RU" sz="1400" kern="0" dirty="0">
                          <a:effectLst/>
                        </a:rPr>
                        <a:t>45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0165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1225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129</Words>
  <Application>Microsoft Office PowerPoint</Application>
  <PresentationFormat>Широкоэкранный</PresentationFormat>
  <Paragraphs>17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Разработанное веб-приложение нацелено на обеспечение удобного и эффективного учёта миграции животных в Национальном парке "Беловежская пуща". Основная задача проекта заключается в создании инструмента, который позволит пользователям автоматизировать процесс учёта и анализа данных о перемещениях животных в парке. Это значительно упростит работу сотрудников парка и способствует более точному и комплексному мониторингу животного мира, что в свою очередь повышает эффективность управления и охраны природы.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 Zenevich</dc:creator>
  <cp:lastModifiedBy>Aleksandr Zenevich</cp:lastModifiedBy>
  <cp:revision>14</cp:revision>
  <dcterms:created xsi:type="dcterms:W3CDTF">2024-03-23T10:28:43Z</dcterms:created>
  <dcterms:modified xsi:type="dcterms:W3CDTF">2024-03-23T10:48:06Z</dcterms:modified>
</cp:coreProperties>
</file>