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4015" r:id="rId1"/>
  </p:sldMasterIdLst>
  <p:notesMasterIdLst>
    <p:notesMasterId r:id="rId16"/>
  </p:notesMasterIdLst>
  <p:sldIdLst>
    <p:sldId id="261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2" r:id="rId13"/>
    <p:sldId id="285" r:id="rId14"/>
    <p:sldId id="27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6" autoAdjust="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FC909-CE92-445C-B8BD-81363CCB7F32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5C723-5E52-4FE0-B5B4-B6CAE147A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5C723-5E52-4FE0-B5B4-B6CAE147A81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1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8E244E-F14D-45EA-9172-D16693161191}" type="datetime1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1DCCEC-C866-4333-87ED-AEC50DB77B7C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84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C6E-620B-4C99-AD05-CB1B4AAF19CC}" type="datetime1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CFA7-070F-4DBD-BA4C-7F4B3A0DBD0D}" type="datetime1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EB9F-8817-4BB7-8C64-D5AA3A5DEF3E}" type="datetime1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8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CC962-C1D6-47DF-B8F8-E814CEB0680E}" type="datetime1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1DCCEC-C866-4333-87ED-AEC50DB77B7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269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DEF-621F-4FEA-8284-6060B5D6B264}" type="datetime1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8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75F6-427D-4CF0-8308-26B3F334EB04}" type="datetime1">
              <a:rPr lang="ru-RU" smtClean="0"/>
              <a:t>09.05.2022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58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6550-F9B9-424A-8C68-01D4E8271544}" type="datetime1">
              <a:rPr lang="ru-RU" smtClean="0"/>
              <a:t>09.05.2022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4412-37F3-4D53-9E6A-84435AE5BC69}" type="datetime1">
              <a:rPr lang="ru-RU" smtClean="0"/>
              <a:t>09.05.2022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41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F7022-F16E-4B56-9327-28C382BF5452}" type="datetime1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1DCCEC-C866-4333-87ED-AEC50DB77B7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4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690F62-6A7C-49A7-BA87-3F9F17BB3DCF}" type="datetime1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1DCCEC-C866-4333-87ED-AEC50DB77B7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3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3736BD9-46D5-4B5A-B96F-95B6A5287347}" type="datetime1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B1DCCEC-C866-4333-87ED-AEC50DB77B7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79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1410" y="2985817"/>
            <a:ext cx="6161177" cy="82771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DFD-методология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90135" y="6546263"/>
            <a:ext cx="946093" cy="221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ct val="80000"/>
              <a:tabLst>
                <a:tab pos="650081" algn="l"/>
                <a:tab pos="2227421" algn="ctr"/>
              </a:tabLst>
            </a:pPr>
            <a:r>
              <a:rPr lang="ru-RU" sz="1050" dirty="0"/>
              <a:t>Минск</a:t>
            </a:r>
            <a:r>
              <a:rPr lang="en-US" sz="1050" dirty="0"/>
              <a:t>, 2021</a:t>
            </a:r>
            <a:endParaRPr lang="ru-RU" sz="105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86000" y="311616"/>
            <a:ext cx="6858000" cy="46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342900" fontAlgn="base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ct val="80000"/>
            </a:pPr>
            <a:r>
              <a:rPr lang="ru-RU" sz="1200" dirty="0"/>
              <a:t>Частное учреждение образования «Колледж бизнеса и права»                                                                          </a:t>
            </a:r>
          </a:p>
          <a:p>
            <a:pPr algn="ctr" defTabSz="342900" fontAlgn="base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ct val="80000"/>
            </a:pPr>
            <a:r>
              <a:rPr lang="ru-RU" sz="1200" dirty="0"/>
              <a:t>Специальность  «Программное обеспечение информационных технологий»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53432DD-8999-4E34-A04F-CC392CB0A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4405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0871" y="410198"/>
            <a:ext cx="7200900" cy="128359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 построения модели DFD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6" y="1546152"/>
            <a:ext cx="8004282" cy="490723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00871" y="6453386"/>
            <a:ext cx="7336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Рис. 1. DFD для системы определения допускаемых скоростей</a:t>
            </a:r>
          </a:p>
        </p:txBody>
      </p:sp>
    </p:spTree>
    <p:extLst>
      <p:ext uri="{BB962C8B-B14F-4D97-AF65-F5344CB8AC3E}">
        <p14:creationId xmlns:p14="http://schemas.microsoft.com/office/powerpoint/2010/main" val="29238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1608" y="497792"/>
            <a:ext cx="7200900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нотации </a:t>
            </a:r>
            <a:r>
              <a:rPr lang="ru-RU" dirty="0" err="1"/>
              <a:t>Йордона</a:t>
            </a:r>
            <a:r>
              <a:rPr lang="ru-RU" dirty="0"/>
              <a:t> - Де Марко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2050" name="Picture 2" descr="http://www.mstu.edu.ru/study/materials/zelenkov/df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79" y="1240742"/>
            <a:ext cx="5230027" cy="532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00871" y="6453386"/>
            <a:ext cx="7336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Рис. 2. DFD для </a:t>
            </a:r>
            <a:r>
              <a:rPr lang="ru-RU" dirty="0"/>
              <a:t>предприятия, по принципу "изготовление на заказ"</a:t>
            </a: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Правила и рекомендации построения DFD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8700" y="2076627"/>
            <a:ext cx="7200900" cy="45805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 аналогии с IDEF0 у каждого процесса (подсистемы) на диаграмме потоков данных должен быть как минимум один входящий и один выходящий поток. Процесс должен запускаться на выполнение либо через обрабатываемый, либо через управляющий поток данных. Работа каждого процесса должна завершаться конкретным результатом.</a:t>
            </a:r>
          </a:p>
          <a:p>
            <a:pPr marL="0" indent="0">
              <a:buNone/>
            </a:pPr>
            <a:r>
              <a:rPr lang="ru-RU" dirty="0"/>
              <a:t>Каждый накопитель данных также должен иметь как минимум один входящий и один выходящий поток. Наличие только входящих потоков в накопитель означает, что информация накапливается, но не используется.</a:t>
            </a:r>
          </a:p>
          <a:p>
            <a:pPr marL="0" indent="0">
              <a:buNone/>
            </a:pPr>
            <a:r>
              <a:rPr lang="ru-RU" dirty="0"/>
              <a:t>Наличие только выходящих потоков из накопителя также является ошибкой. Прежде чем использовать данные из накопителя, они должны там появиться в результате работы какого-либо процесса (подсистемы, внешней сущности). Исключением из правил считается случай, когда накопитель является внешней сущностью. Тогда допускается наличие либо только входящих стрелок, либо только выходящих стрелок.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29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Средства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Инструментальные средства проектирования (CASE - системы), как правило, поддерживают несколько нотаций представления DFD-диаграмм. Одной из таких систем является </a:t>
            </a:r>
            <a:r>
              <a:rPr lang="ru-RU" dirty="0" err="1"/>
              <a:t>Power</a:t>
            </a:r>
            <a:r>
              <a:rPr lang="ru-RU" dirty="0"/>
              <a:t> </a:t>
            </a:r>
            <a:r>
              <a:rPr lang="ru-RU" dirty="0" err="1"/>
              <a:t>Designer</a:t>
            </a:r>
            <a:r>
              <a:rPr lang="ru-RU" dirty="0"/>
              <a:t> компании </a:t>
            </a:r>
            <a:r>
              <a:rPr lang="ru-RU" dirty="0" err="1"/>
              <a:t>Sybase</a:t>
            </a:r>
            <a:r>
              <a:rPr lang="ru-RU" dirty="0"/>
              <a:t>, который включает следующие модули:</a:t>
            </a:r>
          </a:p>
          <a:p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Analyst</a:t>
            </a:r>
            <a:r>
              <a:rPr lang="ru-RU" dirty="0"/>
              <a:t> - построение диаграмм потоков данных с </a:t>
            </a:r>
            <a:r>
              <a:rPr lang="ru-RU" dirty="0" err="1"/>
              <a:t>использоваанием</a:t>
            </a:r>
            <a:r>
              <a:rPr lang="ru-RU" dirty="0"/>
              <a:t> любой из вышеупомянутых нотаций;</a:t>
            </a:r>
          </a:p>
          <a:p>
            <a:r>
              <a:rPr lang="ru-RU" dirty="0"/>
              <a:t>Data </a:t>
            </a:r>
            <a:r>
              <a:rPr lang="ru-RU" dirty="0" err="1"/>
              <a:t>Analyst</a:t>
            </a:r>
            <a:r>
              <a:rPr lang="ru-RU" dirty="0"/>
              <a:t> - построение диаграмм "сущность-связь" и преобразование ее в реляционную модель;</a:t>
            </a:r>
          </a:p>
          <a:p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Modeller</a:t>
            </a:r>
            <a:r>
              <a:rPr lang="ru-RU" dirty="0"/>
              <a:t> - средство для генерации приложений.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51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ru-RU" dirty="0"/>
              <a:t>Дэвид А. Марка, </a:t>
            </a:r>
            <a:r>
              <a:rPr lang="ru-RU" dirty="0" err="1"/>
              <a:t>Клемент</a:t>
            </a:r>
            <a:r>
              <a:rPr lang="ru-RU" dirty="0"/>
              <a:t> Л. </a:t>
            </a:r>
            <a:r>
              <a:rPr lang="ru-RU" dirty="0" err="1"/>
              <a:t>МакГоуэн</a:t>
            </a:r>
            <a:r>
              <a:rPr lang="ru-RU" dirty="0"/>
              <a:t> Методология структурного анализа и проектирования SADT. - М. : 1993. </a:t>
            </a:r>
          </a:p>
          <a:p>
            <a:pPr>
              <a:buFont typeface="+mj-lt"/>
              <a:buAutoNum type="arabicPeriod"/>
            </a:pPr>
            <a:r>
              <a:rPr lang="ru-RU" dirty="0" err="1"/>
              <a:t>Калянов</a:t>
            </a:r>
            <a:r>
              <a:rPr lang="ru-RU" dirty="0"/>
              <a:t> Г.Н. CASE: структурный системный анализ (автоматизация и применение). М. : ЛОРИ. 1996.</a:t>
            </a:r>
          </a:p>
          <a:p>
            <a:pPr>
              <a:buFont typeface="+mj-lt"/>
              <a:buAutoNum type="arabicPeriod"/>
            </a:pPr>
            <a:r>
              <a:rPr lang="ru-RU" dirty="0"/>
              <a:t>Современные методологии описания бизнес-процессов – просто о сложном [Электронный ресурс].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http://www.betec.ru/index.php?id=6&amp;sid=29 </a:t>
            </a:r>
            <a:r>
              <a:rPr lang="ru-RU" dirty="0"/>
              <a:t> (дата обращения: 05.11.2017).</a:t>
            </a:r>
          </a:p>
          <a:p>
            <a:pPr>
              <a:buFont typeface="+mj-lt"/>
              <a:buAutoNum type="arabicPeriod"/>
            </a:pPr>
            <a:r>
              <a:rPr lang="ru-RU" dirty="0"/>
              <a:t>Методологии функционального моделирования [Электронный ресурс].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http://www.mstu.edu.ru/study/materials/zelenkov/ch_5_3.html </a:t>
            </a:r>
            <a:r>
              <a:rPr lang="ru-RU" dirty="0"/>
              <a:t>(дата обращения: 05.11.2017).</a:t>
            </a:r>
          </a:p>
          <a:p>
            <a:pPr>
              <a:buFont typeface="+mj-lt"/>
              <a:buAutoNum type="arabicPeriod"/>
            </a:pPr>
            <a:r>
              <a:rPr lang="ru-RU" dirty="0"/>
              <a:t>Методология </a:t>
            </a:r>
            <a:r>
              <a:rPr lang="en-US" dirty="0"/>
              <a:t>DFD</a:t>
            </a:r>
            <a:r>
              <a:rPr lang="ru-RU" dirty="0"/>
              <a:t> [Электронный ресурс].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https://sites.google.com/site/anisimovkhv/learning/pris/lecture/tema6/tema6_3</a:t>
            </a:r>
            <a:r>
              <a:rPr lang="ru-RU" dirty="0"/>
              <a:t> (дата обращения: 05.11.2017).</a:t>
            </a:r>
          </a:p>
          <a:p>
            <a:pPr>
              <a:buFont typeface="+mj-lt"/>
              <a:buAutoNum type="arabicPeriod"/>
            </a:pPr>
            <a:endParaRPr lang="ru-RU" sz="2100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40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Назначение и состав </a:t>
            </a:r>
            <a:r>
              <a:rPr lang="en-US" b="1" dirty="0"/>
              <a:t>DFD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076" y="2345820"/>
            <a:ext cx="72009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DFD</a:t>
            </a:r>
            <a:r>
              <a:rPr lang="ru-RU" dirty="0"/>
              <a:t> (</a:t>
            </a:r>
            <a:r>
              <a:rPr lang="ru-RU" i="1" dirty="0" err="1"/>
              <a:t>data</a:t>
            </a:r>
            <a:r>
              <a:rPr lang="ru-RU" i="1" dirty="0"/>
              <a:t> </a:t>
            </a:r>
            <a:r>
              <a:rPr lang="ru-RU" i="1" dirty="0" err="1"/>
              <a:t>flow</a:t>
            </a:r>
            <a:r>
              <a:rPr lang="ru-RU" i="1" dirty="0"/>
              <a:t> </a:t>
            </a:r>
            <a:r>
              <a:rPr lang="ru-RU" i="1" dirty="0" err="1"/>
              <a:t>diagrams</a:t>
            </a:r>
            <a:r>
              <a:rPr lang="ru-RU" i="1" dirty="0"/>
              <a:t>)</a:t>
            </a:r>
            <a:r>
              <a:rPr lang="ru-RU" dirty="0"/>
              <a:t> — диаграммы потоков данных. Так называется методология графического структурного 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</a:t>
            </a:r>
          </a:p>
          <a:p>
            <a:pPr marL="0" indent="0">
              <a:buNone/>
            </a:pPr>
            <a:r>
              <a:rPr lang="ru-RU" dirty="0"/>
              <a:t>Как и в IDEF0, основу методологии DFD составляет графический язык описания процессов. Авторами одной из первых графических нотаций DFD (1979 г.) стали Эд Йордан (</a:t>
            </a:r>
            <a:r>
              <a:rPr lang="ru-RU" dirty="0" err="1"/>
              <a:t>Yourdon</a:t>
            </a:r>
            <a:r>
              <a:rPr lang="ru-RU" dirty="0"/>
              <a:t>) и Том де Марко (</a:t>
            </a:r>
            <a:r>
              <a:rPr lang="ru-RU" dirty="0" err="1"/>
              <a:t>DeMarko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В настоящее время наиболее распространенной является нотация </a:t>
            </a:r>
            <a:r>
              <a:rPr lang="ru-RU" dirty="0" err="1"/>
              <a:t>Гейна-Сарсона</a:t>
            </a:r>
            <a:r>
              <a:rPr lang="ru-RU" dirty="0"/>
              <a:t> (</a:t>
            </a:r>
            <a:r>
              <a:rPr lang="ru-RU" dirty="0" err="1"/>
              <a:t>Gane-Sarson</a:t>
            </a:r>
            <a:r>
              <a:rPr lang="ru-RU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80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Назначение и состав </a:t>
            </a:r>
            <a:r>
              <a:rPr lang="en-US" b="1" dirty="0"/>
              <a:t>DFD</a:t>
            </a:r>
            <a:r>
              <a:rPr lang="ru-RU" b="1" dirty="0"/>
              <a:t>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Модель системы в нотации DFD представляет собой совокупность иерархически упорядоченных и взаимосвязанных диаграмм. Каждая диаграмма является единицей описания системы и располагается на отдельном листе. Модель системы содержит контекстную диаграмму и диаграммы декомпозиции.</a:t>
            </a:r>
          </a:p>
          <a:p>
            <a:pPr marL="0" indent="0">
              <a:buNone/>
            </a:pPr>
            <a:r>
              <a:rPr lang="ru-RU" dirty="0"/>
              <a:t>Принципы построения функциональной модели с помощью DFD аналогичны принципам методологии IDEF0. Вначале строится контекстная диаграмма, где отображаются связи системы с внешним окружением. В дальнейшем выполняется декомпозиция основных процессов и подсистем с построением иерархии диаграмм.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2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Элементы графической нотации </a:t>
            </a:r>
            <a:r>
              <a:rPr lang="en-US" b="1" dirty="0"/>
              <a:t>DFD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Согласно DFD </a:t>
            </a:r>
            <a:r>
              <a:rPr lang="ru-RU" u="sng" dirty="0"/>
              <a:t>источники</a:t>
            </a:r>
            <a:r>
              <a:rPr lang="ru-RU" dirty="0"/>
              <a:t> информации (внешние сущности) порождают </a:t>
            </a:r>
            <a:r>
              <a:rPr lang="ru-RU" u="sng" dirty="0"/>
              <a:t>информационные потоки </a:t>
            </a:r>
            <a:r>
              <a:rPr lang="ru-RU" dirty="0"/>
              <a:t>(потоки данных), переносящие информацию к подсистемам или процессам. Те в свою очередь преобразуют информацию и порождают новые потоки, которые переносят информацию к другим процессам или подсистемам, накопителям данных или внешним сущностям – потребителям информации.</a:t>
            </a:r>
          </a:p>
          <a:p>
            <a:pPr marL="0" indent="0">
              <a:buNone/>
            </a:pPr>
            <a:r>
              <a:rPr lang="ru-RU" dirty="0"/>
              <a:t>Далее в примерах будет использоваться нотация </a:t>
            </a:r>
            <a:r>
              <a:rPr lang="ru-RU" dirty="0" err="1"/>
              <a:t>Гейна-Сарсона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7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Элементы графической нотации </a:t>
            </a:r>
            <a:r>
              <a:rPr lang="en-US" b="1" dirty="0"/>
              <a:t>DFD</a:t>
            </a:r>
            <a:r>
              <a:rPr lang="ru-RU" b="1" dirty="0"/>
              <a:t>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6" y="2126375"/>
            <a:ext cx="7667386" cy="43270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113472" y="6453386"/>
            <a:ext cx="6323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Таблица 1. Элементы графической нотации DFD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40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Поток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8700" y="1512606"/>
            <a:ext cx="7200900" cy="4819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i="1" dirty="0"/>
              <a:t>Поток данных</a:t>
            </a:r>
            <a:r>
              <a:rPr lang="ru-RU" dirty="0"/>
              <a:t> определяет информацию (материальный объект), передаваемую через некоторое соединение от источника к приемнику. Реальный поток данных может быть информацией, передаваемой по кабелю между двумя устройствами, пересылаемыми по почте письмами, магнитными лентами или дискетами, переносимыми с одного компьютера на другой и т. д.</a:t>
            </a:r>
          </a:p>
          <a:p>
            <a:pPr marL="0" indent="0">
              <a:buNone/>
            </a:pPr>
            <a:r>
              <a:rPr lang="ru-RU" dirty="0"/>
              <a:t>Каждый поток данных имеет имя, отражающее его содержание. Направление стрелки показывает направление потока данных. Иногда информация может двигаться в одном направлении, обрабатываться и возвращаться назад в ее источник. Такая ситуация может моделироваться либо двумя различными потоками, либо одним – двунаправленным.</a:t>
            </a:r>
          </a:p>
          <a:p>
            <a:pPr marL="0" indent="0">
              <a:buNone/>
            </a:pPr>
            <a:r>
              <a:rPr lang="ru-RU" dirty="0"/>
              <a:t>На диаграммах IDEF0 потоки данных соответствуют входам и выходам, но в отличие от IDEF0 стрелки потоков на DFD могут отображаться входящими и выходящими из любой грани внешней сущности, процесса или накопителя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1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8700" y="1726249"/>
            <a:ext cx="7200900" cy="47271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b="1" i="1" dirty="0"/>
              <a:t>Процесс</a:t>
            </a:r>
            <a:r>
              <a:rPr lang="ru-RU" sz="2200" dirty="0"/>
              <a:t> (в IDEF0 – функция, работа) представляет собой преобразование входных потоков данных в выходные в соответствии с определенным алгоритмом.</a:t>
            </a:r>
          </a:p>
          <a:p>
            <a:pPr marL="0" indent="0">
              <a:buNone/>
            </a:pPr>
            <a:r>
              <a:rPr lang="ru-RU" sz="2200" dirty="0"/>
              <a:t>Каждый процесс должен иметь имя в виде предложения с глаголом в неопределенной форме (вычислить, рассчитать, проверить, определить, создать, получить), за которым следуют существительные в винительном падеже, например:</a:t>
            </a:r>
          </a:p>
          <a:p>
            <a:r>
              <a:rPr lang="ru-RU" sz="2200" dirty="0"/>
              <a:t> «Ввести сведения о клиентах»;</a:t>
            </a:r>
          </a:p>
          <a:p>
            <a:r>
              <a:rPr lang="ru-RU" sz="2200" dirty="0"/>
              <a:t> «Рассчитать допускаемую скорость»;</a:t>
            </a:r>
          </a:p>
          <a:p>
            <a:r>
              <a:rPr lang="ru-RU" sz="2200" dirty="0"/>
              <a:t> «Сформировать ведомость допускаемых скоростей»</a:t>
            </a:r>
          </a:p>
          <a:p>
            <a:pPr marL="0" indent="0">
              <a:buNone/>
            </a:pPr>
            <a:r>
              <a:rPr lang="ru-RU" sz="2200" dirty="0"/>
              <a:t>Преобразование информации может показываться как с точки зрения процессов, так и с точки зрения </a:t>
            </a:r>
            <a:r>
              <a:rPr lang="ru-RU" sz="2200" b="1" i="1" dirty="0"/>
              <a:t>систем</a:t>
            </a:r>
            <a:r>
              <a:rPr lang="ru-RU" sz="2200" dirty="0"/>
              <a:t> и </a:t>
            </a:r>
            <a:r>
              <a:rPr lang="ru-RU" sz="2200" b="1" i="1" dirty="0"/>
              <a:t>подсистем</a:t>
            </a:r>
            <a:r>
              <a:rPr lang="ru-RU" sz="2200" dirty="0"/>
              <a:t>. Если вместо имени процесса «Рассчитать допускаемую скорость» написать «Подсистема расчета допускаемых скоростей», тогда этот блок на диаграмме стоит рассматривать, как подсистему.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1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Накопитель (хранилище)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8700" y="1956987"/>
            <a:ext cx="7200900" cy="48112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b="1" i="1" dirty="0"/>
              <a:t>Накопитель (хранилище) данных</a:t>
            </a:r>
            <a:r>
              <a:rPr lang="ru-RU" sz="2400" b="1" dirty="0"/>
              <a:t> </a:t>
            </a:r>
            <a:r>
              <a:rPr lang="ru-RU" sz="2400" dirty="0"/>
              <a:t>представляет собой абстрактное устройство для хранения информации, которую можно в любой момент поместить в накопитель и через некоторое время извлечь, причем способы помещения и извлечения могут быть любыми.</a:t>
            </a:r>
          </a:p>
          <a:p>
            <a:pPr marL="0" indent="0">
              <a:buNone/>
            </a:pPr>
            <a:r>
              <a:rPr lang="ru-RU" sz="2400" dirty="0"/>
              <a:t>Накопитель данных может быть реализован физически в виде ящика в картотеке, области в оперативной памяти, файла на магнитном носителе и т.д.</a:t>
            </a:r>
          </a:p>
          <a:p>
            <a:pPr marL="0" indent="0">
              <a:buNone/>
            </a:pPr>
            <a:r>
              <a:rPr lang="ru-RU" sz="2400" dirty="0"/>
              <a:t>Накопителю обязательно должно даваться уникальное имя и номер в пределах всей модели (всего набора диаграмм). Имя накопителя выбирается из соображения наибольшей информативности для разработчика. Например, если в качестве накопителей выступают таблицы проектируемой базы данных, тогда в качестве имен накопителей рекомендуется использовать имена таблиц. Таким образом, накопитель данных может представлять собой всю базу данных целиком, совокупность таблиц или отдельную таблицу. Такое представление накопителей в дальнейшем облегчит построение информационной модели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Внешняя сущность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8700" y="1884347"/>
            <a:ext cx="7200900" cy="4345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i="1" dirty="0"/>
              <a:t>Внешняя сущность</a:t>
            </a:r>
            <a:r>
              <a:rPr lang="ru-RU" dirty="0"/>
              <a:t> (терминатор) представляет собой материальный объект или физическое лицо, выступающие как источник или приемник информации (например, заказчики, персонал, программа, склад, инструкция). </a:t>
            </a:r>
          </a:p>
          <a:p>
            <a:pPr marL="0" indent="0">
              <a:buNone/>
            </a:pPr>
            <a:r>
              <a:rPr lang="ru-RU" dirty="0"/>
              <a:t>Определение некоторого объекта, субъекта или системы в качестве внешней сущности указывает на то, что она находится за пределами границ проектируемой информационной системы. В связи с этим внешние сущности, как правило, отображаются только на контекстной диаграмме DFD. В процессе анализа и проектирования некоторые внешние сущности могут быть перенесены на диаграммы декомпозиции, если это необходимо, или, наоборот, часть процессов (подсистем) может быть представлена как внешняя сущность.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CEC-C866-4333-87ED-AEC50DB77B7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4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467</TotalTime>
  <Words>1211</Words>
  <Application>Microsoft Office PowerPoint</Application>
  <PresentationFormat>Экран (4:3)</PresentationFormat>
  <Paragraphs>68</Paragraphs>
  <Slides>14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DFD-методология</vt:lpstr>
      <vt:lpstr>Назначение и состав DFD</vt:lpstr>
      <vt:lpstr>Назначение и состав DFD (продолжение)</vt:lpstr>
      <vt:lpstr>Элементы графической нотации DFD</vt:lpstr>
      <vt:lpstr>Элементы графической нотации DFD (продолжение)</vt:lpstr>
      <vt:lpstr>Поток данных</vt:lpstr>
      <vt:lpstr>Процесс</vt:lpstr>
      <vt:lpstr>Накопитель (хранилище) данных</vt:lpstr>
      <vt:lpstr>Внешняя сущность </vt:lpstr>
      <vt:lpstr>Пример построения модели DFD</vt:lpstr>
      <vt:lpstr>Пример нотации Йордона - Де Марко </vt:lpstr>
      <vt:lpstr>Правила и рекомендации построения DFD</vt:lpstr>
      <vt:lpstr>Средства проектирования</vt:lpstr>
      <vt:lpstr>СПИСОК ИСПОЛЬЗОВАННЫХ ИСТОЧНИКОВ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</dc:creator>
  <cp:lastModifiedBy>Алла Кривошеина</cp:lastModifiedBy>
  <cp:revision>44</cp:revision>
  <dcterms:created xsi:type="dcterms:W3CDTF">2016-12-18T16:01:26Z</dcterms:created>
  <dcterms:modified xsi:type="dcterms:W3CDTF">2022-05-09T12:37:18Z</dcterms:modified>
</cp:coreProperties>
</file>