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103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9D21AE46-94E7-412E-B506-52D8B444009A}" type="datetimeFigureOut">
              <a:rPr lang="ru-RU" smtClean="0"/>
              <a:pPr/>
              <a:t>24.09.2022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DDB9B2-1CED-4F58-BA2D-7C2B1E71BC4A}"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9D21AE46-94E7-412E-B506-52D8B444009A}" type="datetimeFigureOut">
              <a:rPr lang="ru-RU" smtClean="0"/>
              <a:pPr/>
              <a:t>24.09.2022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DDB9B2-1CED-4F58-BA2D-7C2B1E71BC4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9D21AE46-94E7-412E-B506-52D8B444009A}" type="datetimeFigureOut">
              <a:rPr lang="ru-RU" smtClean="0"/>
              <a:pPr/>
              <a:t>24.09.2022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DDB9B2-1CED-4F58-BA2D-7C2B1E71BC4A}"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9D21AE46-94E7-412E-B506-52D8B444009A}" type="datetimeFigureOut">
              <a:rPr lang="ru-RU" smtClean="0"/>
              <a:pPr/>
              <a:t>24.09.2022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DDB9B2-1CED-4F58-BA2D-7C2B1E71BC4A}"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9D21AE46-94E7-412E-B506-52D8B444009A}" type="datetimeFigureOut">
              <a:rPr lang="ru-RU" smtClean="0"/>
              <a:pPr/>
              <a:t>24.09.2022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DDB9B2-1CED-4F58-BA2D-7C2B1E71BC4A}"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9D21AE46-94E7-412E-B506-52D8B444009A}" type="datetimeFigureOut">
              <a:rPr lang="ru-RU" smtClean="0"/>
              <a:pPr/>
              <a:t>24.09.2022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8DDB9B2-1CED-4F58-BA2D-7C2B1E71BC4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9D21AE46-94E7-412E-B506-52D8B444009A}" type="datetimeFigureOut">
              <a:rPr lang="ru-RU" smtClean="0"/>
              <a:pPr/>
              <a:t>24.09.2022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8DDB9B2-1CED-4F58-BA2D-7C2B1E71BC4A}"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9D21AE46-94E7-412E-B506-52D8B444009A}" type="datetimeFigureOut">
              <a:rPr lang="ru-RU" smtClean="0"/>
              <a:pPr/>
              <a:t>24.09.2022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8DDB9B2-1CED-4F58-BA2D-7C2B1E71BC4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D21AE46-94E7-412E-B506-52D8B444009A}" type="datetimeFigureOut">
              <a:rPr lang="ru-RU" smtClean="0"/>
              <a:pPr/>
              <a:t>24.09.2022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8DDB9B2-1CED-4F58-BA2D-7C2B1E71BC4A}"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9D21AE46-94E7-412E-B506-52D8B444009A}" type="datetimeFigureOut">
              <a:rPr lang="ru-RU" smtClean="0"/>
              <a:pPr/>
              <a:t>24.09.2022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8DDB9B2-1CED-4F58-BA2D-7C2B1E71BC4A}"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9D21AE46-94E7-412E-B506-52D8B444009A}" type="datetimeFigureOut">
              <a:rPr lang="ru-RU" smtClean="0"/>
              <a:pPr/>
              <a:t>24.09.2022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8DDB9B2-1CED-4F58-BA2D-7C2B1E71BC4A}"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1AE46-94E7-412E-B506-52D8B444009A}" type="datetimeFigureOut">
              <a:rPr lang="ru-RU" smtClean="0"/>
              <a:pPr/>
              <a:t>24.09.2022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DB9B2-1CED-4F58-BA2D-7C2B1E71BC4A}"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Шаблоны проектирования</a:t>
            </a:r>
          </a:p>
        </p:txBody>
      </p:sp>
      <p:sp>
        <p:nvSpPr>
          <p:cNvPr id="3" name="Подзаголовок 2"/>
          <p:cNvSpPr>
            <a:spLocks noGrp="1"/>
          </p:cNvSpPr>
          <p:nvPr>
            <p:ph type="subTitle" idx="1"/>
          </p:nvPr>
        </p:nvSpPr>
        <p:spPr/>
        <p:txBody>
          <a:bodyPr/>
          <a:lstStyle/>
          <a:p>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Прототип (</a:t>
            </a:r>
            <a:r>
              <a:rPr lang="ru-RU" dirty="0" err="1"/>
              <a:t>Prototype</a:t>
            </a:r>
            <a:r>
              <a:rPr lang="en-US" dirty="0"/>
              <a:t>) </a:t>
            </a:r>
            <a:endParaRPr lang="ru-RU" dirty="0"/>
          </a:p>
        </p:txBody>
      </p:sp>
      <p:sp>
        <p:nvSpPr>
          <p:cNvPr id="3" name="Содержимое 2"/>
          <p:cNvSpPr>
            <a:spLocks noGrp="1"/>
          </p:cNvSpPr>
          <p:nvPr>
            <p:ph idx="1"/>
          </p:nvPr>
        </p:nvSpPr>
        <p:spPr/>
        <p:txBody>
          <a:bodyPr>
            <a:normAutofit fontScale="92500"/>
          </a:bodyPr>
          <a:lstStyle/>
          <a:p>
            <a:pPr>
              <a:buNone/>
            </a:pPr>
            <a:r>
              <a:rPr lang="ru-RU" dirty="0"/>
              <a:t>Облегчает динамическое создание путем определения классов, объекты которых могут создавать собственные дубликаты.</a:t>
            </a:r>
          </a:p>
          <a:p>
            <a:pPr>
              <a:buNone/>
            </a:pPr>
            <a:r>
              <a:rPr lang="ru-RU" dirty="0"/>
              <a:t>Задаёт виды создаваемых объектов с помощью экземпляра-прототипа и создаёт новые объекты путём копирования этого прототипа.</a:t>
            </a:r>
          </a:p>
          <a:p>
            <a:pPr>
              <a:buNone/>
            </a:pPr>
            <a:r>
              <a:rPr lang="ru-RU" dirty="0"/>
              <a:t>Это паттерн создания объекта через клонирование другого объекта вместо создания через конструктор.</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Прототип (</a:t>
            </a:r>
            <a:r>
              <a:rPr lang="ru-RU" dirty="0" err="1"/>
              <a:t>Prototype</a:t>
            </a:r>
            <a:r>
              <a:rPr lang="en-US" dirty="0"/>
              <a:t>) </a:t>
            </a:r>
            <a:endParaRPr lang="ru-RU" dirty="0"/>
          </a:p>
        </p:txBody>
      </p:sp>
      <p:sp>
        <p:nvSpPr>
          <p:cNvPr id="3" name="Содержимое 2"/>
          <p:cNvSpPr>
            <a:spLocks noGrp="1"/>
          </p:cNvSpPr>
          <p:nvPr>
            <p:ph idx="1"/>
          </p:nvPr>
        </p:nvSpPr>
        <p:spPr/>
        <p:txBody>
          <a:bodyPr>
            <a:normAutofit/>
          </a:bodyPr>
          <a:lstStyle/>
          <a:p>
            <a:pPr>
              <a:buNone/>
            </a:pPr>
            <a:endParaRPr lang="ru-RU" dirty="0"/>
          </a:p>
        </p:txBody>
      </p:sp>
      <p:pic>
        <p:nvPicPr>
          <p:cNvPr id="4098" name="Picture 2"/>
          <p:cNvPicPr>
            <a:picLocks noChangeAspect="1" noChangeArrowheads="1"/>
          </p:cNvPicPr>
          <p:nvPr/>
        </p:nvPicPr>
        <p:blipFill>
          <a:blip r:embed="rId2" cstate="print"/>
          <a:srcRect/>
          <a:stretch>
            <a:fillRect/>
          </a:stretch>
        </p:blipFill>
        <p:spPr bwMode="auto">
          <a:xfrm>
            <a:off x="530229" y="1785926"/>
            <a:ext cx="7899423" cy="421484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Одиночка (</a:t>
            </a:r>
            <a:r>
              <a:rPr lang="ru-RU" dirty="0" err="1"/>
              <a:t>Singleton</a:t>
            </a:r>
            <a:r>
              <a:rPr lang="en-US" dirty="0"/>
              <a:t>) </a:t>
            </a:r>
            <a:endParaRPr lang="ru-RU" dirty="0"/>
          </a:p>
        </p:txBody>
      </p:sp>
      <p:sp>
        <p:nvSpPr>
          <p:cNvPr id="3" name="Содержимое 2"/>
          <p:cNvSpPr>
            <a:spLocks noGrp="1"/>
          </p:cNvSpPr>
          <p:nvPr>
            <p:ph idx="1"/>
          </p:nvPr>
        </p:nvSpPr>
        <p:spPr/>
        <p:txBody>
          <a:bodyPr>
            <a:normAutofit/>
          </a:bodyPr>
          <a:lstStyle/>
          <a:p>
            <a:pPr>
              <a:buNone/>
            </a:pPr>
            <a:r>
              <a:rPr lang="ru-RU" dirty="0"/>
              <a:t>Обеспечивает наличие в системе только одного экземпляра заданного класса, позволяя другим классам получать доступ к этому экземпляру.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Структурные шаблоны</a:t>
            </a:r>
          </a:p>
        </p:txBody>
      </p:sp>
      <p:sp>
        <p:nvSpPr>
          <p:cNvPr id="3" name="Содержимое 2"/>
          <p:cNvSpPr>
            <a:spLocks noGrp="1"/>
          </p:cNvSpPr>
          <p:nvPr>
            <p:ph idx="1"/>
          </p:nvPr>
        </p:nvSpPr>
        <p:spPr/>
        <p:txBody>
          <a:bodyPr>
            <a:normAutofit/>
          </a:bodyPr>
          <a:lstStyle/>
          <a:p>
            <a:pPr>
              <a:buNone/>
            </a:pPr>
            <a:r>
              <a:rPr lang="ru-RU" dirty="0"/>
              <a:t> Адаптер (</a:t>
            </a:r>
            <a:r>
              <a:rPr lang="en-US" dirty="0"/>
              <a:t>adapter) </a:t>
            </a:r>
            <a:r>
              <a:rPr lang="ru-RU" dirty="0"/>
              <a:t>Обеспечение взаимодействия двух классов путем преобразования интерфейса одного из них таким образом, чтобы им мог пользоваться другой класс. </a:t>
            </a:r>
          </a:p>
          <a:p>
            <a:pPr>
              <a:buNone/>
            </a:pP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адаптер (</a:t>
            </a:r>
            <a:r>
              <a:rPr lang="en-US" dirty="0"/>
              <a:t>adapter)</a:t>
            </a:r>
            <a:endParaRPr lang="ru-RU" dirty="0"/>
          </a:p>
        </p:txBody>
      </p:sp>
      <p:sp>
        <p:nvSpPr>
          <p:cNvPr id="3" name="Содержимое 2"/>
          <p:cNvSpPr>
            <a:spLocks noGrp="1"/>
          </p:cNvSpPr>
          <p:nvPr>
            <p:ph idx="1"/>
          </p:nvPr>
        </p:nvSpPr>
        <p:spPr/>
        <p:txBody>
          <a:bodyPr>
            <a:normAutofit/>
          </a:bodyPr>
          <a:lstStyle/>
          <a:p>
            <a:pPr>
              <a:buNone/>
            </a:pPr>
            <a:r>
              <a:rPr lang="ru-RU" dirty="0"/>
              <a:t>На основе наследования:</a:t>
            </a:r>
          </a:p>
          <a:p>
            <a:pPr>
              <a:buNone/>
            </a:pPr>
            <a:endParaRPr lang="ru-RU" dirty="0"/>
          </a:p>
          <a:p>
            <a:pPr>
              <a:buNone/>
            </a:pPr>
            <a:endParaRPr lang="ru-RU" dirty="0"/>
          </a:p>
        </p:txBody>
      </p:sp>
      <p:sp>
        <p:nvSpPr>
          <p:cNvPr id="4" name="Прямоугольник 3"/>
          <p:cNvSpPr/>
          <p:nvPr/>
        </p:nvSpPr>
        <p:spPr>
          <a:xfrm>
            <a:off x="1500166" y="2714620"/>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122" name="Picture 2"/>
          <p:cNvPicPr>
            <a:picLocks noChangeAspect="1" noChangeArrowheads="1"/>
          </p:cNvPicPr>
          <p:nvPr/>
        </p:nvPicPr>
        <p:blipFill>
          <a:blip r:embed="rId2" cstate="print"/>
          <a:srcRect/>
          <a:stretch>
            <a:fillRect/>
          </a:stretch>
        </p:blipFill>
        <p:spPr bwMode="auto">
          <a:xfrm>
            <a:off x="785786" y="2714620"/>
            <a:ext cx="7275529" cy="285752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адаптер (</a:t>
            </a:r>
            <a:r>
              <a:rPr lang="en-US" dirty="0"/>
              <a:t>adapter)</a:t>
            </a:r>
            <a:endParaRPr lang="ru-RU" dirty="0"/>
          </a:p>
        </p:txBody>
      </p:sp>
      <p:sp>
        <p:nvSpPr>
          <p:cNvPr id="3" name="Содержимое 2"/>
          <p:cNvSpPr>
            <a:spLocks noGrp="1"/>
          </p:cNvSpPr>
          <p:nvPr>
            <p:ph idx="1"/>
          </p:nvPr>
        </p:nvSpPr>
        <p:spPr/>
        <p:txBody>
          <a:bodyPr>
            <a:normAutofit/>
          </a:bodyPr>
          <a:lstStyle/>
          <a:p>
            <a:pPr>
              <a:buNone/>
            </a:pPr>
            <a:r>
              <a:rPr lang="ru-RU" dirty="0"/>
              <a:t>На основе композиции объектов:</a:t>
            </a:r>
          </a:p>
          <a:p>
            <a:pPr>
              <a:buNone/>
            </a:pPr>
            <a:endParaRPr lang="ru-RU" dirty="0"/>
          </a:p>
          <a:p>
            <a:pPr>
              <a:buNone/>
            </a:pPr>
            <a:endParaRPr lang="ru-RU" dirty="0"/>
          </a:p>
        </p:txBody>
      </p:sp>
      <p:sp>
        <p:nvSpPr>
          <p:cNvPr id="4" name="Прямоугольник 3"/>
          <p:cNvSpPr/>
          <p:nvPr/>
        </p:nvSpPr>
        <p:spPr>
          <a:xfrm>
            <a:off x="1500166" y="2714620"/>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146" name="Picture 2"/>
          <p:cNvPicPr>
            <a:picLocks noChangeAspect="1" noChangeArrowheads="1"/>
          </p:cNvPicPr>
          <p:nvPr/>
        </p:nvPicPr>
        <p:blipFill>
          <a:blip r:embed="rId2" cstate="print"/>
          <a:srcRect/>
          <a:stretch>
            <a:fillRect/>
          </a:stretch>
        </p:blipFill>
        <p:spPr bwMode="auto">
          <a:xfrm>
            <a:off x="928662" y="2643182"/>
            <a:ext cx="7238875" cy="290409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Мост (</a:t>
            </a:r>
            <a:r>
              <a:rPr lang="en-US" dirty="0"/>
              <a:t>Bridge</a:t>
            </a:r>
            <a:r>
              <a:rPr lang="ru-RU" dirty="0"/>
              <a:t>)</a:t>
            </a:r>
          </a:p>
        </p:txBody>
      </p:sp>
      <p:sp>
        <p:nvSpPr>
          <p:cNvPr id="3" name="Содержимое 2"/>
          <p:cNvSpPr>
            <a:spLocks noGrp="1"/>
          </p:cNvSpPr>
          <p:nvPr>
            <p:ph idx="1"/>
          </p:nvPr>
        </p:nvSpPr>
        <p:spPr/>
        <p:txBody>
          <a:bodyPr>
            <a:normAutofit/>
          </a:bodyPr>
          <a:lstStyle/>
          <a:p>
            <a:pPr>
              <a:buNone/>
            </a:pPr>
            <a:r>
              <a:rPr lang="ru-RU" dirty="0"/>
              <a:t>Разделение сложного компонента на две независимые, но взаимосвязанные иерархические структуры: функциональную абстракцию и внутреннюю реализацию.</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Мост (</a:t>
            </a:r>
            <a:r>
              <a:rPr lang="en-US" dirty="0"/>
              <a:t>Bridge</a:t>
            </a:r>
            <a:r>
              <a:rPr lang="ru-RU" dirty="0"/>
              <a:t>)</a:t>
            </a:r>
          </a:p>
        </p:txBody>
      </p:sp>
      <p:sp>
        <p:nvSpPr>
          <p:cNvPr id="3" name="Содержимое 2"/>
          <p:cNvSpPr>
            <a:spLocks noGrp="1"/>
          </p:cNvSpPr>
          <p:nvPr>
            <p:ph idx="1"/>
          </p:nvPr>
        </p:nvSpPr>
        <p:spPr/>
        <p:txBody>
          <a:bodyPr>
            <a:normAutofit/>
          </a:bodyPr>
          <a:lstStyle/>
          <a:p>
            <a:pPr>
              <a:buNone/>
            </a:pPr>
            <a:endParaRPr lang="ru-RU" dirty="0"/>
          </a:p>
        </p:txBody>
      </p:sp>
      <p:sp>
        <p:nvSpPr>
          <p:cNvPr id="4" name="Прямоугольник 3"/>
          <p:cNvSpPr/>
          <p:nvPr/>
        </p:nvSpPr>
        <p:spPr>
          <a:xfrm>
            <a:off x="1571604" y="2285992"/>
            <a:ext cx="2357454" cy="1928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170" name="Picture 2"/>
          <p:cNvPicPr>
            <a:picLocks noChangeAspect="1" noChangeArrowheads="1"/>
          </p:cNvPicPr>
          <p:nvPr/>
        </p:nvPicPr>
        <p:blipFill>
          <a:blip r:embed="rId2" cstate="print"/>
          <a:srcRect/>
          <a:stretch>
            <a:fillRect/>
          </a:stretch>
        </p:blipFill>
        <p:spPr bwMode="auto">
          <a:xfrm>
            <a:off x="493355" y="1714488"/>
            <a:ext cx="7902378" cy="350046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Шаблон Компоновщик (</a:t>
            </a:r>
            <a:r>
              <a:rPr lang="en-US" dirty="0"/>
              <a:t>Composite</a:t>
            </a:r>
            <a:r>
              <a:rPr lang="ru-RU" dirty="0"/>
              <a:t>)</a:t>
            </a:r>
          </a:p>
        </p:txBody>
      </p:sp>
      <p:sp>
        <p:nvSpPr>
          <p:cNvPr id="3" name="Содержимое 2"/>
          <p:cNvSpPr>
            <a:spLocks noGrp="1"/>
          </p:cNvSpPr>
          <p:nvPr>
            <p:ph idx="1"/>
          </p:nvPr>
        </p:nvSpPr>
        <p:spPr/>
        <p:txBody>
          <a:bodyPr>
            <a:normAutofit/>
          </a:bodyPr>
          <a:lstStyle/>
          <a:p>
            <a:pPr>
              <a:buNone/>
            </a:pPr>
            <a:r>
              <a:rPr lang="ru-RU" dirty="0"/>
              <a:t>Предоставление гибкого механизма для создания иерархических древовидных структур произвольной сложности, элементы которых могут свободно взаимодействовать с единым интерфейсом</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Шаблон Компоновщик (</a:t>
            </a:r>
            <a:r>
              <a:rPr lang="en-US" dirty="0"/>
              <a:t>Composite</a:t>
            </a:r>
            <a:r>
              <a:rPr lang="ru-RU" dirty="0"/>
              <a:t>)</a:t>
            </a:r>
          </a:p>
        </p:txBody>
      </p:sp>
      <p:sp>
        <p:nvSpPr>
          <p:cNvPr id="3" name="Содержимое 2"/>
          <p:cNvSpPr>
            <a:spLocks noGrp="1"/>
          </p:cNvSpPr>
          <p:nvPr>
            <p:ph idx="1"/>
          </p:nvPr>
        </p:nvSpPr>
        <p:spPr/>
        <p:txBody>
          <a:bodyPr>
            <a:normAutofit/>
          </a:bodyPr>
          <a:lstStyle/>
          <a:p>
            <a:pPr>
              <a:buNone/>
            </a:pPr>
            <a:r>
              <a:rPr lang="ru-RU" dirty="0"/>
              <a:t>Предоставление гибкого механизма для создания иерархических древовидных структур произвольной сложности, элементы которых могут свободно взаимодействовать с единым интерфейсом</a:t>
            </a:r>
          </a:p>
        </p:txBody>
      </p:sp>
      <p:sp>
        <p:nvSpPr>
          <p:cNvPr id="4" name="Прямоугольник 3"/>
          <p:cNvSpPr/>
          <p:nvPr/>
        </p:nvSpPr>
        <p:spPr>
          <a:xfrm>
            <a:off x="1714480" y="257174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194" name="Picture 2"/>
          <p:cNvPicPr>
            <a:picLocks noChangeAspect="1" noChangeArrowheads="1"/>
          </p:cNvPicPr>
          <p:nvPr/>
        </p:nvPicPr>
        <p:blipFill>
          <a:blip r:embed="rId2" cstate="print"/>
          <a:srcRect/>
          <a:stretch>
            <a:fillRect/>
          </a:stretch>
        </p:blipFill>
        <p:spPr bwMode="auto">
          <a:xfrm>
            <a:off x="571473" y="1643050"/>
            <a:ext cx="8001056" cy="414340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a:t>
            </a:r>
          </a:p>
        </p:txBody>
      </p:sp>
      <p:sp>
        <p:nvSpPr>
          <p:cNvPr id="3" name="Содержимое 2"/>
          <p:cNvSpPr>
            <a:spLocks noGrp="1"/>
          </p:cNvSpPr>
          <p:nvPr>
            <p:ph idx="1"/>
          </p:nvPr>
        </p:nvSpPr>
        <p:spPr/>
        <p:txBody>
          <a:bodyPr/>
          <a:lstStyle/>
          <a:p>
            <a:pPr>
              <a:buNone/>
            </a:pPr>
            <a:r>
              <a:rPr lang="ru-RU" dirty="0"/>
              <a:t>Шаблон проектирования (паттерн) — </a:t>
            </a:r>
            <a:r>
              <a:rPr lang="ru-RU" dirty="0" err="1"/>
              <a:t>повторимая</a:t>
            </a:r>
            <a:r>
              <a:rPr lang="ru-RU" dirty="0"/>
              <a:t> архитектурная конструкция, представляющая собой решение проблемы проектирования в рамках некоторого часто возникающего контекста.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Декоратор (</a:t>
            </a:r>
            <a:r>
              <a:rPr lang="en-US" dirty="0"/>
              <a:t>Decorator</a:t>
            </a:r>
            <a:r>
              <a:rPr lang="ru-RU" dirty="0"/>
              <a:t>)</a:t>
            </a:r>
          </a:p>
        </p:txBody>
      </p:sp>
      <p:sp>
        <p:nvSpPr>
          <p:cNvPr id="3" name="Содержимое 2"/>
          <p:cNvSpPr>
            <a:spLocks noGrp="1"/>
          </p:cNvSpPr>
          <p:nvPr>
            <p:ph idx="1"/>
          </p:nvPr>
        </p:nvSpPr>
        <p:spPr/>
        <p:txBody>
          <a:bodyPr>
            <a:normAutofit/>
          </a:bodyPr>
          <a:lstStyle/>
          <a:p>
            <a:pPr>
              <a:buNone/>
            </a:pPr>
            <a:r>
              <a:rPr lang="ru-RU" dirty="0"/>
              <a:t>Предоставление механизма для добавления или удаления функциональности компонентов без изменения их внешнего представления или функций.</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Декоратор (</a:t>
            </a:r>
            <a:r>
              <a:rPr lang="en-US" dirty="0"/>
              <a:t>Decorator</a:t>
            </a:r>
            <a:r>
              <a:rPr lang="ru-RU" dirty="0"/>
              <a:t>)</a:t>
            </a:r>
          </a:p>
        </p:txBody>
      </p:sp>
      <p:sp>
        <p:nvSpPr>
          <p:cNvPr id="3" name="Содержимое 2"/>
          <p:cNvSpPr>
            <a:spLocks noGrp="1"/>
          </p:cNvSpPr>
          <p:nvPr>
            <p:ph idx="1"/>
          </p:nvPr>
        </p:nvSpPr>
        <p:spPr/>
        <p:txBody>
          <a:bodyPr>
            <a:normAutofit/>
          </a:bodyPr>
          <a:lstStyle/>
          <a:p>
            <a:pPr>
              <a:buNone/>
            </a:pPr>
            <a:endParaRPr lang="ru-RU" dirty="0"/>
          </a:p>
        </p:txBody>
      </p:sp>
      <p:sp>
        <p:nvSpPr>
          <p:cNvPr id="4" name="Прямоугольник 3"/>
          <p:cNvSpPr/>
          <p:nvPr/>
        </p:nvSpPr>
        <p:spPr>
          <a:xfrm>
            <a:off x="3000364" y="2786058"/>
            <a:ext cx="1500198"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218" name="Picture 2"/>
          <p:cNvPicPr>
            <a:picLocks noChangeAspect="1" noChangeArrowheads="1"/>
          </p:cNvPicPr>
          <p:nvPr/>
        </p:nvPicPr>
        <p:blipFill>
          <a:blip r:embed="rId2" cstate="print"/>
          <a:srcRect/>
          <a:stretch>
            <a:fillRect/>
          </a:stretch>
        </p:blipFill>
        <p:spPr bwMode="auto">
          <a:xfrm>
            <a:off x="457200" y="1578349"/>
            <a:ext cx="7942304" cy="454781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Фасад (</a:t>
            </a:r>
            <a:r>
              <a:rPr lang="ru-RU" dirty="0" err="1"/>
              <a:t>Facade</a:t>
            </a:r>
            <a:r>
              <a:rPr lang="ru-RU" dirty="0"/>
              <a:t>)</a:t>
            </a:r>
          </a:p>
        </p:txBody>
      </p:sp>
      <p:sp>
        <p:nvSpPr>
          <p:cNvPr id="3" name="Содержимое 2"/>
          <p:cNvSpPr>
            <a:spLocks noGrp="1"/>
          </p:cNvSpPr>
          <p:nvPr>
            <p:ph idx="1"/>
          </p:nvPr>
        </p:nvSpPr>
        <p:spPr/>
        <p:txBody>
          <a:bodyPr>
            <a:normAutofit/>
          </a:bodyPr>
          <a:lstStyle/>
          <a:p>
            <a:pPr>
              <a:buNone/>
            </a:pPr>
            <a:r>
              <a:rPr lang="ru-RU" dirty="0"/>
              <a:t>Создание упрощенного интерфейса для группы подсистем или сложной подсистемы.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Фасад (</a:t>
            </a:r>
            <a:r>
              <a:rPr lang="ru-RU" dirty="0" err="1"/>
              <a:t>Facade</a:t>
            </a:r>
            <a:r>
              <a:rPr lang="ru-RU" dirty="0"/>
              <a:t>)</a:t>
            </a:r>
          </a:p>
        </p:txBody>
      </p:sp>
      <p:sp>
        <p:nvSpPr>
          <p:cNvPr id="3" name="Содержимое 2"/>
          <p:cNvSpPr>
            <a:spLocks noGrp="1"/>
          </p:cNvSpPr>
          <p:nvPr>
            <p:ph idx="1"/>
          </p:nvPr>
        </p:nvSpPr>
        <p:spPr/>
        <p:txBody>
          <a:bodyPr>
            <a:normAutofit/>
          </a:bodyPr>
          <a:lstStyle/>
          <a:p>
            <a:pPr>
              <a:buNone/>
            </a:pPr>
            <a:endParaRPr lang="ru-RU" dirty="0"/>
          </a:p>
        </p:txBody>
      </p:sp>
      <p:sp>
        <p:nvSpPr>
          <p:cNvPr id="4" name="Прямоугольник 3"/>
          <p:cNvSpPr/>
          <p:nvPr/>
        </p:nvSpPr>
        <p:spPr>
          <a:xfrm>
            <a:off x="2143108" y="2928934"/>
            <a:ext cx="114300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242" name="Picture 2"/>
          <p:cNvPicPr>
            <a:picLocks noChangeAspect="1" noChangeArrowheads="1"/>
          </p:cNvPicPr>
          <p:nvPr/>
        </p:nvPicPr>
        <p:blipFill>
          <a:blip r:embed="rId2" cstate="print"/>
          <a:srcRect/>
          <a:stretch>
            <a:fillRect/>
          </a:stretch>
        </p:blipFill>
        <p:spPr bwMode="auto">
          <a:xfrm>
            <a:off x="483115" y="1643050"/>
            <a:ext cx="8160851" cy="435771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Шаблон Приспособленец (</a:t>
            </a:r>
            <a:r>
              <a:rPr lang="en-US" dirty="0"/>
              <a:t>Flyweight</a:t>
            </a:r>
            <a:r>
              <a:rPr lang="ru-RU" dirty="0"/>
              <a:t>)</a:t>
            </a:r>
          </a:p>
        </p:txBody>
      </p:sp>
      <p:sp>
        <p:nvSpPr>
          <p:cNvPr id="3" name="Содержимое 2"/>
          <p:cNvSpPr>
            <a:spLocks noGrp="1"/>
          </p:cNvSpPr>
          <p:nvPr>
            <p:ph idx="1"/>
          </p:nvPr>
        </p:nvSpPr>
        <p:spPr/>
        <p:txBody>
          <a:bodyPr>
            <a:normAutofit/>
          </a:bodyPr>
          <a:lstStyle/>
          <a:p>
            <a:pPr>
              <a:buNone/>
            </a:pPr>
            <a:r>
              <a:rPr lang="ru-RU" dirty="0"/>
              <a:t>Уменьшение количества объектов системы с многочисленными низкоуровневыми особенностями путем совместного использования подобных объектов. </a:t>
            </a:r>
          </a:p>
          <a:p>
            <a:pPr>
              <a:buNone/>
            </a:pPr>
            <a:r>
              <a:rPr lang="ru-RU" dirty="0"/>
              <a:t>Использует фабрику.</a:t>
            </a:r>
          </a:p>
          <a:p>
            <a:pPr>
              <a:buNone/>
            </a:pPr>
            <a:r>
              <a:rPr lang="ru-RU" dirty="0"/>
              <a:t>Использует разделение для эффективной поддержки множества мелких объектов.</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Шаблон Приспособленец (</a:t>
            </a:r>
            <a:r>
              <a:rPr lang="en-US" dirty="0"/>
              <a:t>Flyweight</a:t>
            </a:r>
            <a:r>
              <a:rPr lang="ru-RU" dirty="0"/>
              <a:t>)</a:t>
            </a:r>
          </a:p>
        </p:txBody>
      </p:sp>
      <p:sp>
        <p:nvSpPr>
          <p:cNvPr id="3" name="Содержимое 2"/>
          <p:cNvSpPr>
            <a:spLocks noGrp="1"/>
          </p:cNvSpPr>
          <p:nvPr>
            <p:ph idx="1"/>
          </p:nvPr>
        </p:nvSpPr>
        <p:spPr/>
        <p:txBody>
          <a:bodyPr>
            <a:normAutofit/>
          </a:bodyPr>
          <a:lstStyle/>
          <a:p>
            <a:pPr>
              <a:buNone/>
            </a:pPr>
            <a:endParaRPr lang="ru-RU" dirty="0"/>
          </a:p>
        </p:txBody>
      </p:sp>
      <p:sp>
        <p:nvSpPr>
          <p:cNvPr id="4" name="Прямоугольник 3"/>
          <p:cNvSpPr/>
          <p:nvPr/>
        </p:nvSpPr>
        <p:spPr>
          <a:xfrm>
            <a:off x="3643306" y="3000372"/>
            <a:ext cx="571504"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266" name="Picture 2"/>
          <p:cNvPicPr>
            <a:picLocks noChangeAspect="1" noChangeArrowheads="1"/>
          </p:cNvPicPr>
          <p:nvPr/>
        </p:nvPicPr>
        <p:blipFill>
          <a:blip r:embed="rId2" cstate="print"/>
          <a:srcRect/>
          <a:stretch>
            <a:fillRect/>
          </a:stretch>
        </p:blipFill>
        <p:spPr bwMode="auto">
          <a:xfrm>
            <a:off x="1214414" y="1714488"/>
            <a:ext cx="6688170" cy="414340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a:t>
            </a:r>
            <a:r>
              <a:rPr lang="ru-RU" dirty="0" err="1"/>
              <a:t>Прокси</a:t>
            </a:r>
            <a:r>
              <a:rPr lang="ru-RU" dirty="0"/>
              <a:t> (</a:t>
            </a:r>
            <a:r>
              <a:rPr lang="ru-RU" dirty="0" err="1"/>
              <a:t>Proxy</a:t>
            </a:r>
            <a:r>
              <a:rPr lang="ru-RU" dirty="0"/>
              <a:t>)</a:t>
            </a:r>
          </a:p>
        </p:txBody>
      </p:sp>
      <p:sp>
        <p:nvSpPr>
          <p:cNvPr id="3" name="Содержимое 2"/>
          <p:cNvSpPr>
            <a:spLocks noGrp="1"/>
          </p:cNvSpPr>
          <p:nvPr>
            <p:ph idx="1"/>
          </p:nvPr>
        </p:nvSpPr>
        <p:spPr/>
        <p:txBody>
          <a:bodyPr>
            <a:normAutofit fontScale="92500" lnSpcReduction="10000"/>
          </a:bodyPr>
          <a:lstStyle/>
          <a:p>
            <a:pPr>
              <a:buNone/>
            </a:pPr>
            <a:r>
              <a:rPr lang="ru-RU" sz="3600" dirty="0"/>
              <a:t>предоставляет объект, который контролирует доступ к другому объекту, перехватывая все вызовы</a:t>
            </a:r>
          </a:p>
          <a:p>
            <a:pPr>
              <a:buNone/>
            </a:pPr>
            <a:r>
              <a:rPr lang="ru-RU" sz="3600" dirty="0"/>
              <a:t>Функции:</a:t>
            </a:r>
          </a:p>
          <a:p>
            <a:pPr>
              <a:buNone/>
            </a:pPr>
            <a:r>
              <a:rPr lang="ru-RU" sz="3600" dirty="0"/>
              <a:t>-</a:t>
            </a:r>
            <a:r>
              <a:rPr lang="ru-RU" sz="3600" dirty="0" err="1"/>
              <a:t>логирование</a:t>
            </a:r>
            <a:endParaRPr lang="ru-RU" sz="3600" dirty="0"/>
          </a:p>
          <a:p>
            <a:pPr>
              <a:buNone/>
            </a:pPr>
            <a:r>
              <a:rPr lang="ru-RU" sz="3600" dirty="0"/>
              <a:t>-экранирование функций</a:t>
            </a:r>
          </a:p>
          <a:p>
            <a:pPr>
              <a:buNone/>
            </a:pPr>
            <a:r>
              <a:rPr lang="ru-RU" sz="3600" dirty="0"/>
              <a:t>-синхронизация (</a:t>
            </a:r>
            <a:r>
              <a:rPr lang="ru-RU" sz="3600" dirty="0" err="1"/>
              <a:t>многопоточность</a:t>
            </a:r>
            <a:r>
              <a:rPr lang="ru-RU" sz="3600" dirty="0"/>
              <a:t>)</a:t>
            </a:r>
          </a:p>
          <a:p>
            <a:pPr>
              <a:buNone/>
            </a:pPr>
            <a:r>
              <a:rPr lang="ru-RU" sz="3600" dirty="0"/>
              <a:t>-</a:t>
            </a:r>
            <a:r>
              <a:rPr lang="ru-RU" sz="3600" dirty="0" err="1"/>
              <a:t>кеширование</a:t>
            </a:r>
            <a:endParaRPr lang="ru-RU"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a:t>
            </a:r>
            <a:r>
              <a:rPr lang="ru-RU" dirty="0" err="1"/>
              <a:t>Прокси</a:t>
            </a:r>
            <a:r>
              <a:rPr lang="ru-RU" dirty="0"/>
              <a:t> (</a:t>
            </a:r>
            <a:r>
              <a:rPr lang="ru-RU" dirty="0" err="1"/>
              <a:t>Proxy</a:t>
            </a:r>
            <a:r>
              <a:rPr lang="ru-RU" dirty="0"/>
              <a:t>)</a:t>
            </a:r>
          </a:p>
        </p:txBody>
      </p:sp>
      <p:sp>
        <p:nvSpPr>
          <p:cNvPr id="3" name="Содержимое 2"/>
          <p:cNvSpPr>
            <a:spLocks noGrp="1"/>
          </p:cNvSpPr>
          <p:nvPr>
            <p:ph idx="1"/>
          </p:nvPr>
        </p:nvSpPr>
        <p:spPr/>
        <p:txBody>
          <a:bodyPr>
            <a:normAutofit/>
          </a:bodyPr>
          <a:lstStyle/>
          <a:p>
            <a:pPr>
              <a:buNone/>
            </a:pPr>
            <a:endParaRPr lang="ru-RU" sz="3600" dirty="0"/>
          </a:p>
        </p:txBody>
      </p:sp>
      <p:sp>
        <p:nvSpPr>
          <p:cNvPr id="4" name="Прямоугольник 3"/>
          <p:cNvSpPr/>
          <p:nvPr/>
        </p:nvSpPr>
        <p:spPr>
          <a:xfrm>
            <a:off x="3714744" y="3000372"/>
            <a:ext cx="114300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290" name="Picture 2"/>
          <p:cNvPicPr>
            <a:picLocks noChangeAspect="1" noChangeArrowheads="1"/>
          </p:cNvPicPr>
          <p:nvPr/>
        </p:nvPicPr>
        <p:blipFill>
          <a:blip r:embed="rId2" cstate="print"/>
          <a:srcRect/>
          <a:stretch>
            <a:fillRect/>
          </a:stretch>
        </p:blipFill>
        <p:spPr bwMode="auto">
          <a:xfrm>
            <a:off x="642910" y="1785926"/>
            <a:ext cx="7822018" cy="350046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Поведенческие шаблоны</a:t>
            </a:r>
          </a:p>
        </p:txBody>
      </p:sp>
      <p:sp>
        <p:nvSpPr>
          <p:cNvPr id="3" name="Содержимое 2"/>
          <p:cNvSpPr>
            <a:spLocks noGrp="1"/>
          </p:cNvSpPr>
          <p:nvPr>
            <p:ph idx="1"/>
          </p:nvPr>
        </p:nvSpPr>
        <p:spPr/>
        <p:txBody>
          <a:bodyPr>
            <a:normAutofit fontScale="92500" lnSpcReduction="10000"/>
          </a:bodyPr>
          <a:lstStyle/>
          <a:p>
            <a:pPr>
              <a:buNone/>
            </a:pPr>
            <a:r>
              <a:rPr lang="ru-RU" sz="3600" dirty="0"/>
              <a:t>Цепочка ответственности (</a:t>
            </a:r>
            <a:r>
              <a:rPr lang="ru-RU" sz="3600" dirty="0" err="1"/>
              <a:t>Chain</a:t>
            </a:r>
            <a:r>
              <a:rPr lang="ru-RU" sz="3600" dirty="0"/>
              <a:t> </a:t>
            </a:r>
            <a:r>
              <a:rPr lang="ru-RU" sz="3600" dirty="0" err="1"/>
              <a:t>of</a:t>
            </a:r>
            <a:r>
              <a:rPr lang="ru-RU" sz="3600" dirty="0"/>
              <a:t> </a:t>
            </a:r>
            <a:r>
              <a:rPr lang="ru-RU" sz="3600" dirty="0" err="1"/>
              <a:t>Responsibility</a:t>
            </a:r>
            <a:r>
              <a:rPr lang="ru-RU" sz="3600" dirty="0"/>
              <a:t>). Предназначен для организации в системе уровней ответственности. Использование этого шаблона позволяет установить, должно ли сообщение обрабатываться на том уровне, где оно было получено, или же оно должно передаваться для обработки другому объекту.</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Шаблон цепочка ответственности (</a:t>
            </a:r>
            <a:r>
              <a:rPr lang="ru-RU" dirty="0" err="1"/>
              <a:t>Chain</a:t>
            </a:r>
            <a:r>
              <a:rPr lang="ru-RU" dirty="0"/>
              <a:t> </a:t>
            </a:r>
            <a:r>
              <a:rPr lang="ru-RU" dirty="0" err="1"/>
              <a:t>of</a:t>
            </a:r>
            <a:r>
              <a:rPr lang="ru-RU" dirty="0"/>
              <a:t> </a:t>
            </a:r>
            <a:r>
              <a:rPr lang="ru-RU" dirty="0" err="1"/>
              <a:t>Responsibility</a:t>
            </a:r>
            <a:r>
              <a:rPr lang="ru-RU" dirty="0"/>
              <a:t>)</a:t>
            </a:r>
          </a:p>
        </p:txBody>
      </p:sp>
      <p:sp>
        <p:nvSpPr>
          <p:cNvPr id="3" name="Содержимое 2"/>
          <p:cNvSpPr>
            <a:spLocks noGrp="1"/>
          </p:cNvSpPr>
          <p:nvPr>
            <p:ph idx="1"/>
          </p:nvPr>
        </p:nvSpPr>
        <p:spPr/>
        <p:txBody>
          <a:bodyPr>
            <a:normAutofit/>
          </a:bodyPr>
          <a:lstStyle/>
          <a:p>
            <a:pPr>
              <a:buNone/>
            </a:pPr>
            <a:endParaRPr lang="ru-RU" sz="3600" dirty="0"/>
          </a:p>
        </p:txBody>
      </p:sp>
      <p:sp>
        <p:nvSpPr>
          <p:cNvPr id="4" name="Прямоугольник 3"/>
          <p:cNvSpPr/>
          <p:nvPr/>
        </p:nvSpPr>
        <p:spPr>
          <a:xfrm>
            <a:off x="3571868" y="2928934"/>
            <a:ext cx="2143140" cy="200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3314" name="Picture 2"/>
          <p:cNvPicPr>
            <a:picLocks noChangeAspect="1" noChangeArrowheads="1"/>
          </p:cNvPicPr>
          <p:nvPr/>
        </p:nvPicPr>
        <p:blipFill>
          <a:blip r:embed="rId2" cstate="print"/>
          <a:srcRect/>
          <a:stretch>
            <a:fillRect/>
          </a:stretch>
        </p:blipFill>
        <p:spPr bwMode="auto">
          <a:xfrm>
            <a:off x="1500166" y="1643050"/>
            <a:ext cx="6572296" cy="436799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Типы шаблонов</a:t>
            </a:r>
          </a:p>
        </p:txBody>
      </p:sp>
      <p:graphicFrame>
        <p:nvGraphicFramePr>
          <p:cNvPr id="4" name="Содержимое 3"/>
          <p:cNvGraphicFramePr>
            <a:graphicFrameLocks noGrp="1"/>
          </p:cNvGraphicFramePr>
          <p:nvPr>
            <p:ph idx="1"/>
          </p:nvPr>
        </p:nvGraphicFramePr>
        <p:xfrm>
          <a:off x="457200" y="1600200"/>
          <a:ext cx="8043891" cy="3614750"/>
        </p:xfrm>
        <a:graphic>
          <a:graphicData uri="http://schemas.openxmlformats.org/drawingml/2006/table">
            <a:tbl>
              <a:tblPr firstRow="1" bandRow="1">
                <a:tableStyleId>{5C22544A-7EE6-4342-B048-85BDC9FD1C3A}</a:tableStyleId>
              </a:tblPr>
              <a:tblGrid>
                <a:gridCol w="2681297">
                  <a:extLst>
                    <a:ext uri="{9D8B030D-6E8A-4147-A177-3AD203B41FA5}">
                      <a16:colId xmlns:a16="http://schemas.microsoft.com/office/drawing/2014/main" val="20000"/>
                    </a:ext>
                  </a:extLst>
                </a:gridCol>
                <a:gridCol w="2681297">
                  <a:extLst>
                    <a:ext uri="{9D8B030D-6E8A-4147-A177-3AD203B41FA5}">
                      <a16:colId xmlns:a16="http://schemas.microsoft.com/office/drawing/2014/main" val="20001"/>
                    </a:ext>
                  </a:extLst>
                </a:gridCol>
                <a:gridCol w="2681297">
                  <a:extLst>
                    <a:ext uri="{9D8B030D-6E8A-4147-A177-3AD203B41FA5}">
                      <a16:colId xmlns:a16="http://schemas.microsoft.com/office/drawing/2014/main" val="20002"/>
                    </a:ext>
                  </a:extLst>
                </a:gridCol>
              </a:tblGrid>
              <a:tr h="695144">
                <a:tc>
                  <a:txBody>
                    <a:bodyPr/>
                    <a:lstStyle/>
                    <a:p>
                      <a:pPr algn="ctr"/>
                      <a:r>
                        <a:rPr lang="ru-RU" sz="2400" dirty="0"/>
                        <a:t>Порождающие</a:t>
                      </a:r>
                    </a:p>
                  </a:txBody>
                  <a:tcPr/>
                </a:tc>
                <a:tc>
                  <a:txBody>
                    <a:bodyPr/>
                    <a:lstStyle/>
                    <a:p>
                      <a:pPr algn="ctr"/>
                      <a:r>
                        <a:rPr lang="ru-RU" sz="2400" dirty="0"/>
                        <a:t>Структурные</a:t>
                      </a:r>
                    </a:p>
                  </a:txBody>
                  <a:tcPr/>
                </a:tc>
                <a:tc>
                  <a:txBody>
                    <a:bodyPr/>
                    <a:lstStyle/>
                    <a:p>
                      <a:pPr algn="ctr"/>
                      <a:r>
                        <a:rPr lang="ru-RU" sz="2400" dirty="0"/>
                        <a:t>Поведенческие</a:t>
                      </a:r>
                    </a:p>
                  </a:txBody>
                  <a:tcPr/>
                </a:tc>
                <a:extLst>
                  <a:ext uri="{0D108BD9-81ED-4DB2-BD59-A6C34878D82A}">
                    <a16:rowId xmlns:a16="http://schemas.microsoft.com/office/drawing/2014/main" val="10000"/>
                  </a:ext>
                </a:extLst>
              </a:tr>
              <a:tr h="2919606">
                <a:tc>
                  <a:txBody>
                    <a:bodyPr/>
                    <a:lstStyle/>
                    <a:p>
                      <a:pPr algn="ctr"/>
                      <a:r>
                        <a:rPr lang="ru-RU" sz="2400" dirty="0"/>
                        <a:t> предназначены для создания </a:t>
                      </a:r>
                    </a:p>
                    <a:p>
                      <a:pPr algn="ctr"/>
                      <a:r>
                        <a:rPr lang="ru-RU" sz="2400" dirty="0"/>
                        <a:t>объектов</a:t>
                      </a:r>
                    </a:p>
                  </a:txBody>
                  <a:tcPr/>
                </a:tc>
                <a:tc>
                  <a:txBody>
                    <a:bodyPr/>
                    <a:lstStyle/>
                    <a:p>
                      <a:pPr algn="ctr"/>
                      <a:r>
                        <a:rPr lang="ru-RU" sz="2400" dirty="0"/>
                        <a:t>для управления </a:t>
                      </a:r>
                    </a:p>
                    <a:p>
                      <a:pPr algn="ctr"/>
                      <a:r>
                        <a:rPr lang="ru-RU" sz="2400" dirty="0"/>
                        <a:t>статическими, структурными связями между объектами.</a:t>
                      </a:r>
                    </a:p>
                  </a:txBody>
                  <a:tcPr/>
                </a:tc>
                <a:tc>
                  <a:txBody>
                    <a:bodyPr/>
                    <a:lstStyle/>
                    <a:p>
                      <a:pPr algn="ctr"/>
                      <a:r>
                        <a:rPr lang="ru-RU" sz="2400" dirty="0"/>
                        <a:t>обеспечивают координацию </a:t>
                      </a:r>
                    </a:p>
                    <a:p>
                      <a:pPr algn="ctr"/>
                      <a:r>
                        <a:rPr lang="ru-RU" sz="2400" dirty="0"/>
                        <a:t>функционального взаимодействия между объектами</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Команда (</a:t>
            </a:r>
            <a:r>
              <a:rPr lang="ru-RU" dirty="0" err="1"/>
              <a:t>Command</a:t>
            </a:r>
            <a:r>
              <a:rPr lang="ru-RU" dirty="0"/>
              <a:t>)</a:t>
            </a:r>
          </a:p>
        </p:txBody>
      </p:sp>
      <p:sp>
        <p:nvSpPr>
          <p:cNvPr id="3" name="Содержимое 2"/>
          <p:cNvSpPr>
            <a:spLocks noGrp="1"/>
          </p:cNvSpPr>
          <p:nvPr>
            <p:ph idx="1"/>
          </p:nvPr>
        </p:nvSpPr>
        <p:spPr/>
        <p:txBody>
          <a:bodyPr>
            <a:normAutofit/>
          </a:bodyPr>
          <a:lstStyle/>
          <a:p>
            <a:pPr>
              <a:buNone/>
            </a:pPr>
            <a:r>
              <a:rPr lang="ru-RU" sz="3600" dirty="0"/>
              <a:t>Обеспечивает обработку команды в виде объекта, что позволяет сохранять ее, передавать в качестве параметра методам, а также возвращать ее в виде результата, как и любой другой объект.</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Команда (</a:t>
            </a:r>
            <a:r>
              <a:rPr lang="ru-RU" dirty="0" err="1"/>
              <a:t>Command</a:t>
            </a:r>
            <a:r>
              <a:rPr lang="ru-RU" dirty="0"/>
              <a:t>)</a:t>
            </a:r>
          </a:p>
        </p:txBody>
      </p:sp>
      <p:sp>
        <p:nvSpPr>
          <p:cNvPr id="3" name="Содержимое 2"/>
          <p:cNvSpPr>
            <a:spLocks noGrp="1"/>
          </p:cNvSpPr>
          <p:nvPr>
            <p:ph idx="1"/>
          </p:nvPr>
        </p:nvSpPr>
        <p:spPr/>
        <p:txBody>
          <a:bodyPr>
            <a:normAutofit/>
          </a:bodyPr>
          <a:lstStyle/>
          <a:p>
            <a:pPr>
              <a:buNone/>
            </a:pPr>
            <a:endParaRPr lang="ru-RU" sz="3600" dirty="0"/>
          </a:p>
        </p:txBody>
      </p:sp>
      <p:sp>
        <p:nvSpPr>
          <p:cNvPr id="4" name="Прямоугольник 3"/>
          <p:cNvSpPr/>
          <p:nvPr/>
        </p:nvSpPr>
        <p:spPr>
          <a:xfrm>
            <a:off x="3428992" y="3071810"/>
            <a:ext cx="2071702" cy="1571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338" name="Picture 2"/>
          <p:cNvPicPr>
            <a:picLocks noChangeAspect="1" noChangeArrowheads="1"/>
          </p:cNvPicPr>
          <p:nvPr/>
        </p:nvPicPr>
        <p:blipFill>
          <a:blip r:embed="rId2" cstate="print"/>
          <a:srcRect/>
          <a:stretch>
            <a:fillRect/>
          </a:stretch>
        </p:blipFill>
        <p:spPr bwMode="auto">
          <a:xfrm>
            <a:off x="642910" y="1857364"/>
            <a:ext cx="7965355" cy="3714776"/>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Итератор (</a:t>
            </a:r>
            <a:r>
              <a:rPr lang="ru-RU" dirty="0" err="1"/>
              <a:t>Iterator</a:t>
            </a:r>
            <a:r>
              <a:rPr lang="ru-RU" dirty="0"/>
              <a:t>)</a:t>
            </a:r>
          </a:p>
        </p:txBody>
      </p:sp>
      <p:sp>
        <p:nvSpPr>
          <p:cNvPr id="3" name="Содержимое 2"/>
          <p:cNvSpPr>
            <a:spLocks noGrp="1"/>
          </p:cNvSpPr>
          <p:nvPr>
            <p:ph idx="1"/>
          </p:nvPr>
        </p:nvSpPr>
        <p:spPr/>
        <p:txBody>
          <a:bodyPr>
            <a:normAutofit/>
          </a:bodyPr>
          <a:lstStyle/>
          <a:p>
            <a:pPr>
              <a:buNone/>
            </a:pPr>
            <a:r>
              <a:rPr lang="ru-RU" sz="3600" dirty="0"/>
              <a:t>Предоставляет единый метод последовательного доступа к элементам коллекции, не зависящий от самой коллекции и никак с ней не связанный.</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Итератор (</a:t>
            </a:r>
            <a:r>
              <a:rPr lang="ru-RU" dirty="0" err="1"/>
              <a:t>Iterator</a:t>
            </a:r>
            <a:r>
              <a:rPr lang="ru-RU" dirty="0"/>
              <a:t>)</a:t>
            </a:r>
          </a:p>
        </p:txBody>
      </p:sp>
      <p:sp>
        <p:nvSpPr>
          <p:cNvPr id="3" name="Содержимое 2"/>
          <p:cNvSpPr>
            <a:spLocks noGrp="1"/>
          </p:cNvSpPr>
          <p:nvPr>
            <p:ph idx="1"/>
          </p:nvPr>
        </p:nvSpPr>
        <p:spPr/>
        <p:txBody>
          <a:bodyPr>
            <a:normAutofit/>
          </a:bodyPr>
          <a:lstStyle/>
          <a:p>
            <a:pPr>
              <a:buNone/>
            </a:pPr>
            <a:endParaRPr lang="ru-RU" sz="3600" dirty="0"/>
          </a:p>
        </p:txBody>
      </p:sp>
      <p:sp>
        <p:nvSpPr>
          <p:cNvPr id="4" name="Прямоугольник 3"/>
          <p:cNvSpPr/>
          <p:nvPr/>
        </p:nvSpPr>
        <p:spPr>
          <a:xfrm>
            <a:off x="3643306" y="2786058"/>
            <a:ext cx="135732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5362" name="Picture 2"/>
          <p:cNvPicPr>
            <a:picLocks noChangeAspect="1" noChangeArrowheads="1"/>
          </p:cNvPicPr>
          <p:nvPr/>
        </p:nvPicPr>
        <p:blipFill>
          <a:blip r:embed="rId2" cstate="print"/>
          <a:srcRect/>
          <a:stretch>
            <a:fillRect/>
          </a:stretch>
        </p:blipFill>
        <p:spPr bwMode="auto">
          <a:xfrm>
            <a:off x="857224" y="1710987"/>
            <a:ext cx="7358114" cy="4164882"/>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Посредник (</a:t>
            </a:r>
            <a:r>
              <a:rPr lang="ru-RU" dirty="0" err="1"/>
              <a:t>Mediator</a:t>
            </a:r>
            <a:r>
              <a:rPr lang="ru-RU" dirty="0"/>
              <a:t>)</a:t>
            </a:r>
          </a:p>
        </p:txBody>
      </p:sp>
      <p:sp>
        <p:nvSpPr>
          <p:cNvPr id="3" name="Содержимое 2"/>
          <p:cNvSpPr>
            <a:spLocks noGrp="1"/>
          </p:cNvSpPr>
          <p:nvPr>
            <p:ph idx="1"/>
          </p:nvPr>
        </p:nvSpPr>
        <p:spPr/>
        <p:txBody>
          <a:bodyPr>
            <a:normAutofit/>
          </a:bodyPr>
          <a:lstStyle/>
          <a:p>
            <a:pPr>
              <a:buNone/>
            </a:pPr>
            <a:r>
              <a:rPr lang="ru-RU" sz="3600" dirty="0"/>
              <a:t>Предназначен для упрощения взаимодействия объектов системы путем создания специального объекта, который управляет распределением сообщений между остальными объектами.</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Посредник (</a:t>
            </a:r>
            <a:r>
              <a:rPr lang="ru-RU" dirty="0" err="1"/>
              <a:t>Mediator</a:t>
            </a:r>
            <a:r>
              <a:rPr lang="ru-RU" dirty="0"/>
              <a:t>)</a:t>
            </a:r>
          </a:p>
        </p:txBody>
      </p:sp>
      <p:sp>
        <p:nvSpPr>
          <p:cNvPr id="3" name="Содержимое 2"/>
          <p:cNvSpPr>
            <a:spLocks noGrp="1"/>
          </p:cNvSpPr>
          <p:nvPr>
            <p:ph idx="1"/>
          </p:nvPr>
        </p:nvSpPr>
        <p:spPr/>
        <p:txBody>
          <a:bodyPr>
            <a:normAutofit/>
          </a:bodyPr>
          <a:lstStyle/>
          <a:p>
            <a:pPr>
              <a:buNone/>
            </a:pPr>
            <a:endParaRPr lang="ru-RU" sz="3600" dirty="0"/>
          </a:p>
        </p:txBody>
      </p:sp>
      <p:sp>
        <p:nvSpPr>
          <p:cNvPr id="4" name="Прямоугольник 3"/>
          <p:cNvSpPr/>
          <p:nvPr/>
        </p:nvSpPr>
        <p:spPr>
          <a:xfrm>
            <a:off x="3714744" y="3143248"/>
            <a:ext cx="1643074" cy="15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6386" name="Picture 2"/>
          <p:cNvPicPr>
            <a:picLocks noChangeAspect="1" noChangeArrowheads="1"/>
          </p:cNvPicPr>
          <p:nvPr/>
        </p:nvPicPr>
        <p:blipFill>
          <a:blip r:embed="rId2" cstate="print"/>
          <a:srcRect/>
          <a:stretch>
            <a:fillRect/>
          </a:stretch>
        </p:blipFill>
        <p:spPr bwMode="auto">
          <a:xfrm>
            <a:off x="630922" y="2000240"/>
            <a:ext cx="7368105" cy="3429023"/>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Наблюдатель (</a:t>
            </a:r>
            <a:r>
              <a:rPr lang="ru-RU" dirty="0" err="1"/>
              <a:t>Observer</a:t>
            </a:r>
            <a:r>
              <a:rPr lang="ru-RU" dirty="0"/>
              <a:t>)</a:t>
            </a:r>
          </a:p>
        </p:txBody>
      </p:sp>
      <p:sp>
        <p:nvSpPr>
          <p:cNvPr id="3" name="Содержимое 2"/>
          <p:cNvSpPr>
            <a:spLocks noGrp="1"/>
          </p:cNvSpPr>
          <p:nvPr>
            <p:ph idx="1"/>
          </p:nvPr>
        </p:nvSpPr>
        <p:spPr/>
        <p:txBody>
          <a:bodyPr>
            <a:normAutofit/>
          </a:bodyPr>
          <a:lstStyle/>
          <a:p>
            <a:pPr>
              <a:buNone/>
            </a:pPr>
            <a:r>
              <a:rPr lang="ru-RU" sz="3600" dirty="0"/>
              <a:t>Предоставляет компоненту возможность гибкой рассылки сообщений интересующим его получателям.</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Наблюдатель (</a:t>
            </a:r>
            <a:r>
              <a:rPr lang="ru-RU" dirty="0" err="1"/>
              <a:t>Observer</a:t>
            </a:r>
            <a:r>
              <a:rPr lang="ru-RU" dirty="0"/>
              <a:t>)</a:t>
            </a:r>
          </a:p>
        </p:txBody>
      </p:sp>
      <p:sp>
        <p:nvSpPr>
          <p:cNvPr id="3" name="Содержимое 2"/>
          <p:cNvSpPr>
            <a:spLocks noGrp="1"/>
          </p:cNvSpPr>
          <p:nvPr>
            <p:ph idx="1"/>
          </p:nvPr>
        </p:nvSpPr>
        <p:spPr/>
        <p:txBody>
          <a:bodyPr>
            <a:normAutofit/>
          </a:bodyPr>
          <a:lstStyle/>
          <a:p>
            <a:pPr>
              <a:buNone/>
            </a:pPr>
            <a:endParaRPr lang="ru-RU" sz="3600" dirty="0"/>
          </a:p>
        </p:txBody>
      </p:sp>
      <p:sp>
        <p:nvSpPr>
          <p:cNvPr id="4" name="Прямоугольник 3"/>
          <p:cNvSpPr/>
          <p:nvPr/>
        </p:nvSpPr>
        <p:spPr>
          <a:xfrm>
            <a:off x="3286116" y="2714620"/>
            <a:ext cx="128588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7410" name="Picture 2"/>
          <p:cNvPicPr>
            <a:picLocks noChangeAspect="1" noChangeArrowheads="1"/>
          </p:cNvPicPr>
          <p:nvPr/>
        </p:nvPicPr>
        <p:blipFill>
          <a:blip r:embed="rId2" cstate="print"/>
          <a:srcRect/>
          <a:stretch>
            <a:fillRect/>
          </a:stretch>
        </p:blipFill>
        <p:spPr bwMode="auto">
          <a:xfrm>
            <a:off x="1214414" y="1785926"/>
            <a:ext cx="6776309" cy="3956767"/>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Состояние (</a:t>
            </a:r>
            <a:r>
              <a:rPr lang="en-US" dirty="0"/>
              <a:t>State</a:t>
            </a:r>
            <a:r>
              <a:rPr lang="ru-RU" dirty="0"/>
              <a:t>)</a:t>
            </a:r>
          </a:p>
        </p:txBody>
      </p:sp>
      <p:sp>
        <p:nvSpPr>
          <p:cNvPr id="3" name="Содержимое 2"/>
          <p:cNvSpPr>
            <a:spLocks noGrp="1"/>
          </p:cNvSpPr>
          <p:nvPr>
            <p:ph idx="1"/>
          </p:nvPr>
        </p:nvSpPr>
        <p:spPr/>
        <p:txBody>
          <a:bodyPr>
            <a:normAutofit/>
          </a:bodyPr>
          <a:lstStyle/>
          <a:p>
            <a:pPr>
              <a:buNone/>
            </a:pPr>
            <a:r>
              <a:rPr lang="ru-RU" sz="3600" dirty="0"/>
              <a:t>Обеспечивает изменение поведения объекта во время выполнения программы.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Состояние (</a:t>
            </a:r>
            <a:r>
              <a:rPr lang="en-US" dirty="0"/>
              <a:t>State</a:t>
            </a:r>
            <a:r>
              <a:rPr lang="ru-RU" dirty="0"/>
              <a:t>)</a:t>
            </a:r>
          </a:p>
        </p:txBody>
      </p:sp>
      <p:sp>
        <p:nvSpPr>
          <p:cNvPr id="3" name="Содержимое 2"/>
          <p:cNvSpPr>
            <a:spLocks noGrp="1"/>
          </p:cNvSpPr>
          <p:nvPr>
            <p:ph idx="1"/>
          </p:nvPr>
        </p:nvSpPr>
        <p:spPr/>
        <p:txBody>
          <a:bodyPr>
            <a:normAutofit/>
          </a:bodyPr>
          <a:lstStyle/>
          <a:p>
            <a:pPr>
              <a:buNone/>
            </a:pPr>
            <a:endParaRPr lang="ru-RU" sz="3600" dirty="0"/>
          </a:p>
        </p:txBody>
      </p:sp>
      <p:sp>
        <p:nvSpPr>
          <p:cNvPr id="4" name="Прямоугольник 3"/>
          <p:cNvSpPr/>
          <p:nvPr/>
        </p:nvSpPr>
        <p:spPr>
          <a:xfrm>
            <a:off x="3786182" y="2714620"/>
            <a:ext cx="1428760"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434" name="Picture 2"/>
          <p:cNvPicPr>
            <a:picLocks noChangeAspect="1" noChangeArrowheads="1"/>
          </p:cNvPicPr>
          <p:nvPr/>
        </p:nvPicPr>
        <p:blipFill>
          <a:blip r:embed="rId2" cstate="print"/>
          <a:srcRect/>
          <a:stretch>
            <a:fillRect/>
          </a:stretch>
        </p:blipFill>
        <p:spPr bwMode="auto">
          <a:xfrm>
            <a:off x="1071537" y="1785926"/>
            <a:ext cx="7314277" cy="378621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Порождающие шаблоны</a:t>
            </a:r>
          </a:p>
        </p:txBody>
      </p:sp>
      <p:sp>
        <p:nvSpPr>
          <p:cNvPr id="3" name="Содержимое 2"/>
          <p:cNvSpPr>
            <a:spLocks noGrp="1"/>
          </p:cNvSpPr>
          <p:nvPr>
            <p:ph idx="1"/>
          </p:nvPr>
        </p:nvSpPr>
        <p:spPr/>
        <p:txBody>
          <a:bodyPr>
            <a:normAutofit/>
          </a:bodyPr>
          <a:lstStyle/>
          <a:p>
            <a:pPr>
              <a:buNone/>
            </a:pPr>
            <a:r>
              <a:rPr lang="ru-RU" dirty="0"/>
              <a:t>Абстрактная фабрика (</a:t>
            </a:r>
            <a:r>
              <a:rPr lang="en-US" dirty="0"/>
              <a:t>abstract factory) -</a:t>
            </a:r>
            <a:r>
              <a:rPr lang="ru-RU" dirty="0"/>
              <a:t>предоставление интерфейса для создания семейств связанных между собой или зависимых друг от</a:t>
            </a:r>
            <a:r>
              <a:rPr lang="en-US" dirty="0"/>
              <a:t> </a:t>
            </a:r>
            <a:r>
              <a:rPr lang="ru-RU" dirty="0"/>
              <a:t>друга объектов без указания их конкретных классов</a:t>
            </a:r>
          </a:p>
          <a:p>
            <a:pPr>
              <a:buNone/>
            </a:pPr>
            <a:r>
              <a:rPr lang="ru-RU" dirty="0"/>
              <a:t>Фабрика должна иметь операции, которые создают новые объекты, объекты, называют продуктами</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Стратегия (</a:t>
            </a:r>
            <a:r>
              <a:rPr lang="ru-RU" dirty="0" err="1"/>
              <a:t>Strategy</a:t>
            </a:r>
            <a:r>
              <a:rPr lang="ru-RU" dirty="0"/>
              <a:t>)</a:t>
            </a:r>
          </a:p>
        </p:txBody>
      </p:sp>
      <p:sp>
        <p:nvSpPr>
          <p:cNvPr id="3" name="Содержимое 2"/>
          <p:cNvSpPr>
            <a:spLocks noGrp="1"/>
          </p:cNvSpPr>
          <p:nvPr>
            <p:ph idx="1"/>
          </p:nvPr>
        </p:nvSpPr>
        <p:spPr/>
        <p:txBody>
          <a:bodyPr>
            <a:normAutofit/>
          </a:bodyPr>
          <a:lstStyle/>
          <a:p>
            <a:pPr>
              <a:buNone/>
            </a:pPr>
            <a:r>
              <a:rPr lang="ru-RU" sz="3600" dirty="0"/>
              <a:t>Предназначен для определения группы классов, которые представляют собой набор возможных вариантов поведения. Это дает возможность гибко подключать те или иные наборы вариантов поведения во время работы приложения, меняя его функциональность "на ходу".</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Шаблон Стратегия (</a:t>
            </a:r>
            <a:r>
              <a:rPr lang="ru-RU" dirty="0" err="1"/>
              <a:t>Strategy</a:t>
            </a:r>
            <a:r>
              <a:rPr lang="ru-RU" dirty="0"/>
              <a:t>)</a:t>
            </a:r>
          </a:p>
        </p:txBody>
      </p:sp>
      <p:sp>
        <p:nvSpPr>
          <p:cNvPr id="3" name="Содержимое 2"/>
          <p:cNvSpPr>
            <a:spLocks noGrp="1"/>
          </p:cNvSpPr>
          <p:nvPr>
            <p:ph idx="1"/>
          </p:nvPr>
        </p:nvSpPr>
        <p:spPr/>
        <p:txBody>
          <a:bodyPr>
            <a:normAutofit/>
          </a:bodyPr>
          <a:lstStyle/>
          <a:p>
            <a:pPr>
              <a:buNone/>
            </a:pPr>
            <a:endParaRPr lang="ru-RU" sz="3600" dirty="0"/>
          </a:p>
        </p:txBody>
      </p:sp>
      <p:sp>
        <p:nvSpPr>
          <p:cNvPr id="4" name="Прямоугольник 3"/>
          <p:cNvSpPr/>
          <p:nvPr/>
        </p:nvSpPr>
        <p:spPr>
          <a:xfrm>
            <a:off x="3286116" y="2500306"/>
            <a:ext cx="1643074"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9458" name="Picture 2"/>
          <p:cNvPicPr>
            <a:picLocks noChangeAspect="1" noChangeArrowheads="1"/>
          </p:cNvPicPr>
          <p:nvPr/>
        </p:nvPicPr>
        <p:blipFill>
          <a:blip r:embed="rId2" cstate="print"/>
          <a:srcRect/>
          <a:stretch>
            <a:fillRect/>
          </a:stretch>
        </p:blipFill>
        <p:spPr bwMode="auto">
          <a:xfrm>
            <a:off x="738160" y="1806336"/>
            <a:ext cx="7620053" cy="3694366"/>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Шаблон Шаблонный метод (</a:t>
            </a:r>
            <a:r>
              <a:rPr lang="ru-RU" dirty="0" err="1"/>
              <a:t>Template</a:t>
            </a:r>
            <a:r>
              <a:rPr lang="ru-RU" dirty="0"/>
              <a:t> </a:t>
            </a:r>
            <a:r>
              <a:rPr lang="ru-RU" dirty="0" err="1"/>
              <a:t>Method</a:t>
            </a:r>
            <a:r>
              <a:rPr lang="ru-RU" dirty="0"/>
              <a:t>)</a:t>
            </a:r>
          </a:p>
        </p:txBody>
      </p:sp>
      <p:sp>
        <p:nvSpPr>
          <p:cNvPr id="3" name="Содержимое 2"/>
          <p:cNvSpPr>
            <a:spLocks noGrp="1"/>
          </p:cNvSpPr>
          <p:nvPr>
            <p:ph idx="1"/>
          </p:nvPr>
        </p:nvSpPr>
        <p:spPr/>
        <p:txBody>
          <a:bodyPr>
            <a:normAutofit/>
          </a:bodyPr>
          <a:lstStyle/>
          <a:p>
            <a:pPr>
              <a:buNone/>
            </a:pPr>
            <a:r>
              <a:rPr lang="ru-RU" sz="3600" dirty="0"/>
              <a:t>Предоставляет метод, который позволяет подклассам перекрывать части метода, не прибегая к их переписыванию.</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Шаблон Шаблонный метод (</a:t>
            </a:r>
            <a:r>
              <a:rPr lang="ru-RU" dirty="0" err="1"/>
              <a:t>Template</a:t>
            </a:r>
            <a:r>
              <a:rPr lang="ru-RU" dirty="0"/>
              <a:t> </a:t>
            </a:r>
            <a:r>
              <a:rPr lang="ru-RU" dirty="0" err="1"/>
              <a:t>Method</a:t>
            </a:r>
            <a:r>
              <a:rPr lang="ru-RU" dirty="0"/>
              <a:t>)</a:t>
            </a:r>
          </a:p>
        </p:txBody>
      </p:sp>
      <p:pic>
        <p:nvPicPr>
          <p:cNvPr id="20482" name="Picture 2"/>
          <p:cNvPicPr>
            <a:picLocks noGrp="1" noChangeAspect="1" noChangeArrowheads="1"/>
          </p:cNvPicPr>
          <p:nvPr>
            <p:ph idx="1"/>
          </p:nvPr>
        </p:nvPicPr>
        <p:blipFill>
          <a:blip r:embed="rId2" cstate="print"/>
          <a:srcRect/>
          <a:stretch>
            <a:fillRect/>
          </a:stretch>
        </p:blipFill>
        <p:spPr bwMode="auto">
          <a:xfrm>
            <a:off x="1000100" y="1684864"/>
            <a:ext cx="6858048" cy="418237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3" name="Содержимое 2"/>
          <p:cNvSpPr>
            <a:spLocks noGrp="1"/>
          </p:cNvSpPr>
          <p:nvPr>
            <p:ph idx="1"/>
          </p:nvPr>
        </p:nvSpPr>
        <p:spPr/>
        <p:txBody>
          <a:bodyPr/>
          <a:lstStyle/>
          <a:p>
            <a:endParaRPr lang="ru-RU" dirty="0"/>
          </a:p>
        </p:txBody>
      </p:sp>
      <p:pic>
        <p:nvPicPr>
          <p:cNvPr id="1027" name="Picture 3"/>
          <p:cNvPicPr>
            <a:picLocks noChangeAspect="1" noChangeArrowheads="1"/>
          </p:cNvPicPr>
          <p:nvPr/>
        </p:nvPicPr>
        <p:blipFill>
          <a:blip r:embed="rId2" cstate="print"/>
          <a:srcRect/>
          <a:stretch>
            <a:fillRect/>
          </a:stretch>
        </p:blipFill>
        <p:spPr bwMode="auto">
          <a:xfrm>
            <a:off x="500034" y="1662113"/>
            <a:ext cx="8143932" cy="448153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 Строитель (</a:t>
            </a:r>
            <a:r>
              <a:rPr lang="en-US" dirty="0"/>
              <a:t>Builder) </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dirty="0"/>
              <a:t>Упрощает создание сложных объектов путем определения класса, </a:t>
            </a:r>
          </a:p>
          <a:p>
            <a:pPr>
              <a:buNone/>
            </a:pPr>
            <a:r>
              <a:rPr lang="ru-RU" dirty="0"/>
              <a:t>предназначенного для построения экземпляров другого класса. Шаблон </a:t>
            </a:r>
            <a:r>
              <a:rPr lang="ru-RU" dirty="0" err="1"/>
              <a:t>Builder</a:t>
            </a:r>
            <a:r>
              <a:rPr lang="ru-RU" dirty="0"/>
              <a:t> </a:t>
            </a:r>
          </a:p>
          <a:p>
            <a:pPr>
              <a:buNone/>
            </a:pPr>
            <a:r>
              <a:rPr lang="ru-RU" dirty="0"/>
              <a:t>генерирует только одну сущность. Хотя эта сущность в свою очередь может </a:t>
            </a:r>
          </a:p>
          <a:p>
            <a:pPr>
              <a:buNone/>
            </a:pPr>
            <a:r>
              <a:rPr lang="ru-RU" dirty="0"/>
              <a:t>содержать более одного класса, но один из полученных классов всегда является </a:t>
            </a:r>
          </a:p>
          <a:p>
            <a:pPr>
              <a:buNone/>
            </a:pPr>
            <a:r>
              <a:rPr lang="ru-RU" dirty="0"/>
              <a:t>главным.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 Строитель (</a:t>
            </a:r>
            <a:r>
              <a:rPr lang="en-US" dirty="0"/>
              <a:t>Builder) </a:t>
            </a:r>
            <a:endParaRPr lang="ru-RU" dirty="0"/>
          </a:p>
        </p:txBody>
      </p:sp>
      <p:sp>
        <p:nvSpPr>
          <p:cNvPr id="3" name="Содержимое 2"/>
          <p:cNvSpPr>
            <a:spLocks noGrp="1"/>
          </p:cNvSpPr>
          <p:nvPr>
            <p:ph idx="1"/>
          </p:nvPr>
        </p:nvSpPr>
        <p:spPr/>
        <p:txBody>
          <a:bodyPr>
            <a:normAutofit/>
          </a:bodyPr>
          <a:lstStyle/>
          <a:p>
            <a:pPr>
              <a:buNone/>
            </a:pP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59063" y="1714488"/>
            <a:ext cx="8113465" cy="421484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Шаблон Фабричный метод (</a:t>
            </a:r>
            <a:r>
              <a:rPr lang="en-US" dirty="0"/>
              <a:t>Factory Method) </a:t>
            </a:r>
            <a:endParaRPr lang="ru-RU" dirty="0"/>
          </a:p>
        </p:txBody>
      </p:sp>
      <p:sp>
        <p:nvSpPr>
          <p:cNvPr id="3" name="Содержимое 2"/>
          <p:cNvSpPr>
            <a:spLocks noGrp="1"/>
          </p:cNvSpPr>
          <p:nvPr>
            <p:ph idx="1"/>
          </p:nvPr>
        </p:nvSpPr>
        <p:spPr/>
        <p:txBody>
          <a:bodyPr>
            <a:normAutofit/>
          </a:bodyPr>
          <a:lstStyle/>
          <a:p>
            <a:pPr>
              <a:buNone/>
            </a:pPr>
            <a:r>
              <a:rPr lang="ru-RU" dirty="0"/>
              <a:t> Определяет стандартный метод создания объекта, не связанный с вызовом конструктора, оставляя решение о том, какой именно объект создавать, за подклассами.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Шаблон Фабричный метод (</a:t>
            </a:r>
            <a:r>
              <a:rPr lang="en-US" dirty="0"/>
              <a:t>Factory Method) </a:t>
            </a:r>
            <a:endParaRPr lang="ru-RU" dirty="0"/>
          </a:p>
        </p:txBody>
      </p:sp>
      <p:sp>
        <p:nvSpPr>
          <p:cNvPr id="3" name="Содержимое 2"/>
          <p:cNvSpPr>
            <a:spLocks noGrp="1"/>
          </p:cNvSpPr>
          <p:nvPr>
            <p:ph idx="1"/>
          </p:nvPr>
        </p:nvSpPr>
        <p:spPr/>
        <p:txBody>
          <a:bodyPr>
            <a:normAutofit/>
          </a:bodyPr>
          <a:lstStyle/>
          <a:p>
            <a:pPr>
              <a:buNone/>
            </a:pPr>
            <a:r>
              <a:rPr lang="ru-RU" dirty="0"/>
              <a:t>. </a:t>
            </a:r>
          </a:p>
        </p:txBody>
      </p:sp>
      <p:pic>
        <p:nvPicPr>
          <p:cNvPr id="3074" name="Picture 2"/>
          <p:cNvPicPr>
            <a:picLocks noChangeAspect="1" noChangeArrowheads="1"/>
          </p:cNvPicPr>
          <p:nvPr/>
        </p:nvPicPr>
        <p:blipFill>
          <a:blip r:embed="rId2" cstate="print"/>
          <a:srcRect/>
          <a:stretch>
            <a:fillRect/>
          </a:stretch>
        </p:blipFill>
        <p:spPr bwMode="auto">
          <a:xfrm>
            <a:off x="745146" y="1928802"/>
            <a:ext cx="7471472" cy="292895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778</Words>
  <Application>Microsoft Office PowerPoint</Application>
  <PresentationFormat>Экран (4:3)</PresentationFormat>
  <Paragraphs>91</Paragraphs>
  <Slides>43</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43</vt:i4>
      </vt:variant>
    </vt:vector>
  </HeadingPairs>
  <TitlesOfParts>
    <vt:vector size="46" baseType="lpstr">
      <vt:lpstr>Arial</vt:lpstr>
      <vt:lpstr>Calibri</vt:lpstr>
      <vt:lpstr>Тема Office</vt:lpstr>
      <vt:lpstr>Шаблоны проектирования</vt:lpstr>
      <vt:lpstr>Определение</vt:lpstr>
      <vt:lpstr>Типы шаблонов</vt:lpstr>
      <vt:lpstr>Порождающие шаблоны</vt:lpstr>
      <vt:lpstr>Абстрактная фабрика</vt:lpstr>
      <vt:lpstr>Шаблон Строитель (Builder) </vt:lpstr>
      <vt:lpstr>Шаблон Строитель (Builder) </vt:lpstr>
      <vt:lpstr>Шаблон Фабричный метод (Factory Method) </vt:lpstr>
      <vt:lpstr>Шаблон Фабричный метод (Factory Method) </vt:lpstr>
      <vt:lpstr>Шаблон Прототип (Prototype) </vt:lpstr>
      <vt:lpstr>Шаблон Прототип (Prototype) </vt:lpstr>
      <vt:lpstr>Шаблон Одиночка (Singleton) </vt:lpstr>
      <vt:lpstr>Структурные шаблоны</vt:lpstr>
      <vt:lpstr>Шаблон адаптер (adapter)</vt:lpstr>
      <vt:lpstr>Шаблон адаптер (adapter)</vt:lpstr>
      <vt:lpstr>Шаблон Мост (Bridge)</vt:lpstr>
      <vt:lpstr>Шаблон Мост (Bridge)</vt:lpstr>
      <vt:lpstr>Шаблон Компоновщик (Composite)</vt:lpstr>
      <vt:lpstr>Шаблон Компоновщик (Composite)</vt:lpstr>
      <vt:lpstr>Шаблон Декоратор (Decorator)</vt:lpstr>
      <vt:lpstr>Шаблон Декоратор (Decorator)</vt:lpstr>
      <vt:lpstr>Шаблон Фасад (Facade)</vt:lpstr>
      <vt:lpstr>Шаблон Фасад (Facade)</vt:lpstr>
      <vt:lpstr>Шаблон Приспособленец (Flyweight)</vt:lpstr>
      <vt:lpstr>Шаблон Приспособленец (Flyweight)</vt:lpstr>
      <vt:lpstr>Шаблон Прокси (Proxy)</vt:lpstr>
      <vt:lpstr>Шаблон Прокси (Proxy)</vt:lpstr>
      <vt:lpstr>Поведенческие шаблоны</vt:lpstr>
      <vt:lpstr>Шаблон цепочка ответственности (Chain of Responsibility)</vt:lpstr>
      <vt:lpstr>Шаблон Команда (Command)</vt:lpstr>
      <vt:lpstr>Шаблон Команда (Command)</vt:lpstr>
      <vt:lpstr>Шаблон Итератор (Iterator)</vt:lpstr>
      <vt:lpstr>Шаблон Итератор (Iterator)</vt:lpstr>
      <vt:lpstr>Шаблон Посредник (Mediator)</vt:lpstr>
      <vt:lpstr>Шаблон Посредник (Mediator)</vt:lpstr>
      <vt:lpstr>Шаблон Наблюдатель (Observer)</vt:lpstr>
      <vt:lpstr>Шаблон Наблюдатель (Observer)</vt:lpstr>
      <vt:lpstr>Шаблон Состояние (State)</vt:lpstr>
      <vt:lpstr>Шаблон Состояние (State)</vt:lpstr>
      <vt:lpstr>Шаблон Стратегия (Strategy)</vt:lpstr>
      <vt:lpstr>Шаблон Стратегия (Strategy)</vt:lpstr>
      <vt:lpstr>Шаблон Шаблонный метод (Template Method)</vt:lpstr>
      <vt:lpstr>Шаблон Шаблонный метод (Template Method)</vt:lpstr>
    </vt:vector>
  </TitlesOfParts>
  <Company>COMP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Шаблоны проектирования</dc:title>
  <dc:creator>User</dc:creator>
  <cp:lastModifiedBy>Пользователь Windows</cp:lastModifiedBy>
  <cp:revision>55</cp:revision>
  <dcterms:created xsi:type="dcterms:W3CDTF">2013-04-14T07:02:39Z</dcterms:created>
  <dcterms:modified xsi:type="dcterms:W3CDTF">2022-09-24T14:50:39Z</dcterms:modified>
</cp:coreProperties>
</file>