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76" r:id="rId2"/>
    <p:sldId id="277" r:id="rId3"/>
    <p:sldId id="278" r:id="rId4"/>
    <p:sldId id="281" r:id="rId5"/>
    <p:sldId id="282" r:id="rId6"/>
    <p:sldId id="257" r:id="rId7"/>
    <p:sldId id="267" r:id="rId8"/>
    <p:sldId id="264" r:id="rId9"/>
    <p:sldId id="265" r:id="rId10"/>
    <p:sldId id="268" r:id="rId11"/>
    <p:sldId id="289" r:id="rId12"/>
    <p:sldId id="258" r:id="rId13"/>
    <p:sldId id="269" r:id="rId14"/>
    <p:sldId id="270" r:id="rId15"/>
    <p:sldId id="271" r:id="rId16"/>
    <p:sldId id="272" r:id="rId17"/>
    <p:sldId id="283" r:id="rId18"/>
    <p:sldId id="284" r:id="rId19"/>
    <p:sldId id="285" r:id="rId20"/>
    <p:sldId id="286" r:id="rId21"/>
    <p:sldId id="287" r:id="rId22"/>
    <p:sldId id="288" r:id="rId23"/>
    <p:sldId id="259" r:id="rId24"/>
    <p:sldId id="290" r:id="rId25"/>
    <p:sldId id="291" r:id="rId26"/>
    <p:sldId id="275" r:id="rId27"/>
    <p:sldId id="292" r:id="rId28"/>
    <p:sldId id="293" r:id="rId29"/>
    <p:sldId id="29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48045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8612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325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42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791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201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2625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5152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0515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968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204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44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4995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685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932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913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082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013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108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079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708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5165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16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43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3391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606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209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97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447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52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13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E%D0%B1%D1%8A%D0%B5%D0%BA%D1%82_(%D0%BF%D1%80%D0%BE%D0%B3%D1%80%D0%B0%D0%BC%D0%BC%D0%B8%D1%80%D0%BE%D0%B2%D0%B0%D0%BD%D0%B8%D0%B5)" TargetMode="External"/><Relationship Id="rId3" Type="http://schemas.openxmlformats.org/officeDocument/2006/relationships/hyperlink" Target="https://ru.wikipedia.org/wiki/%D0%AF%D0%B7%D1%8B%D0%BA_%D0%BF%D1%80%D0%BE%D0%B3%D1%80%D0%B0%D0%BC%D0%BC%D0%B8%D1%80%D0%BE%D0%B2%D0%B0%D0%BD%D0%B8%D1%8F" TargetMode="External"/><Relationship Id="rId7" Type="http://schemas.openxmlformats.org/officeDocument/2006/relationships/hyperlink" Target="https://ru.wikipedia.org/wiki/%D0%9F%D0%B0%D1%80%D0%B0%D0%BC%D0%B5%D1%82%D1%80_(%D0%BF%D1%80%D0%BE%D0%B3%D1%80%D0%B0%D0%BC%D0%BC%D0%B8%D1%80%D0%BE%D0%B2%D0%B0%D0%BD%D0%B8%D0%B5)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%D0%A1%D1%83%D0%BF%D0%B5%D1%80%D0%BA%D0%BB%D0%B0%D1%81%D1%81_(%D0%BF%D1%80%D0%BE%D0%B3%D1%80%D0%B0%D0%BC%D0%BC%D0%B8%D1%80%D0%BE%D0%B2%D0%B0%D0%BD%D0%B8%D0%B5)" TargetMode="External"/><Relationship Id="rId5" Type="http://schemas.openxmlformats.org/officeDocument/2006/relationships/hyperlink" Target="https://ru.wikipedia.org/wiki/%D0%9C%D0%B5%D1%82%D0%BE%D0%B4_(%D1%8F%D0%B7%D1%8B%D0%BA%D0%B8_%D0%BF%D1%80%D0%BE%D0%B3%D1%80%D0%B0%D0%BC%D0%BC%D0%B8%D1%80%D0%BE%D0%B2%D0%B0%D0%BD%D0%B8%D1%8F)" TargetMode="External"/><Relationship Id="rId4" Type="http://schemas.openxmlformats.org/officeDocument/2006/relationships/hyperlink" Target="https://ru.wikipedia.org/wiki/%D0%9F%D0%BE%D0%B4%D0%BA%D0%BB%D0%B0%D1%81%D1%81_(%D0%BF%D1%80%D0%BE%D0%B3%D1%80%D0%B0%D0%BC%D0%BC%D0%B8%D1%80%D0%BE%D0%B2%D0%B0%D0%BD%D0%B8%D0%B5)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67275"/>
          <a:stretch/>
        </p:blipFill>
        <p:spPr>
          <a:xfrm>
            <a:off x="169877" y="1350759"/>
            <a:ext cx="8866967" cy="1458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05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843"/>
            <a:ext cx="8839198" cy="23228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6"/>
          <p:cNvSpPr txBox="1"/>
          <p:nvPr/>
        </p:nvSpPr>
        <p:spPr>
          <a:xfrm>
            <a:off x="282872" y="2427720"/>
            <a:ext cx="8429982" cy="175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311700" y="247025"/>
            <a:ext cx="8520600" cy="3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Переопределение метода</a:t>
            </a:r>
            <a:r>
              <a:rPr lang="ru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— одна из возможностей </a:t>
            </a:r>
            <a:r>
              <a:rPr lang="ru" sz="1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языка программирования</a:t>
            </a:r>
            <a:r>
              <a:rPr lang="ru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позволяющая </a:t>
            </a:r>
            <a:r>
              <a:rPr lang="ru" sz="1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подклассу</a:t>
            </a:r>
            <a:r>
              <a:rPr lang="ru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или дочернему классу обеспечивать специфическую реализацию </a:t>
            </a:r>
            <a:r>
              <a:rPr lang="ru" sz="1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метода</a:t>
            </a:r>
            <a:r>
              <a:rPr lang="ru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уже реализованного в одном из </a:t>
            </a:r>
            <a:r>
              <a:rPr lang="ru" sz="1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суперклассов</a:t>
            </a:r>
            <a:r>
              <a:rPr lang="ru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или родительских классов. Реализация метода в подклассе переопределяет (заменяет) его реализацию в суперклассе, описывая метод с тем же названием, что и у метода суперкласса, а также у нового метода подкласса должны быть те же </a:t>
            </a:r>
            <a:r>
              <a:rPr lang="ru" sz="1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параметры</a:t>
            </a:r>
            <a:r>
              <a:rPr lang="ru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или сигнатура, тип возвращаемого результата, что и у метода родительского класса. Версия метода, которая будет исполняться, определяется </a:t>
            </a:r>
            <a:r>
              <a:rPr lang="ru" sz="18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объектом</a:t>
            </a:r>
            <a:r>
              <a:rPr lang="ru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используемым для его вызова. Если вызов метода происходит от объекта родительского класса, то выполняется версия метода родительского класса, если же объект подкласса вызывает метод, то выполняется версия дочернего класса.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528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686"/>
            <a:ext cx="9144000" cy="46881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DD8317C-DC32-4474-9457-F8B03FE7850A}"/>
              </a:ext>
            </a:extLst>
          </p:cNvPr>
          <p:cNvSpPr/>
          <p:nvPr/>
        </p:nvSpPr>
        <p:spPr>
          <a:xfrm>
            <a:off x="6168254" y="1770875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5" y="513497"/>
            <a:ext cx="9143999" cy="3512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259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843" y="0"/>
            <a:ext cx="7709418" cy="389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r="1096" b="34824"/>
          <a:stretch/>
        </p:blipFill>
        <p:spPr>
          <a:xfrm>
            <a:off x="797768" y="3758050"/>
            <a:ext cx="7368851" cy="53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744" y="4296747"/>
            <a:ext cx="7284875" cy="317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91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177" y="775315"/>
            <a:ext cx="8513647" cy="2737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9671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032" y="390646"/>
            <a:ext cx="7108031" cy="1493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575" y="1703129"/>
            <a:ext cx="7329488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7031" y="3259812"/>
            <a:ext cx="6972300" cy="1050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0166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9050"/>
            <a:ext cx="8839201" cy="191684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190075" y="297450"/>
            <a:ext cx="64446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Times New Roman"/>
                <a:ea typeface="Times New Roman"/>
                <a:cs typeface="Times New Roman"/>
                <a:sym typeface="Times New Roman"/>
              </a:rPr>
              <a:t>Абстрактные классы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657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1190075" y="297450"/>
            <a:ext cx="64446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Times New Roman"/>
                <a:ea typeface="Times New Roman"/>
                <a:cs typeface="Times New Roman"/>
                <a:sym typeface="Times New Roman"/>
              </a:rPr>
              <a:t>Абстрактные классы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131100" y="932800"/>
            <a:ext cx="8925300" cy="3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7F7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 определении абстрактных классов используется ключевое слово </a:t>
            </a:r>
            <a:r>
              <a:rPr lang="ru" sz="2000" b="1">
                <a:solidFill>
                  <a:schemeClr val="dk1"/>
                </a:solidFill>
                <a:highlight>
                  <a:srgbClr val="F7F7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r>
              <a:rPr lang="ru" sz="2000">
                <a:solidFill>
                  <a:schemeClr val="dk1"/>
                </a:solidFill>
                <a:highlight>
                  <a:srgbClr val="F7F7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>
              <a:solidFill>
                <a:schemeClr val="dk1"/>
              </a:solidFill>
              <a:highlight>
                <a:srgbClr val="F7F7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 Human{</a:t>
            </a:r>
            <a:endParaRPr sz="2000">
              <a:solidFill>
                <a:schemeClr val="dk1"/>
              </a:solidFill>
              <a:highlight>
                <a:srgbClr val="F7F7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3500" marR="63500" lvl="0" indent="0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chemeClr val="dk1"/>
              </a:solidFill>
              <a:highlight>
                <a:srgbClr val="F7F7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3500" marR="63500" lvl="0" indent="0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private String name;</a:t>
            </a:r>
            <a:endParaRPr sz="2000">
              <a:solidFill>
                <a:schemeClr val="dk1"/>
              </a:solidFill>
              <a:highlight>
                <a:srgbClr val="F7F7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3500" marR="63500" lvl="0" indent="0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2000">
              <a:solidFill>
                <a:schemeClr val="dk1"/>
              </a:solidFill>
              <a:highlight>
                <a:srgbClr val="F7F7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3500" marR="63500" lvl="0" indent="0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String getName() { return name; }</a:t>
            </a:r>
            <a:endParaRPr sz="2000">
              <a:solidFill>
                <a:schemeClr val="dk1"/>
              </a:solidFill>
              <a:highlight>
                <a:srgbClr val="F7F7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3500" marR="63500" lvl="0" indent="0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highlight>
                <a:srgbClr val="F7F7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10279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1190075" y="297450"/>
            <a:ext cx="64446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Times New Roman"/>
                <a:ea typeface="Times New Roman"/>
                <a:cs typeface="Times New Roman"/>
                <a:sym typeface="Times New Roman"/>
              </a:rPr>
              <a:t>Абстрактные классы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131100" y="932800"/>
            <a:ext cx="8925300" cy="3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marR="63500" lvl="0" indent="0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Но главное отличие состоит в том, что </a:t>
            </a:r>
            <a:r>
              <a:rPr lang="ru" sz="2000" b="1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нельзя использовать конструктор абстрактного класса для создания его объекта.</a:t>
            </a:r>
            <a:r>
              <a:rPr lang="ru" sz="20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Например, следующим образом:</a:t>
            </a:r>
          </a:p>
          <a:p>
            <a:pPr marL="63500" marR="63500" lvl="0" indent="0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7F7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3500" marR="63500" lvl="0" indent="0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Human h = new Human();</a:t>
            </a:r>
            <a:r>
              <a:rPr lang="ru" sz="2000" b="1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//error</a:t>
            </a:r>
            <a:endParaRPr sz="2000" b="1" dirty="0">
              <a:solidFill>
                <a:schemeClr val="dk1"/>
              </a:solidFill>
              <a:highlight>
                <a:srgbClr val="F7F7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3714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625" y="0"/>
            <a:ext cx="8448762" cy="4262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390613" y="4243254"/>
            <a:ext cx="8921691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ru-RU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Здесь определено три варианта или три перегрузки метода sum(), но при его вызове в зависимости от типа и количества передаваемых параметров система выберет именно ту версию, которая наиболее подходит.</a:t>
            </a:r>
            <a:endParaRPr sz="1050"/>
          </a:p>
          <a:p>
            <a:r>
              <a:rPr lang="ru-RU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Стоит отметить, что на перегрузку методов влияют количество и типы параметров. Однако различие в типе возвращаемого значения для перегрузки не имеют никакого значения.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288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1301025" y="105825"/>
            <a:ext cx="64446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Times New Roman"/>
                <a:ea typeface="Times New Roman"/>
                <a:cs typeface="Times New Roman"/>
                <a:sym typeface="Times New Roman"/>
              </a:rPr>
              <a:t>Абстрактные классы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109350" y="660600"/>
            <a:ext cx="8925300" cy="3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marR="63500" lvl="0" indent="0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Кроме обычных методов </a:t>
            </a:r>
            <a:r>
              <a:rPr lang="ru" sz="2000" b="1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абстрактный класс может содержать абстрактные методы.</a:t>
            </a:r>
            <a:r>
              <a:rPr lang="ru" sz="20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Такие методы определяются с помощью ключевого слова abstract и не имеют никакого функционала:</a:t>
            </a:r>
            <a:endParaRPr sz="2000" dirty="0">
              <a:solidFill>
                <a:schemeClr val="dk1"/>
              </a:solidFill>
              <a:highlight>
                <a:srgbClr val="F7F7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3500" marR="63500" lvl="0" indent="0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void display();</a:t>
            </a:r>
            <a:endParaRPr sz="2000" dirty="0">
              <a:solidFill>
                <a:schemeClr val="dk1"/>
              </a:solidFill>
              <a:highlight>
                <a:srgbClr val="F7F7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3500" marR="63500" lvl="0" indent="0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Производный класс обязан переопределить и реализовать все абстрактные методы, которые имеются в базовом абстрактном классе.</a:t>
            </a:r>
            <a:r>
              <a:rPr lang="ru" sz="20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Также следует учитывать, что если класс имеет хотя бы один абстрактный метод, то данный класс должен быть определен как абстрактный.</a:t>
            </a:r>
            <a:endParaRPr sz="2000" dirty="0">
              <a:solidFill>
                <a:schemeClr val="dk1"/>
              </a:solidFill>
              <a:highlight>
                <a:srgbClr val="F7F7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7593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349700" y="-116050"/>
            <a:ext cx="64446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Times New Roman"/>
                <a:ea typeface="Times New Roman"/>
                <a:cs typeface="Times New Roman"/>
                <a:sym typeface="Times New Roman"/>
              </a:rPr>
              <a:t>Абстрактные классы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218700" y="438650"/>
            <a:ext cx="8925300" cy="3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marR="63500" lvl="0" indent="0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Пример: геометрические фигуры</a:t>
            </a:r>
            <a:endParaRPr sz="2000" b="1" dirty="0">
              <a:solidFill>
                <a:schemeClr val="dk1"/>
              </a:solidFill>
              <a:highlight>
                <a:srgbClr val="F7F7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3500" marR="63500" lvl="0" indent="0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// абстрактный класс фигуры</a:t>
            </a:r>
            <a:b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b="1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abstract </a:t>
            </a:r>
            <a: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class Figure{</a:t>
            </a:r>
            <a:b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float x;</a:t>
            </a:r>
          </a:p>
          <a:p>
            <a:pPr marL="63500" marR="63500" lvl="0" indent="0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float y; </a:t>
            </a:r>
            <a:b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Figure(float x, float y){</a:t>
            </a:r>
            <a:b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    this.x=x;</a:t>
            </a:r>
            <a:b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    this.y=y;</a:t>
            </a:r>
            <a:b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ru" b="1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abstract </a:t>
            </a:r>
            <a: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float getPerimeter();</a:t>
            </a:r>
            <a:b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ru" b="1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abstract </a:t>
            </a:r>
            <a: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float getArea();</a:t>
            </a:r>
            <a:b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solidFill>
                <a:schemeClr val="dk1"/>
              </a:solidFill>
              <a:highlight>
                <a:srgbClr val="F7F7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07163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1349700" y="-126150"/>
            <a:ext cx="64446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Times New Roman"/>
                <a:ea typeface="Times New Roman"/>
                <a:cs typeface="Times New Roman"/>
                <a:sym typeface="Times New Roman"/>
              </a:rPr>
              <a:t>Абстрактные классы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317700" y="358050"/>
            <a:ext cx="8826300" cy="3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marR="63500" lvl="0" indent="0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class Rectangle extends Figure</a:t>
            </a:r>
            <a:b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private float width;</a:t>
            </a:r>
            <a:b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private float height;</a:t>
            </a:r>
            <a:b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Rectangle(float x, float y, float width, float height){      </a:t>
            </a:r>
            <a:b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    super(x,y);</a:t>
            </a:r>
            <a:b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    this.width = width;</a:t>
            </a:r>
            <a:b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    this.height = height;</a:t>
            </a:r>
            <a:b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63500" marR="63500" lvl="0">
              <a:lnSpc>
                <a:spcPct val="132954"/>
              </a:lnSpc>
            </a:pPr>
            <a:r>
              <a:rPr lang="en-US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200" dirty="0" err="1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Ovveride</a:t>
            </a:r>
            <a:r>
              <a:rPr lang="en-US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//</a:t>
            </a:r>
            <a:r>
              <a:rPr lang="ru-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переопределение абстрактного метода</a:t>
            </a:r>
            <a:b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float getPerimeter(){</a:t>
            </a:r>
            <a:b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width * 2 + height * 2;</a:t>
            </a:r>
            <a:b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sz="1200" dirty="0">
              <a:solidFill>
                <a:schemeClr val="dk1"/>
              </a:solidFill>
              <a:highlight>
                <a:srgbClr val="F7F7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3500" marR="63500" lvl="0">
              <a:lnSpc>
                <a:spcPct val="132954"/>
              </a:lnSpc>
            </a:pPr>
            <a:b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200" dirty="0" err="1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Ovveride</a:t>
            </a:r>
            <a:r>
              <a:rPr lang="ru-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ru-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переопределение абстрактного метода</a:t>
            </a:r>
            <a:b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float getArea(){</a:t>
            </a:r>
            <a:b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width * height;</a:t>
            </a:r>
            <a:b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 dirty="0">
                <a:solidFill>
                  <a:schemeClr val="dk1"/>
                </a:solidFill>
                <a:highlight>
                  <a:srgbClr val="F7F7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chemeClr val="dk1"/>
              </a:solidFill>
              <a:highlight>
                <a:srgbClr val="F7F7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3500" marR="63500" lvl="0" indent="0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7F7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4595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325" y="283500"/>
            <a:ext cx="61722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300"/>
            <a:ext cx="914400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619"/>
            <a:ext cx="9144000" cy="5004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0721"/>
            <a:ext cx="9144001" cy="4522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3383"/>
            <a:ext cx="9144001" cy="3056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8610"/>
            <a:ext cx="9143999" cy="234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364" y="0"/>
            <a:ext cx="58132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19627"/>
          <a:stretch/>
        </p:blipFill>
        <p:spPr>
          <a:xfrm>
            <a:off x="600075" y="453334"/>
            <a:ext cx="7943850" cy="3111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905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794" y="57150"/>
            <a:ext cx="7872413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79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941" y="878681"/>
            <a:ext cx="7808119" cy="3386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072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90551" cy="17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45800"/>
            <a:ext cx="8839200" cy="229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50" y="172575"/>
            <a:ext cx="8839199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25" y="2461925"/>
            <a:ext cx="8839198" cy="1372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81" y="626396"/>
            <a:ext cx="86201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0851"/>
            <a:ext cx="8839199" cy="35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339</Words>
  <Application>Microsoft Office PowerPoint</Application>
  <PresentationFormat>Экран (16:9)</PresentationFormat>
  <Paragraphs>30</Paragraphs>
  <Slides>29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Times New Roman</vt:lpstr>
      <vt:lpstr>Verdana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Ulyana Yeryksonava</dc:creator>
  <cp:lastModifiedBy>Пользователь Windows</cp:lastModifiedBy>
  <cp:revision>20</cp:revision>
  <dcterms:modified xsi:type="dcterms:W3CDTF">2021-10-23T05:18:52Z</dcterms:modified>
</cp:coreProperties>
</file>