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061" autoAdjust="0"/>
  </p:normalViewPr>
  <p:slideViewPr>
    <p:cSldViewPr snapToGrid="0">
      <p:cViewPr varScale="1">
        <p:scale>
          <a:sx n="59" d="100"/>
          <a:sy n="59" d="100"/>
        </p:scale>
        <p:origin x="1176" y="60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766F4-A54C-4D2C-A6DC-99A11EAFCC79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A692-3F98-41BC-B39D-15E411A32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599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885E5-0D41-454C-9185-17121E12435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E8D8D-804C-403D-AD33-AEFB632BB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32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75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err="1"/>
              <a:t>Hello</a:t>
            </a:r>
            <a:r>
              <a:rPr lang="ru-RU" dirty="0"/>
              <a:t> возвращает значение типа </a:t>
            </a:r>
            <a:r>
              <a:rPr lang="ru-RU" dirty="0" err="1"/>
              <a:t>string</a:t>
            </a:r>
            <a:r>
              <a:rPr lang="ru-RU" dirty="0"/>
              <a:t>. Поэтому мы можем присвоить это значение какой-нибудь переменной типа </a:t>
            </a:r>
            <a:r>
              <a:rPr lang="ru-RU" dirty="0" err="1"/>
              <a:t>string</a:t>
            </a:r>
            <a:r>
              <a:rPr lang="ru-RU" dirty="0"/>
              <a:t>: 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message</a:t>
            </a:r>
            <a:r>
              <a:rPr lang="ru-RU" dirty="0"/>
              <a:t> = </a:t>
            </a:r>
            <a:r>
              <a:rPr lang="ru-RU" dirty="0" err="1"/>
              <a:t>Hello</a:t>
            </a:r>
            <a:r>
              <a:rPr lang="ru-RU" dirty="0"/>
              <a:t>();</a:t>
            </a:r>
          </a:p>
          <a:p>
            <a:r>
              <a:rPr lang="ru-RU" dirty="0"/>
              <a:t>Метод </a:t>
            </a:r>
            <a:r>
              <a:rPr lang="ru-RU" dirty="0" err="1"/>
              <a:t>Sum</a:t>
            </a:r>
            <a:r>
              <a:rPr lang="ru-RU" dirty="0"/>
              <a:t> возвращает значение типа </a:t>
            </a:r>
            <a:r>
              <a:rPr lang="ru-RU" dirty="0" err="1"/>
              <a:t>int</a:t>
            </a:r>
            <a:r>
              <a:rPr lang="ru-RU" dirty="0"/>
              <a:t>, поэтому его можно присвоить переменной, которая принимает значение этого типа: </a:t>
            </a:r>
            <a:r>
              <a:rPr lang="ru-RU" dirty="0" err="1"/>
              <a:t>int</a:t>
            </a:r>
            <a:r>
              <a:rPr lang="ru-RU" dirty="0"/>
              <a:t> s = </a:t>
            </a:r>
            <a:r>
              <a:rPr lang="ru-RU" dirty="0" err="1"/>
              <a:t>Sum</a:t>
            </a:r>
            <a:r>
              <a:rPr lang="ru-RU" dirty="0"/>
              <a:t>();.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214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176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То есть после списка параметров ставится знаки «равно» и «больше», после которых идет выполняемая инструкция.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00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Определим метод, который складывает два целых числа. Метод </a:t>
            </a:r>
            <a:r>
              <a:rPr lang="ru-RU" dirty="0" err="1"/>
              <a:t>Sum</a:t>
            </a:r>
            <a:r>
              <a:rPr lang="ru-RU" dirty="0"/>
              <a:t> имеет два параметра: x и y. Оба параметра представляют тип </a:t>
            </a:r>
            <a:r>
              <a:rPr lang="ru-RU" dirty="0" err="1"/>
              <a:t>int</a:t>
            </a:r>
            <a:r>
              <a:rPr lang="ru-RU" dirty="0"/>
              <a:t>. При вызове метода </a:t>
            </a:r>
            <a:r>
              <a:rPr lang="ru-RU" dirty="0" err="1"/>
              <a:t>Sum</a:t>
            </a:r>
            <a:r>
              <a:rPr lang="ru-RU" dirty="0"/>
              <a:t> нам обязательно надо передать на место этих параметров два числа,</a:t>
            </a:r>
            <a:r>
              <a:rPr lang="ru-RU" baseline="0" dirty="0"/>
              <a:t> </a:t>
            </a:r>
            <a:r>
              <a:rPr lang="ru-RU" dirty="0"/>
              <a:t>значения передаются параметрам по позиции. Значения, которые передаются параметрам, еще называются аргументами.</a:t>
            </a:r>
          </a:p>
          <a:p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1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Параметры метода представляют собой локальные переменные, которые при вызове метода принимают значения соответствующего аргумента (им должны быть присвоены значения). Область действия параметра –  весь метод. Для каждого параметра должны задаваться его тип и имя. Список аргументов при вызове метода должен соответствовать списку параметров по количеству, порядку следования и типу</a:t>
            </a:r>
            <a:r>
              <a:rPr lang="ru-RU" baseline="0" dirty="0"/>
              <a:t> (по сигнатуре).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083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361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574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381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923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передаче параметров по ссылке перед параметрами используется модификатор </a:t>
            </a:r>
            <a:r>
              <a:rPr lang="ru-RU" dirty="0" err="1"/>
              <a:t>ref</a:t>
            </a:r>
            <a:r>
              <a:rPr lang="ru-RU" dirty="0"/>
              <a:t>. Модификатор </a:t>
            </a:r>
            <a:r>
              <a:rPr lang="ru-RU" dirty="0" err="1"/>
              <a:t>ref</a:t>
            </a:r>
            <a:r>
              <a:rPr lang="ru-RU" dirty="0"/>
              <a:t> указывается, как при объявлении метода, так и при его вызове в методе </a:t>
            </a:r>
            <a:r>
              <a:rPr lang="ru-RU" dirty="0" err="1"/>
              <a:t>Main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241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383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499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вызове метод </a:t>
            </a:r>
            <a:r>
              <a:rPr lang="ru-RU" dirty="0" err="1"/>
              <a:t>IncrementVal</a:t>
            </a:r>
            <a:r>
              <a:rPr lang="ru-RU" dirty="0"/>
              <a:t> получает копию переменной a и увеличивает значение этой копии. Поэтому в самом методе </a:t>
            </a:r>
            <a:r>
              <a:rPr lang="ru-RU" dirty="0" err="1"/>
              <a:t>IncrementVal</a:t>
            </a:r>
            <a:r>
              <a:rPr lang="ru-RU" dirty="0"/>
              <a:t> мы видим, что значение параметра x увеличилось на 1, но после выполнения метода переменная a имеет прежнее значение – 5. То есть изменяется копия, а сама переменная не изменяется.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206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метод </a:t>
            </a:r>
            <a:r>
              <a:rPr lang="ru-RU" dirty="0" err="1"/>
              <a:t>IncrementRef</a:t>
            </a:r>
            <a:r>
              <a:rPr lang="ru-RU" dirty="0"/>
              <a:t> передается ссылка на саму переменную a в памяти. И если значение параметра в </a:t>
            </a:r>
            <a:r>
              <a:rPr lang="ru-RU" dirty="0" err="1"/>
              <a:t>IncrementRef</a:t>
            </a:r>
            <a:r>
              <a:rPr lang="ru-RU" dirty="0"/>
              <a:t> изменяется, то это приводит и к изменению переменной a, так как и параметр и переменная указывают на один и тот же адрес в памяти.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694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033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0183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и в случае с ключевым словом </a:t>
            </a:r>
            <a:r>
              <a:rPr lang="ru-RU" dirty="0" err="1"/>
              <a:t>ref</a:t>
            </a:r>
            <a:r>
              <a:rPr lang="ru-RU" dirty="0"/>
              <a:t>, ключевое слово </a:t>
            </a:r>
            <a:r>
              <a:rPr lang="ru-RU" dirty="0" err="1"/>
              <a:t>out</a:t>
            </a:r>
            <a:r>
              <a:rPr lang="ru-RU" dirty="0"/>
              <a:t> применяется для передачи аргументов по ссылке. Однако в отличие от </a:t>
            </a:r>
            <a:r>
              <a:rPr lang="ru-RU" dirty="0" err="1"/>
              <a:t>ref</a:t>
            </a:r>
            <a:r>
              <a:rPr lang="ru-RU" dirty="0"/>
              <a:t> для переменных, которые передаются с ключевым словам </a:t>
            </a:r>
            <a:r>
              <a:rPr lang="ru-RU" dirty="0" err="1"/>
              <a:t>out</a:t>
            </a:r>
            <a:r>
              <a:rPr lang="ru-RU" dirty="0"/>
              <a:t>, не требуется инициализация. И кроме того, вызываемый метод должен обязательно присвоить им значение.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209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можем определять переменные непосредственно при вызове 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307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65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Определение метода с помощью параметров </a:t>
            </a:r>
            <a:r>
              <a:rPr lang="ru-RU" dirty="0" err="1"/>
              <a:t>in</a:t>
            </a:r>
            <a:r>
              <a:rPr lang="ru-RU" dirty="0"/>
              <a:t> является потенциальной оптимизацией производительности. Методы объявляют параметры </a:t>
            </a:r>
            <a:r>
              <a:rPr lang="ru-RU" dirty="0" err="1"/>
              <a:t>in</a:t>
            </a:r>
            <a:r>
              <a:rPr lang="ru-RU" dirty="0"/>
              <a:t>, чтобы указать, что аргументы можно безопасно передавать по ссылке, так как вызываемый метод не изменяет состояние этого аргумента. Передача этих аргументов по ссылке позволяет избежать (потенциально) дорогого копирования.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242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03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148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Хорошим стилем программирования считается, если в списке параметров сначала записываются входные параметры, затем – параметры ссылки, затем – выходные параметры.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999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449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592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8671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558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07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13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408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50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После оператора </a:t>
            </a:r>
            <a:r>
              <a:rPr lang="ru-RU" dirty="0" err="1"/>
              <a:t>return</a:t>
            </a:r>
            <a:r>
              <a:rPr lang="ru-RU" dirty="0"/>
              <a:t> также можно указывать сложные выражения, которые возвращают определенный результат. Также между возвращаемым типом метода и возвращаемым значением после оператора </a:t>
            </a:r>
            <a:r>
              <a:rPr lang="ru-RU" dirty="0" err="1"/>
              <a:t>return</a:t>
            </a:r>
            <a:r>
              <a:rPr lang="ru-RU" dirty="0"/>
              <a:t> должно быть соответствие.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75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2" y="1404257"/>
            <a:ext cx="8915399" cy="940167"/>
          </a:xfrm>
        </p:spPr>
        <p:txBody>
          <a:bodyPr/>
          <a:lstStyle/>
          <a:p>
            <a:r>
              <a:rPr lang="ru-RU" b="1" dirty="0"/>
              <a:t>Методы в языке С</a:t>
            </a:r>
            <a:r>
              <a:rPr lang="en-US" b="1" dirty="0"/>
              <a:t>#</a:t>
            </a:r>
            <a:endParaRPr lang="ru-RU" b="1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35F2A071-0108-4E68-9021-2E91D92E2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93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5588000" y="1407885"/>
            <a:ext cx="5495697" cy="4905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class Program</a:t>
            </a:r>
          </a:p>
          <a:p>
            <a:pPr marL="0" indent="0">
              <a:buNone/>
            </a:pPr>
            <a:r>
              <a:rPr lang="en-US" b="1" i="1" dirty="0"/>
              <a:t>  {</a:t>
            </a:r>
          </a:p>
          <a:p>
            <a:pPr marL="0" indent="0">
              <a:buNone/>
            </a:pPr>
            <a:r>
              <a:rPr lang="en-US" b="1" i="1" dirty="0"/>
              <a:t>        static void Main(string[</a:t>
            </a:r>
            <a:r>
              <a:rPr lang="ru-RU" b="1" i="1" dirty="0"/>
              <a:t> </a:t>
            </a:r>
            <a:r>
              <a:rPr lang="en-US" b="1" i="1" dirty="0"/>
              <a:t>] </a:t>
            </a:r>
            <a:r>
              <a:rPr lang="en-US" b="1" i="1" dirty="0" err="1"/>
              <a:t>args</a:t>
            </a:r>
            <a:r>
              <a:rPr lang="en-US" b="1" i="1" dirty="0"/>
              <a:t>)</a:t>
            </a:r>
          </a:p>
          <a:p>
            <a:pPr marL="0" indent="0">
              <a:buNone/>
            </a:pPr>
            <a:r>
              <a:rPr lang="en-US" b="1" i="1" dirty="0"/>
              <a:t>        {</a:t>
            </a:r>
          </a:p>
          <a:p>
            <a:pPr marL="0" indent="0">
              <a:buNone/>
            </a:pPr>
            <a:r>
              <a:rPr lang="en-US" b="1" i="1" dirty="0"/>
              <a:t>            string message = Hello();</a:t>
            </a:r>
          </a:p>
          <a:p>
            <a:pPr marL="0" indent="0">
              <a:buNone/>
            </a:pPr>
            <a:r>
              <a:rPr lang="en-US" b="1" i="1" dirty="0"/>
              <a:t>            </a:t>
            </a:r>
            <a:r>
              <a:rPr lang="en-US" b="1" i="1" dirty="0" err="1"/>
              <a:t>int</a:t>
            </a:r>
            <a:r>
              <a:rPr lang="en-US" b="1" i="1" dirty="0"/>
              <a:t> s = Sum();</a:t>
            </a:r>
          </a:p>
          <a:p>
            <a:pPr marL="0" indent="0">
              <a:buNone/>
            </a:pPr>
            <a:r>
              <a:rPr lang="en-US" b="1" i="1" dirty="0"/>
              <a:t>            </a:t>
            </a:r>
            <a:r>
              <a:rPr lang="en-US" b="1" i="1" dirty="0" err="1"/>
              <a:t>Console.WriteLine</a:t>
            </a:r>
            <a:r>
              <a:rPr lang="en-US" b="1" i="1" dirty="0"/>
              <a:t>(message);  //?</a:t>
            </a:r>
          </a:p>
          <a:p>
            <a:pPr marL="0" indent="0">
              <a:buNone/>
            </a:pPr>
            <a:r>
              <a:rPr lang="en-US" b="1" i="1" dirty="0"/>
              <a:t>            </a:t>
            </a:r>
            <a:r>
              <a:rPr lang="en-US" b="1" i="1" dirty="0" err="1"/>
              <a:t>Console.WriteLine</a:t>
            </a:r>
            <a:r>
              <a:rPr lang="en-US" b="1" i="1" dirty="0"/>
              <a:t>(s);     // ?</a:t>
            </a:r>
          </a:p>
          <a:p>
            <a:pPr marL="0" indent="0">
              <a:buNone/>
            </a:pPr>
            <a:r>
              <a:rPr lang="en-US" b="1" i="1" dirty="0"/>
              <a:t>            </a:t>
            </a:r>
            <a:r>
              <a:rPr lang="en-US" b="1" i="1" dirty="0" err="1"/>
              <a:t>Console.ReadKey</a:t>
            </a:r>
            <a:r>
              <a:rPr lang="en-US" b="1" i="1" dirty="0"/>
              <a:t>();</a:t>
            </a:r>
          </a:p>
          <a:p>
            <a:pPr marL="0" indent="0">
              <a:buNone/>
            </a:pPr>
            <a:r>
              <a:rPr lang="en-US" b="1" i="1" dirty="0"/>
              <a:t>        }</a:t>
            </a:r>
            <a:endParaRPr lang="ru-RU" b="1" i="1" dirty="0"/>
          </a:p>
          <a:p>
            <a:pPr marL="0" indent="0">
              <a:buNone/>
            </a:pPr>
            <a:r>
              <a:rPr lang="ru-RU" b="1" i="1" dirty="0"/>
              <a:t>…</a:t>
            </a:r>
          </a:p>
          <a:p>
            <a:pPr marL="0" indent="0">
              <a:buNone/>
            </a:pPr>
            <a:r>
              <a:rPr lang="en-US" b="1" i="1" dirty="0"/>
              <a:t>  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Выноска со стрелкой вправо 7"/>
          <p:cNvSpPr/>
          <p:nvPr/>
        </p:nvSpPr>
        <p:spPr>
          <a:xfrm>
            <a:off x="2525486" y="1204685"/>
            <a:ext cx="3889828" cy="4455886"/>
          </a:xfrm>
          <a:prstGeom prst="rightArrowCallout">
            <a:avLst>
              <a:gd name="adj1" fmla="val 10981"/>
              <a:gd name="adj2" fmla="val 11363"/>
              <a:gd name="adj3" fmla="val 15672"/>
              <a:gd name="adj4" fmla="val 757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Результат метода, который возвращает значение, мы можем присвоить переменной               или        </a:t>
            </a:r>
            <a:endParaRPr lang="en-US" sz="2000" dirty="0"/>
          </a:p>
          <a:p>
            <a:pPr algn="ctr"/>
            <a:r>
              <a:rPr lang="ru-RU" sz="2000" dirty="0"/>
              <a:t>использовать  </a:t>
            </a:r>
            <a:endParaRPr lang="en-US" sz="2000" dirty="0"/>
          </a:p>
          <a:p>
            <a:pPr algn="ctr"/>
            <a:r>
              <a:rPr lang="ru-RU" sz="2000" dirty="0"/>
              <a:t>иным образом </a:t>
            </a:r>
            <a:endParaRPr lang="en-US" sz="2000" dirty="0"/>
          </a:p>
          <a:p>
            <a:pPr algn="ctr"/>
            <a:r>
              <a:rPr lang="ru-RU" sz="2000" dirty="0"/>
              <a:t>в программе</a:t>
            </a:r>
          </a:p>
        </p:txBody>
      </p:sp>
    </p:spTree>
    <p:extLst>
      <p:ext uri="{BB962C8B-B14F-4D97-AF65-F5344CB8AC3E}">
        <p14:creationId xmlns:p14="http://schemas.microsoft.com/office/powerpoint/2010/main" val="258613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32157"/>
          </a:xfrm>
        </p:spPr>
        <p:txBody>
          <a:bodyPr/>
          <a:lstStyle/>
          <a:p>
            <a:r>
              <a:rPr lang="ru-RU" b="1" dirty="0"/>
              <a:t>Выход из метода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89212" y="1456267"/>
            <a:ext cx="4313864" cy="4656666"/>
          </a:xfrm>
        </p:spPr>
        <p:txBody>
          <a:bodyPr>
            <a:noAutofit/>
          </a:bodyPr>
          <a:lstStyle/>
          <a:p>
            <a:pPr algn="just"/>
            <a:r>
              <a:rPr lang="ru-RU" sz="2200" dirty="0"/>
              <a:t>Оператор </a:t>
            </a:r>
            <a:r>
              <a:rPr lang="ru-RU" sz="2200" dirty="0" err="1"/>
              <a:t>return</a:t>
            </a:r>
            <a:r>
              <a:rPr lang="ru-RU" sz="2200" dirty="0"/>
              <a:t> не только возвращает значение, но и </a:t>
            </a:r>
            <a:r>
              <a:rPr lang="ru-RU" sz="2200" b="1" dirty="0"/>
              <a:t>производит выход из метода. </a:t>
            </a:r>
          </a:p>
          <a:p>
            <a:pPr algn="just"/>
            <a:r>
              <a:rPr lang="ru-RU" sz="2200" dirty="0"/>
              <a:t>Однако мы можем использовать оператор </a:t>
            </a:r>
            <a:r>
              <a:rPr lang="ru-RU" sz="2200" b="1" dirty="0" err="1"/>
              <a:t>return</a:t>
            </a:r>
            <a:r>
              <a:rPr lang="ru-RU" sz="2200" b="1" dirty="0"/>
              <a:t> и в методах с типам </a:t>
            </a:r>
            <a:r>
              <a:rPr lang="ru-RU" sz="2200" b="1" dirty="0" err="1"/>
              <a:t>void</a:t>
            </a:r>
            <a:r>
              <a:rPr lang="ru-RU" sz="2200" b="1" dirty="0"/>
              <a:t>. </a:t>
            </a:r>
          </a:p>
          <a:p>
            <a:pPr algn="just"/>
            <a:r>
              <a:rPr lang="ru-RU" sz="2200" dirty="0"/>
              <a:t>Типичная ситуация - в зависимости от </a:t>
            </a:r>
            <a:r>
              <a:rPr lang="ru-RU" sz="2200" dirty="0" err="1"/>
              <a:t>опеределённых</a:t>
            </a:r>
            <a:r>
              <a:rPr lang="ru-RU" sz="2200" dirty="0"/>
              <a:t> условий произвести выход из метода.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190747" y="1456267"/>
            <a:ext cx="4313864" cy="4656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static void </a:t>
            </a:r>
            <a:r>
              <a:rPr lang="en-US" b="1" i="1" dirty="0" err="1"/>
              <a:t>SayHello</a:t>
            </a:r>
            <a:r>
              <a:rPr lang="en-US" b="1" i="1" dirty="0"/>
              <a:t>()</a:t>
            </a:r>
          </a:p>
          <a:p>
            <a:pPr marL="0" indent="0">
              <a:buNone/>
            </a:pPr>
            <a:r>
              <a:rPr lang="en-US" b="1" i="1" dirty="0"/>
              <a:t>{</a:t>
            </a:r>
          </a:p>
          <a:p>
            <a:pPr marL="0" indent="0">
              <a:buNone/>
            </a:pPr>
            <a:r>
              <a:rPr lang="en-US" b="1" i="1" dirty="0"/>
              <a:t>    </a:t>
            </a:r>
            <a:r>
              <a:rPr lang="en-US" b="1" i="1" dirty="0" err="1"/>
              <a:t>int</a:t>
            </a:r>
            <a:r>
              <a:rPr lang="en-US" b="1" i="1" dirty="0"/>
              <a:t> hour = 23;</a:t>
            </a:r>
          </a:p>
          <a:p>
            <a:pPr marL="0" indent="0">
              <a:buNone/>
            </a:pPr>
            <a:r>
              <a:rPr lang="en-US" b="1" i="1" dirty="0"/>
              <a:t>    if (hour &gt; 22)</a:t>
            </a:r>
          </a:p>
          <a:p>
            <a:pPr marL="0" indent="0">
              <a:buNone/>
            </a:pPr>
            <a:r>
              <a:rPr lang="en-US" b="1" i="1" dirty="0"/>
              <a:t>    {</a:t>
            </a:r>
          </a:p>
          <a:p>
            <a:pPr marL="0" indent="0">
              <a:buNone/>
            </a:pPr>
            <a:r>
              <a:rPr lang="en-US" b="1" i="1" dirty="0"/>
              <a:t>        return;</a:t>
            </a:r>
          </a:p>
          <a:p>
            <a:pPr marL="0" indent="0">
              <a:buNone/>
            </a:pPr>
            <a:r>
              <a:rPr lang="en-US" b="1" i="1" dirty="0"/>
              <a:t>    }</a:t>
            </a:r>
          </a:p>
          <a:p>
            <a:pPr marL="0" indent="0">
              <a:buNone/>
            </a:pPr>
            <a:r>
              <a:rPr lang="en-US" b="1" i="1" dirty="0"/>
              <a:t>    else</a:t>
            </a:r>
          </a:p>
          <a:p>
            <a:pPr marL="0" indent="0">
              <a:buNone/>
            </a:pPr>
            <a:r>
              <a:rPr lang="en-US" b="1" i="1" dirty="0"/>
              <a:t>    {</a:t>
            </a:r>
          </a:p>
          <a:p>
            <a:pPr marL="0" indent="0">
              <a:buNone/>
            </a:pPr>
            <a:r>
              <a:rPr lang="en-US" b="1" i="1" dirty="0"/>
              <a:t>        </a:t>
            </a:r>
            <a:r>
              <a:rPr lang="en-US" b="1" i="1" dirty="0" err="1"/>
              <a:t>Console.WriteLine</a:t>
            </a:r>
            <a:r>
              <a:rPr lang="en-US" b="1" i="1" dirty="0"/>
              <a:t>("Hello");</a:t>
            </a:r>
          </a:p>
          <a:p>
            <a:pPr marL="0" indent="0">
              <a:buNone/>
            </a:pPr>
            <a:r>
              <a:rPr lang="en-US" b="1" i="1" dirty="0"/>
              <a:t>    }</a:t>
            </a:r>
          </a:p>
          <a:p>
            <a:pPr marL="0" indent="0">
              <a:buNone/>
            </a:pPr>
            <a:r>
              <a:rPr lang="en-US" b="1" i="1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62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6801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Сокращенная запись методов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89212" y="1625599"/>
            <a:ext cx="8915400" cy="47921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i="1" dirty="0"/>
              <a:t>static void </a:t>
            </a:r>
            <a:r>
              <a:rPr lang="en-US" sz="2000" b="1" i="1" dirty="0" err="1"/>
              <a:t>SayHello</a:t>
            </a:r>
            <a:r>
              <a:rPr lang="en-US" sz="2000" b="1" i="1" dirty="0"/>
              <a:t>()</a:t>
            </a:r>
          </a:p>
          <a:p>
            <a:pPr marL="0" indent="0">
              <a:buNone/>
            </a:pPr>
            <a:r>
              <a:rPr lang="en-US" sz="2000" b="1" i="1" dirty="0"/>
              <a:t>{</a:t>
            </a:r>
          </a:p>
          <a:p>
            <a:pPr marL="0" indent="0">
              <a:buNone/>
            </a:pPr>
            <a:r>
              <a:rPr lang="en-US" sz="2000" b="1" i="1" dirty="0"/>
              <a:t>    </a:t>
            </a:r>
            <a:r>
              <a:rPr lang="en-US" sz="2000" b="1" i="1" dirty="0" err="1"/>
              <a:t>Console.WriteLine</a:t>
            </a:r>
            <a:r>
              <a:rPr lang="en-US" sz="2000" b="1" i="1" dirty="0"/>
              <a:t>("Hello");</a:t>
            </a:r>
          </a:p>
          <a:p>
            <a:pPr marL="0" indent="0">
              <a:buNone/>
            </a:pPr>
            <a:r>
              <a:rPr lang="en-US" sz="2000" b="1" i="1" dirty="0"/>
              <a:t>}</a:t>
            </a:r>
            <a:endParaRPr lang="ru-RU" sz="2000" b="1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2000" b="1" i="1" dirty="0"/>
              <a:t>                        </a:t>
            </a:r>
            <a:r>
              <a:rPr lang="en-US" sz="2000" b="1" i="1" dirty="0"/>
              <a:t>static void </a:t>
            </a:r>
            <a:r>
              <a:rPr lang="en-US" sz="2000" b="1" i="1" dirty="0" err="1"/>
              <a:t>SayHello</a:t>
            </a:r>
            <a:r>
              <a:rPr lang="en-US" sz="2000" b="1" i="1" dirty="0"/>
              <a:t>() </a:t>
            </a:r>
            <a:r>
              <a:rPr lang="en-US" sz="2000" b="1" i="1" dirty="0">
                <a:solidFill>
                  <a:srgbClr val="FF0000"/>
                </a:solidFill>
              </a:rPr>
              <a:t>=&gt; </a:t>
            </a:r>
            <a:r>
              <a:rPr lang="en-US" sz="2000" b="1" i="1" dirty="0" err="1"/>
              <a:t>Console.WriteLine</a:t>
            </a:r>
            <a:r>
              <a:rPr lang="en-US" sz="2000" b="1" i="1" dirty="0"/>
              <a:t>("Hello");</a:t>
            </a:r>
            <a:endParaRPr lang="ru-RU" sz="2000" b="1" i="1" dirty="0"/>
          </a:p>
          <a:p>
            <a:pPr marL="0" indent="0">
              <a:buNone/>
            </a:pPr>
            <a:endParaRPr lang="ru-RU" sz="2000" b="1" i="1" dirty="0"/>
          </a:p>
          <a:p>
            <a:pPr marL="0" indent="0">
              <a:buNone/>
            </a:pPr>
            <a:r>
              <a:rPr lang="ru-RU" sz="2000" dirty="0"/>
              <a:t>Подобным образом мы можем сокращать и методы, которые возвращают значение</a:t>
            </a:r>
          </a:p>
          <a:p>
            <a:pPr marL="0" indent="0">
              <a:buNone/>
            </a:pPr>
            <a:r>
              <a:rPr lang="en-US" sz="2000" b="1" i="1" dirty="0"/>
              <a:t>static string Hello()</a:t>
            </a:r>
          </a:p>
          <a:p>
            <a:pPr marL="0" indent="0">
              <a:buNone/>
            </a:pPr>
            <a:r>
              <a:rPr lang="en-US" sz="2000" b="1" i="1" dirty="0"/>
              <a:t>{</a:t>
            </a:r>
          </a:p>
          <a:p>
            <a:pPr marL="0" indent="0">
              <a:buNone/>
            </a:pPr>
            <a:r>
              <a:rPr lang="en-US" sz="2000" b="1" i="1" dirty="0"/>
              <a:t>    return "Hello";</a:t>
            </a:r>
          </a:p>
          <a:p>
            <a:pPr marL="0" indent="0">
              <a:buNone/>
            </a:pPr>
            <a:r>
              <a:rPr lang="en-US" sz="2000" b="1" i="1" dirty="0"/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Стрелка углом 5"/>
          <p:cNvSpPr/>
          <p:nvPr/>
        </p:nvSpPr>
        <p:spPr>
          <a:xfrm rot="5400000">
            <a:off x="6100230" y="2383369"/>
            <a:ext cx="1151467" cy="1024464"/>
          </a:xfrm>
          <a:prstGeom prst="bentArrow">
            <a:avLst>
              <a:gd name="adj1" fmla="val 25000"/>
              <a:gd name="adj2" fmla="val 16802"/>
              <a:gd name="adj3" fmla="val 50000"/>
              <a:gd name="adj4" fmla="val 318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6407673" y="4572000"/>
            <a:ext cx="4158727" cy="1507067"/>
          </a:xfrm>
          <a:prstGeom prst="wedgeRoundRectCallout">
            <a:avLst>
              <a:gd name="adj1" fmla="val -89498"/>
              <a:gd name="adj2" fmla="val 168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b="1" i="1" dirty="0"/>
              <a:t>static string Hello() =&gt; "Hello";</a:t>
            </a:r>
            <a:endParaRPr lang="ru-RU" sz="1900" b="1" i="1" dirty="0"/>
          </a:p>
        </p:txBody>
      </p:sp>
    </p:spTree>
    <p:extLst>
      <p:ext uri="{BB962C8B-B14F-4D97-AF65-F5344CB8AC3E}">
        <p14:creationId xmlns:p14="http://schemas.microsoft.com/office/powerpoint/2010/main" val="199322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2AAB9CF-B11D-42C3-B08F-796FC7AB7725}"/>
              </a:ext>
            </a:extLst>
          </p:cNvPr>
          <p:cNvSpPr/>
          <p:nvPr/>
        </p:nvSpPr>
        <p:spPr>
          <a:xfrm>
            <a:off x="1159329" y="2015928"/>
            <a:ext cx="52904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Также мы можем сокращать методы, которые возвращают значение:</a:t>
            </a:r>
          </a:p>
          <a:p>
            <a:endParaRPr lang="ru-RU" dirty="0"/>
          </a:p>
          <a:p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GetMessage</a:t>
            </a:r>
            <a:r>
              <a:rPr lang="ru-RU" dirty="0"/>
              <a:t>()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   </a:t>
            </a:r>
            <a:r>
              <a:rPr lang="ru-RU" dirty="0" err="1"/>
              <a:t>return</a:t>
            </a:r>
            <a:r>
              <a:rPr lang="ru-RU" dirty="0"/>
              <a:t> "</a:t>
            </a:r>
            <a:r>
              <a:rPr lang="ru-RU" dirty="0" err="1"/>
              <a:t>hello</a:t>
            </a:r>
            <a:r>
              <a:rPr lang="ru-RU" dirty="0"/>
              <a:t>";</a:t>
            </a:r>
          </a:p>
          <a:p>
            <a:r>
              <a:rPr lang="ru-RU" dirty="0"/>
              <a:t>}</a:t>
            </a:r>
          </a:p>
          <a:p>
            <a:r>
              <a:rPr lang="ru-RU" dirty="0"/>
              <a:t>аналогичен следующему методу:</a:t>
            </a:r>
          </a:p>
          <a:p>
            <a:endParaRPr lang="ru-RU" dirty="0"/>
          </a:p>
          <a:p>
            <a:r>
              <a:rPr lang="ru-RU" b="1" dirty="0" err="1"/>
              <a:t>string</a:t>
            </a:r>
            <a:r>
              <a:rPr lang="ru-RU" b="1" dirty="0"/>
              <a:t> </a:t>
            </a:r>
            <a:r>
              <a:rPr lang="ru-RU" b="1" dirty="0" err="1"/>
              <a:t>GetMessage</a:t>
            </a:r>
            <a:r>
              <a:rPr lang="ru-RU" b="1" dirty="0"/>
              <a:t>() =&gt; "</a:t>
            </a:r>
            <a:r>
              <a:rPr lang="ru-RU" b="1" dirty="0" err="1"/>
              <a:t>hello</a:t>
            </a:r>
            <a:r>
              <a:rPr lang="ru-RU" b="1" dirty="0"/>
              <a:t>";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F16E9D7-250C-4391-9B2C-0A96A5BAFB8A}"/>
              </a:ext>
            </a:extLst>
          </p:cNvPr>
          <p:cNvSpPr/>
          <p:nvPr/>
        </p:nvSpPr>
        <p:spPr>
          <a:xfrm>
            <a:off x="1861457" y="669471"/>
            <a:ext cx="101727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СОКРАЩЕННАЯ ВЕРСИЯ МЕТОДОВ С ВОЗВРАЩАЕМЫМ ЗНАЧЕНИЕМ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63C75F3-777B-43B6-BD7D-1AB3F966E529}"/>
              </a:ext>
            </a:extLst>
          </p:cNvPr>
          <p:cNvSpPr/>
          <p:nvPr/>
        </p:nvSpPr>
        <p:spPr>
          <a:xfrm>
            <a:off x="6096000" y="28469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 Sum(int x, int 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x + y;</a:t>
            </a:r>
          </a:p>
          <a:p>
            <a:r>
              <a:rPr lang="en-US" dirty="0"/>
              <a:t>}</a:t>
            </a:r>
          </a:p>
          <a:p>
            <a:r>
              <a:rPr lang="ru-RU" dirty="0"/>
              <a:t>аналогичен следующему методу:</a:t>
            </a:r>
          </a:p>
          <a:p>
            <a:endParaRPr lang="ru-RU" dirty="0"/>
          </a:p>
          <a:p>
            <a:r>
              <a:rPr lang="en-US" b="1" dirty="0"/>
              <a:t>int Sum(int x, int y) =&gt; x + y;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0739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2157"/>
          </a:xfrm>
        </p:spPr>
        <p:txBody>
          <a:bodyPr/>
          <a:lstStyle/>
          <a:p>
            <a:r>
              <a:rPr lang="ru-RU" b="1" dirty="0"/>
              <a:t>Параметры методов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574799"/>
            <a:ext cx="8915400" cy="474133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1900" dirty="0"/>
              <a:t>Параметры позволяют передать в метод некоторые входные данные:</a:t>
            </a:r>
          </a:p>
          <a:p>
            <a:pPr marL="0" indent="0">
              <a:buNone/>
            </a:pPr>
            <a:r>
              <a:rPr lang="en-US" sz="1900" b="1" i="1" dirty="0"/>
              <a:t>static </a:t>
            </a:r>
            <a:r>
              <a:rPr lang="en-US" sz="1900" b="1" i="1" dirty="0" err="1"/>
              <a:t>int</a:t>
            </a:r>
            <a:r>
              <a:rPr lang="en-US" sz="1900" b="1" i="1" dirty="0"/>
              <a:t> Sum(</a:t>
            </a:r>
            <a:r>
              <a:rPr lang="en-US" sz="1900" b="1" i="1" dirty="0" err="1"/>
              <a:t>int</a:t>
            </a:r>
            <a:r>
              <a:rPr lang="en-US" sz="1900" b="1" i="1" dirty="0"/>
              <a:t> x, </a:t>
            </a:r>
            <a:r>
              <a:rPr lang="en-US" sz="1900" b="1" i="1" dirty="0" err="1"/>
              <a:t>int</a:t>
            </a:r>
            <a:r>
              <a:rPr lang="en-US" sz="1900" b="1" i="1" dirty="0"/>
              <a:t> y)</a:t>
            </a:r>
          </a:p>
          <a:p>
            <a:pPr marL="0" indent="0">
              <a:buNone/>
            </a:pPr>
            <a:r>
              <a:rPr lang="en-US" sz="1900" b="1" i="1" dirty="0"/>
              <a:t>{</a:t>
            </a:r>
          </a:p>
          <a:p>
            <a:pPr marL="0" indent="0">
              <a:buNone/>
            </a:pPr>
            <a:r>
              <a:rPr lang="en-US" sz="1900" b="1" i="1" dirty="0"/>
              <a:t>    return x + y;</a:t>
            </a:r>
          </a:p>
          <a:p>
            <a:pPr marL="0" indent="0">
              <a:buNone/>
            </a:pPr>
            <a:r>
              <a:rPr lang="en-US" sz="1900" b="1" i="1" dirty="0"/>
              <a:t>}</a:t>
            </a:r>
          </a:p>
          <a:p>
            <a:pPr algn="just"/>
            <a:r>
              <a:rPr lang="ru-RU" sz="1900" dirty="0"/>
              <a:t>При вызове данного метода нам обязательно надо передать на место этих параметров два числа:</a:t>
            </a:r>
          </a:p>
          <a:p>
            <a:pPr marL="0" indent="0">
              <a:buNone/>
            </a:pPr>
            <a:r>
              <a:rPr lang="en-US" sz="1900" b="1" i="1" dirty="0"/>
              <a:t>static void Main(string[</a:t>
            </a:r>
            <a:r>
              <a:rPr lang="ru-RU" sz="1900" b="1" i="1" dirty="0"/>
              <a:t> </a:t>
            </a:r>
            <a:r>
              <a:rPr lang="en-US" sz="1900" b="1" i="1" dirty="0"/>
              <a:t>] </a:t>
            </a:r>
            <a:r>
              <a:rPr lang="en-US" sz="1900" b="1" i="1" dirty="0" err="1"/>
              <a:t>args</a:t>
            </a:r>
            <a:r>
              <a:rPr lang="en-US" sz="1900" b="1" i="1" dirty="0"/>
              <a:t>)</a:t>
            </a:r>
          </a:p>
          <a:p>
            <a:pPr marL="0" indent="0">
              <a:buNone/>
            </a:pPr>
            <a:r>
              <a:rPr lang="en-US" sz="1900" b="1" i="1" dirty="0"/>
              <a:t>    {</a:t>
            </a:r>
          </a:p>
          <a:p>
            <a:pPr marL="0" indent="0">
              <a:buNone/>
            </a:pPr>
            <a:r>
              <a:rPr lang="en-US" sz="1900" b="1" i="1" dirty="0"/>
              <a:t>        </a:t>
            </a:r>
            <a:r>
              <a:rPr lang="en-US" sz="1900" b="1" i="1" dirty="0" err="1"/>
              <a:t>int</a:t>
            </a:r>
            <a:r>
              <a:rPr lang="en-US" sz="1900" b="1" i="1" dirty="0"/>
              <a:t> result = Sum(10, 15);</a:t>
            </a:r>
          </a:p>
          <a:p>
            <a:pPr marL="0" indent="0">
              <a:buNone/>
            </a:pPr>
            <a:r>
              <a:rPr lang="en-US" sz="1900" b="1" i="1" dirty="0"/>
              <a:t>        </a:t>
            </a:r>
            <a:r>
              <a:rPr lang="en-US" sz="1900" b="1" i="1" dirty="0" err="1"/>
              <a:t>Console.WriteLine</a:t>
            </a:r>
            <a:r>
              <a:rPr lang="en-US" sz="1900" b="1" i="1" dirty="0"/>
              <a:t>(result);  // ?</a:t>
            </a:r>
          </a:p>
          <a:p>
            <a:pPr marL="0" indent="0">
              <a:buNone/>
            </a:pPr>
            <a:r>
              <a:rPr lang="en-US" sz="1900" b="1" i="1" dirty="0"/>
              <a:t>        </a:t>
            </a:r>
            <a:r>
              <a:rPr lang="en-US" sz="1900" b="1" i="1" dirty="0" err="1"/>
              <a:t>Console.ReadKey</a:t>
            </a:r>
            <a:r>
              <a:rPr lang="en-US" sz="1900" b="1" i="1" dirty="0"/>
              <a:t>();</a:t>
            </a:r>
          </a:p>
          <a:p>
            <a:pPr marL="0" indent="0">
              <a:buNone/>
            </a:pPr>
            <a:r>
              <a:rPr lang="en-US" sz="1900" b="1" i="1" dirty="0"/>
              <a:t>   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106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30557"/>
          </a:xfrm>
        </p:spPr>
        <p:txBody>
          <a:bodyPr/>
          <a:lstStyle/>
          <a:p>
            <a:r>
              <a:rPr lang="ru-RU" dirty="0"/>
              <a:t>Параметры методов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828800" y="1715789"/>
            <a:ext cx="3962400" cy="386080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dirty="0"/>
              <a:t>Передаваемые параметру значения могут представлять значения переменных или результат работы сложных выражений, которые возвращают некоторое значение: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791200" y="1354667"/>
            <a:ext cx="5713412" cy="45491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static void Main(string[</a:t>
            </a:r>
            <a:r>
              <a:rPr lang="ru-RU" b="1" i="1" dirty="0"/>
              <a:t> </a:t>
            </a:r>
            <a:r>
              <a:rPr lang="en-US" b="1" i="1" dirty="0"/>
              <a:t>] </a:t>
            </a:r>
            <a:r>
              <a:rPr lang="en-US" b="1" i="1" dirty="0" err="1"/>
              <a:t>args</a:t>
            </a:r>
            <a:r>
              <a:rPr lang="en-US" b="1" i="1" dirty="0"/>
              <a:t>)</a:t>
            </a:r>
          </a:p>
          <a:p>
            <a:pPr marL="0" indent="0">
              <a:buNone/>
            </a:pPr>
            <a:r>
              <a:rPr lang="en-US" b="1" i="1" dirty="0"/>
              <a:t>    {</a:t>
            </a:r>
          </a:p>
          <a:p>
            <a:pPr marL="0" indent="0">
              <a:buNone/>
            </a:pPr>
            <a:r>
              <a:rPr lang="en-US" b="1" i="1" dirty="0"/>
              <a:t>        </a:t>
            </a:r>
            <a:r>
              <a:rPr lang="en-US" b="1" i="1" dirty="0" err="1"/>
              <a:t>int</a:t>
            </a:r>
            <a:r>
              <a:rPr lang="en-US" b="1" i="1" dirty="0"/>
              <a:t> a = 25;</a:t>
            </a:r>
          </a:p>
          <a:p>
            <a:pPr marL="0" indent="0">
              <a:buNone/>
            </a:pPr>
            <a:r>
              <a:rPr lang="en-US" b="1" i="1" dirty="0"/>
              <a:t>        </a:t>
            </a:r>
            <a:r>
              <a:rPr lang="en-US" b="1" i="1" dirty="0" err="1"/>
              <a:t>int</a:t>
            </a:r>
            <a:r>
              <a:rPr lang="en-US" b="1" i="1" dirty="0"/>
              <a:t> b = 35;</a:t>
            </a:r>
          </a:p>
          <a:p>
            <a:pPr marL="0" indent="0">
              <a:buNone/>
            </a:pPr>
            <a:r>
              <a:rPr lang="en-US" b="1" i="1" dirty="0"/>
              <a:t>        </a:t>
            </a:r>
            <a:r>
              <a:rPr lang="en-US" b="1" i="1" dirty="0" err="1"/>
              <a:t>int</a:t>
            </a:r>
            <a:r>
              <a:rPr lang="en-US" b="1" i="1" dirty="0"/>
              <a:t> result = Sum(a, b);</a:t>
            </a:r>
          </a:p>
          <a:p>
            <a:pPr marL="0" indent="0">
              <a:buNone/>
            </a:pPr>
            <a:r>
              <a:rPr lang="en-US" b="1" i="1" dirty="0"/>
              <a:t>        </a:t>
            </a:r>
            <a:r>
              <a:rPr lang="en-US" b="1" i="1" dirty="0" err="1"/>
              <a:t>Console.WriteLine</a:t>
            </a:r>
            <a:r>
              <a:rPr lang="en-US" b="1" i="1" dirty="0"/>
              <a:t>(result);  // ?</a:t>
            </a:r>
          </a:p>
          <a:p>
            <a:pPr marL="0" indent="0">
              <a:buNone/>
            </a:pPr>
            <a:r>
              <a:rPr lang="en-US" b="1" i="1" dirty="0"/>
              <a:t>         result = Sum(b, 45);</a:t>
            </a:r>
          </a:p>
          <a:p>
            <a:pPr marL="0" indent="0">
              <a:buNone/>
            </a:pPr>
            <a:r>
              <a:rPr lang="en-US" b="1" i="1" dirty="0"/>
              <a:t>        </a:t>
            </a:r>
            <a:r>
              <a:rPr lang="en-US" b="1" i="1" dirty="0" err="1"/>
              <a:t>Console.WriteLine</a:t>
            </a:r>
            <a:r>
              <a:rPr lang="en-US" b="1" i="1" dirty="0"/>
              <a:t>(result);  // ?</a:t>
            </a:r>
          </a:p>
          <a:p>
            <a:pPr marL="0" indent="0">
              <a:buNone/>
            </a:pPr>
            <a:r>
              <a:rPr lang="en-US" b="1" i="1" dirty="0"/>
              <a:t>         result = Sum(a + b + 12, 18); </a:t>
            </a:r>
            <a:r>
              <a:rPr lang="ru-RU" b="1" i="1" dirty="0"/>
              <a:t> </a:t>
            </a:r>
          </a:p>
          <a:p>
            <a:pPr marL="0" indent="0">
              <a:buNone/>
            </a:pPr>
            <a:r>
              <a:rPr lang="ru-RU" b="1" i="1" dirty="0"/>
              <a:t>        </a:t>
            </a:r>
            <a:r>
              <a:rPr lang="en-US" b="1" i="1" dirty="0" err="1"/>
              <a:t>Console.WriteLine</a:t>
            </a:r>
            <a:r>
              <a:rPr lang="en-US" b="1" i="1" dirty="0"/>
              <a:t>(result);  // ?</a:t>
            </a:r>
          </a:p>
          <a:p>
            <a:pPr marL="0" indent="0">
              <a:buNone/>
            </a:pPr>
            <a:r>
              <a:rPr lang="en-US" b="1" i="1" dirty="0"/>
              <a:t>         </a:t>
            </a:r>
            <a:r>
              <a:rPr lang="en-US" b="1" i="1" dirty="0" err="1"/>
              <a:t>Console.ReadKey</a:t>
            </a:r>
            <a:r>
              <a:rPr lang="en-US" b="1" i="1" dirty="0"/>
              <a:t>();</a:t>
            </a:r>
          </a:p>
          <a:p>
            <a:pPr marL="0" indent="0">
              <a:buNone/>
            </a:pPr>
            <a:r>
              <a:rPr lang="en-US" b="1" i="1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531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4909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Необязательные параметры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89212" y="1473200"/>
            <a:ext cx="4313864" cy="4438022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000" dirty="0"/>
              <a:t>Для таких параметров необходимо объявить </a:t>
            </a:r>
            <a:r>
              <a:rPr lang="ru-RU" sz="2000" b="1" dirty="0"/>
              <a:t>значение по умолчанию</a:t>
            </a:r>
            <a:r>
              <a:rPr lang="ru-RU" sz="2000" dirty="0"/>
              <a:t>. После необязательных параметров все последующие параметры также должны быть </a:t>
            </a:r>
            <a:r>
              <a:rPr lang="ru-RU" sz="2000" b="1" dirty="0"/>
              <a:t>необязательными:</a:t>
            </a:r>
          </a:p>
          <a:p>
            <a:pPr marL="0" indent="0" algn="just">
              <a:buNone/>
            </a:pPr>
            <a:r>
              <a:rPr lang="en-US" sz="2000" b="1" i="1" dirty="0"/>
              <a:t>static </a:t>
            </a:r>
            <a:r>
              <a:rPr lang="en-US" sz="2000" b="1" i="1" dirty="0" err="1"/>
              <a:t>int</a:t>
            </a:r>
            <a:r>
              <a:rPr lang="en-US" sz="2000" b="1" i="1" dirty="0"/>
              <a:t> </a:t>
            </a:r>
            <a:r>
              <a:rPr lang="en-US" sz="2000" b="1" i="1" dirty="0" err="1"/>
              <a:t>OptionalParam</a:t>
            </a:r>
            <a:r>
              <a:rPr lang="en-US" sz="2000" b="1" i="1" dirty="0"/>
              <a:t>(</a:t>
            </a:r>
            <a:r>
              <a:rPr lang="en-US" sz="2000" b="1" i="1" dirty="0" err="1"/>
              <a:t>int</a:t>
            </a:r>
            <a:r>
              <a:rPr lang="en-US" sz="2000" b="1" i="1" dirty="0"/>
              <a:t> x, </a:t>
            </a:r>
            <a:r>
              <a:rPr lang="en-US" sz="2000" b="1" i="1" dirty="0" err="1"/>
              <a:t>int</a:t>
            </a:r>
            <a:r>
              <a:rPr lang="en-US" sz="2000" b="1" i="1" dirty="0"/>
              <a:t> y, </a:t>
            </a:r>
            <a:r>
              <a:rPr lang="en-US" sz="2000" b="1" i="1" dirty="0" err="1"/>
              <a:t>int</a:t>
            </a:r>
            <a:r>
              <a:rPr lang="en-US" sz="2000" b="1" i="1" dirty="0"/>
              <a:t> z=5, </a:t>
            </a:r>
            <a:r>
              <a:rPr lang="en-US" sz="2000" b="1" i="1" dirty="0" err="1"/>
              <a:t>int</a:t>
            </a:r>
            <a:r>
              <a:rPr lang="en-US" sz="2000" b="1" i="1" dirty="0"/>
              <a:t> s=4)</a:t>
            </a:r>
          </a:p>
          <a:p>
            <a:pPr marL="0" indent="0" algn="just">
              <a:buNone/>
            </a:pPr>
            <a:r>
              <a:rPr lang="en-US" sz="2000" b="1" i="1" dirty="0"/>
              <a:t>{</a:t>
            </a:r>
          </a:p>
          <a:p>
            <a:pPr marL="0" indent="0">
              <a:buNone/>
            </a:pPr>
            <a:r>
              <a:rPr lang="en-US" sz="2000" b="1" i="1" dirty="0"/>
              <a:t>    return x + y + z + s;</a:t>
            </a:r>
          </a:p>
          <a:p>
            <a:pPr marL="0" indent="0">
              <a:buNone/>
            </a:pPr>
            <a:r>
              <a:rPr lang="en-US" sz="2000" b="1" i="1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128933" y="1473200"/>
            <a:ext cx="4375678" cy="4430644"/>
          </a:xfrm>
        </p:spPr>
        <p:txBody>
          <a:bodyPr>
            <a:noAutofit/>
          </a:bodyPr>
          <a:lstStyle/>
          <a:p>
            <a:r>
              <a:rPr lang="ru-RU" sz="2000" dirty="0"/>
              <a:t>Так как последние два параметра объявлены как необязательные, то мы можем при вызове аргументы для них (один из них или оба) опустить:</a:t>
            </a:r>
          </a:p>
          <a:p>
            <a:pPr marL="0" indent="0">
              <a:buNone/>
            </a:pPr>
            <a:r>
              <a:rPr lang="en-US" sz="2000" b="1" i="1" dirty="0"/>
              <a:t>static void Main(string[</a:t>
            </a:r>
            <a:r>
              <a:rPr lang="ru-RU" sz="2000" b="1" i="1" dirty="0"/>
              <a:t> </a:t>
            </a:r>
            <a:r>
              <a:rPr lang="en-US" sz="2000" b="1" i="1" dirty="0"/>
              <a:t>] </a:t>
            </a:r>
            <a:r>
              <a:rPr lang="en-US" sz="2000" b="1" i="1" dirty="0" err="1"/>
              <a:t>args</a:t>
            </a:r>
            <a:r>
              <a:rPr lang="en-US" sz="2000" b="1" i="1" dirty="0"/>
              <a:t>)</a:t>
            </a:r>
          </a:p>
          <a:p>
            <a:pPr marL="0" indent="0">
              <a:buNone/>
            </a:pPr>
            <a:r>
              <a:rPr lang="en-US" sz="2000" b="1" i="1" dirty="0"/>
              <a:t>{</a:t>
            </a:r>
          </a:p>
          <a:p>
            <a:pPr marL="0" indent="0">
              <a:buNone/>
            </a:pPr>
            <a:r>
              <a:rPr lang="en-US" sz="2000" b="1" i="1" dirty="0"/>
              <a:t>//</a:t>
            </a:r>
            <a:r>
              <a:rPr lang="ru-RU" sz="2000" b="1" i="1" dirty="0"/>
              <a:t>добавить вывод!</a:t>
            </a: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    </a:t>
            </a:r>
            <a:r>
              <a:rPr lang="en-US" sz="2000" b="1" i="1" dirty="0" err="1"/>
              <a:t>OptionalParam</a:t>
            </a:r>
            <a:r>
              <a:rPr lang="en-US" sz="2000" b="1" i="1" dirty="0"/>
              <a:t>(2, 3);</a:t>
            </a:r>
          </a:p>
          <a:p>
            <a:pPr marL="0" indent="0">
              <a:buNone/>
            </a:pPr>
            <a:r>
              <a:rPr lang="en-US" sz="2000" b="1" i="1" dirty="0"/>
              <a:t>     </a:t>
            </a:r>
            <a:r>
              <a:rPr lang="en-US" sz="2000" b="1" i="1" dirty="0" err="1"/>
              <a:t>OptionalParam</a:t>
            </a:r>
            <a:r>
              <a:rPr lang="en-US" sz="2000" b="1" i="1" dirty="0"/>
              <a:t>(2,3,10);</a:t>
            </a:r>
          </a:p>
          <a:p>
            <a:pPr marL="0" indent="0">
              <a:buNone/>
            </a:pPr>
            <a:r>
              <a:rPr lang="en-US" sz="2000" b="1" i="1" dirty="0"/>
              <a:t>     </a:t>
            </a:r>
            <a:r>
              <a:rPr lang="en-US" sz="2000" b="1" i="1" dirty="0" err="1"/>
              <a:t>Console.ReadKey</a:t>
            </a:r>
            <a:r>
              <a:rPr lang="en-US" sz="2000" b="1" i="1" dirty="0"/>
              <a:t>();</a:t>
            </a:r>
          </a:p>
          <a:p>
            <a:pPr marL="0" indent="0">
              <a:buNone/>
            </a:pPr>
            <a:r>
              <a:rPr lang="en-US" sz="2000" b="1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689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32157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Именованные параметры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2589212" y="1456267"/>
            <a:ext cx="2964921" cy="445495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 предыдущих примерах при вызове методов значения для параметров передавались в порядке объявления этих параметров в методе. Но мы можем нарушить подобный порядок, используя именованные параметры: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5554133" y="1456267"/>
            <a:ext cx="5950478" cy="4447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static </a:t>
            </a:r>
            <a:r>
              <a:rPr lang="en-US" b="1" i="1" dirty="0" err="1"/>
              <a:t>int</a:t>
            </a:r>
            <a:r>
              <a:rPr lang="en-US" b="1" i="1" dirty="0"/>
              <a:t> </a:t>
            </a:r>
            <a:r>
              <a:rPr lang="en-US" b="1" i="1" dirty="0" err="1"/>
              <a:t>OptionalParam</a:t>
            </a:r>
            <a:r>
              <a:rPr lang="en-US" b="1" i="1" dirty="0"/>
              <a:t>(</a:t>
            </a:r>
            <a:r>
              <a:rPr lang="en-US" b="1" i="1" dirty="0" err="1"/>
              <a:t>int</a:t>
            </a:r>
            <a:r>
              <a:rPr lang="en-US" b="1" i="1" dirty="0"/>
              <a:t> x, </a:t>
            </a:r>
            <a:r>
              <a:rPr lang="en-US" b="1" i="1" dirty="0" err="1"/>
              <a:t>int</a:t>
            </a:r>
            <a:r>
              <a:rPr lang="en-US" b="1" i="1" dirty="0"/>
              <a:t> y, </a:t>
            </a:r>
            <a:r>
              <a:rPr lang="en-US" b="1" i="1" dirty="0" err="1"/>
              <a:t>int</a:t>
            </a:r>
            <a:r>
              <a:rPr lang="en-US" b="1" i="1" dirty="0"/>
              <a:t> z=5, </a:t>
            </a:r>
            <a:r>
              <a:rPr lang="en-US" b="1" i="1" dirty="0" err="1"/>
              <a:t>int</a:t>
            </a:r>
            <a:r>
              <a:rPr lang="en-US" b="1" i="1" dirty="0"/>
              <a:t> s=4)</a:t>
            </a:r>
          </a:p>
          <a:p>
            <a:pPr marL="0" indent="0">
              <a:buNone/>
            </a:pPr>
            <a:r>
              <a:rPr lang="en-US" b="1" i="1" dirty="0"/>
              <a:t>{</a:t>
            </a:r>
          </a:p>
          <a:p>
            <a:pPr marL="0" indent="0">
              <a:buNone/>
            </a:pPr>
            <a:r>
              <a:rPr lang="en-US" b="1" i="1" dirty="0"/>
              <a:t>    return x + y + z + s;</a:t>
            </a:r>
          </a:p>
          <a:p>
            <a:pPr marL="0" indent="0">
              <a:buNone/>
            </a:pPr>
            <a:r>
              <a:rPr lang="en-US" b="1" i="1" dirty="0"/>
              <a:t>}</a:t>
            </a:r>
          </a:p>
          <a:p>
            <a:pPr marL="0" indent="0">
              <a:buNone/>
            </a:pPr>
            <a:r>
              <a:rPr lang="en-US" b="1" i="1" dirty="0"/>
              <a:t>static void Main(string[</a:t>
            </a:r>
            <a:r>
              <a:rPr lang="ru-RU" b="1" i="1" dirty="0"/>
              <a:t> </a:t>
            </a:r>
            <a:r>
              <a:rPr lang="en-US" b="1" i="1" dirty="0"/>
              <a:t>] </a:t>
            </a:r>
            <a:r>
              <a:rPr lang="en-US" b="1" i="1" dirty="0" err="1"/>
              <a:t>args</a:t>
            </a:r>
            <a:r>
              <a:rPr lang="en-US" b="1" i="1" dirty="0"/>
              <a:t>)</a:t>
            </a:r>
          </a:p>
          <a:p>
            <a:pPr marL="0" indent="0">
              <a:buNone/>
            </a:pPr>
            <a:r>
              <a:rPr lang="en-US" b="1" i="1" dirty="0"/>
              <a:t>{</a:t>
            </a:r>
          </a:p>
          <a:p>
            <a:pPr marL="0" indent="0">
              <a:buNone/>
            </a:pPr>
            <a:r>
              <a:rPr lang="en-US" b="1" i="1" dirty="0"/>
              <a:t>    </a:t>
            </a:r>
            <a:r>
              <a:rPr lang="en-US" b="1" i="1" dirty="0" err="1"/>
              <a:t>Console.WriteLine</a:t>
            </a:r>
            <a:r>
              <a:rPr lang="en-US" b="1" i="1" dirty="0"/>
              <a:t>(</a:t>
            </a:r>
            <a:r>
              <a:rPr lang="en-US" b="1" i="1" dirty="0" err="1"/>
              <a:t>OptionalParam</a:t>
            </a:r>
            <a:r>
              <a:rPr lang="en-US" b="1" i="1" dirty="0"/>
              <a:t>(x:2, y:3)); //?</a:t>
            </a:r>
          </a:p>
          <a:p>
            <a:pPr marL="0" indent="0">
              <a:buNone/>
            </a:pPr>
            <a:r>
              <a:rPr lang="en-US" b="1" i="1" dirty="0"/>
              <a:t>     </a:t>
            </a:r>
            <a:endParaRPr lang="ru-RU" b="1" i="1" dirty="0"/>
          </a:p>
          <a:p>
            <a:pPr marL="0" indent="0">
              <a:buNone/>
            </a:pPr>
            <a:r>
              <a:rPr lang="ru-RU" b="1" i="1" dirty="0"/>
              <a:t>    </a:t>
            </a:r>
            <a:r>
              <a:rPr lang="en-US" b="1" i="1" dirty="0" err="1"/>
              <a:t>OptionalParam</a:t>
            </a:r>
            <a:r>
              <a:rPr lang="en-US" b="1" i="1" dirty="0"/>
              <a:t>(y:2, x:3, s:10);//?</a:t>
            </a:r>
          </a:p>
          <a:p>
            <a:pPr marL="0" indent="0">
              <a:buNone/>
            </a:pPr>
            <a:r>
              <a:rPr lang="en-US" b="1" i="1" dirty="0"/>
              <a:t>    </a:t>
            </a:r>
            <a:r>
              <a:rPr lang="en-US" b="1" i="1" dirty="0" err="1"/>
              <a:t>Console.ReadKey</a:t>
            </a:r>
            <a:r>
              <a:rPr lang="en-US" b="1" i="1" dirty="0"/>
              <a:t>();</a:t>
            </a:r>
          </a:p>
          <a:p>
            <a:pPr marL="0" indent="0">
              <a:buNone/>
            </a:pPr>
            <a:r>
              <a:rPr lang="en-US" b="1" i="1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6218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747158" y="624110"/>
            <a:ext cx="10091056" cy="1280890"/>
          </a:xfrm>
        </p:spPr>
        <p:txBody>
          <a:bodyPr>
            <a:normAutofit/>
          </a:bodyPr>
          <a:lstStyle/>
          <a:p>
            <a:r>
              <a:rPr lang="ru-RU" sz="3200" b="1" dirty="0"/>
              <a:t>Передача параметров по ссылке и значению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Существует два способа передачи параметров в метод в языке C#: </a:t>
            </a:r>
            <a:r>
              <a:rPr lang="ru-RU" sz="2400" dirty="0">
                <a:solidFill>
                  <a:srgbClr val="FF0000"/>
                </a:solidFill>
              </a:rPr>
              <a:t>по значению и по ссылке.</a:t>
            </a:r>
          </a:p>
          <a:p>
            <a:endParaRPr lang="ru-RU" sz="2400" dirty="0"/>
          </a:p>
          <a:p>
            <a:r>
              <a:rPr lang="ru-RU" sz="2400" dirty="0"/>
              <a:t>Наиболее простой способ передачи параметров представляет передача по значению, по сути это обычный способ передачи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3958424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2157"/>
          </a:xfrm>
        </p:spPr>
        <p:txBody>
          <a:bodyPr>
            <a:normAutofit/>
          </a:bodyPr>
          <a:lstStyle/>
          <a:p>
            <a:r>
              <a:rPr lang="ru-RU" dirty="0"/>
              <a:t>Передача параметров по значению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456267"/>
            <a:ext cx="8915400" cy="4910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class Program</a:t>
            </a:r>
          </a:p>
          <a:p>
            <a:pPr marL="0" indent="0">
              <a:buNone/>
            </a:pPr>
            <a:r>
              <a:rPr lang="en-US" b="1" i="1" dirty="0"/>
              <a:t>{</a:t>
            </a:r>
          </a:p>
          <a:p>
            <a:pPr marL="0" indent="0">
              <a:buNone/>
            </a:pPr>
            <a:r>
              <a:rPr lang="en-US" b="1" i="1" dirty="0"/>
              <a:t>    static void Main(string[</a:t>
            </a:r>
            <a:r>
              <a:rPr lang="ru-RU" b="1" i="1" dirty="0"/>
              <a:t> </a:t>
            </a:r>
            <a:r>
              <a:rPr lang="en-US" b="1" i="1" dirty="0"/>
              <a:t>] </a:t>
            </a:r>
            <a:r>
              <a:rPr lang="en-US" b="1" i="1" dirty="0" err="1"/>
              <a:t>args</a:t>
            </a:r>
            <a:r>
              <a:rPr lang="en-US" b="1" i="1" dirty="0"/>
              <a:t>)</a:t>
            </a:r>
          </a:p>
          <a:p>
            <a:pPr marL="0" indent="0">
              <a:buNone/>
            </a:pPr>
            <a:r>
              <a:rPr lang="en-US" b="1" i="1" dirty="0"/>
              <a:t>    {</a:t>
            </a:r>
          </a:p>
          <a:p>
            <a:pPr marL="0" indent="0">
              <a:buNone/>
            </a:pPr>
            <a:r>
              <a:rPr lang="en-US" b="1" i="1" dirty="0"/>
              <a:t>        Sum(10, 15);        // </a:t>
            </a:r>
            <a:r>
              <a:rPr lang="ru-RU" b="1" i="1" dirty="0"/>
              <a:t>параметры передаются по значению</a:t>
            </a:r>
          </a:p>
          <a:p>
            <a:pPr marL="0" indent="0">
              <a:buNone/>
            </a:pPr>
            <a:r>
              <a:rPr lang="ru-RU" b="1" i="1" dirty="0"/>
              <a:t>        </a:t>
            </a:r>
            <a:r>
              <a:rPr lang="en-US" b="1" i="1" dirty="0" err="1"/>
              <a:t>Console.ReadKey</a:t>
            </a:r>
            <a:r>
              <a:rPr lang="en-US" b="1" i="1" dirty="0"/>
              <a:t>();</a:t>
            </a:r>
          </a:p>
          <a:p>
            <a:pPr marL="0" indent="0">
              <a:buNone/>
            </a:pPr>
            <a:r>
              <a:rPr lang="en-US" b="1" i="1" dirty="0"/>
              <a:t>    }</a:t>
            </a:r>
          </a:p>
          <a:p>
            <a:pPr marL="0" indent="0">
              <a:buNone/>
            </a:pPr>
            <a:r>
              <a:rPr lang="en-US" b="1" i="1" dirty="0"/>
              <a:t>    static </a:t>
            </a:r>
            <a:r>
              <a:rPr lang="en-US" b="1" i="1" dirty="0" err="1"/>
              <a:t>int</a:t>
            </a:r>
            <a:r>
              <a:rPr lang="en-US" b="1" i="1" dirty="0"/>
              <a:t> Sum(</a:t>
            </a:r>
            <a:r>
              <a:rPr lang="en-US" b="1" i="1" dirty="0" err="1"/>
              <a:t>int</a:t>
            </a:r>
            <a:r>
              <a:rPr lang="en-US" b="1" i="1" dirty="0"/>
              <a:t> x, </a:t>
            </a:r>
            <a:r>
              <a:rPr lang="en-US" b="1" i="1" dirty="0" err="1"/>
              <a:t>int</a:t>
            </a:r>
            <a:r>
              <a:rPr lang="en-US" b="1" i="1" dirty="0"/>
              <a:t> y)</a:t>
            </a:r>
          </a:p>
          <a:p>
            <a:pPr marL="0" indent="0">
              <a:buNone/>
            </a:pPr>
            <a:r>
              <a:rPr lang="en-US" b="1" i="1" dirty="0"/>
              <a:t>    {</a:t>
            </a:r>
          </a:p>
          <a:p>
            <a:pPr marL="0" indent="0">
              <a:buNone/>
            </a:pPr>
            <a:r>
              <a:rPr lang="en-US" b="1" i="1" dirty="0"/>
              <a:t>        return x + y;</a:t>
            </a:r>
          </a:p>
          <a:p>
            <a:pPr marL="0" indent="0">
              <a:buNone/>
            </a:pPr>
            <a:r>
              <a:rPr lang="en-US" b="1" i="1" dirty="0"/>
              <a:t>    }</a:t>
            </a:r>
          </a:p>
          <a:p>
            <a:pPr marL="0" indent="0">
              <a:buNone/>
            </a:pPr>
            <a:r>
              <a:rPr lang="en-US" b="1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72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Определение метода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400" b="1" dirty="0"/>
              <a:t>Метод — функциональный элемент класса, реализующий вычисления или другие действия. Методы определяют поведение класса и составляют его интерфейс.</a:t>
            </a:r>
          </a:p>
          <a:p>
            <a:pPr marL="0" indent="0" algn="just">
              <a:buNone/>
            </a:pPr>
            <a:endParaRPr lang="ru-RU" b="1" dirty="0"/>
          </a:p>
          <a:p>
            <a:pPr algn="just"/>
            <a:r>
              <a:rPr lang="ru-RU" sz="2400" b="1" dirty="0"/>
              <a:t>Метод – это конструкция в виде блока кода, которая выполняет некоторые действия, и имеет логическую смысловую нагрузку. Аналогом методов языка C#, являются математические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117913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53890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/>
              <a:t>Передача параметров по ссылке и модификатор </a:t>
            </a:r>
            <a:r>
              <a:rPr lang="en-US" b="1" i="1" dirty="0"/>
              <a:t>ref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778000"/>
            <a:ext cx="8915400" cy="4622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static void Main(string[</a:t>
            </a:r>
            <a:r>
              <a:rPr lang="ru-RU" b="1" i="1" dirty="0"/>
              <a:t> </a:t>
            </a:r>
            <a:r>
              <a:rPr lang="en-US" b="1" i="1" dirty="0"/>
              <a:t>] </a:t>
            </a:r>
            <a:r>
              <a:rPr lang="en-US" b="1" i="1" dirty="0" err="1"/>
              <a:t>args</a:t>
            </a:r>
            <a:r>
              <a:rPr lang="en-US" b="1" i="1" dirty="0"/>
              <a:t>)</a:t>
            </a:r>
          </a:p>
          <a:p>
            <a:pPr marL="0" indent="0">
              <a:buNone/>
            </a:pPr>
            <a:r>
              <a:rPr lang="en-US" b="1" i="1" dirty="0"/>
              <a:t>{</a:t>
            </a:r>
          </a:p>
          <a:p>
            <a:pPr marL="0" indent="0">
              <a:buNone/>
            </a:pPr>
            <a:r>
              <a:rPr lang="en-US" b="1" i="1" dirty="0"/>
              <a:t>    </a:t>
            </a:r>
            <a:r>
              <a:rPr lang="en-US" b="1" i="1" dirty="0" err="1"/>
              <a:t>int</a:t>
            </a:r>
            <a:r>
              <a:rPr lang="en-US" b="1" i="1" dirty="0"/>
              <a:t> x = 10;</a:t>
            </a:r>
          </a:p>
          <a:p>
            <a:pPr marL="0" indent="0">
              <a:buNone/>
            </a:pPr>
            <a:r>
              <a:rPr lang="en-US" b="1" i="1" dirty="0"/>
              <a:t>    </a:t>
            </a:r>
            <a:r>
              <a:rPr lang="en-US" b="1" i="1" dirty="0" err="1"/>
              <a:t>int</a:t>
            </a:r>
            <a:r>
              <a:rPr lang="en-US" b="1" i="1" dirty="0"/>
              <a:t> y = 15;</a:t>
            </a:r>
          </a:p>
          <a:p>
            <a:pPr marL="0" indent="0">
              <a:buNone/>
            </a:pPr>
            <a:r>
              <a:rPr lang="en-US" b="1" i="1" dirty="0"/>
              <a:t>    Addition(</a:t>
            </a:r>
            <a:r>
              <a:rPr lang="en-US" b="1" i="1" dirty="0">
                <a:solidFill>
                  <a:srgbClr val="FF0000"/>
                </a:solidFill>
              </a:rPr>
              <a:t>ref x</a:t>
            </a:r>
            <a:r>
              <a:rPr lang="en-US" b="1" i="1" dirty="0"/>
              <a:t>, y); // </a:t>
            </a:r>
            <a:r>
              <a:rPr lang="ru-RU" b="1" i="1" dirty="0"/>
              <a:t>вызов метода</a:t>
            </a:r>
          </a:p>
          <a:p>
            <a:pPr marL="0" indent="0">
              <a:buNone/>
            </a:pPr>
            <a:r>
              <a:rPr lang="ru-RU" b="1" i="1" dirty="0"/>
              <a:t>    </a:t>
            </a:r>
            <a:r>
              <a:rPr lang="en-US" b="1" i="1" dirty="0" err="1"/>
              <a:t>Console.WriteLine</a:t>
            </a:r>
            <a:r>
              <a:rPr lang="en-US" b="1" i="1" dirty="0"/>
              <a:t>(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en-US" b="1" i="1" dirty="0"/>
              <a:t>);   // ?</a:t>
            </a:r>
          </a:p>
          <a:p>
            <a:pPr marL="0" indent="0">
              <a:buNone/>
            </a:pPr>
            <a:r>
              <a:rPr lang="en-US" b="1" i="1" dirty="0"/>
              <a:t>    </a:t>
            </a:r>
            <a:r>
              <a:rPr lang="en-US" b="1" i="1" dirty="0" err="1"/>
              <a:t>Console.ReadLine</a:t>
            </a:r>
            <a:r>
              <a:rPr lang="en-US" b="1" i="1" dirty="0"/>
              <a:t>();</a:t>
            </a:r>
          </a:p>
          <a:p>
            <a:pPr marL="0" indent="0">
              <a:buNone/>
            </a:pPr>
            <a:r>
              <a:rPr lang="en-US" b="1" i="1" dirty="0"/>
              <a:t>}</a:t>
            </a:r>
          </a:p>
          <a:p>
            <a:pPr marL="0" indent="0">
              <a:buNone/>
            </a:pPr>
            <a:r>
              <a:rPr lang="en-US" b="1" i="1" dirty="0"/>
              <a:t>// </a:t>
            </a:r>
            <a:r>
              <a:rPr lang="ru-RU" b="1" i="1" dirty="0"/>
              <a:t>параметр </a:t>
            </a:r>
            <a:r>
              <a:rPr lang="en-US" b="1" i="1" dirty="0"/>
              <a:t>x </a:t>
            </a:r>
            <a:r>
              <a:rPr lang="ru-RU" b="1" i="1" dirty="0"/>
              <a:t>передается по ссылке</a:t>
            </a:r>
          </a:p>
          <a:p>
            <a:pPr marL="0" indent="0">
              <a:buNone/>
            </a:pPr>
            <a:r>
              <a:rPr lang="en-US" b="1" i="1" dirty="0"/>
              <a:t>static void Addition(ref </a:t>
            </a:r>
            <a:r>
              <a:rPr lang="en-US" b="1" i="1" dirty="0" err="1"/>
              <a:t>int</a:t>
            </a:r>
            <a:r>
              <a:rPr lang="en-US" b="1" i="1" dirty="0"/>
              <a:t> x, </a:t>
            </a:r>
            <a:r>
              <a:rPr lang="en-US" b="1" i="1" dirty="0" err="1"/>
              <a:t>int</a:t>
            </a:r>
            <a:r>
              <a:rPr lang="en-US" b="1" i="1" dirty="0"/>
              <a:t> y)</a:t>
            </a:r>
          </a:p>
          <a:p>
            <a:pPr marL="0" indent="0">
              <a:buNone/>
            </a:pPr>
            <a:r>
              <a:rPr lang="en-US" b="1" i="1" dirty="0"/>
              <a:t>{</a:t>
            </a:r>
          </a:p>
          <a:p>
            <a:pPr marL="0" indent="0">
              <a:buNone/>
            </a:pPr>
            <a:r>
              <a:rPr lang="en-US" b="1" i="1" dirty="0"/>
              <a:t>    x += y;</a:t>
            </a:r>
          </a:p>
          <a:p>
            <a:pPr marL="0" indent="0">
              <a:buNone/>
            </a:pPr>
            <a:r>
              <a:rPr lang="en-US" b="1" i="1" dirty="0"/>
              <a:t>}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574943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При передаче по значению метод получает не саму переменную, а </a:t>
            </a:r>
            <a:r>
              <a:rPr lang="ru-RU" sz="2400" dirty="0">
                <a:solidFill>
                  <a:srgbClr val="FF0000"/>
                </a:solidFill>
              </a:rPr>
              <a:t>ее копию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</a:endParaRP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При передаче параметра по ссылке метод получает </a:t>
            </a:r>
            <a:r>
              <a:rPr lang="ru-RU" sz="2400" dirty="0">
                <a:solidFill>
                  <a:srgbClr val="FF0000"/>
                </a:solidFill>
              </a:rPr>
              <a:t>адрес переменной </a:t>
            </a:r>
            <a:r>
              <a:rPr lang="ru-RU" sz="2400" dirty="0">
                <a:solidFill>
                  <a:schemeClr val="tx1"/>
                </a:solidFill>
              </a:rPr>
              <a:t>в памяти. И, таким образом, если в методе изменяется значение параметра, передаваемого по ссылке, то также изменяется и значение переменной, которая передается на его место.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437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14500" y="624110"/>
            <a:ext cx="9790111" cy="1035357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FF0000"/>
                </a:solidFill>
              </a:rPr>
              <a:t>Пример передачи параметра по значению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592924" y="1659467"/>
            <a:ext cx="5135552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i="1" dirty="0"/>
              <a:t>static void Main(string[</a:t>
            </a:r>
            <a:r>
              <a:rPr lang="ru-RU" sz="2000" b="1" i="1" dirty="0"/>
              <a:t> </a:t>
            </a:r>
            <a:r>
              <a:rPr lang="en-US" sz="2000" b="1" i="1" dirty="0"/>
              <a:t>] </a:t>
            </a:r>
            <a:r>
              <a:rPr lang="en-US" sz="2000" b="1" i="1" dirty="0" err="1"/>
              <a:t>args</a:t>
            </a:r>
            <a:r>
              <a:rPr lang="en-US" sz="2000" b="1" i="1" dirty="0"/>
              <a:t>)</a:t>
            </a:r>
          </a:p>
          <a:p>
            <a:pPr marL="0" indent="0">
              <a:buNone/>
            </a:pPr>
            <a:r>
              <a:rPr lang="en-US" sz="2000" b="1" i="1" dirty="0"/>
              <a:t>    {</a:t>
            </a:r>
          </a:p>
          <a:p>
            <a:pPr marL="0" indent="0">
              <a:buNone/>
            </a:pPr>
            <a:r>
              <a:rPr lang="en-US" sz="2000" b="1" i="1" dirty="0"/>
              <a:t>        </a:t>
            </a:r>
            <a:r>
              <a:rPr lang="en-US" sz="2000" b="1" i="1" dirty="0" err="1"/>
              <a:t>int</a:t>
            </a:r>
            <a:r>
              <a:rPr lang="en-US" sz="2000" b="1" i="1" dirty="0"/>
              <a:t> a = 5;</a:t>
            </a:r>
          </a:p>
          <a:p>
            <a:pPr marL="0" indent="0">
              <a:buNone/>
            </a:pPr>
            <a:r>
              <a:rPr lang="en-US" sz="2000" b="1" i="1" dirty="0"/>
              <a:t>        </a:t>
            </a:r>
            <a:r>
              <a:rPr lang="en-US" sz="2000" b="1" i="1" dirty="0" err="1"/>
              <a:t>Console.WriteLine</a:t>
            </a:r>
            <a:r>
              <a:rPr lang="en-US" sz="2000" b="1" i="1" dirty="0"/>
              <a:t>($"</a:t>
            </a:r>
            <a:r>
              <a:rPr lang="ru-RU" sz="2000" b="1" i="1" dirty="0"/>
              <a:t>Начальное значение переменной </a:t>
            </a:r>
            <a:r>
              <a:rPr lang="en-US" sz="2000" b="1" i="1" dirty="0"/>
              <a:t>a = {a}");</a:t>
            </a:r>
          </a:p>
          <a:p>
            <a:pPr marL="0" indent="0">
              <a:buNone/>
            </a:pPr>
            <a:r>
              <a:rPr lang="en-US" sz="2000" b="1" i="1" dirty="0"/>
              <a:t>        </a:t>
            </a:r>
            <a:r>
              <a:rPr lang="en-US" sz="2000" b="1" i="1" dirty="0" err="1"/>
              <a:t>IncrementVal</a:t>
            </a:r>
            <a:r>
              <a:rPr lang="en-US" sz="2000" b="1" i="1" dirty="0"/>
              <a:t>(a);</a:t>
            </a:r>
          </a:p>
          <a:p>
            <a:pPr marL="0" indent="0">
              <a:buNone/>
            </a:pPr>
            <a:r>
              <a:rPr lang="en-US" sz="2000" b="1" i="1" dirty="0"/>
              <a:t>        </a:t>
            </a:r>
            <a:r>
              <a:rPr lang="en-US" sz="2000" b="1" i="1" dirty="0" err="1"/>
              <a:t>Console.WriteLine</a:t>
            </a:r>
            <a:r>
              <a:rPr lang="en-US" sz="2000" b="1" i="1" dirty="0"/>
              <a:t>($"</a:t>
            </a:r>
            <a:r>
              <a:rPr lang="ru-RU" sz="2000" b="1" i="1" dirty="0"/>
              <a:t>Переменная </a:t>
            </a:r>
            <a:r>
              <a:rPr lang="en-US" sz="2000" b="1" i="1" dirty="0"/>
              <a:t>a </a:t>
            </a:r>
            <a:r>
              <a:rPr lang="ru-RU" sz="2000" b="1" i="1" dirty="0"/>
              <a:t>после передачи по значению равна {</a:t>
            </a:r>
            <a:r>
              <a:rPr lang="en-US" sz="2000" b="1" i="1" dirty="0"/>
              <a:t>a}");</a:t>
            </a:r>
          </a:p>
          <a:p>
            <a:pPr marL="0" indent="0">
              <a:buNone/>
            </a:pPr>
            <a:r>
              <a:rPr lang="en-US" sz="2000" b="1" i="1" dirty="0"/>
              <a:t>        </a:t>
            </a:r>
            <a:r>
              <a:rPr lang="en-US" sz="2000" b="1" i="1" dirty="0" err="1"/>
              <a:t>Console.ReadKey</a:t>
            </a:r>
            <a:r>
              <a:rPr lang="en-US" sz="2000" b="1" i="1" dirty="0"/>
              <a:t>();</a:t>
            </a:r>
          </a:p>
          <a:p>
            <a:pPr marL="0" indent="0">
              <a:buNone/>
            </a:pPr>
            <a:r>
              <a:rPr lang="en-US" sz="2000" b="1" i="1" dirty="0"/>
              <a:t>    }</a:t>
            </a:r>
          </a:p>
          <a:p>
            <a:pPr marL="0" indent="0">
              <a:buNone/>
            </a:pPr>
            <a:r>
              <a:rPr lang="en-US" sz="2000" b="1" i="1" dirty="0"/>
              <a:t>    static void </a:t>
            </a:r>
            <a:r>
              <a:rPr lang="en-US" sz="2000" b="1" i="1" dirty="0" err="1"/>
              <a:t>IncrementVal</a:t>
            </a:r>
            <a:r>
              <a:rPr lang="en-US" sz="2000" b="1" i="1" dirty="0"/>
              <a:t>(</a:t>
            </a:r>
            <a:r>
              <a:rPr lang="en-US" sz="2000" b="1" i="1" dirty="0" err="1"/>
              <a:t>int</a:t>
            </a:r>
            <a:r>
              <a:rPr lang="en-US" sz="2000" b="1" i="1" dirty="0"/>
              <a:t> x)</a:t>
            </a:r>
          </a:p>
          <a:p>
            <a:pPr marL="0" indent="0">
              <a:buNone/>
            </a:pPr>
            <a:r>
              <a:rPr lang="en-US" sz="2000" b="1" i="1" dirty="0"/>
              <a:t>    {</a:t>
            </a:r>
          </a:p>
          <a:p>
            <a:pPr marL="0" indent="0">
              <a:buNone/>
            </a:pPr>
            <a:r>
              <a:rPr lang="en-US" sz="2000" b="1" i="1" dirty="0"/>
              <a:t>        x++;</a:t>
            </a:r>
          </a:p>
          <a:p>
            <a:pPr marL="0" indent="0">
              <a:buNone/>
            </a:pPr>
            <a:r>
              <a:rPr lang="en-US" sz="2000" b="1" i="1" dirty="0"/>
              <a:t>        </a:t>
            </a:r>
            <a:r>
              <a:rPr lang="en-US" sz="2000" b="1" i="1" dirty="0" err="1"/>
              <a:t>Console.WriteLine</a:t>
            </a:r>
            <a:r>
              <a:rPr lang="en-US" sz="2000" b="1" i="1" dirty="0"/>
              <a:t>($"</a:t>
            </a:r>
            <a:r>
              <a:rPr lang="en-US" sz="2000" b="1" i="1" dirty="0" err="1"/>
              <a:t>IncrementVal</a:t>
            </a:r>
            <a:r>
              <a:rPr lang="en-US" sz="2000" b="1" i="1" dirty="0"/>
              <a:t>: {x}");</a:t>
            </a:r>
          </a:p>
          <a:p>
            <a:pPr marL="0" indent="0">
              <a:buNone/>
            </a:pPr>
            <a:r>
              <a:rPr lang="en-US" sz="2000" b="1" i="1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7897810" y="2218268"/>
            <a:ext cx="3769257" cy="3962400"/>
          </a:xfrm>
        </p:spPr>
        <p:txBody>
          <a:bodyPr>
            <a:normAutofit fontScale="85000" lnSpcReduction="20000"/>
          </a:bodyPr>
          <a:lstStyle/>
          <a:p>
            <a:r>
              <a:rPr lang="ru-RU" sz="2000" dirty="0"/>
              <a:t>Консольный вывод: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Начальное значение переменной a = 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  <a:endParaRPr lang="ru-R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err="1"/>
              <a:t>IncrementVal</a:t>
            </a:r>
            <a:r>
              <a:rPr lang="ru-RU" sz="2000" dirty="0"/>
              <a:t>: 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  <a:endParaRPr lang="ru-R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Переменная a после передачи по значению равна = 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  <a:endParaRPr lang="ru-R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1674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4749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Пример передачи параметра по ссылке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89211" y="1371600"/>
            <a:ext cx="5064655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i="1" dirty="0"/>
              <a:t>static void Main(string[] </a:t>
            </a:r>
            <a:r>
              <a:rPr lang="en-US" sz="2000" b="1" i="1" dirty="0" err="1"/>
              <a:t>args</a:t>
            </a:r>
            <a:r>
              <a:rPr lang="en-US" sz="2000" b="1" i="1" dirty="0"/>
              <a:t>)</a:t>
            </a:r>
          </a:p>
          <a:p>
            <a:pPr marL="0" indent="0">
              <a:buNone/>
            </a:pPr>
            <a:r>
              <a:rPr lang="en-US" sz="2000" b="1" i="1" dirty="0"/>
              <a:t>    {</a:t>
            </a:r>
          </a:p>
          <a:p>
            <a:pPr marL="0" indent="0">
              <a:buNone/>
            </a:pPr>
            <a:r>
              <a:rPr lang="en-US" sz="2000" b="1" i="1" dirty="0"/>
              <a:t>        </a:t>
            </a:r>
            <a:r>
              <a:rPr lang="en-US" sz="2000" b="1" i="1" dirty="0" err="1"/>
              <a:t>int</a:t>
            </a:r>
            <a:r>
              <a:rPr lang="en-US" sz="2000" b="1" i="1" dirty="0"/>
              <a:t> a = 5;</a:t>
            </a:r>
          </a:p>
          <a:p>
            <a:pPr marL="0" indent="0">
              <a:buNone/>
            </a:pPr>
            <a:r>
              <a:rPr lang="en-US" sz="2000" b="1" i="1" dirty="0"/>
              <a:t>        </a:t>
            </a:r>
            <a:r>
              <a:rPr lang="en-US" sz="2000" b="1" i="1" dirty="0" err="1"/>
              <a:t>Console.WriteLine</a:t>
            </a:r>
            <a:r>
              <a:rPr lang="en-US" sz="2000" b="1" i="1" dirty="0"/>
              <a:t>($"</a:t>
            </a:r>
            <a:r>
              <a:rPr lang="ru-RU" sz="2000" b="1" i="1" dirty="0"/>
              <a:t>Начальное значение переменной </a:t>
            </a:r>
            <a:r>
              <a:rPr lang="en-US" sz="2000" b="1" i="1" dirty="0"/>
              <a:t>a  = {a}");</a:t>
            </a:r>
          </a:p>
          <a:p>
            <a:pPr marL="0" indent="0">
              <a:buNone/>
            </a:pPr>
            <a:r>
              <a:rPr lang="en-US" sz="2000" b="1" i="1" dirty="0"/>
              <a:t>        </a:t>
            </a:r>
            <a:r>
              <a:rPr lang="en-US" sz="2000" b="1" i="1" dirty="0" err="1"/>
              <a:t>IncrementRef</a:t>
            </a:r>
            <a:r>
              <a:rPr lang="en-US" sz="2000" b="1" i="1" dirty="0"/>
              <a:t>(ref a);</a:t>
            </a:r>
          </a:p>
          <a:p>
            <a:pPr marL="0" indent="0">
              <a:buNone/>
            </a:pPr>
            <a:r>
              <a:rPr lang="en-US" sz="2000" b="1" i="1" dirty="0"/>
              <a:t>        </a:t>
            </a:r>
            <a:r>
              <a:rPr lang="en-US" sz="2000" b="1" i="1" dirty="0" err="1"/>
              <a:t>Console.WriteLine</a:t>
            </a:r>
            <a:r>
              <a:rPr lang="en-US" sz="2000" b="1" i="1" dirty="0"/>
              <a:t>($"</a:t>
            </a:r>
            <a:r>
              <a:rPr lang="ru-RU" sz="2000" b="1" i="1" dirty="0"/>
              <a:t>Переменная </a:t>
            </a:r>
            <a:r>
              <a:rPr lang="en-US" sz="2000" b="1" i="1" dirty="0"/>
              <a:t>a </a:t>
            </a:r>
            <a:r>
              <a:rPr lang="ru-RU" sz="2000" b="1" i="1" dirty="0"/>
              <a:t>после передачи ссылке равна = {</a:t>
            </a:r>
            <a:r>
              <a:rPr lang="en-US" sz="2000" b="1" i="1" dirty="0"/>
              <a:t>a}");</a:t>
            </a:r>
          </a:p>
          <a:p>
            <a:pPr marL="0" indent="0">
              <a:buNone/>
            </a:pPr>
            <a:r>
              <a:rPr lang="en-US" sz="2000" b="1" i="1" dirty="0"/>
              <a:t>        </a:t>
            </a:r>
            <a:r>
              <a:rPr lang="en-US" sz="2000" b="1" i="1" dirty="0" err="1"/>
              <a:t>Console.ReadKey</a:t>
            </a:r>
            <a:r>
              <a:rPr lang="en-US" sz="2000" b="1" i="1" dirty="0"/>
              <a:t>();</a:t>
            </a:r>
          </a:p>
          <a:p>
            <a:pPr marL="0" indent="0">
              <a:buNone/>
            </a:pPr>
            <a:r>
              <a:rPr lang="en-US" sz="2000" b="1" i="1" dirty="0"/>
              <a:t>    }</a:t>
            </a:r>
          </a:p>
          <a:p>
            <a:pPr marL="0" indent="0">
              <a:buNone/>
            </a:pPr>
            <a:r>
              <a:rPr lang="en-US" sz="2000" b="1" i="1" dirty="0"/>
              <a:t>    static void </a:t>
            </a:r>
            <a:r>
              <a:rPr lang="en-US" sz="2000" b="1" i="1" dirty="0" err="1"/>
              <a:t>IncrementRef</a:t>
            </a:r>
            <a:r>
              <a:rPr lang="en-US" sz="2000" b="1" i="1" dirty="0"/>
              <a:t>(ref </a:t>
            </a:r>
            <a:r>
              <a:rPr lang="en-US" sz="2000" b="1" i="1" dirty="0" err="1"/>
              <a:t>int</a:t>
            </a:r>
            <a:r>
              <a:rPr lang="en-US" sz="2000" b="1" i="1" dirty="0"/>
              <a:t> x)</a:t>
            </a:r>
          </a:p>
          <a:p>
            <a:pPr marL="0" indent="0">
              <a:buNone/>
            </a:pPr>
            <a:r>
              <a:rPr lang="en-US" sz="2000" b="1" i="1" dirty="0"/>
              <a:t>    {</a:t>
            </a:r>
          </a:p>
          <a:p>
            <a:pPr marL="0" indent="0">
              <a:buNone/>
            </a:pPr>
            <a:r>
              <a:rPr lang="en-US" sz="2000" b="1" i="1" dirty="0"/>
              <a:t>        x++;</a:t>
            </a:r>
          </a:p>
          <a:p>
            <a:pPr marL="0" indent="0">
              <a:buNone/>
            </a:pPr>
            <a:r>
              <a:rPr lang="en-US" sz="2000" b="1" i="1" dirty="0"/>
              <a:t>        </a:t>
            </a:r>
            <a:r>
              <a:rPr lang="en-US" sz="2000" b="1" i="1" dirty="0" err="1"/>
              <a:t>Console.WriteLine</a:t>
            </a:r>
            <a:r>
              <a:rPr lang="en-US" sz="2000" b="1" i="1" dirty="0"/>
              <a:t>($"</a:t>
            </a:r>
            <a:r>
              <a:rPr lang="en-US" sz="2000" b="1" i="1" dirty="0" err="1"/>
              <a:t>IncrementRef</a:t>
            </a:r>
            <a:r>
              <a:rPr lang="en-US" sz="2000" b="1" i="1" dirty="0"/>
              <a:t>: {x}");</a:t>
            </a:r>
          </a:p>
          <a:p>
            <a:pPr marL="0" indent="0">
              <a:buNone/>
            </a:pPr>
            <a:r>
              <a:rPr lang="en-US" sz="2000" b="1" i="1" dirty="0"/>
              <a:t>    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653866" y="1930400"/>
            <a:ext cx="3698344" cy="3149600"/>
          </a:xfrm>
        </p:spPr>
        <p:txBody>
          <a:bodyPr>
            <a:normAutofit fontScale="85000" lnSpcReduction="20000"/>
          </a:bodyPr>
          <a:lstStyle/>
          <a:p>
            <a:r>
              <a:rPr lang="ru-RU" sz="2000" dirty="0"/>
              <a:t>Консольный вывод:</a:t>
            </a:r>
          </a:p>
          <a:p>
            <a:endParaRPr lang="ru-RU" sz="2000" dirty="0"/>
          </a:p>
          <a:p>
            <a:pPr marL="0" indent="0">
              <a:buNone/>
            </a:pPr>
            <a:r>
              <a:rPr lang="ru-RU" sz="2000" dirty="0"/>
              <a:t>Начальное значение переменной a = 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  <a:endParaRPr lang="ru-R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err="1"/>
              <a:t>IncrementRef</a:t>
            </a:r>
            <a:r>
              <a:rPr lang="ru-RU" sz="2000" dirty="0"/>
              <a:t>: 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  <a:endParaRPr lang="ru-R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Переменная a после передачи по ссылке равна = 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  <a:endParaRPr lang="ru-R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966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3100" y="624110"/>
            <a:ext cx="9829799" cy="1280890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Выходные параметры. Модификатор </a:t>
            </a:r>
            <a:r>
              <a:rPr lang="en-US" dirty="0">
                <a:solidFill>
                  <a:srgbClr val="FF0000"/>
                </a:solidFill>
              </a:rPr>
              <a:t>out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9354" y="1905000"/>
            <a:ext cx="8915400" cy="4064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200" dirty="0"/>
              <a:t>Выше мы использовали входные параметры. Но параметры могут быть также выходными. Чтобы сделать параметр выходным, перед ним ставится модификатор </a:t>
            </a:r>
            <a:r>
              <a:rPr lang="ru-RU" sz="2200" dirty="0" err="1"/>
              <a:t>out</a:t>
            </a:r>
            <a:r>
              <a:rPr lang="ru-RU" sz="2200" dirty="0"/>
              <a:t>:</a:t>
            </a:r>
            <a:endParaRPr lang="en-US" sz="2200" dirty="0"/>
          </a:p>
          <a:p>
            <a:pPr marL="0" indent="0" algn="just">
              <a:buNone/>
            </a:pPr>
            <a:endParaRPr lang="en-US" sz="2200" b="1" i="1" dirty="0"/>
          </a:p>
          <a:p>
            <a:pPr marL="0" indent="0" algn="just">
              <a:buNone/>
            </a:pPr>
            <a:r>
              <a:rPr lang="en-US" sz="2200" b="1" i="1" dirty="0"/>
              <a:t>static void Sum(</a:t>
            </a:r>
            <a:r>
              <a:rPr lang="en-US" sz="2200" b="1" i="1" dirty="0" err="1"/>
              <a:t>int</a:t>
            </a:r>
            <a:r>
              <a:rPr lang="en-US" sz="2200" b="1" i="1" dirty="0"/>
              <a:t> x, </a:t>
            </a:r>
            <a:r>
              <a:rPr lang="en-US" sz="2200" b="1" i="1" dirty="0" err="1"/>
              <a:t>int</a:t>
            </a:r>
            <a:r>
              <a:rPr lang="en-US" sz="2200" b="1" i="1" dirty="0"/>
              <a:t> y, out </a:t>
            </a:r>
            <a:r>
              <a:rPr lang="en-US" sz="2200" b="1" i="1" dirty="0" err="1"/>
              <a:t>int</a:t>
            </a:r>
            <a:r>
              <a:rPr lang="en-US" sz="2200" b="1" i="1" dirty="0"/>
              <a:t> a)</a:t>
            </a:r>
          </a:p>
          <a:p>
            <a:pPr marL="0" indent="0" algn="just">
              <a:buNone/>
            </a:pPr>
            <a:r>
              <a:rPr lang="en-US" sz="2200" b="1" i="1" dirty="0"/>
              <a:t>{</a:t>
            </a:r>
          </a:p>
          <a:p>
            <a:pPr marL="0" indent="0" algn="just">
              <a:buNone/>
            </a:pPr>
            <a:r>
              <a:rPr lang="en-US" sz="2200" b="1" i="1" dirty="0"/>
              <a:t>    a = x + y;</a:t>
            </a:r>
          </a:p>
          <a:p>
            <a:pPr marL="0" indent="0" algn="just">
              <a:buNone/>
            </a:pPr>
            <a:r>
              <a:rPr lang="en-US" sz="2200" b="1" i="1" dirty="0"/>
              <a:t>}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ru-RU" sz="2200" dirty="0">
                <a:solidFill>
                  <a:srgbClr val="FF0000"/>
                </a:solidFill>
              </a:rPr>
              <a:t>Здесь результат возвращается не через оператор </a:t>
            </a:r>
            <a:r>
              <a:rPr lang="ru-RU" sz="2200" dirty="0" err="1">
                <a:solidFill>
                  <a:srgbClr val="FF0000"/>
                </a:solidFill>
              </a:rPr>
              <a:t>return</a:t>
            </a:r>
            <a:r>
              <a:rPr lang="ru-RU" sz="2200" dirty="0">
                <a:solidFill>
                  <a:srgbClr val="FF0000"/>
                </a:solidFill>
              </a:rPr>
              <a:t>, а через выходной параметр.</a:t>
            </a:r>
            <a:endParaRPr lang="en-US" sz="2200" dirty="0">
              <a:solidFill>
                <a:srgbClr val="FF0000"/>
              </a:solidFill>
            </a:endParaRP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9198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ая прямоугольная выноска 3"/>
          <p:cNvSpPr/>
          <p:nvPr/>
        </p:nvSpPr>
        <p:spPr>
          <a:xfrm>
            <a:off x="7704668" y="2513821"/>
            <a:ext cx="3799944" cy="2322913"/>
          </a:xfrm>
          <a:prstGeom prst="wedgeRoundRectCallout">
            <a:avLst>
              <a:gd name="adj1" fmla="val -131450"/>
              <a:gd name="adj2" fmla="val 34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как и в случае с </a:t>
            </a:r>
            <a:r>
              <a:rPr lang="ru-RU" dirty="0" err="1"/>
              <a:t>ref</a:t>
            </a:r>
            <a:r>
              <a:rPr lang="ru-RU" dirty="0"/>
              <a:t> ключевое слово </a:t>
            </a:r>
            <a:r>
              <a:rPr lang="ru-RU" dirty="0" err="1"/>
              <a:t>out</a:t>
            </a:r>
            <a:r>
              <a:rPr lang="ru-RU" dirty="0"/>
              <a:t> используется как при определении метода, так и при его вызове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223"/>
          </a:xfrm>
        </p:spPr>
        <p:txBody>
          <a:bodyPr/>
          <a:lstStyle/>
          <a:p>
            <a:r>
              <a:rPr lang="ru-RU" dirty="0"/>
              <a:t>Использование в программе: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439333"/>
            <a:ext cx="8915400" cy="4471889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1" dirty="0"/>
              <a:t>static void Main(string[ ] </a:t>
            </a:r>
            <a:r>
              <a:rPr lang="en-US" sz="2400" b="1" i="1" dirty="0" err="1"/>
              <a:t>args</a:t>
            </a:r>
            <a:r>
              <a:rPr lang="en-US" sz="2400" b="1" i="1" dirty="0"/>
              <a:t>)</a:t>
            </a:r>
          </a:p>
          <a:p>
            <a:pPr marL="0" indent="0">
              <a:buNone/>
            </a:pPr>
            <a:r>
              <a:rPr lang="en-US" sz="2400" b="1" i="1" dirty="0"/>
              <a:t>{</a:t>
            </a:r>
          </a:p>
          <a:p>
            <a:pPr marL="0" indent="0">
              <a:buNone/>
            </a:pPr>
            <a:r>
              <a:rPr lang="en-US" sz="2400" b="1" i="1" dirty="0"/>
              <a:t>    </a:t>
            </a:r>
            <a:r>
              <a:rPr lang="en-US" sz="2400" b="1" i="1" dirty="0" err="1"/>
              <a:t>int</a:t>
            </a:r>
            <a:r>
              <a:rPr lang="en-US" sz="2400" b="1" i="1" dirty="0"/>
              <a:t> x = 10;</a:t>
            </a:r>
          </a:p>
          <a:p>
            <a:pPr marL="0" indent="0">
              <a:buNone/>
            </a:pPr>
            <a:r>
              <a:rPr lang="en-US" sz="2400" b="1" i="1" dirty="0"/>
              <a:t>    </a:t>
            </a:r>
            <a:r>
              <a:rPr lang="en-US" sz="2400" b="1" i="1" dirty="0" err="1"/>
              <a:t>int</a:t>
            </a:r>
            <a:r>
              <a:rPr lang="en-US" sz="2400" b="1" i="1" dirty="0"/>
              <a:t> z;</a:t>
            </a:r>
          </a:p>
          <a:p>
            <a:pPr marL="0" indent="0">
              <a:buNone/>
            </a:pPr>
            <a:r>
              <a:rPr lang="en-US" sz="2400" b="1" i="1" dirty="0"/>
              <a:t>    Sum(x, 15, out z);</a:t>
            </a:r>
          </a:p>
          <a:p>
            <a:pPr marL="0" indent="0">
              <a:buNone/>
            </a:pPr>
            <a:r>
              <a:rPr lang="en-US" sz="2400" b="1" i="1" dirty="0"/>
              <a:t>    </a:t>
            </a:r>
            <a:r>
              <a:rPr lang="en-US" sz="2400" b="1" i="1" dirty="0" err="1"/>
              <a:t>Console.WriteLine</a:t>
            </a:r>
            <a:r>
              <a:rPr lang="en-US" sz="2400" b="1" i="1" dirty="0"/>
              <a:t>(z);//?</a:t>
            </a:r>
          </a:p>
          <a:p>
            <a:pPr marL="0" indent="0">
              <a:buNone/>
            </a:pPr>
            <a:r>
              <a:rPr lang="en-US" sz="2400" b="1" i="1" dirty="0"/>
              <a:t>    </a:t>
            </a:r>
            <a:r>
              <a:rPr lang="en-US" sz="2400" b="1" i="1" dirty="0" err="1"/>
              <a:t>Console.ReadKey</a:t>
            </a:r>
            <a:r>
              <a:rPr lang="en-US" sz="2400" b="1" i="1" dirty="0"/>
              <a:t>();</a:t>
            </a:r>
          </a:p>
          <a:p>
            <a:pPr marL="0" indent="0">
              <a:buNone/>
            </a:pPr>
            <a:r>
              <a:rPr lang="en-US" sz="2400" b="1" i="1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859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13655" y="897467"/>
            <a:ext cx="8915400" cy="59605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sz="2000" b="1" i="1" dirty="0"/>
          </a:p>
          <a:p>
            <a:pPr marL="0" indent="0">
              <a:buNone/>
            </a:pPr>
            <a:r>
              <a:rPr lang="en-US" sz="2000" b="1" i="1" dirty="0"/>
              <a:t>static void Main(string[</a:t>
            </a:r>
            <a:r>
              <a:rPr lang="ru-RU" sz="2000" b="1" i="1" dirty="0"/>
              <a:t> </a:t>
            </a:r>
            <a:r>
              <a:rPr lang="en-US" sz="2000" b="1" i="1" dirty="0"/>
              <a:t>] </a:t>
            </a:r>
            <a:r>
              <a:rPr lang="en-US" sz="2000" b="1" i="1" dirty="0" err="1"/>
              <a:t>args</a:t>
            </a:r>
            <a:r>
              <a:rPr lang="en-US" sz="2000" b="1" i="1" dirty="0"/>
              <a:t>)</a:t>
            </a:r>
          </a:p>
          <a:p>
            <a:pPr marL="0" indent="0">
              <a:buNone/>
            </a:pPr>
            <a:r>
              <a:rPr lang="en-US" sz="2000" b="1" i="1" dirty="0"/>
              <a:t>{</a:t>
            </a:r>
          </a:p>
          <a:p>
            <a:pPr marL="0" indent="0">
              <a:buNone/>
            </a:pPr>
            <a:r>
              <a:rPr lang="en-US" sz="2000" b="1" i="1" dirty="0"/>
              <a:t>    </a:t>
            </a:r>
            <a:r>
              <a:rPr lang="en-US" sz="2000" b="1" i="1" dirty="0" err="1"/>
              <a:t>int</a:t>
            </a:r>
            <a:r>
              <a:rPr lang="en-US" sz="2000" b="1" i="1" dirty="0"/>
              <a:t> x = 10;</a:t>
            </a:r>
          </a:p>
          <a:p>
            <a:pPr marL="0" indent="0">
              <a:buNone/>
            </a:pPr>
            <a:r>
              <a:rPr lang="en-US" sz="2000" b="1" i="1" dirty="0"/>
              <a:t>    </a:t>
            </a:r>
            <a:r>
              <a:rPr lang="en-US" sz="2000" b="1" i="1" dirty="0" err="1"/>
              <a:t>int</a:t>
            </a:r>
            <a:r>
              <a:rPr lang="en-US" sz="2000" b="1" i="1" dirty="0"/>
              <a:t> area;</a:t>
            </a:r>
          </a:p>
          <a:p>
            <a:pPr marL="0" indent="0">
              <a:buNone/>
            </a:pPr>
            <a:r>
              <a:rPr lang="en-US" sz="2000" b="1" i="1" dirty="0"/>
              <a:t>    </a:t>
            </a:r>
            <a:r>
              <a:rPr lang="en-US" sz="2000" b="1" i="1" dirty="0" err="1"/>
              <a:t>int</a:t>
            </a:r>
            <a:r>
              <a:rPr lang="en-US" sz="2000" b="1" i="1" dirty="0"/>
              <a:t> </a:t>
            </a:r>
            <a:r>
              <a:rPr lang="en-US" sz="2000" b="1" i="1" dirty="0" err="1"/>
              <a:t>perimetr</a:t>
            </a:r>
            <a:r>
              <a:rPr lang="en-US" sz="2000" b="1" i="1" dirty="0"/>
              <a:t>;</a:t>
            </a:r>
          </a:p>
          <a:p>
            <a:pPr marL="0" indent="0">
              <a:buNone/>
            </a:pPr>
            <a:r>
              <a:rPr lang="en-US" sz="2000" b="1" i="1" dirty="0"/>
              <a:t>    </a:t>
            </a:r>
            <a:r>
              <a:rPr lang="en-US" sz="2000" b="1" i="1" dirty="0" err="1"/>
              <a:t>GetData</a:t>
            </a:r>
            <a:r>
              <a:rPr lang="en-US" sz="2000" b="1" i="1" dirty="0"/>
              <a:t>(x, 15, out area, out </a:t>
            </a:r>
            <a:r>
              <a:rPr lang="en-US" sz="2000" b="1" i="1" dirty="0" err="1"/>
              <a:t>perimetr</a:t>
            </a:r>
            <a:r>
              <a:rPr lang="en-US" sz="2000" b="1" i="1" dirty="0"/>
              <a:t>);</a:t>
            </a:r>
          </a:p>
          <a:p>
            <a:pPr marL="0" indent="0">
              <a:buNone/>
            </a:pPr>
            <a:r>
              <a:rPr lang="en-US" sz="2000" b="1" i="1" dirty="0"/>
              <a:t>    </a:t>
            </a:r>
            <a:r>
              <a:rPr lang="en-US" sz="2000" b="1" i="1" dirty="0" err="1"/>
              <a:t>Console.WriteLine</a:t>
            </a:r>
            <a:r>
              <a:rPr lang="en-US" sz="2000" b="1" i="1" dirty="0"/>
              <a:t>("</a:t>
            </a:r>
            <a:r>
              <a:rPr lang="ru-RU" sz="2000" b="1" i="1" dirty="0"/>
              <a:t>Площадь : " + </a:t>
            </a:r>
            <a:r>
              <a:rPr lang="en-US" sz="2000" b="1" i="1" dirty="0"/>
              <a:t>area);</a:t>
            </a:r>
          </a:p>
          <a:p>
            <a:pPr marL="0" indent="0">
              <a:buNone/>
            </a:pPr>
            <a:r>
              <a:rPr lang="en-US" sz="2000" b="1" i="1" dirty="0"/>
              <a:t>    </a:t>
            </a:r>
            <a:r>
              <a:rPr lang="en-US" sz="2000" b="1" i="1" dirty="0" err="1"/>
              <a:t>Console.WriteLine</a:t>
            </a:r>
            <a:r>
              <a:rPr lang="en-US" sz="2000" b="1" i="1" dirty="0"/>
              <a:t>("</a:t>
            </a:r>
            <a:r>
              <a:rPr lang="ru-RU" sz="2000" b="1" i="1" dirty="0"/>
              <a:t>Периметр : " + </a:t>
            </a:r>
            <a:r>
              <a:rPr lang="en-US" sz="2000" b="1" i="1" dirty="0" err="1"/>
              <a:t>perimetr</a:t>
            </a:r>
            <a:r>
              <a:rPr lang="en-US" sz="2000" b="1" i="1" dirty="0"/>
              <a:t>);</a:t>
            </a:r>
          </a:p>
          <a:p>
            <a:pPr marL="0" indent="0">
              <a:buNone/>
            </a:pPr>
            <a:r>
              <a:rPr lang="en-US" sz="2000" b="1" i="1" dirty="0"/>
              <a:t>     </a:t>
            </a:r>
            <a:r>
              <a:rPr lang="en-US" sz="2000" b="1" i="1" dirty="0" err="1"/>
              <a:t>Console.ReadKey</a:t>
            </a:r>
            <a:r>
              <a:rPr lang="en-US" sz="2000" b="1" i="1" dirty="0"/>
              <a:t>();</a:t>
            </a:r>
          </a:p>
          <a:p>
            <a:pPr marL="0" indent="0">
              <a:buNone/>
            </a:pPr>
            <a:r>
              <a:rPr lang="en-US" sz="2000" b="1" i="1" dirty="0"/>
              <a:t>}</a:t>
            </a:r>
          </a:p>
          <a:p>
            <a:pPr marL="0" indent="0">
              <a:buNone/>
            </a:pPr>
            <a:r>
              <a:rPr lang="en-US" sz="2000" b="1" i="1" dirty="0"/>
              <a:t>static void </a:t>
            </a:r>
            <a:r>
              <a:rPr lang="en-US" sz="2000" b="1" i="1" dirty="0" err="1"/>
              <a:t>GetData</a:t>
            </a:r>
            <a:r>
              <a:rPr lang="en-US" sz="2000" b="1" i="1" dirty="0"/>
              <a:t>(</a:t>
            </a:r>
            <a:r>
              <a:rPr lang="en-US" sz="2000" b="1" i="1" dirty="0" err="1"/>
              <a:t>int</a:t>
            </a:r>
            <a:r>
              <a:rPr lang="en-US" sz="2000" b="1" i="1" dirty="0"/>
              <a:t> x, </a:t>
            </a:r>
            <a:r>
              <a:rPr lang="en-US" sz="2000" b="1" i="1" dirty="0" err="1"/>
              <a:t>int</a:t>
            </a:r>
            <a:r>
              <a:rPr lang="en-US" sz="2000" b="1" i="1" dirty="0"/>
              <a:t> y, out </a:t>
            </a:r>
            <a:r>
              <a:rPr lang="en-US" sz="2000" b="1" i="1" dirty="0" err="1"/>
              <a:t>int</a:t>
            </a:r>
            <a:r>
              <a:rPr lang="en-US" sz="2000" b="1" i="1" dirty="0"/>
              <a:t> area, out </a:t>
            </a:r>
            <a:r>
              <a:rPr lang="en-US" sz="2000" b="1" i="1" dirty="0" err="1"/>
              <a:t>int</a:t>
            </a:r>
            <a:r>
              <a:rPr lang="en-US" sz="2000" b="1" i="1" dirty="0"/>
              <a:t> </a:t>
            </a:r>
            <a:r>
              <a:rPr lang="en-US" sz="2000" b="1" i="1" dirty="0" err="1"/>
              <a:t>perim</a:t>
            </a:r>
            <a:r>
              <a:rPr lang="en-US" sz="2000" b="1" i="1" dirty="0"/>
              <a:t>)</a:t>
            </a:r>
          </a:p>
          <a:p>
            <a:pPr marL="0" indent="0">
              <a:buNone/>
            </a:pPr>
            <a:r>
              <a:rPr lang="en-US" sz="2000" b="1" i="1" dirty="0"/>
              <a:t>{</a:t>
            </a:r>
          </a:p>
          <a:p>
            <a:pPr marL="0" indent="0">
              <a:buNone/>
            </a:pPr>
            <a:r>
              <a:rPr lang="en-US" sz="2000" b="1" i="1" dirty="0"/>
              <a:t>    area= x * y;</a:t>
            </a:r>
          </a:p>
          <a:p>
            <a:pPr marL="0" indent="0">
              <a:buNone/>
            </a:pPr>
            <a:r>
              <a:rPr lang="en-US" sz="2000" b="1" i="1" dirty="0"/>
              <a:t>    </a:t>
            </a:r>
            <a:r>
              <a:rPr lang="en-US" sz="2000" b="1" i="1" dirty="0" err="1"/>
              <a:t>perim</a:t>
            </a:r>
            <a:r>
              <a:rPr lang="en-US" sz="2000" b="1" i="1" dirty="0"/>
              <a:t>= (x + y)*2; </a:t>
            </a:r>
          </a:p>
          <a:p>
            <a:pPr marL="0" indent="0">
              <a:buNone/>
            </a:pPr>
            <a:r>
              <a:rPr lang="en-US" sz="2000" b="1" i="1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8132839" y="1688496"/>
            <a:ext cx="3241145" cy="1168400"/>
          </a:xfrm>
          <a:prstGeom prst="wedgeRoundRectCallout">
            <a:avLst>
              <a:gd name="adj1" fmla="val -58004"/>
              <a:gd name="adj2" fmla="val 121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Мы можем вернуть из метода не один вариант, а несколько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59BA92A-9932-494F-9234-3BAE6CDC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787" y="523722"/>
            <a:ext cx="9496198" cy="74749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Пример возврата нескольких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2514133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082800" y="626533"/>
            <a:ext cx="5520267" cy="3132667"/>
          </a:xfrm>
        </p:spPr>
        <p:txBody>
          <a:bodyPr/>
          <a:lstStyle/>
          <a:p>
            <a:r>
              <a:rPr lang="ru-RU" sz="2400" dirty="0"/>
              <a:t>Вместо:</a:t>
            </a:r>
          </a:p>
          <a:p>
            <a:pPr marL="0" indent="0">
              <a:buNone/>
            </a:pPr>
            <a:r>
              <a:rPr lang="en-US" b="1" i="1" dirty="0" err="1"/>
              <a:t>int</a:t>
            </a:r>
            <a:r>
              <a:rPr lang="en-US" b="1" i="1" dirty="0"/>
              <a:t> x = 10;</a:t>
            </a:r>
          </a:p>
          <a:p>
            <a:pPr marL="0" indent="0">
              <a:buNone/>
            </a:pPr>
            <a:r>
              <a:rPr lang="en-US" b="1" i="1" dirty="0" err="1"/>
              <a:t>int</a:t>
            </a:r>
            <a:r>
              <a:rPr lang="en-US" b="1" i="1" dirty="0"/>
              <a:t> area;</a:t>
            </a:r>
          </a:p>
          <a:p>
            <a:pPr marL="0" indent="0">
              <a:buNone/>
            </a:pPr>
            <a:r>
              <a:rPr lang="en-US" b="1" i="1" dirty="0" err="1"/>
              <a:t>int</a:t>
            </a:r>
            <a:r>
              <a:rPr lang="en-US" b="1" i="1" dirty="0"/>
              <a:t> </a:t>
            </a:r>
            <a:r>
              <a:rPr lang="en-US" b="1" i="1" dirty="0" err="1"/>
              <a:t>perimetr</a:t>
            </a:r>
            <a:r>
              <a:rPr lang="en-US" b="1" i="1" dirty="0"/>
              <a:t>;</a:t>
            </a:r>
          </a:p>
          <a:p>
            <a:pPr marL="0" indent="0">
              <a:buNone/>
            </a:pPr>
            <a:r>
              <a:rPr lang="en-US" b="1" i="1" dirty="0" err="1"/>
              <a:t>GetData</a:t>
            </a:r>
            <a:r>
              <a:rPr lang="en-US" b="1" i="1" dirty="0"/>
              <a:t>(x, 15, out area, out </a:t>
            </a:r>
            <a:r>
              <a:rPr lang="en-US" b="1" i="1" dirty="0" err="1"/>
              <a:t>perimetr</a:t>
            </a:r>
            <a:r>
              <a:rPr lang="en-US" b="1" i="1" dirty="0"/>
              <a:t>);</a:t>
            </a:r>
          </a:p>
          <a:p>
            <a:pPr marL="0" indent="0">
              <a:buNone/>
            </a:pPr>
            <a:r>
              <a:rPr lang="en-US" b="1" i="1" dirty="0" err="1"/>
              <a:t>Console.WriteLine</a:t>
            </a:r>
            <a:r>
              <a:rPr lang="en-US" b="1" i="1" dirty="0"/>
              <a:t>($"</a:t>
            </a:r>
            <a:r>
              <a:rPr lang="ru-RU" b="1" i="1" dirty="0"/>
              <a:t>Площадь : {</a:t>
            </a:r>
            <a:r>
              <a:rPr lang="en-US" b="1" i="1" dirty="0"/>
              <a:t>area}");</a:t>
            </a:r>
          </a:p>
          <a:p>
            <a:pPr marL="0" indent="0">
              <a:buNone/>
            </a:pPr>
            <a:r>
              <a:rPr lang="en-US" b="1" i="1" dirty="0" err="1"/>
              <a:t>Console.WriteLine</a:t>
            </a:r>
            <a:r>
              <a:rPr lang="en-US" b="1" i="1" dirty="0"/>
              <a:t>($"</a:t>
            </a:r>
            <a:r>
              <a:rPr lang="ru-RU" b="1" i="1" dirty="0"/>
              <a:t>Периметр : {</a:t>
            </a:r>
            <a:r>
              <a:rPr lang="en-US" b="1" i="1" dirty="0" err="1"/>
              <a:t>perimetr</a:t>
            </a:r>
            <a:r>
              <a:rPr lang="en-US" b="1" i="1" dirty="0"/>
              <a:t>}");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46911" y="3759200"/>
            <a:ext cx="5147733" cy="2252133"/>
          </a:xfrm>
        </p:spPr>
        <p:txBody>
          <a:bodyPr/>
          <a:lstStyle/>
          <a:p>
            <a:r>
              <a:rPr lang="ru-RU" sz="2400" dirty="0"/>
              <a:t>Мы можем написать:</a:t>
            </a:r>
          </a:p>
          <a:p>
            <a:pPr marL="0" indent="0">
              <a:buNone/>
            </a:pPr>
            <a:r>
              <a:rPr lang="en-US" b="1" i="1" dirty="0" err="1"/>
              <a:t>int</a:t>
            </a:r>
            <a:r>
              <a:rPr lang="en-US" b="1" i="1" dirty="0"/>
              <a:t> x = 10;</a:t>
            </a:r>
          </a:p>
          <a:p>
            <a:pPr marL="0" indent="0">
              <a:buNone/>
            </a:pPr>
            <a:r>
              <a:rPr lang="en-US" b="1" i="1" dirty="0" err="1"/>
              <a:t>GetData</a:t>
            </a:r>
            <a:r>
              <a:rPr lang="en-US" b="1" i="1" dirty="0"/>
              <a:t>(x, 15, out </a:t>
            </a:r>
            <a:r>
              <a:rPr lang="en-US" b="1" i="1" dirty="0" err="1"/>
              <a:t>int</a:t>
            </a:r>
            <a:r>
              <a:rPr lang="en-US" b="1" i="1" dirty="0"/>
              <a:t> area, out </a:t>
            </a:r>
            <a:r>
              <a:rPr lang="en-US" b="1" i="1" dirty="0" err="1"/>
              <a:t>int</a:t>
            </a:r>
            <a:r>
              <a:rPr lang="en-US" b="1" i="1" dirty="0"/>
              <a:t> </a:t>
            </a:r>
            <a:r>
              <a:rPr lang="en-US" b="1" i="1" dirty="0" err="1"/>
              <a:t>perimetr</a:t>
            </a:r>
            <a:r>
              <a:rPr lang="en-US" b="1" i="1" dirty="0"/>
              <a:t>);</a:t>
            </a:r>
          </a:p>
          <a:p>
            <a:pPr marL="0" indent="0">
              <a:buNone/>
            </a:pPr>
            <a:r>
              <a:rPr lang="en-US" b="1" i="1" dirty="0" err="1"/>
              <a:t>Console.WriteLine</a:t>
            </a:r>
            <a:r>
              <a:rPr lang="en-US" b="1" i="1" dirty="0"/>
              <a:t>($"</a:t>
            </a:r>
            <a:r>
              <a:rPr lang="ru-RU" b="1" i="1" dirty="0"/>
              <a:t>Площадь : {</a:t>
            </a:r>
            <a:r>
              <a:rPr lang="en-US" b="1" i="1" dirty="0"/>
              <a:t>area}");</a:t>
            </a:r>
          </a:p>
          <a:p>
            <a:pPr marL="0" indent="0">
              <a:buNone/>
            </a:pPr>
            <a:r>
              <a:rPr lang="en-US" b="1" i="1" dirty="0" err="1"/>
              <a:t>Console.WriteLine</a:t>
            </a:r>
            <a:r>
              <a:rPr lang="en-US" b="1" i="1" dirty="0"/>
              <a:t>($"</a:t>
            </a:r>
            <a:r>
              <a:rPr lang="ru-RU" b="1" i="1" dirty="0"/>
              <a:t>Периметр : {</a:t>
            </a:r>
            <a:r>
              <a:rPr lang="en-US" b="1" i="1" dirty="0" err="1"/>
              <a:t>perimetr</a:t>
            </a:r>
            <a:r>
              <a:rPr lang="en-US" b="1" i="1" dirty="0"/>
              <a:t>}");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220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3101" y="624110"/>
            <a:ext cx="9561512" cy="1280890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Входные параметры. Модификатор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Кроме выходных параметров с модификатором </a:t>
            </a:r>
            <a:r>
              <a:rPr lang="ru-RU" sz="2400" dirty="0" err="1"/>
              <a:t>out</a:t>
            </a:r>
            <a:r>
              <a:rPr lang="ru-RU" sz="2400" dirty="0"/>
              <a:t> метод может использовать входные параметры с модификатором </a:t>
            </a:r>
            <a:r>
              <a:rPr lang="ru-RU" sz="2400" dirty="0" err="1"/>
              <a:t>in</a:t>
            </a:r>
            <a:r>
              <a:rPr lang="ru-RU" sz="2400" dirty="0"/>
              <a:t>. 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ru-RU" sz="2400" dirty="0"/>
              <a:t>Модификатор </a:t>
            </a:r>
            <a:r>
              <a:rPr lang="ru-RU" sz="2400" dirty="0" err="1"/>
              <a:t>in</a:t>
            </a:r>
            <a:r>
              <a:rPr lang="ru-RU" sz="2400" dirty="0"/>
              <a:t> указывает, что через данный параметр </a:t>
            </a:r>
            <a:r>
              <a:rPr lang="ru-RU" sz="2400" dirty="0">
                <a:solidFill>
                  <a:srgbClr val="FF0000"/>
                </a:solidFill>
              </a:rPr>
              <a:t>аргумент будет передаваться в метод по ссылке</a:t>
            </a:r>
            <a:r>
              <a:rPr lang="ru-RU" sz="2400" dirty="0"/>
              <a:t>, однако внутри метода значение параметра </a:t>
            </a:r>
            <a:r>
              <a:rPr lang="ru-RU" sz="2400" dirty="0">
                <a:solidFill>
                  <a:srgbClr val="FF0000"/>
                </a:solidFill>
              </a:rPr>
              <a:t>нельзя будет изменить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101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ая прямоугольная выноска 3"/>
          <p:cNvSpPr/>
          <p:nvPr/>
        </p:nvSpPr>
        <p:spPr>
          <a:xfrm>
            <a:off x="6096000" y="3271761"/>
            <a:ext cx="6096000" cy="1104296"/>
          </a:xfrm>
          <a:prstGeom prst="wedgeRoundRectCallout">
            <a:avLst>
              <a:gd name="adj1" fmla="val -66001"/>
              <a:gd name="adj2" fmla="val -14998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Переменные, передаваемые в качестве аргументов </a:t>
            </a:r>
            <a:r>
              <a:rPr lang="ru-RU" sz="2000" dirty="0" err="1"/>
              <a:t>in</a:t>
            </a:r>
            <a:r>
              <a:rPr lang="ru-RU" sz="2000" dirty="0"/>
              <a:t>, требуется инициализировать перед передачей в метод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6015" y="669471"/>
            <a:ext cx="9998527" cy="62048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Пример (входные параметры с модификатором </a:t>
            </a:r>
            <a:r>
              <a:rPr lang="en-US" sz="2800" b="1" dirty="0">
                <a:solidFill>
                  <a:srgbClr val="FF0000"/>
                </a:solidFill>
              </a:rPr>
              <a:t>in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56015" y="1289957"/>
            <a:ext cx="8915400" cy="34347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sz="2400" b="1" i="1" dirty="0"/>
          </a:p>
          <a:p>
            <a:pPr marL="0" indent="0">
              <a:buNone/>
            </a:pPr>
            <a:r>
              <a:rPr lang="en-US" sz="2400" b="1" i="1" dirty="0"/>
              <a:t>static void </a:t>
            </a:r>
            <a:r>
              <a:rPr lang="en-US" sz="2400" b="1" i="1" dirty="0" err="1"/>
              <a:t>GetData</a:t>
            </a:r>
            <a:r>
              <a:rPr lang="en-US" sz="2400" b="1" i="1" dirty="0"/>
              <a:t>(in </a:t>
            </a:r>
            <a:r>
              <a:rPr lang="en-US" sz="2400" b="1" i="1" dirty="0" err="1"/>
              <a:t>int</a:t>
            </a:r>
            <a:r>
              <a:rPr lang="en-US" sz="2400" b="1" i="1" dirty="0"/>
              <a:t> x, </a:t>
            </a:r>
            <a:r>
              <a:rPr lang="en-US" sz="2400" b="1" i="1" dirty="0" err="1"/>
              <a:t>int</a:t>
            </a:r>
            <a:r>
              <a:rPr lang="en-US" sz="2400" b="1" i="1" dirty="0"/>
              <a:t> y, out </a:t>
            </a:r>
            <a:r>
              <a:rPr lang="en-US" sz="2400" b="1" i="1" dirty="0" err="1"/>
              <a:t>int</a:t>
            </a:r>
            <a:r>
              <a:rPr lang="en-US" sz="2400" b="1" i="1" dirty="0"/>
              <a:t> area, out </a:t>
            </a:r>
            <a:r>
              <a:rPr lang="en-US" sz="2400" b="1" i="1" dirty="0" err="1"/>
              <a:t>int</a:t>
            </a:r>
            <a:r>
              <a:rPr lang="en-US" sz="2400" b="1" i="1" dirty="0"/>
              <a:t> </a:t>
            </a:r>
            <a:r>
              <a:rPr lang="en-US" sz="2400" b="1" i="1" dirty="0" err="1"/>
              <a:t>perim</a:t>
            </a:r>
            <a:r>
              <a:rPr lang="en-US" sz="2400" b="1" i="1" dirty="0"/>
              <a:t>)</a:t>
            </a:r>
          </a:p>
          <a:p>
            <a:pPr marL="0" indent="0">
              <a:buNone/>
            </a:pPr>
            <a:r>
              <a:rPr lang="en-US" sz="2400" b="1" i="1" dirty="0"/>
              <a:t>{</a:t>
            </a:r>
          </a:p>
          <a:p>
            <a:pPr marL="0" indent="0">
              <a:buNone/>
            </a:pPr>
            <a:r>
              <a:rPr lang="en-US" sz="2400" b="1" i="1" dirty="0"/>
              <a:t>    // x = x + 10; – </a:t>
            </a:r>
            <a:r>
              <a:rPr lang="ru-RU" sz="2400" b="1" i="1" dirty="0"/>
              <a:t>нельзя изменить значение параметра </a:t>
            </a:r>
            <a:r>
              <a:rPr lang="en-US" sz="2400" b="1" i="1" dirty="0"/>
              <a:t>x</a:t>
            </a:r>
          </a:p>
          <a:p>
            <a:pPr marL="0" indent="0">
              <a:buNone/>
            </a:pPr>
            <a:r>
              <a:rPr lang="en-US" sz="2400" b="1" i="1" dirty="0"/>
              <a:t>    y = y + 10;</a:t>
            </a:r>
          </a:p>
          <a:p>
            <a:pPr marL="0" indent="0">
              <a:buNone/>
            </a:pPr>
            <a:r>
              <a:rPr lang="en-US" sz="2400" b="1" i="1" dirty="0"/>
              <a:t>    area = x * y;</a:t>
            </a:r>
          </a:p>
          <a:p>
            <a:pPr marL="0" indent="0">
              <a:buNone/>
            </a:pPr>
            <a:r>
              <a:rPr lang="en-US" sz="2400" b="1" i="1" dirty="0"/>
              <a:t>    </a:t>
            </a:r>
            <a:r>
              <a:rPr lang="en-US" sz="2400" b="1" i="1" dirty="0" err="1"/>
              <a:t>perim</a:t>
            </a:r>
            <a:r>
              <a:rPr lang="en-US" sz="2400" b="1" i="1" dirty="0"/>
              <a:t> = (x + y) * 2;</a:t>
            </a:r>
          </a:p>
          <a:p>
            <a:pPr marL="0" indent="0">
              <a:buNone/>
            </a:pPr>
            <a:r>
              <a:rPr lang="en-US" sz="2400" b="1" i="1" dirty="0"/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88D1C22-C240-4809-90DB-E04C830023A6}"/>
              </a:ext>
            </a:extLst>
          </p:cNvPr>
          <p:cNvSpPr/>
          <p:nvPr/>
        </p:nvSpPr>
        <p:spPr>
          <a:xfrm>
            <a:off x="2082441" y="5345165"/>
            <a:ext cx="8012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int x=10;GetData( x, 10,out int area, out int </a:t>
            </a:r>
            <a:r>
              <a:rPr lang="en-US" sz="2400" b="1" dirty="0" err="1"/>
              <a:t>perimetr</a:t>
            </a:r>
            <a:r>
              <a:rPr lang="en-US" sz="2400" b="1" dirty="0"/>
              <a:t>);</a:t>
            </a:r>
            <a:endParaRPr lang="ru-RU" sz="2400" b="1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9C7E850-16C1-476B-8773-05D68D64BBBA}"/>
              </a:ext>
            </a:extLst>
          </p:cNvPr>
          <p:cNvSpPr txBox="1">
            <a:spLocks/>
          </p:cNvSpPr>
          <p:nvPr/>
        </p:nvSpPr>
        <p:spPr>
          <a:xfrm>
            <a:off x="1856015" y="4589165"/>
            <a:ext cx="9998527" cy="6204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Вызов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E503460-2DE3-4A13-B72A-20F554DB931A}"/>
              </a:ext>
            </a:extLst>
          </p:cNvPr>
          <p:cNvSpPr/>
          <p:nvPr/>
        </p:nvSpPr>
        <p:spPr>
          <a:xfrm>
            <a:off x="2089935" y="6127028"/>
            <a:ext cx="9849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***Входные параметры можно использовать начиная с версии языка </a:t>
            </a:r>
            <a:r>
              <a:rPr lang="en-US" b="1" dirty="0"/>
              <a:t>C# </a:t>
            </a:r>
            <a:r>
              <a:rPr lang="ru-RU" b="1" dirty="0"/>
              <a:t>выше 7.1</a:t>
            </a:r>
          </a:p>
        </p:txBody>
      </p:sp>
    </p:spTree>
    <p:extLst>
      <p:ext uri="{BB962C8B-B14F-4D97-AF65-F5344CB8AC3E}">
        <p14:creationId xmlns:p14="http://schemas.microsoft.com/office/powerpoint/2010/main" val="90884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метода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b="1" i="1" dirty="0"/>
              <a:t>[ атрибуты ] [ спецификаторы ] тип имя ( [ параметры ] )  </a:t>
            </a:r>
          </a:p>
          <a:p>
            <a:pPr marL="0" indent="0">
              <a:buNone/>
            </a:pPr>
            <a:r>
              <a:rPr lang="en-US" sz="2400" b="1" i="1" dirty="0"/>
              <a:t>  {</a:t>
            </a:r>
          </a:p>
          <a:p>
            <a:pPr marL="0" indent="0">
              <a:buNone/>
            </a:pPr>
            <a:r>
              <a:rPr lang="en-US" sz="2400" b="1" i="1" dirty="0"/>
              <a:t>      </a:t>
            </a:r>
            <a:r>
              <a:rPr lang="ru-RU" sz="2400" b="1" i="1" dirty="0" err="1"/>
              <a:t>тело_метода</a:t>
            </a:r>
            <a:endParaRPr lang="en-US" sz="2400" b="1" i="1" dirty="0"/>
          </a:p>
          <a:p>
            <a:pPr marL="0" indent="0">
              <a:buNone/>
            </a:pPr>
            <a:r>
              <a:rPr lang="en-US" sz="2400" b="1" i="1" dirty="0"/>
              <a:t>  }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en-US" dirty="0" err="1"/>
              <a:t>Спецификаторы</a:t>
            </a:r>
            <a:r>
              <a:rPr lang="en-US" dirty="0"/>
              <a:t>: new, public, protected, internal, protected internal, private, static, virtual, sealed, override, abstract, extern.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Метод класса имеет непосредственный доступ к его полям.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314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624110"/>
            <a:ext cx="8915400" cy="1001490"/>
          </a:xfrm>
        </p:spPr>
        <p:txBody>
          <a:bodyPr>
            <a:normAutofit fontScale="90000"/>
          </a:bodyPr>
          <a:lstStyle/>
          <a:p>
            <a:r>
              <a:rPr lang="ru-RU" dirty="0"/>
              <a:t>Массив параметров и ключевое слово </a:t>
            </a:r>
            <a:r>
              <a:rPr lang="ru-RU" dirty="0" err="1"/>
              <a:t>params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455333" y="1777999"/>
            <a:ext cx="4876800" cy="4504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static void Addition(</a:t>
            </a:r>
            <a:r>
              <a:rPr lang="en-US" b="1" i="1" dirty="0" err="1"/>
              <a:t>params</a:t>
            </a:r>
            <a:r>
              <a:rPr lang="en-US" b="1" i="1" dirty="0"/>
              <a:t> </a:t>
            </a:r>
            <a:r>
              <a:rPr lang="en-US" b="1" i="1" dirty="0" err="1"/>
              <a:t>int</a:t>
            </a:r>
            <a:r>
              <a:rPr lang="en-US" b="1" i="1" dirty="0"/>
              <a:t>[</a:t>
            </a:r>
            <a:r>
              <a:rPr lang="ru-RU" b="1" i="1" dirty="0"/>
              <a:t> </a:t>
            </a:r>
            <a:r>
              <a:rPr lang="en-US" b="1" i="1" dirty="0"/>
              <a:t>] integers)</a:t>
            </a:r>
          </a:p>
          <a:p>
            <a:pPr marL="0" indent="0">
              <a:buNone/>
            </a:pPr>
            <a:r>
              <a:rPr lang="en-US" b="1" i="1" dirty="0"/>
              <a:t>{</a:t>
            </a:r>
          </a:p>
          <a:p>
            <a:pPr marL="0" indent="0">
              <a:buNone/>
            </a:pPr>
            <a:r>
              <a:rPr lang="en-US" b="1" i="1" dirty="0"/>
              <a:t>    </a:t>
            </a:r>
            <a:r>
              <a:rPr lang="en-US" b="1" i="1" dirty="0" err="1"/>
              <a:t>int</a:t>
            </a:r>
            <a:r>
              <a:rPr lang="en-US" b="1" i="1" dirty="0"/>
              <a:t> result = 0;</a:t>
            </a:r>
          </a:p>
          <a:p>
            <a:pPr marL="0" indent="0">
              <a:buNone/>
            </a:pPr>
            <a:r>
              <a:rPr lang="en-US" b="1" i="1" dirty="0"/>
              <a:t>    for (</a:t>
            </a:r>
            <a:r>
              <a:rPr lang="en-US" b="1" i="1" dirty="0" err="1"/>
              <a:t>int</a:t>
            </a:r>
            <a:r>
              <a:rPr lang="en-US" b="1" i="1" dirty="0"/>
              <a:t> </a:t>
            </a:r>
            <a:r>
              <a:rPr lang="en-US" b="1" i="1" dirty="0" err="1"/>
              <a:t>i</a:t>
            </a:r>
            <a:r>
              <a:rPr lang="en-US" b="1" i="1" dirty="0"/>
              <a:t> = 0; </a:t>
            </a:r>
            <a:r>
              <a:rPr lang="en-US" b="1" i="1" dirty="0" err="1"/>
              <a:t>i</a:t>
            </a:r>
            <a:r>
              <a:rPr lang="en-US" b="1" i="1" dirty="0"/>
              <a:t> &lt; </a:t>
            </a:r>
            <a:r>
              <a:rPr lang="en-US" b="1" i="1" dirty="0" err="1"/>
              <a:t>integers.Length</a:t>
            </a:r>
            <a:r>
              <a:rPr lang="en-US" b="1" i="1" dirty="0"/>
              <a:t>; </a:t>
            </a:r>
            <a:r>
              <a:rPr lang="en-US" b="1" i="1" dirty="0" err="1"/>
              <a:t>i</a:t>
            </a:r>
            <a:r>
              <a:rPr lang="en-US" b="1" i="1" dirty="0"/>
              <a:t>++)</a:t>
            </a:r>
          </a:p>
          <a:p>
            <a:pPr marL="0" indent="0">
              <a:buNone/>
            </a:pPr>
            <a:r>
              <a:rPr lang="en-US" b="1" i="1" dirty="0"/>
              <a:t>    {</a:t>
            </a:r>
          </a:p>
          <a:p>
            <a:pPr marL="0" indent="0">
              <a:buNone/>
            </a:pPr>
            <a:r>
              <a:rPr lang="en-US" b="1" i="1" dirty="0"/>
              <a:t>        result += integers[</a:t>
            </a:r>
            <a:r>
              <a:rPr lang="en-US" b="1" i="1" dirty="0" err="1"/>
              <a:t>i</a:t>
            </a:r>
            <a:r>
              <a:rPr lang="en-US" b="1" i="1" dirty="0"/>
              <a:t>];</a:t>
            </a:r>
          </a:p>
          <a:p>
            <a:pPr marL="0" indent="0">
              <a:buNone/>
            </a:pPr>
            <a:r>
              <a:rPr lang="en-US" b="1" i="1" dirty="0"/>
              <a:t>    }</a:t>
            </a:r>
          </a:p>
          <a:p>
            <a:pPr marL="0" indent="0">
              <a:buNone/>
            </a:pPr>
            <a:r>
              <a:rPr lang="en-US" b="1" i="1" dirty="0"/>
              <a:t>    </a:t>
            </a:r>
            <a:r>
              <a:rPr lang="en-US" b="1" i="1" dirty="0" err="1"/>
              <a:t>Console.WriteLine</a:t>
            </a:r>
            <a:r>
              <a:rPr lang="en-US" b="1" i="1" dirty="0"/>
              <a:t>(result);</a:t>
            </a:r>
          </a:p>
          <a:p>
            <a:pPr marL="0" indent="0">
              <a:buNone/>
            </a:pPr>
            <a:r>
              <a:rPr lang="en-US" b="1" i="1" dirty="0"/>
              <a:t>}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986057" y="2895599"/>
            <a:ext cx="4961662" cy="3386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 static void Main(string[</a:t>
            </a:r>
            <a:r>
              <a:rPr lang="ru-RU" b="1" i="1" dirty="0"/>
              <a:t> </a:t>
            </a:r>
            <a:r>
              <a:rPr lang="en-US" b="1" i="1" dirty="0"/>
              <a:t>] </a:t>
            </a:r>
            <a:r>
              <a:rPr lang="en-US" b="1" i="1" dirty="0" err="1"/>
              <a:t>args</a:t>
            </a:r>
            <a:r>
              <a:rPr lang="en-US" b="1" i="1" dirty="0"/>
              <a:t>)</a:t>
            </a:r>
          </a:p>
          <a:p>
            <a:pPr marL="0" indent="0">
              <a:buNone/>
            </a:pPr>
            <a:r>
              <a:rPr lang="en-US" b="1" i="1" dirty="0"/>
              <a:t>{</a:t>
            </a:r>
          </a:p>
          <a:p>
            <a:pPr marL="0" indent="0">
              <a:buNone/>
            </a:pPr>
            <a:r>
              <a:rPr lang="en-US" b="1" i="1" dirty="0"/>
              <a:t>    Addition(1, 2, 3, 4, 5);//?</a:t>
            </a:r>
          </a:p>
          <a:p>
            <a:pPr marL="0" indent="0">
              <a:buNone/>
            </a:pPr>
            <a:r>
              <a:rPr lang="en-US" b="1" i="1" dirty="0"/>
              <a:t>     </a:t>
            </a:r>
            <a:r>
              <a:rPr lang="en-US" b="1" i="1" dirty="0" err="1"/>
              <a:t>int</a:t>
            </a:r>
            <a:r>
              <a:rPr lang="en-US" b="1" i="1" dirty="0"/>
              <a:t>[</a:t>
            </a:r>
            <a:r>
              <a:rPr lang="ru-RU" b="1" i="1" dirty="0"/>
              <a:t> </a:t>
            </a:r>
            <a:r>
              <a:rPr lang="en-US" b="1" i="1" dirty="0"/>
              <a:t>] array = new </a:t>
            </a:r>
            <a:r>
              <a:rPr lang="en-US" b="1" i="1" dirty="0" err="1"/>
              <a:t>int</a:t>
            </a:r>
            <a:r>
              <a:rPr lang="en-US" b="1" i="1" dirty="0"/>
              <a:t>[</a:t>
            </a:r>
            <a:r>
              <a:rPr lang="ru-RU" b="1" i="1" dirty="0"/>
              <a:t> </a:t>
            </a:r>
            <a:r>
              <a:rPr lang="en-US" b="1" i="1" dirty="0"/>
              <a:t>] { 1, 2, 3, 4, 5, 6, 7 };</a:t>
            </a:r>
          </a:p>
          <a:p>
            <a:pPr marL="0" indent="0">
              <a:buNone/>
            </a:pPr>
            <a:r>
              <a:rPr lang="en-US" b="1" i="1" dirty="0"/>
              <a:t>    Addition(array);//?</a:t>
            </a:r>
          </a:p>
          <a:p>
            <a:pPr marL="0" indent="0">
              <a:buNone/>
            </a:pPr>
            <a:r>
              <a:rPr lang="en-US" b="1" i="1" dirty="0"/>
              <a:t>    Addition();//?</a:t>
            </a:r>
          </a:p>
          <a:p>
            <a:pPr marL="0" indent="0">
              <a:buNone/>
            </a:pPr>
            <a:r>
              <a:rPr lang="en-US" b="1" i="1" dirty="0"/>
              <a:t>    </a:t>
            </a:r>
            <a:r>
              <a:rPr lang="en-US" b="1" i="1" dirty="0" err="1"/>
              <a:t>Console.ReadLine</a:t>
            </a:r>
            <a:r>
              <a:rPr lang="en-US" b="1" i="1" dirty="0"/>
              <a:t>();</a:t>
            </a:r>
          </a:p>
          <a:p>
            <a:pPr marL="0" indent="0">
              <a:buNone/>
            </a:pPr>
            <a:r>
              <a:rPr lang="en-US" b="1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1314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параметров и ключевое слово </a:t>
            </a:r>
            <a:r>
              <a:rPr lang="ru-RU" dirty="0" err="1"/>
              <a:t>params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/>
              <a:t>Сам параметр с ключевым словом </a:t>
            </a:r>
            <a:r>
              <a:rPr lang="ru-RU" sz="2000" dirty="0" err="1"/>
              <a:t>params</a:t>
            </a:r>
            <a:r>
              <a:rPr lang="ru-RU" sz="2000" dirty="0"/>
              <a:t> при определении метода должен представлять одномерный массив того типа, данные которого мы собираемся использовать. </a:t>
            </a:r>
          </a:p>
          <a:p>
            <a:pPr algn="just"/>
            <a:r>
              <a:rPr lang="ru-RU" sz="2000" dirty="0"/>
              <a:t>При вызове метода на место параметра с модификатором </a:t>
            </a:r>
            <a:r>
              <a:rPr lang="ru-RU" sz="2000" dirty="0" err="1"/>
              <a:t>params</a:t>
            </a:r>
            <a:r>
              <a:rPr lang="ru-RU" sz="2000" dirty="0"/>
              <a:t> мы можем передать как отдельные значения, так и массив значений, либо вообще не передавать параметры. </a:t>
            </a:r>
          </a:p>
          <a:p>
            <a:pPr algn="just"/>
            <a:r>
              <a:rPr lang="ru-RU" sz="2000" dirty="0"/>
              <a:t>Если же нам надо передать какие- то другие параметры, то они должны указываться до параметра с ключевым словом </a:t>
            </a:r>
            <a:r>
              <a:rPr lang="ru-RU" sz="2000" dirty="0" err="1"/>
              <a:t>params</a:t>
            </a:r>
            <a:r>
              <a:rPr lang="ru-RU" sz="2000" dirty="0"/>
              <a:t>. </a:t>
            </a:r>
          </a:p>
          <a:p>
            <a:pPr algn="just"/>
            <a:r>
              <a:rPr lang="ru-RU" sz="2000" dirty="0"/>
              <a:t>Также этот способ передачи параметров надо отличать от передачи массива в качестве параметра.</a:t>
            </a:r>
          </a:p>
        </p:txBody>
      </p:sp>
    </p:spTree>
    <p:extLst>
      <p:ext uri="{BB962C8B-B14F-4D97-AF65-F5344CB8AC3E}">
        <p14:creationId xmlns:p14="http://schemas.microsoft.com/office/powerpoint/2010/main" val="468514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815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Вопросы и упражнения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к лекции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6981" y="1557867"/>
            <a:ext cx="8911687" cy="5300133"/>
          </a:xfrm>
        </p:spPr>
        <p:txBody>
          <a:bodyPr>
            <a:normAutofit fontScale="77500" lnSpcReduction="20000"/>
          </a:bodyPr>
          <a:lstStyle/>
          <a:p>
            <a:r>
              <a:rPr lang="ru-RU" sz="2600" b="1" dirty="0">
                <a:solidFill>
                  <a:srgbClr val="C00000"/>
                </a:solidFill>
              </a:rPr>
              <a:t>Какой результат работы будет у следующей программы и почему:</a:t>
            </a:r>
          </a:p>
          <a:p>
            <a:pPr marL="0" indent="0">
              <a:buNone/>
            </a:pPr>
            <a:r>
              <a:rPr lang="en-US" sz="2200" b="1" i="1" dirty="0"/>
              <a:t>class Program</a:t>
            </a:r>
          </a:p>
          <a:p>
            <a:pPr marL="0" indent="0">
              <a:buNone/>
            </a:pPr>
            <a:r>
              <a:rPr lang="en-US" sz="2200" b="1" i="1" dirty="0"/>
              <a:t>{</a:t>
            </a:r>
          </a:p>
          <a:p>
            <a:pPr marL="0" indent="0">
              <a:buNone/>
            </a:pPr>
            <a:r>
              <a:rPr lang="en-US" sz="2200" b="1" i="1" dirty="0"/>
              <a:t>    static void Main(string[</a:t>
            </a:r>
            <a:r>
              <a:rPr lang="ru-RU" sz="2200" b="1" i="1" dirty="0"/>
              <a:t> </a:t>
            </a:r>
            <a:r>
              <a:rPr lang="en-US" sz="2200" b="1" i="1" dirty="0"/>
              <a:t>] </a:t>
            </a:r>
            <a:r>
              <a:rPr lang="en-US" sz="2200" b="1" i="1" dirty="0" err="1"/>
              <a:t>args</a:t>
            </a:r>
            <a:r>
              <a:rPr lang="en-US" sz="2200" b="1" i="1" dirty="0"/>
              <a:t>)</a:t>
            </a:r>
          </a:p>
          <a:p>
            <a:pPr marL="0" indent="0">
              <a:buNone/>
            </a:pPr>
            <a:r>
              <a:rPr lang="en-US" sz="2200" b="1" i="1" dirty="0"/>
              <a:t>    {</a:t>
            </a:r>
          </a:p>
          <a:p>
            <a:pPr marL="0" indent="0">
              <a:buNone/>
            </a:pPr>
            <a:r>
              <a:rPr lang="en-US" sz="2200" b="1" i="1" dirty="0"/>
              <a:t>        </a:t>
            </a:r>
            <a:r>
              <a:rPr lang="en-US" sz="2200" b="1" i="1" dirty="0" err="1"/>
              <a:t>int</a:t>
            </a:r>
            <a:r>
              <a:rPr lang="en-US" sz="2200" b="1" i="1" dirty="0"/>
              <a:t> x;</a:t>
            </a:r>
          </a:p>
          <a:p>
            <a:pPr marL="0" indent="0">
              <a:buNone/>
            </a:pPr>
            <a:r>
              <a:rPr lang="en-US" sz="2200" b="1" i="1" dirty="0"/>
              <a:t>        Increment(ref x);</a:t>
            </a:r>
          </a:p>
          <a:p>
            <a:pPr marL="0" indent="0">
              <a:buNone/>
            </a:pPr>
            <a:r>
              <a:rPr lang="en-US" sz="2200" b="1" i="1" dirty="0"/>
              <a:t>        </a:t>
            </a:r>
            <a:r>
              <a:rPr lang="en-US" sz="2200" b="1" i="1" dirty="0" err="1"/>
              <a:t>Console.WriteLine</a:t>
            </a:r>
            <a:r>
              <a:rPr lang="en-US" sz="2200" b="1" i="1" dirty="0"/>
              <a:t>(x);</a:t>
            </a:r>
          </a:p>
          <a:p>
            <a:pPr marL="0" indent="0">
              <a:buNone/>
            </a:pPr>
            <a:r>
              <a:rPr lang="en-US" sz="2200" b="1" i="1" dirty="0"/>
              <a:t>        </a:t>
            </a:r>
            <a:r>
              <a:rPr lang="en-US" sz="2200" b="1" i="1" dirty="0" err="1"/>
              <a:t>Console.ReadKey</a:t>
            </a:r>
            <a:r>
              <a:rPr lang="en-US" sz="2200" b="1" i="1" dirty="0"/>
              <a:t>();</a:t>
            </a:r>
          </a:p>
          <a:p>
            <a:pPr marL="0" indent="0">
              <a:buNone/>
            </a:pPr>
            <a:r>
              <a:rPr lang="en-US" sz="2200" b="1" i="1" dirty="0"/>
              <a:t>    }</a:t>
            </a:r>
          </a:p>
          <a:p>
            <a:pPr marL="0" indent="0">
              <a:buNone/>
            </a:pPr>
            <a:r>
              <a:rPr lang="en-US" sz="2200" b="1" i="1" dirty="0"/>
              <a:t>     static void Increment(ref </a:t>
            </a:r>
            <a:r>
              <a:rPr lang="en-US" sz="2200" b="1" i="1" dirty="0" err="1"/>
              <a:t>int</a:t>
            </a:r>
            <a:r>
              <a:rPr lang="en-US" sz="2200" b="1" i="1" dirty="0"/>
              <a:t> x)</a:t>
            </a:r>
          </a:p>
          <a:p>
            <a:pPr marL="0" indent="0">
              <a:buNone/>
            </a:pPr>
            <a:r>
              <a:rPr lang="en-US" sz="2200" b="1" i="1" dirty="0"/>
              <a:t>    {</a:t>
            </a:r>
          </a:p>
          <a:p>
            <a:pPr marL="0" indent="0">
              <a:buNone/>
            </a:pPr>
            <a:r>
              <a:rPr lang="en-US" sz="2200" b="1" i="1" dirty="0"/>
              <a:t>        x++;</a:t>
            </a:r>
          </a:p>
          <a:p>
            <a:pPr marL="0" indent="0">
              <a:buNone/>
            </a:pPr>
            <a:r>
              <a:rPr lang="en-US" sz="2200" b="1" i="1" dirty="0"/>
              <a:t>    }</a:t>
            </a:r>
          </a:p>
          <a:p>
            <a:pPr marL="0" indent="0">
              <a:buNone/>
            </a:pPr>
            <a:r>
              <a:rPr lang="en-US" sz="2200" b="1" i="1" dirty="0"/>
              <a:t>}</a:t>
            </a:r>
          </a:p>
        </p:txBody>
      </p:sp>
      <p:sp>
        <p:nvSpPr>
          <p:cNvPr id="5" name="Восьмиугольник 4">
            <a:extLst>
              <a:ext uri="{FF2B5EF4-FFF2-40B4-BE49-F238E27FC236}">
                <a16:creationId xmlns:a16="http://schemas.microsoft.com/office/drawing/2014/main" id="{4D21F9A8-90CA-453B-AE7C-DE66058BA894}"/>
              </a:ext>
            </a:extLst>
          </p:cNvPr>
          <p:cNvSpPr/>
          <p:nvPr/>
        </p:nvSpPr>
        <p:spPr>
          <a:xfrm>
            <a:off x="636815" y="1557867"/>
            <a:ext cx="1567542" cy="1224643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371057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846667"/>
            <a:ext cx="8915400" cy="5537200"/>
          </a:xfrm>
        </p:spPr>
        <p:txBody>
          <a:bodyPr>
            <a:normAutofit fontScale="85000" lnSpcReduction="20000"/>
          </a:bodyPr>
          <a:lstStyle/>
          <a:p>
            <a:r>
              <a:rPr lang="ru-RU" sz="2000" b="1" dirty="0">
                <a:solidFill>
                  <a:srgbClr val="C00000"/>
                </a:solidFill>
              </a:rPr>
              <a:t>Какое число (или какие числа) выведет на консоль следующая программа и почему: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class Program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static void Main(string[</a:t>
            </a:r>
            <a:r>
              <a:rPr lang="ru-RU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] </a:t>
            </a:r>
            <a:r>
              <a:rPr lang="en-US" sz="2000" b="1" i="1" dirty="0" err="1">
                <a:solidFill>
                  <a:schemeClr val="tx1"/>
                </a:solidFill>
              </a:rPr>
              <a:t>args</a:t>
            </a:r>
            <a:r>
              <a:rPr lang="en-US" sz="2000" b="1" i="1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    </a:t>
            </a:r>
            <a:r>
              <a:rPr lang="en-US" sz="2000" b="1" i="1" dirty="0" err="1">
                <a:solidFill>
                  <a:schemeClr val="tx1"/>
                </a:solidFill>
              </a:rPr>
              <a:t>int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</a:rPr>
              <a:t>i</a:t>
            </a:r>
            <a:r>
              <a:rPr lang="en-US" sz="2000" b="1" i="1" dirty="0">
                <a:solidFill>
                  <a:schemeClr val="tx1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    </a:t>
            </a:r>
            <a:r>
              <a:rPr lang="en-US" sz="2000" b="1" i="1" dirty="0" err="1">
                <a:solidFill>
                  <a:schemeClr val="tx1"/>
                </a:solidFill>
              </a:rPr>
              <a:t>Console.Write</a:t>
            </a:r>
            <a:r>
              <a:rPr lang="en-US" sz="2000" b="1" i="1" dirty="0">
                <a:solidFill>
                  <a:schemeClr val="tx1"/>
                </a:solidFill>
              </a:rPr>
              <a:t>(</a:t>
            </a:r>
            <a:r>
              <a:rPr lang="en-US" sz="2000" b="1" i="1" dirty="0" err="1">
                <a:solidFill>
                  <a:schemeClr val="tx1"/>
                </a:solidFill>
              </a:rPr>
              <a:t>i</a:t>
            </a:r>
            <a:r>
              <a:rPr lang="en-US" sz="2000" b="1" i="1" dirty="0">
                <a:solidFill>
                  <a:schemeClr val="tx1"/>
                </a:solidFill>
              </a:rPr>
              <a:t>++ + Calculate(</a:t>
            </a:r>
            <a:r>
              <a:rPr lang="en-US" sz="2000" b="1" i="1" dirty="0" err="1">
                <a:solidFill>
                  <a:schemeClr val="tx1"/>
                </a:solidFill>
              </a:rPr>
              <a:t>i</a:t>
            </a:r>
            <a:r>
              <a:rPr lang="en-US" sz="2000" b="1" i="1" dirty="0">
                <a:solidFill>
                  <a:schemeClr val="tx1"/>
                </a:solidFill>
              </a:rPr>
              <a:t>));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    </a:t>
            </a:r>
            <a:r>
              <a:rPr lang="en-US" sz="2000" b="1" i="1" dirty="0" err="1">
                <a:solidFill>
                  <a:schemeClr val="tx1"/>
                </a:solidFill>
              </a:rPr>
              <a:t>Console.WriteLine</a:t>
            </a:r>
            <a:r>
              <a:rPr lang="en-US" sz="2000" b="1" i="1" dirty="0">
                <a:solidFill>
                  <a:schemeClr val="tx1"/>
                </a:solidFill>
              </a:rPr>
              <a:t>(</a:t>
            </a:r>
            <a:r>
              <a:rPr lang="en-US" sz="2000" b="1" i="1" dirty="0" err="1">
                <a:solidFill>
                  <a:schemeClr val="tx1"/>
                </a:solidFill>
              </a:rPr>
              <a:t>i</a:t>
            </a:r>
            <a:r>
              <a:rPr lang="en-US" sz="2000" b="1" i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    </a:t>
            </a:r>
            <a:r>
              <a:rPr lang="en-US" sz="2000" b="1" i="1" dirty="0" err="1">
                <a:solidFill>
                  <a:schemeClr val="tx1"/>
                </a:solidFill>
              </a:rPr>
              <a:t>Console.ReadKey</a:t>
            </a:r>
            <a:r>
              <a:rPr lang="en-US" sz="2000" b="1" i="1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 public static </a:t>
            </a:r>
            <a:r>
              <a:rPr lang="en-US" sz="2000" b="1" i="1" dirty="0" err="1">
                <a:solidFill>
                  <a:schemeClr val="tx1"/>
                </a:solidFill>
              </a:rPr>
              <a:t>int</a:t>
            </a:r>
            <a:r>
              <a:rPr lang="en-US" sz="2000" b="1" i="1" dirty="0">
                <a:solidFill>
                  <a:schemeClr val="tx1"/>
                </a:solidFill>
              </a:rPr>
              <a:t> Calculate(</a:t>
            </a:r>
            <a:r>
              <a:rPr lang="en-US" sz="2000" b="1" i="1" dirty="0" err="1">
                <a:solidFill>
                  <a:schemeClr val="tx1"/>
                </a:solidFill>
              </a:rPr>
              <a:t>int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</a:rPr>
              <a:t>i</a:t>
            </a:r>
            <a:r>
              <a:rPr lang="en-US" sz="2000" b="1" i="1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    </a:t>
            </a:r>
            <a:r>
              <a:rPr lang="en-US" sz="2000" b="1" i="1" dirty="0" err="1">
                <a:solidFill>
                  <a:schemeClr val="tx1"/>
                </a:solidFill>
              </a:rPr>
              <a:t>Console.Write</a:t>
            </a:r>
            <a:r>
              <a:rPr lang="en-US" sz="2000" b="1" i="1" dirty="0">
                <a:solidFill>
                  <a:schemeClr val="tx1"/>
                </a:solidFill>
              </a:rPr>
              <a:t>(</a:t>
            </a:r>
            <a:r>
              <a:rPr lang="en-US" sz="2000" b="1" i="1" dirty="0" err="1">
                <a:solidFill>
                  <a:schemeClr val="tx1"/>
                </a:solidFill>
              </a:rPr>
              <a:t>i</a:t>
            </a:r>
            <a:r>
              <a:rPr lang="en-US" sz="2000" b="1" i="1" dirty="0">
                <a:solidFill>
                  <a:schemeClr val="tx1"/>
                </a:solidFill>
              </a:rPr>
              <a:t>++);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    return </a:t>
            </a:r>
            <a:r>
              <a:rPr lang="en-US" sz="2000" b="1" i="1" dirty="0" err="1">
                <a:solidFill>
                  <a:schemeClr val="tx1"/>
                </a:solidFill>
              </a:rPr>
              <a:t>i</a:t>
            </a:r>
            <a:r>
              <a:rPr lang="en-US" sz="2000" b="1" i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Восьмиугольник 3">
            <a:extLst>
              <a:ext uri="{FF2B5EF4-FFF2-40B4-BE49-F238E27FC236}">
                <a16:creationId xmlns:a16="http://schemas.microsoft.com/office/drawing/2014/main" id="{5E2C8C66-D7AC-4741-AF03-FC2B1172D1AB}"/>
              </a:ext>
            </a:extLst>
          </p:cNvPr>
          <p:cNvSpPr/>
          <p:nvPr/>
        </p:nvSpPr>
        <p:spPr>
          <a:xfrm>
            <a:off x="636815" y="1557867"/>
            <a:ext cx="1567542" cy="1224643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2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378975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033513" y="804333"/>
            <a:ext cx="5328079" cy="5401734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rgbClr val="C00000"/>
                </a:solidFill>
              </a:rPr>
              <a:t>Дан следующий метод:</a:t>
            </a:r>
          </a:p>
          <a:p>
            <a:pPr marL="0" indent="0">
              <a:buNone/>
            </a:pPr>
            <a:endParaRPr lang="ru-RU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static void Display(</a:t>
            </a:r>
            <a:r>
              <a:rPr lang="en-US" sz="2000" b="1" i="1" dirty="0" err="1">
                <a:solidFill>
                  <a:schemeClr val="tx1"/>
                </a:solidFill>
              </a:rPr>
              <a:t>params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</a:rPr>
              <a:t>int</a:t>
            </a:r>
            <a:r>
              <a:rPr lang="en-US" sz="2000" b="1" i="1" dirty="0">
                <a:solidFill>
                  <a:schemeClr val="tx1"/>
                </a:solidFill>
              </a:rPr>
              <a:t>[</a:t>
            </a:r>
            <a:r>
              <a:rPr lang="ru-RU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] numbers)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</a:t>
            </a:r>
            <a:r>
              <a:rPr lang="en-US" sz="2000" b="1" i="1" dirty="0" err="1">
                <a:solidFill>
                  <a:schemeClr val="tx1"/>
                </a:solidFill>
              </a:rPr>
              <a:t>int</a:t>
            </a:r>
            <a:r>
              <a:rPr lang="en-US" sz="2000" b="1" i="1" dirty="0">
                <a:solidFill>
                  <a:schemeClr val="tx1"/>
                </a:solidFill>
              </a:rPr>
              <a:t> result = 0;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for (</a:t>
            </a:r>
            <a:r>
              <a:rPr lang="en-US" sz="2000" b="1" i="1" dirty="0" err="1">
                <a:solidFill>
                  <a:schemeClr val="tx1"/>
                </a:solidFill>
              </a:rPr>
              <a:t>int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</a:rPr>
              <a:t>i</a:t>
            </a:r>
            <a:r>
              <a:rPr lang="en-US" sz="2000" b="1" i="1" dirty="0">
                <a:solidFill>
                  <a:schemeClr val="tx1"/>
                </a:solidFill>
              </a:rPr>
              <a:t> = 0; </a:t>
            </a:r>
            <a:r>
              <a:rPr lang="en-US" sz="2000" b="1" i="1" dirty="0" err="1">
                <a:solidFill>
                  <a:schemeClr val="tx1"/>
                </a:solidFill>
              </a:rPr>
              <a:t>i</a:t>
            </a:r>
            <a:r>
              <a:rPr lang="en-US" sz="2000" b="1" i="1" dirty="0">
                <a:solidFill>
                  <a:schemeClr val="tx1"/>
                </a:solidFill>
              </a:rPr>
              <a:t> &lt; </a:t>
            </a:r>
            <a:r>
              <a:rPr lang="en-US" sz="2000" b="1" i="1" dirty="0" err="1">
                <a:solidFill>
                  <a:schemeClr val="tx1"/>
                </a:solidFill>
              </a:rPr>
              <a:t>numbers.Length</a:t>
            </a:r>
            <a:r>
              <a:rPr lang="en-US" sz="2000" b="1" i="1" dirty="0">
                <a:solidFill>
                  <a:schemeClr val="tx1"/>
                </a:solidFill>
              </a:rPr>
              <a:t>; </a:t>
            </a:r>
            <a:r>
              <a:rPr lang="en-US" sz="2000" b="1" i="1" dirty="0" err="1">
                <a:solidFill>
                  <a:schemeClr val="tx1"/>
                </a:solidFill>
              </a:rPr>
              <a:t>i</a:t>
            </a:r>
            <a:r>
              <a:rPr lang="en-US" sz="2000" b="1" i="1" dirty="0">
                <a:solidFill>
                  <a:schemeClr val="tx1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    result += numbers[</a:t>
            </a:r>
            <a:r>
              <a:rPr lang="en-US" sz="2000" b="1" i="1" dirty="0" err="1">
                <a:solidFill>
                  <a:schemeClr val="tx1"/>
                </a:solidFill>
              </a:rPr>
              <a:t>i</a:t>
            </a:r>
            <a:r>
              <a:rPr lang="en-US" sz="2000" b="1" i="1" dirty="0">
                <a:solidFill>
                  <a:schemeClr val="tx1"/>
                </a:solidFill>
              </a:rPr>
              <a:t>];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</a:t>
            </a:r>
            <a:r>
              <a:rPr lang="en-US" sz="2000" b="1" i="1" dirty="0" err="1">
                <a:solidFill>
                  <a:schemeClr val="tx1"/>
                </a:solidFill>
              </a:rPr>
              <a:t>Console.WriteLine</a:t>
            </a:r>
            <a:r>
              <a:rPr lang="en-US" sz="2000" b="1" i="1" dirty="0">
                <a:solidFill>
                  <a:schemeClr val="tx1"/>
                </a:solidFill>
              </a:rPr>
              <a:t>(result);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7361592" y="804333"/>
            <a:ext cx="4527120" cy="519853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ru-RU" sz="2000" b="1" dirty="0">
                <a:solidFill>
                  <a:srgbClr val="C00000"/>
                </a:solidFill>
              </a:rPr>
              <a:t>Какие из следующих вариантов представляют правильный способ вызова данного метода (правильных вариантов может быть несколько):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Display();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Display(1);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Display(1, 2);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Display(1, 2, 3);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Display(new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] { 1, 2, 3, 5 });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4" name="Восьмиугольник 3">
            <a:extLst>
              <a:ext uri="{FF2B5EF4-FFF2-40B4-BE49-F238E27FC236}">
                <a16:creationId xmlns:a16="http://schemas.microsoft.com/office/drawing/2014/main" id="{D8AEDE98-6B7D-4C75-815B-85834B11F1A4}"/>
              </a:ext>
            </a:extLst>
          </p:cNvPr>
          <p:cNvSpPr/>
          <p:nvPr/>
        </p:nvSpPr>
        <p:spPr>
          <a:xfrm>
            <a:off x="636815" y="1557868"/>
            <a:ext cx="1396698" cy="115267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957124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009625" y="804333"/>
            <a:ext cx="5328079" cy="5401734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rgbClr val="C00000"/>
                </a:solidFill>
              </a:rPr>
              <a:t>Дан следующий метод:</a:t>
            </a:r>
          </a:p>
          <a:p>
            <a:pPr marL="0" indent="0">
              <a:buNone/>
            </a:pPr>
            <a:endParaRPr lang="ru-RU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static void Display(</a:t>
            </a:r>
            <a:r>
              <a:rPr lang="en-US" sz="2000" b="1" i="1" dirty="0" err="1">
                <a:solidFill>
                  <a:schemeClr val="tx1"/>
                </a:solidFill>
              </a:rPr>
              <a:t>int</a:t>
            </a:r>
            <a:r>
              <a:rPr lang="en-US" sz="2000" b="1" i="1" dirty="0">
                <a:solidFill>
                  <a:schemeClr val="tx1"/>
                </a:solidFill>
              </a:rPr>
              <a:t>[</a:t>
            </a:r>
            <a:r>
              <a:rPr lang="ru-RU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] numbers)</a:t>
            </a:r>
            <a:endParaRPr lang="ru-RU" sz="20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</a:t>
            </a:r>
            <a:r>
              <a:rPr lang="en-US" sz="2000" b="1" i="1" dirty="0" err="1">
                <a:solidFill>
                  <a:schemeClr val="tx1"/>
                </a:solidFill>
              </a:rPr>
              <a:t>int</a:t>
            </a:r>
            <a:r>
              <a:rPr lang="en-US" sz="2000" b="1" i="1" dirty="0">
                <a:solidFill>
                  <a:schemeClr val="tx1"/>
                </a:solidFill>
              </a:rPr>
              <a:t> result = 0;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for (</a:t>
            </a:r>
            <a:r>
              <a:rPr lang="en-US" sz="2000" b="1" i="1" dirty="0" err="1">
                <a:solidFill>
                  <a:schemeClr val="tx1"/>
                </a:solidFill>
              </a:rPr>
              <a:t>int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</a:rPr>
              <a:t>i</a:t>
            </a:r>
            <a:r>
              <a:rPr lang="en-US" sz="2000" b="1" i="1" dirty="0">
                <a:solidFill>
                  <a:schemeClr val="tx1"/>
                </a:solidFill>
              </a:rPr>
              <a:t> = 0; </a:t>
            </a:r>
            <a:r>
              <a:rPr lang="en-US" sz="2000" b="1" i="1" dirty="0" err="1">
                <a:solidFill>
                  <a:schemeClr val="tx1"/>
                </a:solidFill>
              </a:rPr>
              <a:t>i</a:t>
            </a:r>
            <a:r>
              <a:rPr lang="en-US" sz="2000" b="1" i="1" dirty="0">
                <a:solidFill>
                  <a:schemeClr val="tx1"/>
                </a:solidFill>
              </a:rPr>
              <a:t> &lt; </a:t>
            </a:r>
            <a:r>
              <a:rPr lang="en-US" sz="2000" b="1" i="1" dirty="0" err="1">
                <a:solidFill>
                  <a:schemeClr val="tx1"/>
                </a:solidFill>
              </a:rPr>
              <a:t>numbers.Length</a:t>
            </a:r>
            <a:r>
              <a:rPr lang="en-US" sz="2000" b="1" i="1" dirty="0">
                <a:solidFill>
                  <a:schemeClr val="tx1"/>
                </a:solidFill>
              </a:rPr>
              <a:t>; </a:t>
            </a:r>
            <a:r>
              <a:rPr lang="en-US" sz="2000" b="1" i="1" dirty="0" err="1">
                <a:solidFill>
                  <a:schemeClr val="tx1"/>
                </a:solidFill>
              </a:rPr>
              <a:t>i</a:t>
            </a:r>
            <a:r>
              <a:rPr lang="en-US" sz="2000" b="1" i="1" dirty="0">
                <a:solidFill>
                  <a:schemeClr val="tx1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    result += numbers[</a:t>
            </a:r>
            <a:r>
              <a:rPr lang="en-US" sz="2000" b="1" i="1" dirty="0" err="1">
                <a:solidFill>
                  <a:schemeClr val="tx1"/>
                </a:solidFill>
              </a:rPr>
              <a:t>i</a:t>
            </a:r>
            <a:r>
              <a:rPr lang="en-US" sz="2000" b="1" i="1" dirty="0">
                <a:solidFill>
                  <a:schemeClr val="tx1"/>
                </a:solidFill>
              </a:rPr>
              <a:t>];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</a:t>
            </a:r>
            <a:r>
              <a:rPr lang="en-US" sz="2000" b="1" i="1" dirty="0" err="1">
                <a:solidFill>
                  <a:schemeClr val="tx1"/>
                </a:solidFill>
              </a:rPr>
              <a:t>Console.WriteLine</a:t>
            </a:r>
            <a:r>
              <a:rPr lang="en-US" sz="2000" b="1" i="1" dirty="0">
                <a:solidFill>
                  <a:schemeClr val="tx1"/>
                </a:solidFill>
              </a:rPr>
              <a:t>(result);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7337704" y="804333"/>
            <a:ext cx="4527120" cy="519853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ru-RU" sz="2000" b="1" dirty="0">
                <a:solidFill>
                  <a:srgbClr val="C00000"/>
                </a:solidFill>
              </a:rPr>
              <a:t>Какие из следующих вариантов представляют правильный способ вызова данного метода (правильных вариантов может быть несколько):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Display();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Display(1);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Display(1, 2);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Display(1, 2, 3);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Display(new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] { 1, 2, 3, 5 });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4" name="Восьмиугольник 3">
            <a:extLst>
              <a:ext uri="{FF2B5EF4-FFF2-40B4-BE49-F238E27FC236}">
                <a16:creationId xmlns:a16="http://schemas.microsoft.com/office/drawing/2014/main" id="{AAEF55AA-9BC1-4854-B4A2-3DFBC2B85199}"/>
              </a:ext>
            </a:extLst>
          </p:cNvPr>
          <p:cNvSpPr/>
          <p:nvPr/>
        </p:nvSpPr>
        <p:spPr>
          <a:xfrm>
            <a:off x="636815" y="1557868"/>
            <a:ext cx="1372810" cy="1169004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046772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1FB2E-5166-42FE-A11F-F6020CBE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796" y="2322281"/>
            <a:ext cx="8911687" cy="1280890"/>
          </a:xfrm>
        </p:spPr>
        <p:txBody>
          <a:bodyPr/>
          <a:lstStyle/>
          <a:p>
            <a:r>
              <a:rPr lang="ru-RU" dirty="0"/>
              <a:t>ВСЕ ВОПРОСЫ В КОДЕ ЗАМЕНИТЬ НА ЧИСЛА –ОТВЕТЫ!</a:t>
            </a:r>
          </a:p>
        </p:txBody>
      </p:sp>
      <p:sp>
        <p:nvSpPr>
          <p:cNvPr id="5" name="Восьмиугольник 4">
            <a:extLst>
              <a:ext uri="{FF2B5EF4-FFF2-40B4-BE49-F238E27FC236}">
                <a16:creationId xmlns:a16="http://schemas.microsoft.com/office/drawing/2014/main" id="{DF9619D8-5E13-414B-A898-F5CAFDFFEF69}"/>
              </a:ext>
            </a:extLst>
          </p:cNvPr>
          <p:cNvSpPr/>
          <p:nvPr/>
        </p:nvSpPr>
        <p:spPr>
          <a:xfrm>
            <a:off x="881743" y="1574197"/>
            <a:ext cx="1396698" cy="115267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1486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Main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консольная программа на языке C# должна содержать как минимум один метод - метод </a:t>
            </a:r>
            <a:r>
              <a:rPr lang="ru-RU" sz="2400" dirty="0" err="1"/>
              <a:t>Main</a:t>
            </a:r>
            <a:r>
              <a:rPr lang="ru-RU" sz="2400" dirty="0"/>
              <a:t>, который является точкой входа в приложение: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i="1" dirty="0"/>
              <a:t>    static void Main(string[ ] </a:t>
            </a:r>
            <a:r>
              <a:rPr lang="en-US" sz="2400" b="1" i="1" dirty="0" err="1"/>
              <a:t>args</a:t>
            </a:r>
            <a:r>
              <a:rPr lang="en-US" sz="2400" b="1" i="1" dirty="0"/>
              <a:t>)</a:t>
            </a:r>
          </a:p>
          <a:p>
            <a:pPr marL="0" indent="0">
              <a:buNone/>
            </a:pPr>
            <a:r>
              <a:rPr lang="en-US" sz="2400" b="1" i="1" dirty="0"/>
              <a:t>    {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i="1" dirty="0"/>
              <a:t>    }</a:t>
            </a:r>
          </a:p>
          <a:p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9972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метода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class Program</a:t>
            </a:r>
          </a:p>
          <a:p>
            <a:pPr marL="0" indent="0">
              <a:buNone/>
            </a:pPr>
            <a:r>
              <a:rPr lang="en-US" b="1" i="1" dirty="0"/>
              <a:t>  {</a:t>
            </a:r>
          </a:p>
          <a:p>
            <a:pPr marL="0" indent="0">
              <a:buNone/>
            </a:pPr>
            <a:r>
              <a:rPr lang="en-US" b="1" i="1" dirty="0"/>
              <a:t>        static void Main(string[</a:t>
            </a:r>
            <a:r>
              <a:rPr lang="ru-RU" b="1" i="1" dirty="0"/>
              <a:t> </a:t>
            </a:r>
            <a:r>
              <a:rPr lang="en-US" b="1" i="1" dirty="0"/>
              <a:t>] </a:t>
            </a:r>
            <a:r>
              <a:rPr lang="en-US" b="1" i="1" dirty="0" err="1"/>
              <a:t>args</a:t>
            </a:r>
            <a:r>
              <a:rPr lang="en-US" b="1" i="1" dirty="0"/>
              <a:t>)</a:t>
            </a:r>
          </a:p>
          <a:p>
            <a:pPr marL="0" indent="0">
              <a:buNone/>
            </a:pPr>
            <a:r>
              <a:rPr lang="en-US" b="1" i="1" dirty="0"/>
              <a:t>        {</a:t>
            </a:r>
          </a:p>
          <a:p>
            <a:pPr marL="0" indent="0">
              <a:buNone/>
            </a:pPr>
            <a:r>
              <a:rPr lang="en-US" b="1" i="1" dirty="0"/>
              <a:t>         }</a:t>
            </a:r>
          </a:p>
          <a:p>
            <a:pPr marL="0" indent="0">
              <a:buNone/>
            </a:pPr>
            <a:r>
              <a:rPr lang="en-US" b="1" i="1" dirty="0"/>
              <a:t>         </a:t>
            </a:r>
            <a:r>
              <a:rPr lang="ru-RU" b="1" i="1" dirty="0"/>
              <a:t>   </a:t>
            </a:r>
            <a:r>
              <a:rPr lang="en-US" b="1" i="1" dirty="0"/>
              <a:t>static void </a:t>
            </a:r>
            <a:r>
              <a:rPr lang="en-US" b="1" i="1" dirty="0" err="1"/>
              <a:t>SayHello</a:t>
            </a:r>
            <a:r>
              <a:rPr lang="en-US" b="1" i="1" dirty="0"/>
              <a:t>()</a:t>
            </a:r>
          </a:p>
          <a:p>
            <a:pPr marL="0" indent="0">
              <a:buNone/>
            </a:pPr>
            <a:r>
              <a:rPr lang="en-US" b="1" i="1" dirty="0"/>
              <a:t>        </a:t>
            </a:r>
            <a:r>
              <a:rPr lang="ru-RU" b="1" i="1" dirty="0"/>
              <a:t>    </a:t>
            </a:r>
            <a:r>
              <a:rPr lang="en-US" b="1" i="1" dirty="0"/>
              <a:t>{</a:t>
            </a:r>
          </a:p>
          <a:p>
            <a:pPr marL="0" indent="0">
              <a:buNone/>
            </a:pPr>
            <a:r>
              <a:rPr lang="en-US" b="1" i="1" dirty="0"/>
              <a:t>            </a:t>
            </a:r>
            <a:r>
              <a:rPr lang="en-US" b="1" i="1" dirty="0" err="1"/>
              <a:t>Console.WriteLine</a:t>
            </a:r>
            <a:r>
              <a:rPr lang="en-US" b="1" i="1" dirty="0"/>
              <a:t>("Hello");</a:t>
            </a:r>
          </a:p>
          <a:p>
            <a:pPr marL="0" indent="0">
              <a:buNone/>
            </a:pPr>
            <a:r>
              <a:rPr lang="en-US" b="1" i="1" dirty="0"/>
              <a:t>            </a:t>
            </a:r>
            <a:r>
              <a:rPr lang="ru-RU" b="1" i="1" dirty="0"/>
              <a:t> </a:t>
            </a:r>
            <a:r>
              <a:rPr lang="en-US" b="1" i="1" dirty="0"/>
              <a:t>}</a:t>
            </a:r>
          </a:p>
          <a:p>
            <a:pPr marL="0" indent="0">
              <a:buNone/>
            </a:pPr>
            <a:r>
              <a:rPr lang="ru-RU" b="1" i="1" dirty="0"/>
              <a:t>  </a:t>
            </a:r>
            <a:r>
              <a:rPr lang="en-US" b="1" i="1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07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метода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Для вызова метода указывается его имя, после которого в скобках идут значения для его параметров (аргументы),если метод принимает параметры: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   </a:t>
            </a:r>
            <a:r>
              <a:rPr lang="ru-RU" sz="2400" b="1" i="1" dirty="0" err="1"/>
              <a:t>имя_метода</a:t>
            </a:r>
            <a:r>
              <a:rPr lang="ru-RU" sz="2400" b="1" i="1" dirty="0"/>
              <a:t> ([аргументы]);</a:t>
            </a:r>
          </a:p>
          <a:p>
            <a:pPr marL="0" indent="0">
              <a:buNone/>
            </a:pPr>
            <a:endParaRPr lang="ru-RU" sz="2400" b="1" i="1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6441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ая прямоугольная выноска 5"/>
          <p:cNvSpPr/>
          <p:nvPr/>
        </p:nvSpPr>
        <p:spPr>
          <a:xfrm>
            <a:off x="8229148" y="1264555"/>
            <a:ext cx="3275463" cy="491320"/>
          </a:xfrm>
          <a:prstGeom prst="wedgeRoundRectCallout">
            <a:avLst>
              <a:gd name="adj1" fmla="val -32347"/>
              <a:gd name="adj2" fmla="val 3137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Вызов метода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метода </a:t>
            </a:r>
            <a:r>
              <a:rPr lang="en-US" dirty="0" err="1"/>
              <a:t>SayHello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using System;</a:t>
            </a:r>
          </a:p>
          <a:p>
            <a:pPr marL="0" indent="0">
              <a:buNone/>
            </a:pPr>
            <a:r>
              <a:rPr lang="en-US" b="1" i="1" dirty="0"/>
              <a:t> namespace </a:t>
            </a:r>
            <a:r>
              <a:rPr lang="en-US" b="1" i="1" dirty="0" err="1"/>
              <a:t>HelloApp</a:t>
            </a: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{</a:t>
            </a:r>
          </a:p>
          <a:p>
            <a:pPr marL="0" indent="0">
              <a:buNone/>
            </a:pPr>
            <a:r>
              <a:rPr lang="en-US" b="1" i="1" dirty="0"/>
              <a:t>    class Program</a:t>
            </a:r>
          </a:p>
          <a:p>
            <a:pPr marL="0" indent="0">
              <a:buNone/>
            </a:pPr>
            <a:r>
              <a:rPr lang="en-US" b="1" i="1" dirty="0"/>
              <a:t>    {</a:t>
            </a:r>
          </a:p>
          <a:p>
            <a:pPr marL="0" indent="0">
              <a:buNone/>
            </a:pPr>
            <a:r>
              <a:rPr lang="en-US" b="1" i="1" dirty="0"/>
              <a:t>        static void </a:t>
            </a:r>
            <a:r>
              <a:rPr lang="en-US" b="1" i="1" dirty="0" err="1"/>
              <a:t>SayHello</a:t>
            </a:r>
            <a:r>
              <a:rPr lang="en-US" b="1" i="1" dirty="0"/>
              <a:t>()</a:t>
            </a:r>
          </a:p>
          <a:p>
            <a:pPr marL="0" indent="0">
              <a:buNone/>
            </a:pPr>
            <a:r>
              <a:rPr lang="en-US" b="1" i="1" dirty="0"/>
              <a:t>        {</a:t>
            </a:r>
          </a:p>
          <a:p>
            <a:pPr marL="0" indent="0">
              <a:buNone/>
            </a:pPr>
            <a:r>
              <a:rPr lang="en-US" b="1" i="1" dirty="0"/>
              <a:t>            </a:t>
            </a:r>
            <a:r>
              <a:rPr lang="en-US" b="1" i="1" dirty="0" err="1"/>
              <a:t>Console.WriteLine</a:t>
            </a:r>
            <a:r>
              <a:rPr lang="en-US" b="1" i="1" dirty="0"/>
              <a:t>("Hello");</a:t>
            </a:r>
          </a:p>
          <a:p>
            <a:pPr marL="0" indent="0">
              <a:buNone/>
            </a:pPr>
            <a:r>
              <a:rPr lang="en-US" b="1" i="1" dirty="0"/>
              <a:t>        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190747" y="2133600"/>
            <a:ext cx="431386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1" dirty="0"/>
              <a:t>        </a:t>
            </a:r>
            <a:r>
              <a:rPr lang="en-US" b="1" i="1" dirty="0"/>
              <a:t>static void Main(string[</a:t>
            </a:r>
            <a:r>
              <a:rPr lang="ru-RU" b="1" i="1" dirty="0"/>
              <a:t> </a:t>
            </a:r>
            <a:r>
              <a:rPr lang="en-US" b="1" i="1" dirty="0"/>
              <a:t>] </a:t>
            </a:r>
            <a:r>
              <a:rPr lang="en-US" b="1" i="1" dirty="0" err="1"/>
              <a:t>args</a:t>
            </a:r>
            <a:r>
              <a:rPr lang="en-US" b="1" i="1" dirty="0"/>
              <a:t>)</a:t>
            </a:r>
          </a:p>
          <a:p>
            <a:pPr marL="0" indent="0">
              <a:buNone/>
            </a:pPr>
            <a:r>
              <a:rPr lang="en-US" b="1" i="1" dirty="0"/>
              <a:t>    </a:t>
            </a:r>
            <a:r>
              <a:rPr lang="ru-RU" b="1" i="1" dirty="0"/>
              <a:t> </a:t>
            </a:r>
            <a:r>
              <a:rPr lang="en-US" b="1" i="1" dirty="0"/>
              <a:t> </a:t>
            </a:r>
            <a:r>
              <a:rPr lang="ru-RU" b="1" i="1" dirty="0"/>
              <a:t>  </a:t>
            </a:r>
            <a:r>
              <a:rPr lang="en-US" b="1" i="1" dirty="0"/>
              <a:t>{</a:t>
            </a:r>
          </a:p>
          <a:p>
            <a:pPr marL="0" indent="0">
              <a:buNone/>
            </a:pPr>
            <a:r>
              <a:rPr lang="en-US" b="1" i="1" dirty="0"/>
              <a:t>          </a:t>
            </a:r>
            <a:r>
              <a:rPr lang="en-US" b="1" i="1" dirty="0" err="1"/>
              <a:t>SayHello</a:t>
            </a:r>
            <a:r>
              <a:rPr lang="en-US" b="1" i="1" dirty="0"/>
              <a:t>();</a:t>
            </a:r>
          </a:p>
          <a:p>
            <a:pPr marL="0" indent="0">
              <a:buNone/>
            </a:pPr>
            <a:r>
              <a:rPr lang="en-US" b="1" i="1" dirty="0"/>
              <a:t>          </a:t>
            </a:r>
            <a:r>
              <a:rPr lang="en-US" b="1" i="1" dirty="0" err="1"/>
              <a:t>Console.ReadKey</a:t>
            </a:r>
            <a:r>
              <a:rPr lang="en-US" b="1" i="1" dirty="0"/>
              <a:t>();</a:t>
            </a:r>
          </a:p>
          <a:p>
            <a:pPr marL="0" indent="0">
              <a:buNone/>
            </a:pPr>
            <a:r>
              <a:rPr lang="en-US" b="1" i="1" dirty="0"/>
              <a:t>      </a:t>
            </a:r>
            <a:r>
              <a:rPr lang="ru-RU" b="1" i="1" dirty="0"/>
              <a:t>  </a:t>
            </a:r>
            <a:r>
              <a:rPr lang="en-US" b="1" i="1" dirty="0"/>
              <a:t>}</a:t>
            </a:r>
          </a:p>
          <a:p>
            <a:pPr marL="0" indent="0">
              <a:buNone/>
            </a:pPr>
            <a:r>
              <a:rPr lang="ru-RU" b="1" i="1" dirty="0"/>
              <a:t>     </a:t>
            </a:r>
            <a:r>
              <a:rPr lang="en-US" b="1" i="1" dirty="0"/>
              <a:t>}</a:t>
            </a:r>
            <a:endParaRPr lang="ru-RU" b="1" i="1" dirty="0"/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ru-RU" b="1" i="1" dirty="0"/>
              <a:t> </a:t>
            </a:r>
            <a:r>
              <a:rPr lang="en-US" b="1" i="1" dirty="0"/>
              <a:t>}</a:t>
            </a:r>
            <a:endParaRPr lang="ru-RU" b="1" i="1" dirty="0"/>
          </a:p>
          <a:p>
            <a:pPr marL="0" indent="0">
              <a:buNone/>
            </a:pPr>
            <a:endParaRPr lang="ru-RU" b="1" i="1" dirty="0"/>
          </a:p>
          <a:p>
            <a:pPr marL="0" indent="0">
              <a:buNone/>
            </a:pPr>
            <a:r>
              <a:rPr lang="en-US" b="1" i="1" dirty="0"/>
              <a:t>Hello</a:t>
            </a:r>
            <a:r>
              <a:rPr lang="ru-RU" b="1" i="1" dirty="0"/>
              <a:t> </a:t>
            </a:r>
            <a:r>
              <a:rPr lang="ru-RU" dirty="0"/>
              <a:t>–</a:t>
            </a:r>
            <a:r>
              <a:rPr lang="ru-RU" b="1" i="1" dirty="0"/>
              <a:t> </a:t>
            </a:r>
            <a:r>
              <a:rPr lang="ru-RU" dirty="0"/>
              <a:t>консольный вывод</a:t>
            </a:r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2770496" y="4203510"/>
            <a:ext cx="354841" cy="1610436"/>
          </a:xfrm>
          <a:prstGeom prst="leftBrac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1160061" y="1710084"/>
            <a:ext cx="1285315" cy="847032"/>
          </a:xfrm>
          <a:prstGeom prst="wedgeRoundRectCallout">
            <a:avLst>
              <a:gd name="adj1" fmla="val 76195"/>
              <a:gd name="adj2" fmla="val 33946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метод</a:t>
            </a:r>
          </a:p>
          <a:p>
            <a:pPr algn="ctr"/>
            <a:r>
              <a:rPr lang="en-US" dirty="0" err="1"/>
              <a:t>SayHello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20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Возвращение значения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Если метод имеет </a:t>
            </a:r>
            <a:r>
              <a:rPr lang="ru-RU" sz="2400" b="1" dirty="0"/>
              <a:t>любой другой тип, отличный от </a:t>
            </a:r>
            <a:r>
              <a:rPr lang="ru-RU" sz="2400" b="1" dirty="0" err="1"/>
              <a:t>void</a:t>
            </a:r>
            <a:r>
              <a:rPr lang="ru-RU" sz="2400" dirty="0"/>
              <a:t>, то такой метод обязан вернуть значение этого типа. Для этого применяется оператор </a:t>
            </a:r>
            <a:r>
              <a:rPr lang="ru-RU" sz="2400" b="1" dirty="0" err="1"/>
              <a:t>return</a:t>
            </a:r>
            <a:r>
              <a:rPr lang="ru-RU" sz="2400" dirty="0"/>
              <a:t>, после которого идет возвращаемое значение: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ru-RU" sz="2400" b="1" i="1" dirty="0"/>
              <a:t>     </a:t>
            </a:r>
            <a:r>
              <a:rPr lang="en-US" sz="2400" b="1" i="1" dirty="0"/>
              <a:t>return </a:t>
            </a:r>
            <a:r>
              <a:rPr lang="ru-RU" sz="2400" b="1" i="1" dirty="0" err="1"/>
              <a:t>возвращаемое_значение</a:t>
            </a:r>
            <a:r>
              <a:rPr lang="ru-RU" sz="2400" b="1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1812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методов с возвращаемым значением: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Clr>
                <a:srgbClr val="A53010"/>
              </a:buClr>
              <a:buNone/>
            </a:pPr>
            <a:r>
              <a:rPr lang="en-US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static </a:t>
            </a:r>
            <a:r>
              <a:rPr lang="en-US" sz="2000" b="1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Sum()</a:t>
            </a:r>
          </a:p>
          <a:p>
            <a:pPr marL="0" lvl="0" indent="0">
              <a:buClr>
                <a:srgbClr val="A53010"/>
              </a:buClr>
              <a:buNone/>
            </a:pPr>
            <a:r>
              <a:rPr lang="en-US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{</a:t>
            </a:r>
          </a:p>
          <a:p>
            <a:pPr marL="0" lvl="0" indent="0">
              <a:buClr>
                <a:srgbClr val="A53010"/>
              </a:buClr>
              <a:buNone/>
            </a:pPr>
            <a:r>
              <a:rPr lang="en-US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n-US" sz="2000" b="1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x = 2;</a:t>
            </a:r>
          </a:p>
          <a:p>
            <a:pPr marL="0" lvl="0" indent="0">
              <a:buClr>
                <a:srgbClr val="A53010"/>
              </a:buClr>
              <a:buNone/>
            </a:pPr>
            <a:r>
              <a:rPr lang="en-US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n-US" sz="2000" b="1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y = 3;</a:t>
            </a:r>
          </a:p>
          <a:p>
            <a:pPr marL="0" lvl="0" indent="0">
              <a:buClr>
                <a:srgbClr val="A53010"/>
              </a:buClr>
              <a:buNone/>
            </a:pPr>
            <a:r>
              <a:rPr lang="en-US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n-US" sz="2000" b="1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z = x + y;</a:t>
            </a:r>
          </a:p>
          <a:p>
            <a:pPr marL="0" lvl="0" indent="0">
              <a:buClr>
                <a:srgbClr val="A53010"/>
              </a:buClr>
              <a:buNone/>
            </a:pPr>
            <a:r>
              <a:rPr lang="en-US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return z;</a:t>
            </a:r>
          </a:p>
          <a:p>
            <a:pPr marL="0" lvl="0" indent="0">
              <a:buClr>
                <a:srgbClr val="A53010"/>
              </a:buClr>
              <a:buNone/>
            </a:pPr>
            <a:r>
              <a:rPr lang="en-US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static string Hello()</a:t>
            </a:r>
          </a:p>
          <a:p>
            <a:pPr marL="0" indent="0">
              <a:buNone/>
            </a:pPr>
            <a:r>
              <a:rPr lang="en-US" sz="2000" b="1" i="1" dirty="0"/>
              <a:t>{</a:t>
            </a:r>
          </a:p>
          <a:p>
            <a:pPr marL="0" indent="0">
              <a:buNone/>
            </a:pPr>
            <a:r>
              <a:rPr lang="en-US" sz="2000" b="1" i="1" dirty="0"/>
              <a:t>    return "Hello";</a:t>
            </a:r>
          </a:p>
          <a:p>
            <a:pPr marL="0" indent="0">
              <a:buNone/>
            </a:pPr>
            <a:r>
              <a:rPr lang="en-US" sz="2000" b="1" i="1" dirty="0"/>
              <a:t>}</a:t>
            </a:r>
            <a:endParaRPr lang="ru-RU" sz="2000" b="1" i="1" dirty="0"/>
          </a:p>
          <a:p>
            <a:pPr marL="0" indent="0">
              <a:buNone/>
            </a:pPr>
            <a:endParaRPr lang="ru-RU" sz="2000" b="1" i="1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6424160" y="4661505"/>
            <a:ext cx="2596524" cy="732971"/>
          </a:xfrm>
          <a:prstGeom prst="wedgeRoundRectCallout">
            <a:avLst>
              <a:gd name="adj1" fmla="val -115863"/>
              <a:gd name="adj2" fmla="val -932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 </a:t>
            </a:r>
            <a:r>
              <a:rPr lang="en-US" sz="2000" b="1" i="1" dirty="0"/>
              <a:t>return x + y;</a:t>
            </a:r>
            <a:endParaRPr lang="ru-RU" sz="2000" b="1" i="1" dirty="0"/>
          </a:p>
        </p:txBody>
      </p:sp>
      <p:sp>
        <p:nvSpPr>
          <p:cNvPr id="8" name="Правая фигурная скобка 7"/>
          <p:cNvSpPr/>
          <p:nvPr/>
        </p:nvSpPr>
        <p:spPr>
          <a:xfrm>
            <a:off x="4397829" y="3947886"/>
            <a:ext cx="217714" cy="711200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2297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872</TotalTime>
  <Words>3136</Words>
  <Application>Microsoft Office PowerPoint</Application>
  <PresentationFormat>Широкоэкранный</PresentationFormat>
  <Paragraphs>479</Paragraphs>
  <Slides>36</Slides>
  <Notes>34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Gothic</vt:lpstr>
      <vt:lpstr>Wingdings 3</vt:lpstr>
      <vt:lpstr>Легкий дым</vt:lpstr>
      <vt:lpstr>Методы в языке С#</vt:lpstr>
      <vt:lpstr>Определение метода</vt:lpstr>
      <vt:lpstr>Синтаксис метода</vt:lpstr>
      <vt:lpstr>метод Main</vt:lpstr>
      <vt:lpstr>Пример метода</vt:lpstr>
      <vt:lpstr>Вызов метода</vt:lpstr>
      <vt:lpstr>Вызов метода SayHello:</vt:lpstr>
      <vt:lpstr>Возвращение значения</vt:lpstr>
      <vt:lpstr>Примеры методов с возвращаемым значением:</vt:lpstr>
      <vt:lpstr>Презентация PowerPoint</vt:lpstr>
      <vt:lpstr>Выход из метода</vt:lpstr>
      <vt:lpstr>Сокращенная запись методов</vt:lpstr>
      <vt:lpstr>Презентация PowerPoint</vt:lpstr>
      <vt:lpstr>Параметры методов</vt:lpstr>
      <vt:lpstr>Параметры методов</vt:lpstr>
      <vt:lpstr>Необязательные параметры</vt:lpstr>
      <vt:lpstr>Именованные параметры</vt:lpstr>
      <vt:lpstr>Передача параметров по ссылке и значению</vt:lpstr>
      <vt:lpstr>Передача параметров по значению</vt:lpstr>
      <vt:lpstr>Передача параметров по ссылке и модификатор ref</vt:lpstr>
      <vt:lpstr>Отличия</vt:lpstr>
      <vt:lpstr>Пример передачи параметра по значению</vt:lpstr>
      <vt:lpstr>Пример передачи параметра по ссылке</vt:lpstr>
      <vt:lpstr>Выходные параметры. Модификатор out</vt:lpstr>
      <vt:lpstr>Использование в программе:</vt:lpstr>
      <vt:lpstr>Пример возврата нескольких значений</vt:lpstr>
      <vt:lpstr>Презентация PowerPoint</vt:lpstr>
      <vt:lpstr>Входные параметры. Модификатор in</vt:lpstr>
      <vt:lpstr>Пример (входные параметры с модификатором in)</vt:lpstr>
      <vt:lpstr>Массив параметров и ключевое слово params</vt:lpstr>
      <vt:lpstr>Массив параметров и ключевое слово params</vt:lpstr>
      <vt:lpstr>Вопросы и упражнения к лекции:</vt:lpstr>
      <vt:lpstr>Презентация PowerPoint</vt:lpstr>
      <vt:lpstr>Презентация PowerPoint</vt:lpstr>
      <vt:lpstr>Презентация PowerPoint</vt:lpstr>
      <vt:lpstr>ВСЕ ВОПРОСЫ В КОДЕ ЗАМЕНИТЬ НА ЧИСЛА –ОТВЕТЫ!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Процедуры и функции – методы класса.</dc:title>
  <dc:creator>Пользователь Windows</dc:creator>
  <cp:lastModifiedBy>Lenovo</cp:lastModifiedBy>
  <cp:revision>76</cp:revision>
  <dcterms:created xsi:type="dcterms:W3CDTF">2019-12-08T06:57:34Z</dcterms:created>
  <dcterms:modified xsi:type="dcterms:W3CDTF">2022-10-02T04:37:57Z</dcterms:modified>
</cp:coreProperties>
</file>