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47D597-EDDF-476B-B82F-FE7FAAD47F9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6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766F4-A54C-4D2C-A6DC-99A11EAFCC79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A692-3F98-41BC-B39D-15E411A32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99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885E5-0D41-454C-9185-17121E124353}" type="datetimeFigureOut">
              <a:rPr lang="ru-RU" smtClean="0"/>
              <a:t>19.03.2020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8D8D-804C-403D-AD33-AEFB632BB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2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75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передачи в метод параметра </a:t>
            </a:r>
            <a:r>
              <a:rPr lang="ru-RU" dirty="0" err="1" smtClean="0"/>
              <a:t>Task</a:t>
            </a:r>
            <a:r>
              <a:rPr lang="ru-RU" dirty="0" smtClean="0"/>
              <a:t>, мы можем получить различные свойства предыдущей задачи, как например, в данном случае получает ее </a:t>
            </a:r>
            <a:r>
              <a:rPr lang="ru-RU" dirty="0" err="1" smtClean="0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9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8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ru-RU" dirty="0" err="1" smtClean="0"/>
              <a:t>Task</a:t>
            </a:r>
            <a:r>
              <a:rPr lang="ru-RU" dirty="0" smtClean="0"/>
              <a:t> в качестве параметра принимает метод </a:t>
            </a:r>
            <a:r>
              <a:rPr lang="ru-RU" dirty="0" err="1" smtClean="0"/>
              <a:t>Display</a:t>
            </a:r>
            <a:r>
              <a:rPr lang="ru-RU" dirty="0" smtClean="0"/>
              <a:t>, который соответствует делегату </a:t>
            </a:r>
            <a:r>
              <a:rPr lang="ru-RU" dirty="0" err="1" smtClean="0"/>
              <a:t>Action</a:t>
            </a:r>
            <a:r>
              <a:rPr lang="ru-RU" dirty="0" smtClean="0"/>
              <a:t>. Далее чтобы запустить задачу, вызываем метод </a:t>
            </a:r>
            <a:r>
              <a:rPr lang="ru-RU" dirty="0" err="1" smtClean="0"/>
              <a:t>Start</a:t>
            </a:r>
            <a:r>
              <a:rPr lang="ru-RU" dirty="0" smtClean="0"/>
              <a:t>: </a:t>
            </a:r>
            <a:r>
              <a:rPr lang="ru-RU" dirty="0" err="1" smtClean="0"/>
              <a:t>task.Start</a:t>
            </a:r>
            <a:r>
              <a:rPr lang="ru-RU" dirty="0" smtClean="0"/>
              <a:t>(), и после этого метод </a:t>
            </a:r>
            <a:r>
              <a:rPr lang="ru-RU" dirty="0" err="1" smtClean="0"/>
              <a:t>Display</a:t>
            </a:r>
            <a:r>
              <a:rPr lang="ru-RU" dirty="0" smtClean="0"/>
              <a:t> начнет выполняться во вторичном потоке. В конце метода </a:t>
            </a:r>
            <a:r>
              <a:rPr lang="ru-RU" dirty="0" err="1" smtClean="0"/>
              <a:t>Main</a:t>
            </a:r>
            <a:r>
              <a:rPr lang="ru-RU" dirty="0" smtClean="0"/>
              <a:t> выводит некоторый маркер-строку, что метод </a:t>
            </a:r>
            <a:r>
              <a:rPr lang="ru-RU" dirty="0" err="1" smtClean="0"/>
              <a:t>Main</a:t>
            </a:r>
            <a:r>
              <a:rPr lang="ru-RU" dirty="0" smtClean="0"/>
              <a:t> завершился.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 понимать, что задачи не выполняются последовательно. Первая запущенная задача может завершить свое выполнение после последней задачи.</a:t>
            </a:r>
          </a:p>
          <a:p>
            <a:r>
              <a:rPr lang="ru-RU" dirty="0" smtClean="0"/>
              <a:t>Обратите внимание на консольный вывод.</a:t>
            </a:r>
            <a:r>
              <a:rPr lang="ru-RU" baseline="0" dirty="0" smtClean="0"/>
              <a:t> М</a:t>
            </a:r>
            <a:r>
              <a:rPr lang="ru-RU" dirty="0" smtClean="0"/>
              <a:t>ы видим, что даже когда основной код в методе </a:t>
            </a:r>
            <a:r>
              <a:rPr lang="ru-RU" dirty="0" err="1" smtClean="0"/>
              <a:t>Main</a:t>
            </a:r>
            <a:r>
              <a:rPr lang="ru-RU" dirty="0" smtClean="0"/>
              <a:t> уже отработал, запущенная ранее задача еще не завершилась.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5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Одна задача может запускать другую - вложенную задачу. При этом эти задачи выполняются независимо друг от друга.</a:t>
            </a:r>
          </a:p>
          <a:p>
            <a:r>
              <a:rPr lang="ru-RU" dirty="0" smtClean="0"/>
              <a:t>Несмотря на то, что здесь мы ожидаем выполнения внешней задачи, но вложенная задача может завершить выполнение даже после завершения метода </a:t>
            </a:r>
            <a:r>
              <a:rPr lang="ru-RU" dirty="0" err="1" smtClean="0"/>
              <a:t>Main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9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9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случае сначала завершатся все задачи, и лишь только потом будет выполняться последующий код из метода </a:t>
            </a:r>
            <a:r>
              <a:rPr lang="ru-RU" dirty="0" err="1" smtClean="0"/>
              <a:t>Main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то же время порядок выполнения самих задач в массиве также </a:t>
            </a:r>
            <a:r>
              <a:rPr lang="ru-RU" dirty="0" err="1" smtClean="0"/>
              <a:t>недетерминирован</a:t>
            </a:r>
            <a:r>
              <a:rPr lang="ru-RU" dirty="0" smtClean="0"/>
              <a:t>. Здесь мы также можем применять метод </a:t>
            </a:r>
            <a:r>
              <a:rPr lang="ru-RU" dirty="0" err="1" smtClean="0"/>
              <a:t>Task.WaitAny</a:t>
            </a:r>
            <a:r>
              <a:rPr lang="ru-RU" dirty="0" smtClean="0"/>
              <a:t>(</a:t>
            </a:r>
            <a:r>
              <a:rPr lang="ru-RU" dirty="0" err="1" smtClean="0"/>
              <a:t>tasks</a:t>
            </a:r>
            <a:r>
              <a:rPr lang="ru-RU" dirty="0" smtClean="0"/>
              <a:t>). Он ждет, пока завершится хотя бы одна из массива задач.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2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 задача задается с помощью лямбда-выражения, которое просто выводит </a:t>
            </a:r>
            <a:r>
              <a:rPr lang="ru-RU" dirty="0" err="1" smtClean="0"/>
              <a:t>id</a:t>
            </a:r>
            <a:r>
              <a:rPr lang="ru-RU" dirty="0" smtClean="0"/>
              <a:t> этой задачи. Вторая задача - задача продолжения задается с помощью метода </a:t>
            </a:r>
            <a:r>
              <a:rPr lang="ru-RU" dirty="0" err="1" smtClean="0"/>
              <a:t>ContinueWith</a:t>
            </a:r>
            <a:r>
              <a:rPr lang="ru-RU" dirty="0" smtClean="0"/>
              <a:t>, который в качестве параметра принимает делегат </a:t>
            </a:r>
            <a:r>
              <a:rPr lang="ru-RU" dirty="0" err="1" smtClean="0"/>
              <a:t>Action</a:t>
            </a:r>
            <a:r>
              <a:rPr lang="ru-RU" dirty="0" smtClean="0"/>
              <a:t>&lt;</a:t>
            </a:r>
            <a:r>
              <a:rPr lang="ru-RU" dirty="0" err="1" smtClean="0"/>
              <a:t>Task</a:t>
            </a:r>
            <a:r>
              <a:rPr lang="ru-RU" dirty="0" smtClean="0"/>
              <a:t>&gt;. То есть метод </a:t>
            </a:r>
            <a:r>
              <a:rPr lang="ru-RU" dirty="0" err="1" smtClean="0"/>
              <a:t>Display</a:t>
            </a:r>
            <a:r>
              <a:rPr lang="ru-RU" dirty="0" smtClean="0"/>
              <a:t>, который передается в данный метод в качестве значения параметра, должен принимать параметр типа </a:t>
            </a:r>
            <a:r>
              <a:rPr lang="ru-RU" dirty="0" err="1" smtClean="0"/>
              <a:t>Task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E8D8D-804C-403D-AD33-AEFB632BBB1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2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Параллельное программирование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Преподаватель Кривошеина А.В.</a:t>
            </a:r>
            <a:endParaRPr lang="en-US" dirty="0" smtClean="0"/>
          </a:p>
          <a:p>
            <a:pPr algn="r"/>
            <a:r>
              <a:rPr lang="ru-RU" dirty="0" smtClean="0"/>
              <a:t>ЧУО «Колледж бизнеса и права»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9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1132110"/>
            <a:ext cx="8911687" cy="1280890"/>
          </a:xfrm>
        </p:spPr>
        <p:txBody>
          <a:bodyPr>
            <a:normAutofit/>
          </a:bodyPr>
          <a:lstStyle/>
          <a:p>
            <a:r>
              <a:rPr lang="ru-RU" sz="2400" dirty="0"/>
              <a:t>Чтобы указать, что метод </a:t>
            </a:r>
            <a:r>
              <a:rPr lang="ru-RU" sz="2400" dirty="0" err="1"/>
              <a:t>Main</a:t>
            </a:r>
            <a:r>
              <a:rPr lang="ru-RU" sz="2400" dirty="0"/>
              <a:t> должен подождать до конца выполнения задачи, нам надо использовать метод </a:t>
            </a:r>
            <a:r>
              <a:rPr lang="ru-RU" sz="2400" b="1" dirty="0" err="1"/>
              <a:t>Wait</a:t>
            </a:r>
            <a:r>
              <a:rPr lang="ru-RU" sz="24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4" y="2641599"/>
            <a:ext cx="8532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Task </a:t>
            </a:r>
            <a:r>
              <a:rPr lang="en-US" b="1" dirty="0" err="1"/>
              <a:t>task</a:t>
            </a:r>
            <a:r>
              <a:rPr lang="en-US" b="1" dirty="0"/>
              <a:t> = new Task(Display);</a:t>
            </a:r>
          </a:p>
          <a:p>
            <a:r>
              <a:rPr lang="en-US" b="1" dirty="0"/>
              <a:t>    </a:t>
            </a:r>
            <a:r>
              <a:rPr lang="en-US" b="1" dirty="0" err="1"/>
              <a:t>task.Start</a:t>
            </a:r>
            <a:r>
              <a:rPr lang="en-US" b="1" dirty="0"/>
              <a:t>();</a:t>
            </a:r>
          </a:p>
          <a:p>
            <a:r>
              <a:rPr lang="en-US" b="1" dirty="0"/>
              <a:t>    </a:t>
            </a:r>
            <a:r>
              <a:rPr lang="en-US" b="1" dirty="0" err="1"/>
              <a:t>task.Wait</a:t>
            </a:r>
            <a:r>
              <a:rPr lang="en-US" b="1" dirty="0"/>
              <a:t>();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Завершение метода </a:t>
            </a:r>
            <a:r>
              <a:rPr lang="en-US" b="1" dirty="0"/>
              <a:t>Main");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72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157"/>
          </a:xfrm>
        </p:spPr>
        <p:txBody>
          <a:bodyPr/>
          <a:lstStyle/>
          <a:p>
            <a:r>
              <a:rPr lang="ru-RU" dirty="0"/>
              <a:t>Свойства класса </a:t>
            </a:r>
            <a:r>
              <a:rPr lang="en-US" dirty="0" smtClean="0"/>
              <a:t>Task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89212" y="1727200"/>
            <a:ext cx="8915400" cy="4184022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AsyncState</a:t>
            </a:r>
            <a:r>
              <a:rPr lang="ru-RU" sz="2400" dirty="0"/>
              <a:t>: возвращает объект состояния задачи</a:t>
            </a:r>
          </a:p>
          <a:p>
            <a:r>
              <a:rPr lang="ru-RU" sz="2400" dirty="0" err="1" smtClean="0"/>
              <a:t>CurrentId</a:t>
            </a:r>
            <a:r>
              <a:rPr lang="ru-RU" sz="2400" dirty="0"/>
              <a:t>: возвращает идентификатор текущей задачи</a:t>
            </a:r>
          </a:p>
          <a:p>
            <a:r>
              <a:rPr lang="ru-RU" sz="2400" dirty="0" err="1" smtClean="0"/>
              <a:t>Exception</a:t>
            </a:r>
            <a:r>
              <a:rPr lang="ru-RU" sz="2400" dirty="0"/>
              <a:t>: возвращает объект исключения, возникшего при выполнении задачи</a:t>
            </a:r>
          </a:p>
          <a:p>
            <a:r>
              <a:rPr lang="ru-RU" sz="2400" dirty="0" err="1" smtClean="0"/>
              <a:t>Status</a:t>
            </a:r>
            <a:r>
              <a:rPr lang="ru-RU" sz="2400" dirty="0"/>
              <a:t>: возвращает статус задачи</a:t>
            </a:r>
          </a:p>
        </p:txBody>
      </p:sp>
    </p:spTree>
    <p:extLst>
      <p:ext uri="{BB962C8B-B14F-4D97-AF65-F5344CB8AC3E}">
        <p14:creationId xmlns:p14="http://schemas.microsoft.com/office/powerpoint/2010/main" val="88633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ru-RU" sz="4000" dirty="0" smtClean="0"/>
              <a:t>Работа </a:t>
            </a:r>
            <a:r>
              <a:rPr lang="ru-RU" sz="4000" dirty="0"/>
              <a:t>с классом </a:t>
            </a:r>
            <a:r>
              <a:rPr lang="en-US" sz="4000" dirty="0" smtClean="0"/>
              <a:t>Task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3100" dirty="0" smtClean="0"/>
              <a:t>Вложенные </a:t>
            </a:r>
            <a:r>
              <a:rPr lang="ru-RU" sz="3100" dirty="0"/>
              <a:t>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2056686"/>
            <a:ext cx="8346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var</a:t>
            </a:r>
            <a:r>
              <a:rPr lang="en-US" b="1" dirty="0"/>
              <a:t> outer = </a:t>
            </a:r>
            <a:r>
              <a:rPr lang="en-US" b="1" dirty="0" err="1"/>
              <a:t>Task.Factory.StartNew</a:t>
            </a:r>
            <a:r>
              <a:rPr lang="en-US" b="1" dirty="0"/>
              <a:t>(() =&gt;      // </a:t>
            </a:r>
            <a:r>
              <a:rPr lang="ru-RU" b="1" dirty="0"/>
              <a:t>внешняя задача</a:t>
            </a:r>
          </a:p>
          <a:p>
            <a:r>
              <a:rPr lang="ru-RU" b="1" dirty="0"/>
              <a:t>    {</a:t>
            </a:r>
          </a:p>
          <a:p>
            <a:r>
              <a:rPr lang="ru-RU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("Outer task starting...");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var</a:t>
            </a:r>
            <a:r>
              <a:rPr lang="en-US" b="1" dirty="0"/>
              <a:t> inner = </a:t>
            </a:r>
            <a:r>
              <a:rPr lang="en-US" b="1" dirty="0" err="1"/>
              <a:t>Task.Factory.StartNew</a:t>
            </a:r>
            <a:r>
              <a:rPr lang="en-US" b="1" dirty="0"/>
              <a:t>(() =&gt;  // </a:t>
            </a:r>
            <a:r>
              <a:rPr lang="ru-RU" b="1" dirty="0"/>
              <a:t>вложенная задача</a:t>
            </a:r>
          </a:p>
          <a:p>
            <a:r>
              <a:rPr lang="ru-RU" b="1" dirty="0"/>
              <a:t>        {</a:t>
            </a:r>
          </a:p>
          <a:p>
            <a:r>
              <a:rPr lang="ru-RU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("Inner task starting...");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Thread.Sleep</a:t>
            </a:r>
            <a:r>
              <a:rPr lang="en-US" b="1" dirty="0"/>
              <a:t>(2000);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("Inner task finished.");</a:t>
            </a:r>
          </a:p>
          <a:p>
            <a:r>
              <a:rPr lang="en-US" b="1" dirty="0"/>
              <a:t>        });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/>
              <a:t>    </a:t>
            </a:r>
            <a:r>
              <a:rPr lang="en-US" b="1" dirty="0" err="1"/>
              <a:t>outer.Wait</a:t>
            </a:r>
            <a:r>
              <a:rPr lang="en-US" b="1" dirty="0"/>
              <a:t>(); // </a:t>
            </a:r>
            <a:r>
              <a:rPr lang="ru-RU" b="1" dirty="0"/>
              <a:t>ожидаем выполнения внешней задачи</a:t>
            </a:r>
          </a:p>
          <a:p>
            <a:r>
              <a:rPr lang="ru-RU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("End of Main");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1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Если необходимо, чтобы вложенная задача выполнялась вместе с внешней, необходимо использовать значение </a:t>
            </a:r>
            <a:r>
              <a:rPr lang="ru-RU" sz="2400" b="1" dirty="0" err="1"/>
              <a:t>TaskCreationOptions.AttachedToParent</a:t>
            </a:r>
            <a:r>
              <a:rPr lang="ru-RU" sz="2400" b="1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3" y="2056686"/>
            <a:ext cx="89116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var</a:t>
            </a:r>
            <a:r>
              <a:rPr lang="en-US" b="1" dirty="0"/>
              <a:t> outer = </a:t>
            </a:r>
            <a:r>
              <a:rPr lang="en-US" b="1" dirty="0" err="1"/>
              <a:t>Task.Factory.StartNew</a:t>
            </a:r>
            <a:r>
              <a:rPr lang="en-US" b="1" dirty="0"/>
              <a:t>(() =&gt;      // </a:t>
            </a:r>
            <a:r>
              <a:rPr lang="ru-RU" b="1" dirty="0"/>
              <a:t>внешняя задача</a:t>
            </a:r>
          </a:p>
          <a:p>
            <a:r>
              <a:rPr lang="ru-RU" b="1" dirty="0"/>
              <a:t>    {</a:t>
            </a:r>
          </a:p>
          <a:p>
            <a:r>
              <a:rPr lang="ru-RU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("Outer task starting...");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var</a:t>
            </a:r>
            <a:r>
              <a:rPr lang="en-US" b="1" dirty="0"/>
              <a:t> inner = </a:t>
            </a:r>
            <a:r>
              <a:rPr lang="en-US" b="1" dirty="0" err="1"/>
              <a:t>Task.Factory.StartNew</a:t>
            </a:r>
            <a:r>
              <a:rPr lang="en-US" b="1" dirty="0"/>
              <a:t>(() =&gt;  // </a:t>
            </a:r>
            <a:r>
              <a:rPr lang="ru-RU" b="1" dirty="0"/>
              <a:t>вложенная задача</a:t>
            </a:r>
          </a:p>
          <a:p>
            <a:r>
              <a:rPr lang="ru-RU" b="1" dirty="0"/>
              <a:t>        {</a:t>
            </a:r>
          </a:p>
          <a:p>
            <a:r>
              <a:rPr lang="ru-RU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("Inner task starting...");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Thread.Sleep</a:t>
            </a:r>
            <a:r>
              <a:rPr lang="en-US" b="1" dirty="0"/>
              <a:t>(2000);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("Inner task finished.");</a:t>
            </a:r>
          </a:p>
          <a:p>
            <a:r>
              <a:rPr lang="en-US" b="1" dirty="0"/>
              <a:t>        }, </a:t>
            </a:r>
            <a:r>
              <a:rPr lang="en-US" b="1" dirty="0" err="1"/>
              <a:t>TaskCreationOptions.AttachedToParent</a:t>
            </a:r>
            <a:r>
              <a:rPr lang="en-US" b="1" dirty="0"/>
              <a:t>);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/>
              <a:t>    </a:t>
            </a:r>
            <a:r>
              <a:rPr lang="en-US" b="1" dirty="0" err="1"/>
              <a:t>outer.Wait</a:t>
            </a:r>
            <a:r>
              <a:rPr lang="en-US" b="1" dirty="0"/>
              <a:t>(); // </a:t>
            </a:r>
            <a:r>
              <a:rPr lang="ru-RU" b="1" dirty="0"/>
              <a:t>ожидаем выполнения внешней задачи</a:t>
            </a:r>
          </a:p>
          <a:p>
            <a:r>
              <a:rPr lang="ru-RU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("End of Main");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11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ru-RU" sz="4000" dirty="0" smtClean="0"/>
              <a:t>Работа </a:t>
            </a:r>
            <a:r>
              <a:rPr lang="ru-RU" sz="4000" dirty="0"/>
              <a:t>с классом </a:t>
            </a:r>
            <a:r>
              <a:rPr lang="en-US" sz="4000" dirty="0" smtClean="0"/>
              <a:t>Task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3100" dirty="0"/>
              <a:t>Массив задач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3597619"/>
            <a:ext cx="8346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Task[] tasks1 = new Task[3]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new Task(() =&gt; </a:t>
            </a:r>
            <a:r>
              <a:rPr lang="en-US" b="1" dirty="0" err="1"/>
              <a:t>Console.WriteLine</a:t>
            </a:r>
            <a:r>
              <a:rPr lang="en-US" b="1" dirty="0"/>
              <a:t>("First Task")),</a:t>
            </a:r>
          </a:p>
          <a:p>
            <a:r>
              <a:rPr lang="en-US" b="1" dirty="0"/>
              <a:t>    new Task(() =&gt; </a:t>
            </a:r>
            <a:r>
              <a:rPr lang="en-US" b="1" dirty="0" err="1"/>
              <a:t>Console.WriteLine</a:t>
            </a:r>
            <a:r>
              <a:rPr lang="en-US" b="1" dirty="0"/>
              <a:t>("Second Task")),</a:t>
            </a:r>
          </a:p>
          <a:p>
            <a:r>
              <a:rPr lang="en-US" b="1" dirty="0"/>
              <a:t>    new Task(() =&gt; </a:t>
            </a:r>
            <a:r>
              <a:rPr lang="en-US" b="1" dirty="0" err="1"/>
              <a:t>Console.WriteLine</a:t>
            </a:r>
            <a:r>
              <a:rPr lang="en-US" b="1" dirty="0"/>
              <a:t>("Third Task"))</a:t>
            </a:r>
          </a:p>
          <a:p>
            <a:r>
              <a:rPr lang="en-US" b="1" dirty="0"/>
              <a:t>};</a:t>
            </a:r>
          </a:p>
          <a:p>
            <a:r>
              <a:rPr lang="en-US" b="1" dirty="0"/>
              <a:t>// </a:t>
            </a:r>
            <a:r>
              <a:rPr lang="ru-RU" b="1" dirty="0"/>
              <a:t>запуск задач в массиве</a:t>
            </a:r>
          </a:p>
          <a:p>
            <a:r>
              <a:rPr lang="en-US" b="1" dirty="0" err="1"/>
              <a:t>foreach</a:t>
            </a:r>
            <a:r>
              <a:rPr lang="en-US" b="1" dirty="0"/>
              <a:t> (</a:t>
            </a:r>
            <a:r>
              <a:rPr lang="en-US" b="1" dirty="0" err="1"/>
              <a:t>var</a:t>
            </a:r>
            <a:r>
              <a:rPr lang="en-US" b="1" dirty="0"/>
              <a:t> t in tasks1)</a:t>
            </a:r>
          </a:p>
          <a:p>
            <a:r>
              <a:rPr lang="en-US" b="1" dirty="0"/>
              <a:t>    </a:t>
            </a:r>
            <a:r>
              <a:rPr lang="en-US" b="1" dirty="0" err="1"/>
              <a:t>t.Start</a:t>
            </a:r>
            <a:r>
              <a:rPr lang="en-US" b="1" dirty="0"/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5" y="2142678"/>
            <a:ext cx="870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как и с потоками, мы можем создать и запустить массив задач. Можно определить все задачи в массиве непосредственно через объект </a:t>
            </a:r>
            <a:r>
              <a:rPr lang="ru-RU" sz="2400" dirty="0" err="1" smtClean="0"/>
              <a:t>Task</a:t>
            </a:r>
            <a:r>
              <a:rPr lang="ru-RU" sz="2400" dirty="0" smtClean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749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ru-RU" sz="4000" dirty="0" smtClean="0"/>
              <a:t>Работа </a:t>
            </a:r>
            <a:r>
              <a:rPr lang="ru-RU" sz="4000" dirty="0"/>
              <a:t>с классом </a:t>
            </a:r>
            <a:r>
              <a:rPr lang="en-US" sz="4000" dirty="0" smtClean="0"/>
              <a:t>Task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3100" dirty="0"/>
              <a:t>Массив задач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5" y="3597619"/>
            <a:ext cx="834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Task[] tasks2 = new Task[3];</a:t>
            </a:r>
          </a:p>
          <a:p>
            <a:r>
              <a:rPr lang="en-US" b="1" dirty="0" err="1"/>
              <a:t>int</a:t>
            </a:r>
            <a:r>
              <a:rPr lang="en-US" b="1" dirty="0"/>
              <a:t> j = 1;</a:t>
            </a:r>
          </a:p>
          <a:p>
            <a:r>
              <a:rPr lang="en-US" b="1" dirty="0"/>
              <a:t>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tasks2.Length;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en-US" b="1" dirty="0"/>
              <a:t>    tasks2[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Task.Factory.StartNew</a:t>
            </a:r>
            <a:r>
              <a:rPr lang="en-US" b="1" dirty="0"/>
              <a:t>(() =&gt; </a:t>
            </a:r>
            <a:r>
              <a:rPr lang="en-US" b="1" dirty="0" err="1"/>
              <a:t>Console.WriteLine</a:t>
            </a:r>
            <a:r>
              <a:rPr lang="en-US" b="1" dirty="0"/>
              <a:t>($"Task {j++}"));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2925" y="2142678"/>
            <a:ext cx="870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Либо также можно использовать методы </a:t>
            </a:r>
            <a:r>
              <a:rPr lang="ru-RU" sz="2400" dirty="0" err="1"/>
              <a:t>Task.Factory.StartNew</a:t>
            </a:r>
            <a:r>
              <a:rPr lang="ru-RU" sz="2400" dirty="0"/>
              <a:t> или </a:t>
            </a:r>
            <a:r>
              <a:rPr lang="ru-RU" sz="2400" dirty="0" err="1"/>
              <a:t>Task.Run</a:t>
            </a:r>
            <a:r>
              <a:rPr lang="ru-RU" sz="2400" dirty="0"/>
              <a:t> и сразу запускать все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424857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2" y="285444"/>
            <a:ext cx="8911687" cy="1560290"/>
          </a:xfrm>
        </p:spPr>
        <p:txBody>
          <a:bodyPr>
            <a:noAutofit/>
          </a:bodyPr>
          <a:lstStyle/>
          <a:p>
            <a:r>
              <a:rPr lang="ru-RU" sz="2400" dirty="0"/>
              <a:t>Но в любом случае мы опять же можем столкнуться с тем, что все задачи из массива могут завершиться после того, как отработает метод </a:t>
            </a:r>
            <a:r>
              <a:rPr lang="ru-RU" sz="2400" dirty="0" err="1"/>
              <a:t>Main</a:t>
            </a:r>
            <a:r>
              <a:rPr lang="ru-RU" sz="2400" dirty="0"/>
              <a:t>, в котором запускаются эти </a:t>
            </a:r>
            <a:r>
              <a:rPr lang="ru-RU" sz="2400" dirty="0" smtClean="0"/>
              <a:t>задачи. Например: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697960" y="1845734"/>
            <a:ext cx="87016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</a:t>
            </a:r>
            <a:r>
              <a:rPr lang="en-US" b="1" dirty="0" smtClean="0"/>
              <a:t>[</a:t>
            </a:r>
            <a:r>
              <a:rPr lang="ru-RU" b="1" dirty="0" smtClean="0"/>
              <a:t> </a:t>
            </a:r>
            <a:r>
              <a:rPr lang="en-US" b="1" dirty="0" smtClean="0"/>
              <a:t>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Task</a:t>
            </a:r>
            <a:r>
              <a:rPr lang="en-US" b="1" dirty="0" smtClean="0"/>
              <a:t>[</a:t>
            </a:r>
            <a:r>
              <a:rPr lang="ru-RU" b="1" dirty="0" smtClean="0"/>
              <a:t> </a:t>
            </a:r>
            <a:r>
              <a:rPr lang="en-US" b="1" dirty="0" smtClean="0"/>
              <a:t>] </a:t>
            </a:r>
            <a:r>
              <a:rPr lang="en-US" b="1" dirty="0"/>
              <a:t>tasks1 = new Task[3]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("First Task")),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("Second Task")),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("Third Task"))</a:t>
            </a:r>
          </a:p>
          <a:p>
            <a:r>
              <a:rPr lang="en-US" b="1" dirty="0"/>
              <a:t>    };</a:t>
            </a:r>
          </a:p>
          <a:p>
            <a:r>
              <a:rPr lang="en-US" b="1" dirty="0"/>
              <a:t>    </a:t>
            </a:r>
            <a:r>
              <a:rPr lang="en-US" b="1" dirty="0" err="1"/>
              <a:t>foreach</a:t>
            </a:r>
            <a:r>
              <a:rPr lang="en-US" b="1" dirty="0"/>
              <a:t> (</a:t>
            </a:r>
            <a:r>
              <a:rPr lang="en-US" b="1" dirty="0" err="1"/>
              <a:t>var</a:t>
            </a:r>
            <a:r>
              <a:rPr lang="en-US" b="1" dirty="0"/>
              <a:t> t in tasks1)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t.Start</a:t>
            </a:r>
            <a:r>
              <a:rPr lang="en-US" b="1" dirty="0"/>
              <a:t>();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Task[] tasks2 = new Task[3];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j = 1;</a:t>
            </a:r>
          </a:p>
          <a:p>
            <a:r>
              <a:rPr lang="en-US" b="1" dirty="0"/>
              <a:t>    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tasks2.Length;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en-US" b="1" dirty="0"/>
              <a:t>        tasks2[</a:t>
            </a:r>
            <a:r>
              <a:rPr lang="en-US" b="1" dirty="0" err="1"/>
              <a:t>i</a:t>
            </a:r>
            <a:r>
              <a:rPr lang="en-US" b="1" dirty="0"/>
              <a:t>] = </a:t>
            </a:r>
            <a:r>
              <a:rPr lang="en-US" b="1" dirty="0" err="1"/>
              <a:t>Task.Factory.StartNew</a:t>
            </a:r>
            <a:r>
              <a:rPr lang="en-US" b="1" dirty="0"/>
              <a:t>(() =&gt; </a:t>
            </a:r>
            <a:r>
              <a:rPr lang="en-US" b="1" dirty="0" err="1"/>
              <a:t>Console.WriteLine</a:t>
            </a:r>
            <a:r>
              <a:rPr lang="en-US" b="1" dirty="0"/>
              <a:t>($"Task {j++}"));</a:t>
            </a:r>
          </a:p>
          <a:p>
            <a:r>
              <a:rPr lang="en-US" b="1" dirty="0"/>
              <a:t>             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Завершение метода </a:t>
            </a:r>
            <a:r>
              <a:rPr lang="en-US" b="1" dirty="0"/>
              <a:t>Main</a:t>
            </a:r>
            <a:r>
              <a:rPr lang="en-US" b="1" dirty="0" smtClean="0"/>
              <a:t>");</a:t>
            </a:r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992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5990" y="1199843"/>
            <a:ext cx="8911687" cy="747490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Один из возможных консольных выводов </a:t>
            </a:r>
            <a:r>
              <a:rPr lang="ru-RU" sz="2400" dirty="0" smtClean="0"/>
              <a:t>данной программы</a:t>
            </a:r>
            <a:r>
              <a:rPr lang="ru-RU" sz="2400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4000" y="2167467"/>
            <a:ext cx="7941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Task</a:t>
            </a:r>
          </a:p>
          <a:p>
            <a:r>
              <a:rPr lang="en-US" b="1" dirty="0"/>
              <a:t>Task 1</a:t>
            </a:r>
          </a:p>
          <a:p>
            <a:r>
              <a:rPr lang="en-US" b="1" dirty="0" err="1"/>
              <a:t>Завершение</a:t>
            </a:r>
            <a:r>
              <a:rPr lang="en-US" b="1" dirty="0"/>
              <a:t> </a:t>
            </a:r>
            <a:r>
              <a:rPr lang="en-US" b="1" dirty="0" err="1"/>
              <a:t>метода</a:t>
            </a:r>
            <a:r>
              <a:rPr lang="en-US" b="1" dirty="0"/>
              <a:t> Main</a:t>
            </a:r>
          </a:p>
          <a:p>
            <a:r>
              <a:rPr lang="en-US" b="1" dirty="0"/>
              <a:t>Third Task</a:t>
            </a:r>
          </a:p>
          <a:p>
            <a:r>
              <a:rPr lang="en-US" b="1" dirty="0"/>
              <a:t>Task 3</a:t>
            </a:r>
          </a:p>
          <a:p>
            <a:r>
              <a:rPr lang="en-US" b="1" dirty="0"/>
              <a:t>First Task</a:t>
            </a:r>
          </a:p>
          <a:p>
            <a:r>
              <a:rPr lang="en-US" b="1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62028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Если необходимо выполнять некоторый код лишь после того, как все задачи из массива завершатся, то применяется метод </a:t>
            </a:r>
            <a:r>
              <a:rPr lang="ru-RU" sz="2400" dirty="0" err="1"/>
              <a:t>Task.WaitAll</a:t>
            </a:r>
            <a:r>
              <a:rPr lang="ru-RU" sz="2400" dirty="0"/>
              <a:t>(</a:t>
            </a:r>
            <a:r>
              <a:rPr lang="ru-RU" sz="2400" dirty="0" err="1"/>
              <a:t>tasks</a:t>
            </a:r>
            <a:r>
              <a:rPr lang="ru-RU" sz="2400" dirty="0"/>
              <a:t>):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6267" y="2167466"/>
            <a:ext cx="8778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Task[] tasks1 = new Task[3]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("First Task")),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("Second Task")),</a:t>
            </a:r>
          </a:p>
          <a:p>
            <a:r>
              <a:rPr lang="en-US" b="1" dirty="0"/>
              <a:t>        new Task(() =&gt; </a:t>
            </a:r>
            <a:r>
              <a:rPr lang="en-US" b="1" dirty="0" err="1"/>
              <a:t>Console.WriteLine</a:t>
            </a:r>
            <a:r>
              <a:rPr lang="en-US" b="1" dirty="0"/>
              <a:t>("Third Task"))</a:t>
            </a:r>
          </a:p>
          <a:p>
            <a:r>
              <a:rPr lang="en-US" b="1" dirty="0"/>
              <a:t>    };</a:t>
            </a:r>
          </a:p>
          <a:p>
            <a:r>
              <a:rPr lang="en-US" b="1" dirty="0"/>
              <a:t>    </a:t>
            </a:r>
            <a:r>
              <a:rPr lang="en-US" b="1" dirty="0" err="1"/>
              <a:t>foreach</a:t>
            </a:r>
            <a:r>
              <a:rPr lang="en-US" b="1" dirty="0"/>
              <a:t> (</a:t>
            </a:r>
            <a:r>
              <a:rPr lang="en-US" b="1" dirty="0" err="1"/>
              <a:t>var</a:t>
            </a:r>
            <a:r>
              <a:rPr lang="en-US" b="1" dirty="0"/>
              <a:t> t in tasks1)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t.Start</a:t>
            </a:r>
            <a:r>
              <a:rPr lang="en-US" b="1" dirty="0"/>
              <a:t>();</a:t>
            </a:r>
          </a:p>
          <a:p>
            <a:r>
              <a:rPr lang="en-US" b="1" dirty="0"/>
              <a:t>    </a:t>
            </a:r>
            <a:r>
              <a:rPr lang="en-US" b="1" dirty="0" err="1"/>
              <a:t>Task.WaitAll</a:t>
            </a:r>
            <a:r>
              <a:rPr lang="en-US" b="1" dirty="0"/>
              <a:t>(tasks1); // </a:t>
            </a:r>
            <a:r>
              <a:rPr lang="ru-RU" b="1" dirty="0"/>
              <a:t>ожидаем завершения задач </a:t>
            </a:r>
          </a:p>
          <a:p>
            <a:r>
              <a:rPr lang="ru-RU" b="1" dirty="0"/>
              <a:t>     </a:t>
            </a:r>
          </a:p>
          <a:p>
            <a:r>
              <a:rPr lang="ru-RU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Завершение метода </a:t>
            </a:r>
            <a:r>
              <a:rPr lang="en-US" b="1" dirty="0"/>
              <a:t>Main");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19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6023"/>
          </a:xfrm>
        </p:spPr>
        <p:txBody>
          <a:bodyPr/>
          <a:lstStyle/>
          <a:p>
            <a:r>
              <a:rPr lang="ru-RU" dirty="0"/>
              <a:t>Возвращение результатов из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08667"/>
            <a:ext cx="8915400" cy="880533"/>
          </a:xfrm>
        </p:spPr>
        <p:txBody>
          <a:bodyPr/>
          <a:lstStyle/>
          <a:p>
            <a:r>
              <a:rPr lang="ru-RU" sz="2400" dirty="0"/>
              <a:t>Задачи могут не только выполняться как процедуры, но и возвращать определенные результаты: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8479" y="2760134"/>
            <a:ext cx="88561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Program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Task&lt;</a:t>
            </a:r>
            <a:r>
              <a:rPr lang="en-US" b="1" dirty="0" err="1"/>
              <a:t>int</a:t>
            </a:r>
            <a:r>
              <a:rPr lang="en-US" b="1" dirty="0"/>
              <a:t>&gt; task1 = new Task&lt;</a:t>
            </a:r>
            <a:r>
              <a:rPr lang="en-US" b="1" dirty="0" err="1"/>
              <a:t>int</a:t>
            </a:r>
            <a:r>
              <a:rPr lang="en-US" b="1" dirty="0"/>
              <a:t>&gt;(()=&gt;Factorial(5));</a:t>
            </a:r>
          </a:p>
          <a:p>
            <a:r>
              <a:rPr lang="en-US" b="1" dirty="0"/>
              <a:t>        task1.Start();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($"</a:t>
            </a:r>
            <a:r>
              <a:rPr lang="ru-RU" b="1" dirty="0"/>
              <a:t>Факториал числа 5 равен {</a:t>
            </a:r>
            <a:r>
              <a:rPr lang="en-US" b="1" dirty="0"/>
              <a:t>task1.Result}");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Task&lt;Book&gt; task2 = new Task&lt;Book&gt;(() =&gt; 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return new Book { Title = "</a:t>
            </a:r>
            <a:r>
              <a:rPr lang="ru-RU" b="1" dirty="0"/>
              <a:t>Война и мир", </a:t>
            </a:r>
            <a:r>
              <a:rPr lang="en-US" b="1" dirty="0"/>
              <a:t>Author = "</a:t>
            </a:r>
            <a:r>
              <a:rPr lang="ru-RU" b="1" dirty="0"/>
              <a:t>Л. Толстой" };</a:t>
            </a:r>
          </a:p>
          <a:p>
            <a:r>
              <a:rPr lang="ru-RU" b="1" dirty="0"/>
              <a:t>        });</a:t>
            </a:r>
          </a:p>
          <a:p>
            <a:r>
              <a:rPr lang="ru-RU" b="1" dirty="0"/>
              <a:t>        </a:t>
            </a:r>
            <a:r>
              <a:rPr lang="en-US" b="1" dirty="0"/>
              <a:t>task2.Start();</a:t>
            </a:r>
          </a:p>
        </p:txBody>
      </p:sp>
    </p:spTree>
    <p:extLst>
      <p:ext uri="{BB962C8B-B14F-4D97-AF65-F5344CB8AC3E}">
        <p14:creationId xmlns:p14="http://schemas.microsoft.com/office/powerpoint/2010/main" val="17451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32933"/>
            <a:ext cx="8915400" cy="487828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В эпоху многоядерных машин, которые позволяют параллельно выполнять сразу несколько процессов, стандартных средств работы с потоками в .NET уже оказалось недостаточно. Поэтому во </a:t>
            </a:r>
            <a:r>
              <a:rPr lang="ru-RU" sz="2400" dirty="0" err="1"/>
              <a:t>фреймворк</a:t>
            </a:r>
            <a:r>
              <a:rPr lang="ru-RU" sz="2400" dirty="0"/>
              <a:t> .NET была добавлена библиотека параллельных задач TPL (</a:t>
            </a:r>
            <a:r>
              <a:rPr lang="ru-RU" sz="2400" dirty="0" err="1"/>
              <a:t>Task</a:t>
            </a:r>
            <a:r>
              <a:rPr lang="ru-RU" sz="2400" dirty="0"/>
              <a:t> </a:t>
            </a:r>
            <a:r>
              <a:rPr lang="ru-RU" sz="2400" dirty="0" err="1"/>
              <a:t>Parallel</a:t>
            </a:r>
            <a:r>
              <a:rPr lang="ru-RU" sz="2400" dirty="0"/>
              <a:t> </a:t>
            </a:r>
            <a:r>
              <a:rPr lang="ru-RU" sz="2400" dirty="0" err="1"/>
              <a:t>Library</a:t>
            </a:r>
            <a:r>
              <a:rPr lang="ru-RU" sz="2400" dirty="0"/>
              <a:t>), основной функционал которой располагается в пространстве имен </a:t>
            </a:r>
            <a:r>
              <a:rPr lang="ru-RU" sz="2400" dirty="0" err="1"/>
              <a:t>System.Threading.Tasks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Данная </a:t>
            </a:r>
            <a:r>
              <a:rPr lang="ru-RU" sz="2400" dirty="0"/>
              <a:t>библиотека позволяет распараллелить задачи и выполнять их сразу на нескольких процессорах, если на целевом компьютере имеется несколько ядер. Кроме того, упрощается сама работа по созданию новых потоков.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79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6934" y="304800"/>
            <a:ext cx="92117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Book b = task2.Result;  // </a:t>
            </a:r>
            <a:r>
              <a:rPr lang="ru-RU" b="1" dirty="0"/>
              <a:t>ожидаем получение результата</a:t>
            </a:r>
          </a:p>
          <a:p>
            <a:r>
              <a:rPr lang="ru-RU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($"</a:t>
            </a:r>
            <a:r>
              <a:rPr lang="ru-RU" b="1" dirty="0"/>
              <a:t>Название книги: {</a:t>
            </a:r>
            <a:r>
              <a:rPr lang="en-US" b="1" dirty="0" err="1"/>
              <a:t>b.Title</a:t>
            </a:r>
            <a:r>
              <a:rPr lang="en-US" b="1" dirty="0"/>
              <a:t>}, </a:t>
            </a:r>
            <a:r>
              <a:rPr lang="ru-RU" b="1" dirty="0"/>
              <a:t>автор: {</a:t>
            </a:r>
            <a:r>
              <a:rPr lang="en-US" b="1" dirty="0" err="1"/>
              <a:t>b.Author</a:t>
            </a:r>
            <a:r>
              <a:rPr lang="en-US" b="1" dirty="0"/>
              <a:t>}");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static </a:t>
            </a:r>
            <a:r>
              <a:rPr lang="en-US" b="1" dirty="0" err="1"/>
              <a:t>int</a:t>
            </a:r>
            <a:r>
              <a:rPr lang="en-US" b="1" dirty="0"/>
              <a:t> Factorial(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result = 1;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x;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result *=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return result;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public class Book</a:t>
            </a:r>
          </a:p>
          <a:p>
            <a:r>
              <a:rPr lang="en-US" b="1" dirty="0" smtClean="0"/>
              <a:t>{</a:t>
            </a:r>
            <a:endParaRPr lang="en-US" b="1" dirty="0"/>
          </a:p>
          <a:p>
            <a:r>
              <a:rPr lang="en-US" b="1" dirty="0"/>
              <a:t>    public string Title { get; set; }</a:t>
            </a:r>
          </a:p>
          <a:p>
            <a:r>
              <a:rPr lang="en-US" b="1" dirty="0"/>
              <a:t>    public string Author { get; set;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479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45067"/>
            <a:ext cx="8915400" cy="5689599"/>
          </a:xfrm>
        </p:spPr>
        <p:txBody>
          <a:bodyPr>
            <a:noAutofit/>
          </a:bodyPr>
          <a:lstStyle/>
          <a:p>
            <a:r>
              <a:rPr lang="ru-RU" sz="2000" dirty="0"/>
              <a:t>Во-первых, чтобы задать возвращаемый из задачи тип объекта, мы должны типизировать </a:t>
            </a:r>
            <a:r>
              <a:rPr lang="ru-RU" sz="2000" dirty="0" err="1"/>
              <a:t>Task</a:t>
            </a:r>
            <a:r>
              <a:rPr lang="ru-RU" sz="2000" dirty="0"/>
              <a:t>. Например, </a:t>
            </a:r>
            <a:r>
              <a:rPr lang="ru-RU" sz="2000" dirty="0" err="1"/>
              <a:t>Task</a:t>
            </a:r>
            <a:r>
              <a:rPr lang="ru-RU" sz="2000" dirty="0"/>
              <a:t>&lt;</a:t>
            </a:r>
            <a:r>
              <a:rPr lang="ru-RU" sz="2000" dirty="0" err="1"/>
              <a:t>int</a:t>
            </a:r>
            <a:r>
              <a:rPr lang="ru-RU" sz="2000" dirty="0"/>
              <a:t>&gt; - в данном случае задача будет возвращать объект </a:t>
            </a:r>
            <a:r>
              <a:rPr lang="ru-RU" sz="2000" dirty="0" err="1"/>
              <a:t>int</a:t>
            </a:r>
            <a:r>
              <a:rPr lang="ru-RU" sz="2000" dirty="0"/>
              <a:t>.</a:t>
            </a:r>
          </a:p>
          <a:p>
            <a:r>
              <a:rPr lang="ru-RU" sz="2000" dirty="0"/>
              <a:t>И, во-вторых, в качестве задачи должен выполняться метод, возвращающий данный тип объекта. Например, в первом случае у нас в качестве задачи выполняется функция </a:t>
            </a:r>
            <a:r>
              <a:rPr lang="ru-RU" sz="2000" dirty="0" err="1"/>
              <a:t>Factorial</a:t>
            </a:r>
            <a:r>
              <a:rPr lang="ru-RU" sz="2000" dirty="0"/>
              <a:t>, которая принимает числовой параметр и также на выходе возвращает число.</a:t>
            </a:r>
          </a:p>
          <a:p>
            <a:r>
              <a:rPr lang="ru-RU" sz="2000" dirty="0"/>
              <a:t>Возвращаемое число будет храниться в свойстве </a:t>
            </a:r>
            <a:r>
              <a:rPr lang="ru-RU" sz="2000" dirty="0" err="1"/>
              <a:t>Result</a:t>
            </a:r>
            <a:r>
              <a:rPr lang="ru-RU" sz="2000" dirty="0"/>
              <a:t>: task1.Result. Нам не надо его приводить к типу </a:t>
            </a:r>
            <a:r>
              <a:rPr lang="ru-RU" sz="2000" dirty="0" err="1"/>
              <a:t>int</a:t>
            </a:r>
            <a:r>
              <a:rPr lang="ru-RU" sz="2000" dirty="0"/>
              <a:t>, оно уже само по себе будет представлять число.</a:t>
            </a:r>
          </a:p>
          <a:p>
            <a:r>
              <a:rPr lang="ru-RU" sz="2000" dirty="0"/>
              <a:t>То же самое и со второй задачей task2. В этом случае в лямбда-выражении возвращается объект </a:t>
            </a:r>
            <a:r>
              <a:rPr lang="ru-RU" sz="2000" dirty="0" err="1"/>
              <a:t>Book</a:t>
            </a:r>
            <a:r>
              <a:rPr lang="ru-RU" sz="2000" dirty="0"/>
              <a:t>. И также мы его получаем с помощью task2.Result</a:t>
            </a:r>
          </a:p>
          <a:p>
            <a:r>
              <a:rPr lang="ru-RU" sz="2000" dirty="0"/>
              <a:t>При этом при обращении к свойству </a:t>
            </a:r>
            <a:r>
              <a:rPr lang="ru-RU" sz="2000" dirty="0" err="1"/>
              <a:t>Result</a:t>
            </a:r>
            <a:r>
              <a:rPr lang="ru-RU" sz="2000" dirty="0"/>
              <a:t> программа текущий поток останавливает выполнение и ждет, когда будет получен результат из выполняемой задачи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909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74910"/>
            <a:ext cx="8911687" cy="713623"/>
          </a:xfrm>
        </p:spPr>
        <p:txBody>
          <a:bodyPr/>
          <a:lstStyle/>
          <a:p>
            <a:r>
              <a:rPr lang="ru-RU" dirty="0"/>
              <a:t>Задачи продолжения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10267"/>
            <a:ext cx="8915400" cy="4148667"/>
          </a:xfrm>
        </p:spPr>
        <p:txBody>
          <a:bodyPr>
            <a:normAutofit/>
          </a:bodyPr>
          <a:lstStyle/>
          <a:p>
            <a:r>
              <a:rPr lang="ru-RU" sz="2400" dirty="0"/>
              <a:t>Задачи продолжения или </a:t>
            </a:r>
            <a:r>
              <a:rPr lang="ru-RU" sz="2400" dirty="0" err="1"/>
              <a:t>continuation</a:t>
            </a:r>
            <a:r>
              <a:rPr lang="ru-RU" sz="2400" dirty="0"/>
              <a:t> </a:t>
            </a:r>
            <a:r>
              <a:rPr lang="ru-RU" sz="2400" dirty="0" err="1"/>
              <a:t>task</a:t>
            </a:r>
            <a:r>
              <a:rPr lang="ru-RU" sz="2400" dirty="0"/>
              <a:t> позволяют определить задачи, которые выполняются после завершения других задач. Благодаря этому мы можем вызвать после выполнения одной задачи несколько других, определить условия их вызова, передать из предыдущей задачи в следующую некоторые данные.</a:t>
            </a:r>
          </a:p>
          <a:p>
            <a:r>
              <a:rPr lang="ru-RU" sz="2400" dirty="0"/>
              <a:t>Задачи продолжения похожи на методы обратного вызова, но фактически являются обычными задачами </a:t>
            </a:r>
            <a:r>
              <a:rPr lang="ru-RU" sz="2400" dirty="0" err="1"/>
              <a:t>Task</a:t>
            </a:r>
            <a:r>
              <a:rPr lang="ru-RU" sz="2400" dirty="0"/>
              <a:t>. </a:t>
            </a:r>
            <a:r>
              <a:rPr lang="ru-RU" sz="2400" dirty="0" smtClean="0"/>
              <a:t>Рассмотрим </a:t>
            </a:r>
            <a:r>
              <a:rPr lang="ru-RU" sz="2400" dirty="0"/>
              <a:t>на примере:</a:t>
            </a:r>
          </a:p>
        </p:txBody>
      </p:sp>
    </p:spTree>
    <p:extLst>
      <p:ext uri="{BB962C8B-B14F-4D97-AF65-F5344CB8AC3E}">
        <p14:creationId xmlns:p14="http://schemas.microsoft.com/office/powerpoint/2010/main" val="2372472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8534" y="355600"/>
            <a:ext cx="90762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System;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</a:t>
            </a:r>
            <a:r>
              <a:rPr lang="en-US" b="1" dirty="0"/>
              <a:t>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System.Threading.Tasks</a:t>
            </a:r>
            <a:r>
              <a:rPr lang="en-US" b="1" dirty="0"/>
              <a:t>;</a:t>
            </a:r>
          </a:p>
          <a:p>
            <a:r>
              <a:rPr lang="en-US" b="1" dirty="0" smtClean="0"/>
              <a:t>namespace </a:t>
            </a:r>
            <a:r>
              <a:rPr lang="en-US" b="1" dirty="0" err="1"/>
              <a:t>TaskApp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 class Program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Task task1 = new Task(()=&gt;{</a:t>
            </a:r>
          </a:p>
          <a:p>
            <a:r>
              <a:rPr lang="en-US" b="1" dirty="0"/>
              <a:t>        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            });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// </a:t>
            </a:r>
            <a:r>
              <a:rPr lang="ru-RU" b="1" dirty="0"/>
              <a:t>задача продолжения</a:t>
            </a:r>
          </a:p>
          <a:p>
            <a:r>
              <a:rPr lang="ru-RU" b="1" dirty="0"/>
              <a:t>            </a:t>
            </a:r>
            <a:r>
              <a:rPr lang="en-US" b="1" dirty="0"/>
              <a:t>Task task2 = task1.ContinueWith(Display);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task1.Start();</a:t>
            </a:r>
          </a:p>
          <a:p>
            <a:r>
              <a:rPr lang="en-US" b="1" dirty="0"/>
              <a:t>             </a:t>
            </a:r>
          </a:p>
          <a:p>
            <a:r>
              <a:rPr lang="en-US" b="1" dirty="0" smtClean="0"/>
              <a:t>            // </a:t>
            </a:r>
            <a:r>
              <a:rPr lang="ru-RU" b="1" dirty="0" smtClean="0"/>
              <a:t>ждем окончания второй задачи</a:t>
            </a:r>
          </a:p>
          <a:p>
            <a:r>
              <a:rPr lang="ru-RU" b="1" dirty="0" smtClean="0"/>
              <a:t>            </a:t>
            </a:r>
            <a:r>
              <a:rPr lang="en-US" b="1" dirty="0" smtClean="0"/>
              <a:t>task2.Wait();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Console.WriteLine</a:t>
            </a:r>
            <a:r>
              <a:rPr lang="en-US" b="1" dirty="0" smtClean="0"/>
              <a:t>("</a:t>
            </a:r>
            <a:r>
              <a:rPr lang="ru-RU" b="1" dirty="0" smtClean="0"/>
              <a:t>Выполняется работа метода </a:t>
            </a:r>
            <a:r>
              <a:rPr lang="en-US" b="1" dirty="0" smtClean="0"/>
              <a:t>Main");</a:t>
            </a:r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Console.ReadLine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    }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69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0" y="965200"/>
            <a:ext cx="8923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Display(Task t)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предыдущей задачи: {</a:t>
            </a:r>
            <a:r>
              <a:rPr lang="en-US" b="1" dirty="0" err="1"/>
              <a:t>t.Id</a:t>
            </a:r>
            <a:r>
              <a:rPr lang="en-US" b="1" dirty="0"/>
              <a:t>}");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Thread.Sleep</a:t>
            </a:r>
            <a:r>
              <a:rPr lang="en-US" b="1" dirty="0"/>
              <a:t>(3000);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3962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 после завершения задачи task1 сразу будет вызываться задача task2.</a:t>
            </a:r>
          </a:p>
        </p:txBody>
      </p:sp>
    </p:spTree>
    <p:extLst>
      <p:ext uri="{BB962C8B-B14F-4D97-AF65-F5344CB8AC3E}">
        <p14:creationId xmlns:p14="http://schemas.microsoft.com/office/powerpoint/2010/main" val="99237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16823"/>
          </a:xfrm>
        </p:spPr>
        <p:txBody>
          <a:bodyPr>
            <a:normAutofit/>
          </a:bodyPr>
          <a:lstStyle/>
          <a:p>
            <a:r>
              <a:rPr lang="ru-RU" sz="2400" dirty="0"/>
              <a:t>Также мы можем передавать конкретный результат работы предыдущей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3867" y="1828799"/>
            <a:ext cx="8930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System;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System.Reflection</a:t>
            </a:r>
            <a:r>
              <a:rPr lang="en-US" b="1" dirty="0"/>
              <a:t>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System.Runtime.InteropServices</a:t>
            </a:r>
            <a:r>
              <a:rPr lang="en-US" b="1" dirty="0"/>
              <a:t>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</a:t>
            </a:r>
            <a:r>
              <a:rPr lang="en-US" b="1" dirty="0"/>
              <a:t>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System.Threading.Tasks</a:t>
            </a:r>
            <a:r>
              <a:rPr lang="en-US" b="1" dirty="0"/>
              <a:t>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namespace </a:t>
            </a:r>
            <a:r>
              <a:rPr lang="en-US" b="1" dirty="0" err="1"/>
              <a:t>HelloApp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 class Program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Task&lt;</a:t>
            </a:r>
            <a:r>
              <a:rPr lang="en-US" b="1" dirty="0" err="1"/>
              <a:t>int</a:t>
            </a:r>
            <a:r>
              <a:rPr lang="en-US" b="1" dirty="0"/>
              <a:t>&gt; task1 = new Task&lt;</a:t>
            </a:r>
            <a:r>
              <a:rPr lang="en-US" b="1" dirty="0" err="1"/>
              <a:t>int</a:t>
            </a:r>
            <a:r>
              <a:rPr lang="en-US" b="1" dirty="0"/>
              <a:t>&gt;(()=&gt;Sum(4,5));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// </a:t>
            </a:r>
            <a:r>
              <a:rPr lang="ru-RU" b="1" dirty="0"/>
              <a:t>задача продолжения</a:t>
            </a:r>
          </a:p>
          <a:p>
            <a:r>
              <a:rPr lang="ru-RU" b="1" dirty="0"/>
              <a:t>            </a:t>
            </a:r>
            <a:r>
              <a:rPr lang="en-US" b="1" dirty="0"/>
              <a:t>Task task2 = task1.ContinueWith(sum =&gt; Display(</a:t>
            </a:r>
            <a:r>
              <a:rPr lang="en-US" b="1" dirty="0" err="1"/>
              <a:t>sum.Result</a:t>
            </a:r>
            <a:r>
              <a:rPr lang="en-US" b="1" dirty="0"/>
              <a:t>));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4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3866" y="111760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task1.Start();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// </a:t>
            </a:r>
            <a:r>
              <a:rPr lang="ru-RU" b="1" dirty="0"/>
              <a:t>ждем окончания второй задачи</a:t>
            </a:r>
          </a:p>
          <a:p>
            <a:r>
              <a:rPr lang="ru-RU" b="1" dirty="0"/>
              <a:t>            </a:t>
            </a:r>
            <a:r>
              <a:rPr lang="en-US" b="1" dirty="0"/>
              <a:t>task2.Wait();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("End of Main");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static </a:t>
            </a:r>
            <a:r>
              <a:rPr lang="en-US" b="1" dirty="0" err="1"/>
              <a:t>int</a:t>
            </a:r>
            <a:r>
              <a:rPr lang="en-US" b="1" dirty="0"/>
              <a:t> Sum(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=&gt; a + b;</a:t>
            </a:r>
          </a:p>
          <a:p>
            <a:r>
              <a:rPr lang="en-US" b="1" dirty="0"/>
              <a:t>        static void Display(</a:t>
            </a:r>
            <a:r>
              <a:rPr lang="en-US" b="1" dirty="0" err="1"/>
              <a:t>int</a:t>
            </a:r>
            <a:r>
              <a:rPr lang="en-US" b="1" dirty="0"/>
              <a:t> sum)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($"Sum: {sum}");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2041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1489" y="166909"/>
            <a:ext cx="8911687" cy="899890"/>
          </a:xfrm>
        </p:spPr>
        <p:txBody>
          <a:bodyPr>
            <a:normAutofit/>
          </a:bodyPr>
          <a:lstStyle/>
          <a:p>
            <a:r>
              <a:rPr lang="ru-RU" sz="2400" dirty="0"/>
              <a:t>Подобным образом можно построить целую цепочку последовательно выполняющихся задач: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489" y="965198"/>
            <a:ext cx="86021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Task task1 = new Task(()=&gt;{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// </a:t>
            </a:r>
            <a:r>
              <a:rPr lang="ru-RU" b="1" dirty="0"/>
              <a:t>задача продолжения</a:t>
            </a:r>
          </a:p>
          <a:p>
            <a:r>
              <a:rPr lang="ru-RU" b="1" dirty="0"/>
              <a:t>    </a:t>
            </a:r>
            <a:r>
              <a:rPr lang="en-US" b="1" dirty="0"/>
              <a:t>Task task2 = task1.ContinueWith(Display);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Task task3 = task1.ContinueWith((Task t) =&gt;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Task task4 = task2.ContinueWith((Task t) =&gt;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    });</a:t>
            </a:r>
          </a:p>
          <a:p>
            <a:r>
              <a:rPr lang="en-US" b="1" dirty="0" smtClean="0"/>
              <a:t>    </a:t>
            </a:r>
            <a:r>
              <a:rPr lang="en-US" b="1" dirty="0"/>
              <a:t>task1.Start</a:t>
            </a:r>
            <a:r>
              <a:rPr lang="en-US" b="1" dirty="0" smtClean="0"/>
              <a:t>();</a:t>
            </a:r>
            <a:r>
              <a:rPr lang="ru-RU" b="1" dirty="0" smtClean="0"/>
              <a:t> </a:t>
            </a:r>
            <a:r>
              <a:rPr lang="en-US" b="1" dirty="0" smtClean="0"/>
              <a:t>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static void Display(Task t)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($"Id </a:t>
            </a:r>
            <a:r>
              <a:rPr lang="ru-RU" b="1" dirty="0"/>
              <a:t>задачи: {</a:t>
            </a:r>
            <a:r>
              <a:rPr lang="en-US" b="1" dirty="0" err="1"/>
              <a:t>Task.CurrentId</a:t>
            </a:r>
            <a:r>
              <a:rPr lang="en-US" b="1" dirty="0"/>
              <a:t>}");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207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223"/>
          </a:xfrm>
        </p:spPr>
        <p:txBody>
          <a:bodyPr/>
          <a:lstStyle/>
          <a:p>
            <a:r>
              <a:rPr lang="ru-RU" dirty="0"/>
              <a:t>Задачи и класс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91733"/>
            <a:ext cx="8915400" cy="4334934"/>
          </a:xfrm>
        </p:spPr>
        <p:txBody>
          <a:bodyPr>
            <a:normAutofit/>
          </a:bodyPr>
          <a:lstStyle/>
          <a:p>
            <a:r>
              <a:rPr lang="ru-RU" sz="2400" dirty="0"/>
              <a:t>В основе библиотеки TPL лежит концепция задач, каждая из которых описывает отдельную продолжительную операцию. В библиотеке классов .NET задача представлена специальным классом - классом </a:t>
            </a:r>
            <a:r>
              <a:rPr lang="ru-RU" sz="2400" b="1" dirty="0" err="1"/>
              <a:t>Task</a:t>
            </a:r>
            <a:r>
              <a:rPr lang="ru-RU" sz="2400" dirty="0"/>
              <a:t>, который находится в пространстве имен </a:t>
            </a:r>
            <a:r>
              <a:rPr lang="ru-RU" sz="2400" b="1" dirty="0" err="1"/>
              <a:t>System.Threading.Tasks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893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823"/>
          </a:xfrm>
        </p:spPr>
        <p:txBody>
          <a:bodyPr/>
          <a:lstStyle/>
          <a:p>
            <a:r>
              <a:rPr lang="ru-RU" dirty="0"/>
              <a:t>Первый способ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59467"/>
            <a:ext cx="8915400" cy="4538133"/>
          </a:xfrm>
        </p:spPr>
        <p:txBody>
          <a:bodyPr>
            <a:normAutofit/>
          </a:bodyPr>
          <a:lstStyle/>
          <a:p>
            <a:r>
              <a:rPr lang="ru-RU" sz="2000" dirty="0"/>
              <a:t>создание объекта </a:t>
            </a:r>
            <a:r>
              <a:rPr lang="ru-RU" sz="2000" b="1" dirty="0" err="1"/>
              <a:t>Task</a:t>
            </a:r>
            <a:r>
              <a:rPr lang="ru-RU" sz="2000" dirty="0"/>
              <a:t> и вызов у него метода </a:t>
            </a:r>
            <a:r>
              <a:rPr lang="ru-RU" sz="2000" b="1" dirty="0" err="1" smtClean="0"/>
              <a:t>Start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ru-RU" sz="800" dirty="0" smtClean="0"/>
          </a:p>
          <a:p>
            <a:pPr marL="0" indent="0">
              <a:buNone/>
            </a:pPr>
            <a:r>
              <a:rPr lang="en-US" sz="2000" b="1" i="1" dirty="0"/>
              <a:t>T</a:t>
            </a:r>
            <a:r>
              <a:rPr lang="en-US" sz="2000" b="1" i="1" dirty="0" smtClean="0"/>
              <a:t>ask </a:t>
            </a:r>
            <a:r>
              <a:rPr lang="en-US" sz="2000" b="1" i="1" dirty="0"/>
              <a:t>task = new Task(() =&gt; </a:t>
            </a:r>
            <a:r>
              <a:rPr lang="en-US" sz="2000" b="1" i="1" dirty="0" err="1" smtClean="0"/>
              <a:t>Console.WriteLine</a:t>
            </a:r>
            <a:r>
              <a:rPr lang="en-US" sz="2000" b="1" i="1" dirty="0" smtClean="0"/>
              <a:t> ("</a:t>
            </a:r>
            <a:r>
              <a:rPr lang="en-US" sz="2000" b="1" i="1" dirty="0"/>
              <a:t>Hello Task!"));</a:t>
            </a:r>
          </a:p>
          <a:p>
            <a:pPr marL="0" indent="0">
              <a:buNone/>
            </a:pPr>
            <a:r>
              <a:rPr lang="en-US" sz="2000" b="1" i="1" dirty="0" err="1" smtClean="0"/>
              <a:t>task.Start</a:t>
            </a:r>
            <a:r>
              <a:rPr lang="en-US" sz="2000" b="1" i="1" dirty="0" smtClean="0"/>
              <a:t>();</a:t>
            </a:r>
          </a:p>
          <a:p>
            <a:pPr marL="0" indent="0">
              <a:buNone/>
            </a:pPr>
            <a:endParaRPr lang="en-US" sz="800" b="1" dirty="0" smtClean="0"/>
          </a:p>
          <a:p>
            <a:r>
              <a:rPr lang="ru-RU" sz="2000" dirty="0"/>
              <a:t>В качестве параметра объект </a:t>
            </a:r>
            <a:r>
              <a:rPr lang="ru-RU" sz="2000" b="1" dirty="0" err="1"/>
              <a:t>Task</a:t>
            </a:r>
            <a:r>
              <a:rPr lang="ru-RU" sz="2000" dirty="0"/>
              <a:t> принимает делегат </a:t>
            </a:r>
            <a:r>
              <a:rPr lang="ru-RU" sz="2000" b="1" dirty="0" err="1"/>
              <a:t>Action</a:t>
            </a:r>
            <a:r>
              <a:rPr lang="ru-RU" sz="2000" dirty="0"/>
              <a:t>, то есть мы можем передать любое действие, которое соответствует данному делегату, например, лямбда-выражение, как в данном случае, или ссылку на какой-либо метод. То есть в данном случае при выполнении задачи на консоль будет выводиться строка "</a:t>
            </a:r>
            <a:r>
              <a:rPr lang="ru-RU" sz="2000" dirty="0" err="1"/>
              <a:t>Hello</a:t>
            </a:r>
            <a:r>
              <a:rPr lang="ru-RU" sz="2000" dirty="0"/>
              <a:t> </a:t>
            </a:r>
            <a:r>
              <a:rPr lang="ru-RU" sz="2000" dirty="0" err="1"/>
              <a:t>Task</a:t>
            </a:r>
            <a:r>
              <a:rPr lang="ru-RU" sz="2000" dirty="0"/>
              <a:t>!".</a:t>
            </a:r>
          </a:p>
          <a:p>
            <a:r>
              <a:rPr lang="ru-RU" sz="2000" dirty="0"/>
              <a:t>А метод </a:t>
            </a:r>
            <a:r>
              <a:rPr lang="ru-RU" sz="2000" b="1" dirty="0" err="1"/>
              <a:t>Start</a:t>
            </a:r>
            <a:r>
              <a:rPr lang="ru-RU" sz="2000" b="1" dirty="0"/>
              <a:t>() </a:t>
            </a:r>
            <a:r>
              <a:rPr lang="ru-RU" sz="2000" dirty="0"/>
              <a:t>собственно запускает задачу.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2157"/>
          </a:xfrm>
        </p:spPr>
        <p:txBody>
          <a:bodyPr/>
          <a:lstStyle/>
          <a:p>
            <a:r>
              <a:rPr lang="ru-RU" dirty="0"/>
              <a:t>Второй </a:t>
            </a:r>
            <a:r>
              <a:rPr lang="ru-RU" dirty="0" smtClean="0"/>
              <a:t>способ: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76400"/>
            <a:ext cx="9094788" cy="401320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использовани</a:t>
            </a:r>
            <a:r>
              <a:rPr lang="ru-RU" sz="2200" dirty="0"/>
              <a:t>е</a:t>
            </a:r>
            <a:r>
              <a:rPr lang="ru-RU" sz="2200" dirty="0" smtClean="0"/>
              <a:t> </a:t>
            </a:r>
            <a:r>
              <a:rPr lang="ru-RU" sz="2200" dirty="0"/>
              <a:t>статического метода </a:t>
            </a:r>
            <a:r>
              <a:rPr lang="ru-RU" sz="2200" b="1" dirty="0" err="1"/>
              <a:t>Task.Factory.StartNew</a:t>
            </a:r>
            <a:r>
              <a:rPr lang="ru-RU" sz="2200" b="1" dirty="0"/>
              <a:t>()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Этот </a:t>
            </a:r>
            <a:r>
              <a:rPr lang="ru-RU" sz="2200" dirty="0"/>
              <a:t>метод также в качестве параметра принимает делегат </a:t>
            </a:r>
            <a:r>
              <a:rPr lang="ru-RU" sz="2200" b="1" dirty="0" err="1"/>
              <a:t>Action</a:t>
            </a:r>
            <a:r>
              <a:rPr lang="ru-RU" sz="2200" dirty="0"/>
              <a:t>, который указывает, какое действие будет выполняться. При этом этот метод сразу же запускает задачу</a:t>
            </a:r>
            <a:r>
              <a:rPr lang="ru-RU" sz="2200" dirty="0" smtClean="0"/>
              <a:t>:</a:t>
            </a:r>
          </a:p>
          <a:p>
            <a:endParaRPr lang="ru-RU" sz="800" dirty="0" smtClean="0"/>
          </a:p>
          <a:p>
            <a:pPr marL="0" indent="0">
              <a:buNone/>
            </a:pPr>
            <a:r>
              <a:rPr lang="en-US" sz="2000" b="1" i="1" dirty="0"/>
              <a:t>Task </a:t>
            </a:r>
            <a:r>
              <a:rPr lang="en-US" sz="2000" b="1" i="1" dirty="0" err="1"/>
              <a:t>task</a:t>
            </a:r>
            <a:r>
              <a:rPr lang="en-US" sz="2000" b="1" i="1" dirty="0"/>
              <a:t> = </a:t>
            </a:r>
            <a:r>
              <a:rPr lang="en-US" sz="2000" b="1" i="1" dirty="0" err="1"/>
              <a:t>Task.Factory.StartNew</a:t>
            </a:r>
            <a:r>
              <a:rPr lang="en-US" sz="2000" b="1" i="1" dirty="0"/>
              <a:t>(() =&gt; </a:t>
            </a:r>
            <a:r>
              <a:rPr lang="en-US" sz="2000" b="1" i="1" dirty="0" err="1"/>
              <a:t>Console.WriteLine</a:t>
            </a:r>
            <a:r>
              <a:rPr lang="en-US" sz="2000" b="1" i="1" dirty="0"/>
              <a:t>("Hello Task</a:t>
            </a:r>
            <a:r>
              <a:rPr lang="en-US" sz="2000" b="1" i="1" dirty="0" smtClean="0"/>
              <a:t>!"));</a:t>
            </a:r>
            <a:endParaRPr lang="ru-RU" sz="2000" b="1" i="1" dirty="0" smtClean="0"/>
          </a:p>
          <a:p>
            <a:pPr marL="0" indent="0">
              <a:buNone/>
            </a:pPr>
            <a:endParaRPr lang="ru-RU" sz="800" dirty="0" smtClean="0"/>
          </a:p>
          <a:p>
            <a:r>
              <a:rPr lang="ru-RU" sz="2200" dirty="0"/>
              <a:t>В качестве результата метод возвращает запущенную задачу.</a:t>
            </a:r>
          </a:p>
        </p:txBody>
      </p:sp>
    </p:spTree>
    <p:extLst>
      <p:ext uri="{BB962C8B-B14F-4D97-AF65-F5344CB8AC3E}">
        <p14:creationId xmlns:p14="http://schemas.microsoft.com/office/powerpoint/2010/main" val="338696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/>
          <a:lstStyle/>
          <a:p>
            <a:r>
              <a:rPr lang="ru-RU" dirty="0"/>
              <a:t>Третий </a:t>
            </a:r>
            <a:r>
              <a:rPr lang="ru-RU" dirty="0" smtClean="0"/>
              <a:t>способ: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710267"/>
            <a:ext cx="8915400" cy="4200955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использование статического метода </a:t>
            </a:r>
            <a:r>
              <a:rPr lang="en-US" sz="2400" b="1" dirty="0" err="1"/>
              <a:t>Task.Run</a:t>
            </a:r>
            <a:r>
              <a:rPr lang="en-US" sz="2400" b="1" dirty="0" smtClean="0"/>
              <a:t>()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endParaRPr lang="ru-RU" sz="800" dirty="0"/>
          </a:p>
          <a:p>
            <a:pPr marL="0" indent="0">
              <a:buNone/>
            </a:pPr>
            <a:r>
              <a:rPr lang="en-US" sz="2400" b="1" i="1" dirty="0"/>
              <a:t>Task </a:t>
            </a:r>
            <a:r>
              <a:rPr lang="en-US" sz="2400" b="1" i="1" dirty="0" err="1"/>
              <a:t>task</a:t>
            </a:r>
            <a:r>
              <a:rPr lang="en-US" sz="2400" b="1" i="1" dirty="0"/>
              <a:t> = </a:t>
            </a:r>
            <a:r>
              <a:rPr lang="en-US" sz="2400" b="1" i="1" dirty="0" err="1"/>
              <a:t>Task.Run</a:t>
            </a:r>
            <a:r>
              <a:rPr lang="en-US" sz="2400" b="1" i="1" dirty="0"/>
              <a:t>(() =&gt; </a:t>
            </a:r>
            <a:r>
              <a:rPr lang="en-US" sz="2400" b="1" i="1" dirty="0" err="1"/>
              <a:t>Console.WriteLine</a:t>
            </a:r>
            <a:r>
              <a:rPr lang="en-US" sz="2400" b="1" i="1" dirty="0"/>
              <a:t>("Hello Task</a:t>
            </a:r>
            <a:r>
              <a:rPr lang="en-US" sz="2400" b="1" i="1" dirty="0" smtClean="0"/>
              <a:t>!"));</a:t>
            </a:r>
            <a:endParaRPr lang="ru-RU" sz="2400" b="1" i="1" dirty="0" smtClean="0"/>
          </a:p>
          <a:p>
            <a:pPr marL="0" indent="0">
              <a:buNone/>
            </a:pPr>
            <a:endParaRPr lang="ru-RU" sz="800" dirty="0" smtClean="0"/>
          </a:p>
          <a:p>
            <a:r>
              <a:rPr lang="ru-RU" sz="2400" dirty="0"/>
              <a:t>Метод </a:t>
            </a:r>
            <a:r>
              <a:rPr lang="ru-RU" sz="2400" b="1" dirty="0" err="1"/>
              <a:t>Task.Run</a:t>
            </a:r>
            <a:r>
              <a:rPr lang="ru-RU" sz="2400" b="1" dirty="0"/>
              <a:t>()</a:t>
            </a:r>
            <a:r>
              <a:rPr lang="ru-RU" sz="2400" dirty="0"/>
              <a:t> также в качестве параметра может принимать делегат </a:t>
            </a:r>
            <a:r>
              <a:rPr lang="ru-RU" sz="2400" b="1" dirty="0" err="1"/>
              <a:t>Action</a:t>
            </a:r>
            <a:r>
              <a:rPr lang="ru-RU" sz="2400" dirty="0"/>
              <a:t> - выполняемое действие и возвращает объект </a:t>
            </a:r>
            <a:r>
              <a:rPr lang="ru-RU" sz="2400" b="1" dirty="0" err="1"/>
              <a:t>Task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9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8532" y="778933"/>
            <a:ext cx="87714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System;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System.Threading.Tasks</a:t>
            </a:r>
            <a:r>
              <a:rPr lang="en-US" b="1" dirty="0"/>
              <a:t>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namespace </a:t>
            </a:r>
            <a:r>
              <a:rPr lang="en-US" b="1" dirty="0" err="1"/>
              <a:t>HelloApp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 class Program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Task task1 = new Task(() =&gt; </a:t>
            </a:r>
            <a:r>
              <a:rPr lang="en-US" b="1" dirty="0" err="1"/>
              <a:t>Console.WriteLine</a:t>
            </a:r>
            <a:r>
              <a:rPr lang="en-US" b="1" dirty="0"/>
              <a:t>("Task1 is executed"));</a:t>
            </a:r>
          </a:p>
          <a:p>
            <a:r>
              <a:rPr lang="en-US" b="1" dirty="0"/>
              <a:t>            task1.Start();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Task task2 = </a:t>
            </a:r>
            <a:r>
              <a:rPr lang="en-US" b="1" dirty="0" err="1"/>
              <a:t>Task.Factory.StartNew</a:t>
            </a:r>
            <a:r>
              <a:rPr lang="en-US" b="1" dirty="0"/>
              <a:t>(() =&gt; </a:t>
            </a:r>
            <a:r>
              <a:rPr lang="en-US" b="1" dirty="0" err="1"/>
              <a:t>Console.WriteLine</a:t>
            </a:r>
            <a:r>
              <a:rPr lang="en-US" b="1" dirty="0"/>
              <a:t>("Task2 is </a:t>
            </a:r>
          </a:p>
          <a:p>
            <a:r>
              <a:rPr lang="en-US" b="1" dirty="0"/>
              <a:t>executed"));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Task task3 = </a:t>
            </a:r>
            <a:r>
              <a:rPr lang="en-US" b="1" dirty="0" err="1"/>
              <a:t>Task.Run</a:t>
            </a:r>
            <a:r>
              <a:rPr lang="en-US" b="1" dirty="0"/>
              <a:t>(() =&gt; </a:t>
            </a:r>
            <a:r>
              <a:rPr lang="en-US" b="1" dirty="0" err="1"/>
              <a:t>Console.WriteLine</a:t>
            </a:r>
            <a:r>
              <a:rPr lang="en-US" b="1" dirty="0"/>
              <a:t>("Task3 is executed"));</a:t>
            </a:r>
          </a:p>
          <a:p>
            <a:r>
              <a:rPr lang="en-US" b="1" dirty="0"/>
              <a:t>             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79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4423"/>
          </a:xfrm>
        </p:spPr>
        <p:txBody>
          <a:bodyPr/>
          <a:lstStyle/>
          <a:p>
            <a:r>
              <a:rPr lang="ru-RU" dirty="0"/>
              <a:t>Ожидание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2924" y="1557867"/>
            <a:ext cx="8413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System;</a:t>
            </a:r>
          </a:p>
          <a:p>
            <a:r>
              <a:rPr lang="en-US" b="1" dirty="0"/>
              <a:t>using </a:t>
            </a:r>
            <a:r>
              <a:rPr lang="en-US" b="1" dirty="0" err="1"/>
              <a:t>System.Threading</a:t>
            </a:r>
            <a:r>
              <a:rPr lang="en-US" b="1" dirty="0"/>
              <a:t>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namespace </a:t>
            </a:r>
            <a:r>
              <a:rPr lang="en-US" b="1" dirty="0" err="1"/>
              <a:t>TaskApp</a:t>
            </a:r>
            <a:endParaRPr lang="en-US" b="1" dirty="0"/>
          </a:p>
          <a:p>
            <a:r>
              <a:rPr lang="en-US" b="1" dirty="0"/>
              <a:t>{</a:t>
            </a:r>
          </a:p>
          <a:p>
            <a:r>
              <a:rPr lang="en-US" b="1" dirty="0"/>
              <a:t>    class Program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Task </a:t>
            </a:r>
            <a:r>
              <a:rPr lang="en-US" b="1" dirty="0" err="1"/>
              <a:t>task</a:t>
            </a:r>
            <a:r>
              <a:rPr lang="en-US" b="1" dirty="0"/>
              <a:t> = new Task(Display);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task.Start</a:t>
            </a:r>
            <a:r>
              <a:rPr lang="en-US" b="1" dirty="0"/>
              <a:t>();</a:t>
            </a:r>
          </a:p>
          <a:p>
            <a:r>
              <a:rPr lang="en-US" b="1" dirty="0"/>
              <a:t>             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Завершение метода </a:t>
            </a:r>
            <a:r>
              <a:rPr lang="en-US" b="1" dirty="0"/>
              <a:t>Main");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Console.ReadLine</a:t>
            </a:r>
            <a:r>
              <a:rPr lang="en-US" b="1" dirty="0"/>
              <a:t>();</a:t>
            </a:r>
          </a:p>
          <a:p>
            <a:r>
              <a:rPr lang="en-US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6773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1032933"/>
            <a:ext cx="863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static void Display()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Начало работы метода </a:t>
            </a:r>
            <a:r>
              <a:rPr lang="en-US" b="1" dirty="0"/>
              <a:t>Display");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</a:t>
            </a:r>
            <a:r>
              <a:rPr lang="ru-RU" b="1" dirty="0"/>
              <a:t>Завершение работы метода </a:t>
            </a:r>
            <a:r>
              <a:rPr lang="en-US" b="1" dirty="0"/>
              <a:t>Display");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2400" y="3809998"/>
            <a:ext cx="780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консольный вывод может выглядеть следующим образом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92400" y="4910667"/>
            <a:ext cx="677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Завершение метода </a:t>
            </a:r>
            <a:r>
              <a:rPr lang="ru-RU" b="1" dirty="0" err="1"/>
              <a:t>Main</a:t>
            </a:r>
            <a:endParaRPr lang="ru-RU" b="1" dirty="0"/>
          </a:p>
          <a:p>
            <a:r>
              <a:rPr lang="ru-RU" b="1" dirty="0"/>
              <a:t>Начало работы метода </a:t>
            </a:r>
            <a:r>
              <a:rPr lang="ru-RU" b="1" dirty="0" err="1"/>
              <a:t>Display</a:t>
            </a:r>
            <a:endParaRPr lang="ru-RU" b="1" dirty="0"/>
          </a:p>
          <a:p>
            <a:r>
              <a:rPr lang="ru-RU" b="1" dirty="0"/>
              <a:t>Завершение работы метода </a:t>
            </a:r>
            <a:r>
              <a:rPr lang="ru-RU" b="1" dirty="0" err="1"/>
              <a:t>Display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165707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841</TotalTime>
  <Words>2245</Words>
  <Application>Microsoft Office PowerPoint</Application>
  <PresentationFormat>Широкоэкранный</PresentationFormat>
  <Paragraphs>345</Paragraphs>
  <Slides>27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Легкий дым</vt:lpstr>
      <vt:lpstr>Параллельное программирование.</vt:lpstr>
      <vt:lpstr>Презентация PowerPoint</vt:lpstr>
      <vt:lpstr>Задачи и класс Task</vt:lpstr>
      <vt:lpstr>Первый способ :</vt:lpstr>
      <vt:lpstr>Второй способ:</vt:lpstr>
      <vt:lpstr>Третий способ:</vt:lpstr>
      <vt:lpstr>Презентация PowerPoint</vt:lpstr>
      <vt:lpstr>Ожидание задачи</vt:lpstr>
      <vt:lpstr>Презентация PowerPoint</vt:lpstr>
      <vt:lpstr>Чтобы указать, что метод Main должен подождать до конца выполнения задачи, нам надо использовать метод Wait:</vt:lpstr>
      <vt:lpstr>Свойства класса Task:</vt:lpstr>
      <vt:lpstr>Работа с классом Task Вложенные задачи</vt:lpstr>
      <vt:lpstr>Если необходимо, чтобы вложенная задача выполнялась вместе с внешней, необходимо использовать значение TaskCreationOptions.AttachedToParent:</vt:lpstr>
      <vt:lpstr>Работа с классом Task Массив задач</vt:lpstr>
      <vt:lpstr>Работа с классом Task Массив задач</vt:lpstr>
      <vt:lpstr>Но в любом случае мы опять же можем столкнуться с тем, что все задачи из массива могут завершиться после того, как отработает метод Main, в котором запускаются эти задачи. Например:</vt:lpstr>
      <vt:lpstr>Один из возможных консольных выводов данной программы:</vt:lpstr>
      <vt:lpstr>Если необходимо выполнять некоторый код лишь после того, как все задачи из массива завершатся, то применяется метод Task.WaitAll(tasks):</vt:lpstr>
      <vt:lpstr>Возвращение результатов из задач</vt:lpstr>
      <vt:lpstr>Презентация PowerPoint</vt:lpstr>
      <vt:lpstr>Презентация PowerPoint</vt:lpstr>
      <vt:lpstr>Задачи продолжения</vt:lpstr>
      <vt:lpstr>Презентация PowerPoint</vt:lpstr>
      <vt:lpstr>Презентация PowerPoint</vt:lpstr>
      <vt:lpstr>Также мы можем передавать конкретный результат работы предыдущей задачи:</vt:lpstr>
      <vt:lpstr>Презентация PowerPoint</vt:lpstr>
      <vt:lpstr>Подобным образом можно построить целую цепочку последовательно выполняющихся задач: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Процедуры и функции – методы класса.</dc:title>
  <dc:creator>Пользователь Windows</dc:creator>
  <cp:lastModifiedBy>Учетная запись Майкрософт</cp:lastModifiedBy>
  <cp:revision>61</cp:revision>
  <dcterms:created xsi:type="dcterms:W3CDTF">2019-12-08T06:57:34Z</dcterms:created>
  <dcterms:modified xsi:type="dcterms:W3CDTF">2020-03-19T04:08:29Z</dcterms:modified>
</cp:coreProperties>
</file>