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260" r:id="rId10"/>
    <p:sldId id="261" r:id="rId11"/>
    <p:sldId id="262" r:id="rId12"/>
    <p:sldId id="263" r:id="rId13"/>
    <p:sldId id="264" r:id="rId14"/>
    <p:sldId id="265" r:id="rId15"/>
    <p:sldId id="281" r:id="rId16"/>
    <p:sldId id="282" r:id="rId17"/>
    <p:sldId id="283" r:id="rId18"/>
    <p:sldId id="284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9751-EB29-471D-BC6F-757085272A85}" type="datetimeFigureOut">
              <a:rPr lang="ru-RU" smtClean="0"/>
              <a:pPr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2BC-3C76-48DE-B58F-4BC0B6E38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2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9751-EB29-471D-BC6F-757085272A85}" type="datetimeFigureOut">
              <a:rPr lang="ru-RU" smtClean="0"/>
              <a:pPr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2BC-3C76-48DE-B58F-4BC0B6E38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9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9751-EB29-471D-BC6F-757085272A85}" type="datetimeFigureOut">
              <a:rPr lang="ru-RU" smtClean="0"/>
              <a:pPr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2BC-3C76-48DE-B58F-4BC0B6E38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0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9751-EB29-471D-BC6F-757085272A85}" type="datetimeFigureOut">
              <a:rPr lang="ru-RU" smtClean="0"/>
              <a:pPr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2BC-3C76-48DE-B58F-4BC0B6E38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48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9751-EB29-471D-BC6F-757085272A85}" type="datetimeFigureOut">
              <a:rPr lang="ru-RU" smtClean="0"/>
              <a:pPr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2BC-3C76-48DE-B58F-4BC0B6E38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34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9751-EB29-471D-BC6F-757085272A85}" type="datetimeFigureOut">
              <a:rPr lang="ru-RU" smtClean="0"/>
              <a:pPr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2BC-3C76-48DE-B58F-4BC0B6E38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8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9751-EB29-471D-BC6F-757085272A85}" type="datetimeFigureOut">
              <a:rPr lang="ru-RU" smtClean="0"/>
              <a:pPr/>
              <a:t>30.10.2021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2BC-3C76-48DE-B58F-4BC0B6E38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1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9751-EB29-471D-BC6F-757085272A85}" type="datetimeFigureOut">
              <a:rPr lang="ru-RU" smtClean="0"/>
              <a:pPr/>
              <a:t>30.10.2021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2BC-3C76-48DE-B58F-4BC0B6E38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98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9751-EB29-471D-BC6F-757085272A85}" type="datetimeFigureOut">
              <a:rPr lang="ru-RU" smtClean="0"/>
              <a:pPr/>
              <a:t>30.10.2021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2BC-3C76-48DE-B58F-4BC0B6E38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2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9751-EB29-471D-BC6F-757085272A85}" type="datetimeFigureOut">
              <a:rPr lang="ru-RU" smtClean="0"/>
              <a:pPr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2BC-3C76-48DE-B58F-4BC0B6E38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70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9751-EB29-471D-BC6F-757085272A85}" type="datetimeFigureOut">
              <a:rPr lang="ru-RU" smtClean="0"/>
              <a:pPr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2BC-3C76-48DE-B58F-4BC0B6E38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48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A9751-EB29-471D-BC6F-757085272A85}" type="datetimeFigureOut">
              <a:rPr lang="ru-RU" smtClean="0"/>
              <a:pPr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62BC-3C76-48DE-B58F-4BC0B6E388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88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ru-RU" b="1" dirty="0"/>
              <a:t>Лекция </a:t>
            </a:r>
            <a:br>
              <a:rPr lang="ru-RU" dirty="0"/>
            </a:br>
            <a:r>
              <a:rPr lang="ru-RU" b="1" dirty="0"/>
              <a:t>Структурные типы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2924944"/>
            <a:ext cx="7992888" cy="2376264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002060"/>
                </a:solidFill>
              </a:rPr>
              <a:t>1. Структуры.  Синтаксис и применение</a:t>
            </a:r>
          </a:p>
          <a:p>
            <a:pPr algn="l"/>
            <a:r>
              <a:rPr lang="ru-RU" b="1" dirty="0">
                <a:solidFill>
                  <a:srgbClr val="002060"/>
                </a:solidFill>
              </a:rPr>
              <a:t>2. Перечисления</a:t>
            </a:r>
          </a:p>
          <a:p>
            <a:pPr algn="l"/>
            <a:r>
              <a:rPr lang="ru-RU" b="1" dirty="0">
                <a:solidFill>
                  <a:srgbClr val="002060"/>
                </a:solidFill>
              </a:rPr>
              <a:t>3. Операции с перечислениями</a:t>
            </a:r>
          </a:p>
          <a:p>
            <a:pPr algn="l"/>
            <a:r>
              <a:rPr lang="ru-RU" b="1" dirty="0">
                <a:solidFill>
                  <a:srgbClr val="002060"/>
                </a:solidFill>
              </a:rPr>
              <a:t>4. Базовый класс </a:t>
            </a:r>
            <a:r>
              <a:rPr lang="ru-RU" sz="2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System.Enum</a:t>
            </a:r>
            <a:endParaRPr lang="ru-RU" sz="2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2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17693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class Class1</a:t>
            </a:r>
            <a:endParaRPr lang="ru-RU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static void Main()</a:t>
            </a:r>
            <a:endParaRPr lang="ru-RU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Complex a = new Complex(1.2345, 5.6);</a:t>
            </a:r>
            <a:endParaRPr lang="ru-RU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("а = " + a);</a:t>
            </a:r>
            <a:endParaRPr lang="ru-RU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Complex b;</a:t>
            </a:r>
            <a:endParaRPr lang="ru-RU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b.re = 10; b.im = 1;</a:t>
            </a:r>
            <a:endParaRPr lang="ru-RU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 = " + b);</a:t>
            </a:r>
            <a:endParaRPr lang="ru-RU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Complex c = new Complex();</a:t>
            </a:r>
            <a:endParaRPr lang="ru-RU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 = " + c);</a:t>
            </a:r>
            <a:endParaRPr lang="ru-RU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 = a + b;</a:t>
            </a:r>
            <a:endParaRPr lang="ru-RU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</a:t>
            </a:r>
            <a:r>
              <a:rPr lang="ru-RU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ru-RU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ru-RU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 +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ru-RU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457200"/>
            <a:r>
              <a:rPr lang="ru-RU" dirty="0">
                <a:latin typeface="Arial" pitchFamily="34" charset="0"/>
                <a:cs typeface="Arial" pitchFamily="34" charset="0"/>
              </a:rPr>
              <a:t>Результат работы программы:</a:t>
            </a:r>
            <a:r>
              <a:rPr lang="ru-RU" dirty="0"/>
              <a:t> 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25144"/>
            <a:ext cx="7488832" cy="151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0112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При выводе экземпляра структуры на консоль выполняется </a:t>
            </a:r>
            <a:r>
              <a:rPr lang="ru-RU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упаковка</a:t>
            </a:r>
            <a:r>
              <a:rPr lang="ru-RU" dirty="0">
                <a:latin typeface="Arial" pitchFamily="34" charset="0"/>
                <a:cs typeface="Arial" pitchFamily="34" charset="0"/>
              </a:rPr>
              <a:t>, то есть </a:t>
            </a:r>
            <a:r>
              <a:rPr lang="ru-RU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неявное преобразование в ссылочный тип</a:t>
            </a:r>
            <a:r>
              <a:rPr lang="ru-RU" dirty="0">
                <a:latin typeface="Arial" pitchFamily="34" charset="0"/>
                <a:cs typeface="Arial" pitchFamily="34" charset="0"/>
              </a:rPr>
              <a:t>. Упаковка применяется и в других случаях, когда структурный тип используется там, где ожидается ссылочный, например, при преобразовании экземпляра структуры к типу реализуемого ею интерфейса.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При обратном преобразовании – </a:t>
            </a:r>
            <a:r>
              <a:rPr lang="ru-RU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из ссылочного типа в структурный </a:t>
            </a:r>
            <a:r>
              <a:rPr lang="ru-RU" dirty="0">
                <a:latin typeface="Arial" pitchFamily="34" charset="0"/>
                <a:cs typeface="Arial" pitchFamily="34" charset="0"/>
              </a:rPr>
              <a:t>– выполняется </a:t>
            </a:r>
            <a:r>
              <a:rPr lang="ru-RU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распаковка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При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присваивании структур </a:t>
            </a:r>
            <a:r>
              <a:rPr lang="ru-RU" dirty="0">
                <a:latin typeface="Arial" pitchFamily="34" charset="0"/>
                <a:cs typeface="Arial" pitchFamily="34" charset="0"/>
              </a:rPr>
              <a:t>создается копия значений полей.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То же самое происходит и при передаче структур в качестве параметров по значению.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Для экономии ресурсов ничто не мешает передавать структуры в методы по ссылке с помощью ключевых слов </a:t>
            </a:r>
            <a:r>
              <a:rPr lang="ru-RU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ref</a:t>
            </a:r>
            <a:r>
              <a:rPr lang="ru-RU" dirty="0">
                <a:latin typeface="Arial" pitchFamily="34" charset="0"/>
                <a:cs typeface="Arial" pitchFamily="34" charset="0"/>
              </a:rPr>
              <a:t> или </a:t>
            </a:r>
            <a:r>
              <a:rPr lang="ru-RU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out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Особенно значительный выигрыш в эффективности можно получить, используя </a:t>
            </a:r>
            <a:r>
              <a:rPr lang="ru-RU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массивы структур </a:t>
            </a:r>
            <a:r>
              <a:rPr lang="ru-RU" dirty="0">
                <a:latin typeface="Arial" pitchFamily="34" charset="0"/>
                <a:cs typeface="Arial" pitchFamily="34" charset="0"/>
              </a:rPr>
              <a:t>вместо </a:t>
            </a:r>
            <a:r>
              <a:rPr lang="ru-RU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массивов классов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например, для массива из 100 экземпляров класса создается 101 объект,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               а для массива структур – один объект. </a:t>
            </a:r>
          </a:p>
          <a:p>
            <a:pPr indent="457200" algn="just"/>
            <a:endParaRPr lang="ru-RU" dirty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Приведем пример работы с массивом структур, описанных в предыдущем листинге: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14356"/>
            <a:ext cx="8286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Complex []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mas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= new Complex[4];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for (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= 0;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&lt; 4; ++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)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{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mas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[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].re =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mas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[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].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im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= 2 *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</a:p>
          <a:p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foreach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(Complex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elem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in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mas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)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Console.WriteLine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elem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);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pPr indent="457200" algn="just"/>
            <a:r>
              <a:rPr lang="ru-RU" sz="2000" dirty="0">
                <a:latin typeface="Arial" pitchFamily="34" charset="0"/>
                <a:cs typeface="Arial" pitchFamily="34" charset="0"/>
              </a:rPr>
              <a:t>Если поместить этот фрагмент вместо тела метода </a:t>
            </a:r>
            <a:r>
              <a:rPr lang="ru-RU" sz="2000" b="1" dirty="0" err="1">
                <a:solidFill>
                  <a:srgbClr val="002060"/>
                </a:solidFill>
                <a:latin typeface="Consolas" pitchFamily="49" charset="0"/>
              </a:rPr>
              <a:t>Main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предыдущем листинге  (пример структуры) получим следующий результат:</a:t>
            </a:r>
            <a:endParaRPr lang="ru-RU" sz="2000" dirty="0"/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24280"/>
            <a:ext cx="7272808" cy="171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501122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2. Перечисления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При написании программ часто возникает потребность определить несколько связанных между собой именованных констант, при этом их конкретные значения могут быть не важны. 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Arial" pitchFamily="34" charset="0"/>
                <a:cs typeface="Arial" pitchFamily="34" charset="0"/>
              </a:rPr>
              <a:t>Для этого удобно воспользоваться </a:t>
            </a:r>
            <a:r>
              <a:rPr lang="ru-RU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перечисляемым типом данных</a:t>
            </a:r>
            <a:r>
              <a:rPr lang="ru-RU" dirty="0">
                <a:latin typeface="Arial" pitchFamily="34" charset="0"/>
                <a:cs typeface="Arial" pitchFamily="34" charset="0"/>
              </a:rPr>
              <a:t>, все возможные значения которого задаются списком целочисленных констант, например: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enum Menu {Read, Write, Append, Exit}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enum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Радуга {Красный, Оранжевый, Желтый, Зеленый, Синий, Фиолетовый}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indent="457200" algn="just">
              <a:spcBef>
                <a:spcPts val="600"/>
              </a:spcBef>
            </a:pPr>
            <a:r>
              <a:rPr lang="ru-RU" dirty="0">
                <a:latin typeface="Arial" pitchFamily="34" charset="0"/>
                <a:cs typeface="Arial" pitchFamily="34" charset="0"/>
              </a:rPr>
              <a:t>Для каждой константы задается ее символическое имя. По умолчанию константам присваиваются последовательные значения типа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ru-RU" dirty="0">
                <a:latin typeface="Arial" pitchFamily="34" charset="0"/>
                <a:cs typeface="Arial" pitchFamily="34" charset="0"/>
              </a:rPr>
              <a:t>, начиная с 0, но можно задать и собственные значения, например: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enum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Nums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{two = 2, three, four, ten = 10,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           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eleven, fifty = ten + 40};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Константам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three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и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four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присваиваются значения 3 и 4, константе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eleven</a:t>
            </a:r>
            <a:r>
              <a:rPr lang="ru-RU" dirty="0">
                <a:latin typeface="Arial" pitchFamily="34" charset="0"/>
                <a:cs typeface="Arial" pitchFamily="34" charset="0"/>
              </a:rPr>
              <a:t> – 11.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Имена перечисляемых констант внутри каждого перечисления должны быть уникальными, а значения могут совпадать.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4296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Преимущество перечисления перед описанием именованных констант состоит в том, что связанные константы нагляднее; кроме того, компилятор выполняет проверку типов, а интегрированная среда разработки подсказывает возможные значения констант, выводя их список.</a:t>
            </a:r>
          </a:p>
          <a:p>
            <a:pPr indent="457200" algn="just">
              <a:spcBef>
                <a:spcPts val="600"/>
              </a:spcBef>
              <a:spcAft>
                <a:spcPts val="600"/>
              </a:spcAft>
            </a:pPr>
            <a:r>
              <a:rPr lang="ru-RU" b="1" i="1" dirty="0">
                <a:latin typeface="Arial" pitchFamily="34" charset="0"/>
                <a:cs typeface="Arial" pitchFamily="34" charset="0"/>
              </a:rPr>
              <a:t>Синтаксис перечисления</a:t>
            </a:r>
            <a:r>
              <a:rPr lang="ru-RU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dirty="0"/>
              <a:t>[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атрибуты][спецификаторы]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enum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Consolas" pitchFamily="49" charset="0"/>
              </a:rPr>
              <a:t>имя_перечисления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[: </a:t>
            </a:r>
            <a:r>
              <a:rPr lang="ru-RU" sz="2000" b="1" dirty="0" err="1">
                <a:solidFill>
                  <a:srgbClr val="002060"/>
                </a:solidFill>
                <a:latin typeface="Consolas" pitchFamily="49" charset="0"/>
              </a:rPr>
              <a:t>базовый_тип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]</a:t>
            </a:r>
          </a:p>
          <a:p>
            <a:r>
              <a:rPr lang="ru-RU" sz="2000" b="1" dirty="0" err="1">
                <a:solidFill>
                  <a:srgbClr val="002060"/>
                </a:solidFill>
                <a:latin typeface="Consolas" pitchFamily="49" charset="0"/>
              </a:rPr>
              <a:t>тело_перечисления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[;]</a:t>
            </a:r>
          </a:p>
          <a:p>
            <a:pPr indent="457200" algn="just">
              <a:spcBef>
                <a:spcPts val="600"/>
              </a:spcBef>
            </a:pPr>
            <a:r>
              <a:rPr lang="ru-RU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Спецификаторы</a:t>
            </a:r>
            <a:r>
              <a:rPr lang="ru-RU" dirty="0">
                <a:latin typeface="Arial" pitchFamily="34" charset="0"/>
                <a:cs typeface="Arial" pitchFamily="34" charset="0"/>
              </a:rPr>
              <a:t> перечисления имеют такой же смысл, как и для класса, причем допускаются только спецификаторы </a:t>
            </a:r>
            <a:r>
              <a:rPr lang="en-US" dirty="0">
                <a:latin typeface="Arial" pitchFamily="34" charset="0"/>
                <a:cs typeface="Arial" pitchFamily="34" charset="0"/>
              </a:rPr>
              <a:t>new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latin typeface="Arial" pitchFamily="34" charset="0"/>
                <a:cs typeface="Arial" pitchFamily="34" charset="0"/>
              </a:rPr>
              <a:t>public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latin typeface="Arial" pitchFamily="34" charset="0"/>
                <a:cs typeface="Arial" pitchFamily="34" charset="0"/>
              </a:rPr>
              <a:t>protected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latin typeface="Arial" pitchFamily="34" charset="0"/>
                <a:cs typeface="Arial" pitchFamily="34" charset="0"/>
              </a:rPr>
              <a:t>internal</a:t>
            </a:r>
            <a:r>
              <a:rPr lang="ru-RU" dirty="0">
                <a:latin typeface="Arial" pitchFamily="34" charset="0"/>
                <a:cs typeface="Arial" pitchFamily="34" charset="0"/>
              </a:rPr>
              <a:t> и </a:t>
            </a:r>
            <a:r>
              <a:rPr lang="en-US" dirty="0">
                <a:latin typeface="Arial" pitchFamily="34" charset="0"/>
                <a:cs typeface="Arial" pitchFamily="34" charset="0"/>
              </a:rPr>
              <a:t>private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 algn="just"/>
            <a:r>
              <a:rPr lang="ru-RU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Базовый тип </a:t>
            </a:r>
            <a:r>
              <a:rPr lang="ru-RU" dirty="0">
                <a:latin typeface="Arial" pitchFamily="34" charset="0"/>
                <a:cs typeface="Arial" pitchFamily="34" charset="0"/>
              </a:rPr>
              <a:t>– это тип элементов, из которых построено перечисление. По умолчанию используется тип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ru-RU" dirty="0">
                <a:latin typeface="Arial" pitchFamily="34" charset="0"/>
                <a:cs typeface="Arial" pitchFamily="34" charset="0"/>
              </a:rPr>
              <a:t>, но можно задать тип и явным образом, выбрав его среди целочисленных типов (кроме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char</a:t>
            </a:r>
            <a:r>
              <a:rPr lang="ru-RU" dirty="0">
                <a:latin typeface="Arial" pitchFamily="34" charset="0"/>
                <a:cs typeface="Arial" pitchFamily="34" charset="0"/>
              </a:rPr>
              <a:t>), а именно: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byte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sbyte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short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ushort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uint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long</a:t>
            </a:r>
            <a:r>
              <a:rPr lang="ru-RU" dirty="0">
                <a:latin typeface="Arial" pitchFamily="34" charset="0"/>
                <a:cs typeface="Arial" pitchFamily="34" charset="0"/>
              </a:rPr>
              <a:t> и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ulong</a:t>
            </a:r>
            <a:r>
              <a:rPr lang="ru-RU" dirty="0">
                <a:latin typeface="Arial" pitchFamily="34" charset="0"/>
                <a:cs typeface="Arial" pitchFamily="34" charset="0"/>
              </a:rPr>
              <a:t> (когда значения констант невозможно или неудобно представлять с помощью типа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ru-RU" dirty="0">
                <a:latin typeface="Arial" pitchFamily="34" charset="0"/>
                <a:cs typeface="Arial" pitchFamily="34" charset="0"/>
              </a:rPr>
              <a:t>).</a:t>
            </a:r>
          </a:p>
          <a:p>
            <a:pPr indent="457200" algn="just"/>
            <a:r>
              <a:rPr lang="ru-RU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Тело</a:t>
            </a:r>
            <a:r>
              <a:rPr lang="ru-RU" dirty="0">
                <a:latin typeface="Arial" pitchFamily="34" charset="0"/>
                <a:cs typeface="Arial" pitchFamily="34" charset="0"/>
              </a:rPr>
              <a:t> перечисления состоит из </a:t>
            </a:r>
            <a:r>
              <a:rPr lang="ru-RU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имен констант</a:t>
            </a:r>
            <a:r>
              <a:rPr lang="ru-RU" dirty="0">
                <a:latin typeface="Arial" pitchFamily="34" charset="0"/>
                <a:cs typeface="Arial" pitchFamily="34" charset="0"/>
              </a:rPr>
              <a:t>, каждой из которых может быть присвоено значение. Если значение не указано, оно вычисляется прибавлением единицы к значению предыдущей константы. Константы по умолчанию имеют спецификатор доступа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7154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Итак, </a:t>
            </a:r>
          </a:p>
          <a:p>
            <a:pPr indent="457200" algn="just"/>
            <a:r>
              <a:rPr lang="ru-RU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Перечисление </a:t>
            </a:r>
            <a:r>
              <a:rPr lang="ru-RU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enumeration</a:t>
            </a:r>
            <a:r>
              <a:rPr lang="ru-RU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ru-RU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это определяемый пользователем целочисленный тип.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Объявляя перечисление, вы: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– специфицируете набор допустимых значений, которые могут принимать экземпляры перечислений;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– этим значениям присваиваете имена, понятные для пользователей. 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Если где-то в коде попытаться присвоить экземпляру перечисления значение, не входящее в список допустимых, компилятор выдаст ошибку.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Существует, по крайней мере, </a:t>
            </a:r>
            <a:r>
              <a:rPr lang="ru-RU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три </a:t>
            </a:r>
            <a:r>
              <a:rPr lang="ru-RU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преимущества</a:t>
            </a:r>
            <a:r>
              <a:rPr lang="ru-RU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от применения перечислений вместо простых целых чисел: </a:t>
            </a:r>
          </a:p>
          <a:p>
            <a:pPr lvl="0" indent="457200" algn="just"/>
            <a:r>
              <a:rPr lang="ru-RU" dirty="0">
                <a:latin typeface="Arial"/>
                <a:cs typeface="Arial"/>
              </a:rPr>
              <a:t>□ к</a:t>
            </a:r>
            <a:r>
              <a:rPr lang="ru-RU" dirty="0">
                <a:latin typeface="Arial" pitchFamily="34" charset="0"/>
                <a:cs typeface="Arial" pitchFamily="34" charset="0"/>
              </a:rPr>
              <a:t>ак упоминалось, перечисления облегчают сопровождение кода, гарантируя, что переменным будут присваиваться только легитимные, ожидаемые значения.</a:t>
            </a:r>
          </a:p>
          <a:p>
            <a:pPr lvl="0" indent="457200" algn="just"/>
            <a:r>
              <a:rPr lang="ru-RU" dirty="0">
                <a:latin typeface="Arial"/>
                <a:cs typeface="Arial"/>
              </a:rPr>
              <a:t>□ п</a:t>
            </a:r>
            <a:r>
              <a:rPr lang="ru-RU" dirty="0">
                <a:latin typeface="Arial" pitchFamily="34" charset="0"/>
                <a:cs typeface="Arial" pitchFamily="34" charset="0"/>
              </a:rPr>
              <a:t>еречисления делают код яснее, позволяя обращаться к целым значениям, называя их осмысленными именами вместо малопонятных "магических" чисел.</a:t>
            </a:r>
          </a:p>
          <a:p>
            <a:pPr lvl="0" indent="457200" algn="just"/>
            <a:r>
              <a:rPr lang="ru-RU" dirty="0">
                <a:latin typeface="Arial"/>
                <a:cs typeface="Arial"/>
              </a:rPr>
              <a:t>□ п</a:t>
            </a:r>
            <a:r>
              <a:rPr lang="ru-RU" dirty="0">
                <a:latin typeface="Arial" pitchFamily="34" charset="0"/>
                <a:cs typeface="Arial" pitchFamily="34" charset="0"/>
              </a:rPr>
              <a:t>еречисления облегчают ввод исходного кода. Когда вы собираетесь присвоить значение экземпляру перечислимого типа, то интегрированная среда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Visual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Studio</a:t>
            </a:r>
            <a:r>
              <a:rPr lang="ru-RU" dirty="0">
                <a:latin typeface="Arial" pitchFamily="34" charset="0"/>
                <a:cs typeface="Arial" pitchFamily="34" charset="0"/>
              </a:rPr>
              <a:t> с помощью средства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IntelliSense</a:t>
            </a:r>
            <a:r>
              <a:rPr lang="ru-RU" dirty="0">
                <a:latin typeface="Arial" pitchFamily="34" charset="0"/>
                <a:cs typeface="Arial" pitchFamily="34" charset="0"/>
              </a:rPr>
              <a:t> отображает всплывающий список с допустимыми значениями, что позволяет сэкономить несколько нажатий клавиш и напомнить о возможном выборе значений.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71480"/>
            <a:ext cx="8429684" cy="592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Arial" pitchFamily="34" charset="0"/>
                <a:ea typeface="Times New Roman"/>
                <a:cs typeface="Arial" pitchFamily="34" charset="0"/>
              </a:rPr>
              <a:t>При программировании перечислений нужно учесть:</a:t>
            </a: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Arial" pitchFamily="34" charset="0"/>
                <a:ea typeface="Times New Roman"/>
                <a:cs typeface="Arial" pitchFamily="34" charset="0"/>
              </a:rPr>
              <a:t>1.  Каждая символически обозначаемая константа в перечислении имеет целое значение. </a:t>
            </a: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Arial" pitchFamily="34" charset="0"/>
                <a:ea typeface="Times New Roman"/>
                <a:cs typeface="Arial" pitchFamily="34" charset="0"/>
              </a:rPr>
              <a:t>Но, т.к. неявные преобразования перечислимого типа во встроенные целочисленные типы и обратно в C# не определены, то требуется </a:t>
            </a:r>
            <a:r>
              <a:rPr lang="ru-RU" b="1" i="1" dirty="0">
                <a:solidFill>
                  <a:srgbClr val="002060"/>
                </a:solidFill>
                <a:latin typeface="Arial" pitchFamily="34" charset="0"/>
                <a:ea typeface="Times New Roman"/>
                <a:cs typeface="Arial" pitchFamily="34" charset="0"/>
              </a:rPr>
              <a:t>явное приведение типов</a:t>
            </a:r>
            <a:r>
              <a:rPr lang="ru-RU" dirty="0">
                <a:latin typeface="Arial" pitchFamily="34" charset="0"/>
                <a:ea typeface="Times New Roman"/>
                <a:cs typeface="Arial" pitchFamily="34" charset="0"/>
              </a:rPr>
              <a:t>. </a:t>
            </a: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Arial" pitchFamily="34" charset="0"/>
                <a:ea typeface="Times New Roman"/>
                <a:cs typeface="Arial" pitchFamily="34" charset="0"/>
              </a:rPr>
              <a:t>2.   Поскольку перечисления обозначают целые значения, то их можно, например, использовать для управления оператором выбора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Times New Roman"/>
                <a:cs typeface="Consolas"/>
              </a:rPr>
              <a:t>switch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dirty="0">
                <a:latin typeface="Arial" pitchFamily="34" charset="0"/>
                <a:ea typeface="Times New Roman"/>
                <a:cs typeface="Arial" pitchFamily="34" charset="0"/>
              </a:rPr>
              <a:t>или же оператором цикла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Times New Roman"/>
                <a:cs typeface="Consolas"/>
              </a:rPr>
              <a:t>for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.</a:t>
            </a:r>
            <a:endParaRPr lang="ru-RU" sz="1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Arial" pitchFamily="34" charset="0"/>
                <a:ea typeface="Times New Roman"/>
                <a:cs typeface="Arial" pitchFamily="34" charset="0"/>
              </a:rPr>
              <a:t>3. В перечислении для каждой последующей символически обозначаемой константы задается </a:t>
            </a:r>
            <a:r>
              <a:rPr lang="ru-RU" b="1" i="1" dirty="0">
                <a:solidFill>
                  <a:srgbClr val="002060"/>
                </a:solidFill>
                <a:latin typeface="Arial" pitchFamily="34" charset="0"/>
                <a:ea typeface="Times New Roman"/>
                <a:cs typeface="Arial" pitchFamily="34" charset="0"/>
              </a:rPr>
              <a:t>целое значение, которое на единицу больше, чем у предыдущей константы</a:t>
            </a:r>
            <a:r>
              <a:rPr lang="ru-RU" dirty="0">
                <a:latin typeface="Arial" pitchFamily="34" charset="0"/>
                <a:ea typeface="Times New Roman"/>
                <a:cs typeface="Arial" pitchFamily="34" charset="0"/>
              </a:rPr>
              <a:t>. </a:t>
            </a:r>
          </a:p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Arial" pitchFamily="34" charset="0"/>
                <a:ea typeface="Times New Roman"/>
                <a:cs typeface="Arial" pitchFamily="34" charset="0"/>
              </a:rPr>
              <a:t>4. По умолчанию значение первой символически обозначаемой константы в перечислении равно нулю.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dirty="0">
              <a:latin typeface="Arial" pitchFamily="34" charset="0"/>
              <a:ea typeface="Times New Roman"/>
              <a:cs typeface="Arial" pitchFamily="34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Arial" pitchFamily="34" charset="0"/>
                <a:ea typeface="Times New Roman"/>
                <a:cs typeface="Arial" pitchFamily="34" charset="0"/>
              </a:rPr>
              <a:t>Рассмотрим пример использования перечислений (листинг 3).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571480"/>
            <a:ext cx="8643998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Листинг 3 – Пример перечисления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using System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namespace ConsoleApplication1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{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//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Создать перечисление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enum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UI : long {Name, Family,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ShortName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= 5, Age, Sex}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 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class Program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{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  static void Main()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  {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    UI user1;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    for (user1 =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UI.Name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; user1 &lt;=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UI.Sex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; user1++)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   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Console.WriteLine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("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Элемент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: \"{0}\",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значение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{1}",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user1,(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)user1);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 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     </a:t>
            </a:r>
            <a:r>
              <a:rPr lang="ru-RU" sz="2000" b="1" dirty="0" err="1">
                <a:solidFill>
                  <a:srgbClr val="002060"/>
                </a:solidFill>
                <a:latin typeface="Consolas" pitchFamily="49" charset="0"/>
              </a:rPr>
              <a:t>Console.ReadLine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  }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}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dirty="0">
                <a:solidFill>
                  <a:srgbClr val="002060"/>
                </a:solidFill>
                <a:latin typeface="Consolas" pitchFamily="49" charset="0"/>
              </a:rPr>
              <a:t>	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Результат выполнения:</a:t>
            </a:r>
            <a:endParaRPr lang="ru-RU" dirty="0"/>
          </a:p>
        </p:txBody>
      </p:sp>
      <p:pic>
        <p:nvPicPr>
          <p:cNvPr id="5" name="Рисунок 4" descr="Перечисления C#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071546"/>
            <a:ext cx="7786742" cy="24288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57158" y="3786190"/>
            <a:ext cx="8429684" cy="261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14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Значение одной или нескольких символически обозначаемых констант в перечислении можно задать с помощью инициализатора. Для этого достаточно указать после символического обозначения отдельной константы знак равенства и целое значение. Каждой последующей константе присваивается значение, которое на единицу больше значения предыдущей инициализированной константы. В приведенном выше примере инициализируется константа </a:t>
            </a:r>
            <a:r>
              <a:rPr lang="ru-RU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ShortName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Перечисления часто используются как вложенные типы, идентифицируя </a:t>
            </a:r>
            <a:r>
              <a:rPr lang="ru-RU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значения из какого-либо ограниченного набора. </a:t>
            </a:r>
          </a:p>
          <a:p>
            <a:pPr algn="ctr"/>
            <a:r>
              <a:rPr lang="ru-RU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Листинг 4 – Пример перечисления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67576"/>
              </p:ext>
            </p:extLst>
          </p:nvPr>
        </p:nvGraphicFramePr>
        <p:xfrm>
          <a:off x="214282" y="1397000"/>
          <a:ext cx="878687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using System</a:t>
                      </a:r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;</a:t>
                      </a:r>
                    </a:p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namespace ConsoleApplication</a:t>
                      </a:r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1</a:t>
                      </a:r>
                    </a:p>
                    <a:p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{</a:t>
                      </a:r>
                    </a:p>
                    <a:p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  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Consolas" pitchFamily="49" charset="0"/>
                        </a:rPr>
                        <a:t>struct</a:t>
                      </a:r>
                      <a:r>
                        <a:rPr lang="ru-RU" dirty="0">
                          <a:solidFill>
                            <a:srgbClr val="7030A0"/>
                          </a:solidFill>
                          <a:latin typeface="Consolas" pitchFamily="49" charset="0"/>
                        </a:rPr>
                        <a:t> Боец</a:t>
                      </a:r>
                    </a:p>
                    <a:p>
                      <a:r>
                        <a:rPr lang="ru-RU" dirty="0">
                          <a:solidFill>
                            <a:srgbClr val="7030A0"/>
                          </a:solidFill>
                          <a:latin typeface="Consolas" pitchFamily="49" charset="0"/>
                        </a:rPr>
                        <a:t>{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itchFamily="49" charset="0"/>
                        </a:rPr>
                        <a:t>public enum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latin typeface="Consolas" pitchFamily="49" charset="0"/>
                        </a:rPr>
                        <a:t> Воинское_Звание</a:t>
                      </a:r>
                    </a:p>
                    <a:p>
                      <a:r>
                        <a:rPr lang="ru-RU" dirty="0">
                          <a:solidFill>
                            <a:srgbClr val="00B050"/>
                          </a:solidFill>
                          <a:latin typeface="Consolas" pitchFamily="49" charset="0"/>
                        </a:rPr>
                        <a:t>      {Рядовой, Сержант, Майор, Генерал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itchFamily="49" charset="0"/>
                        </a:rPr>
                        <a:t>}</a:t>
                      </a:r>
                      <a:endParaRPr lang="ru-RU" dirty="0">
                        <a:solidFill>
                          <a:srgbClr val="00B050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ru-RU" dirty="0">
                          <a:solidFill>
                            <a:srgbClr val="7030A0"/>
                          </a:solidFill>
                          <a:latin typeface="Consolas" pitchFamily="49" charset="0"/>
                        </a:rPr>
                        <a:t> 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Consolas" pitchFamily="49" charset="0"/>
                        </a:rPr>
                        <a:t>public string</a:t>
                      </a:r>
                      <a:r>
                        <a:rPr lang="ru-RU" dirty="0">
                          <a:solidFill>
                            <a:srgbClr val="7030A0"/>
                          </a:solidFill>
                          <a:latin typeface="Consolas" pitchFamily="49" charset="0"/>
                        </a:rPr>
                        <a:t> Фамилия;</a:t>
                      </a:r>
                    </a:p>
                    <a:p>
                      <a:r>
                        <a:rPr lang="ru-RU" dirty="0">
                          <a:solidFill>
                            <a:srgbClr val="7030A0"/>
                          </a:solidFill>
                          <a:latin typeface="Consolas" pitchFamily="49" charset="0"/>
                        </a:rPr>
                        <a:t> 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Consolas" pitchFamily="49" charset="0"/>
                        </a:rPr>
                        <a:t>public</a:t>
                      </a:r>
                      <a:r>
                        <a:rPr lang="ru-RU" dirty="0">
                          <a:solidFill>
                            <a:srgbClr val="7030A0"/>
                          </a:solidFill>
                          <a:latin typeface="Consolas" pitchFamily="49" charset="0"/>
                        </a:rPr>
                        <a:t> Воинское_Звание Звание;</a:t>
                      </a:r>
                    </a:p>
                    <a:p>
                      <a:r>
                        <a:rPr lang="ru-RU" dirty="0">
                          <a:solidFill>
                            <a:srgbClr val="7030A0"/>
                          </a:solidFill>
                          <a:latin typeface="Consolas" pitchFamily="49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class Class1</a:t>
                      </a:r>
                      <a:endParaRPr lang="ru-RU" dirty="0">
                        <a:solidFill>
                          <a:srgbClr val="002060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   {static void Main()</a:t>
                      </a:r>
                      <a:endParaRPr lang="ru-RU" dirty="0">
                        <a:solidFill>
                          <a:srgbClr val="002060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      </a:t>
                      </a:r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{</a:t>
                      </a:r>
                    </a:p>
                    <a:p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       Боец 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x</a:t>
                      </a:r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;</a:t>
                      </a:r>
                    </a:p>
                    <a:p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       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x</a:t>
                      </a:r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.Фамилия = "Иванов";</a:t>
                      </a:r>
                    </a:p>
                    <a:p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       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x</a:t>
                      </a:r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.Звание = Боец.Воинское_Звание.Сержант;</a:t>
                      </a:r>
                    </a:p>
                    <a:p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Console</a:t>
                      </a:r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.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WriteLine</a:t>
                      </a:r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x</a:t>
                      </a:r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.Звание + " " + 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x</a:t>
                      </a:r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.Фамилия);</a:t>
                      </a:r>
                    </a:p>
                    <a:p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      }</a:t>
                      </a:r>
                    </a:p>
                    <a:p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   }</a:t>
                      </a:r>
                    </a:p>
                    <a:p>
                      <a:r>
                        <a:rPr lang="ru-RU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}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/>
                      <a:endParaRPr lang="ru-RU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indent="0" algn="just"/>
                      <a:endParaRPr lang="ru-RU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indent="0" algn="just"/>
                      <a:endParaRPr lang="ru-RU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indent="0" algn="just"/>
                      <a:endParaRPr lang="ru-RU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indent="0" algn="just"/>
                      <a:endParaRPr lang="ru-RU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indent="0" algn="just"/>
                      <a:endParaRPr lang="ru-RU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indent="0" algn="just"/>
                      <a:endParaRPr lang="ru-RU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indent="0" algn="just"/>
                      <a:endParaRPr lang="ru-RU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indent="0" algn="just"/>
                      <a:endParaRPr lang="ru-RU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indent="0" algn="just"/>
                      <a:endParaRPr lang="ru-RU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indent="0" algn="just"/>
                      <a:endParaRPr lang="ru-RU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indent="0" algn="just"/>
                      <a:endParaRPr lang="ru-RU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indent="0" algn="just"/>
                      <a:r>
                        <a:rPr lang="ru-RU" b="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Результат работы программы:</a:t>
                      </a:r>
                    </a:p>
                    <a:p>
                      <a:endParaRPr lang="ru-RU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u-RU" sz="2000" dirty="0">
                          <a:solidFill>
                            <a:srgbClr val="002060"/>
                          </a:solidFill>
                          <a:latin typeface="Consolas" pitchFamily="49" charset="0"/>
                        </a:rPr>
                        <a:t>Сержант Иванов</a:t>
                      </a:r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8208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Структуры.  Синтаксис и применение</a:t>
            </a:r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Структура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тип данных, аналогичный классу, но имеющий ряд важных отличий от него:</a:t>
            </a:r>
          </a:p>
          <a:p>
            <a:pPr indent="457200">
              <a:spcBef>
                <a:spcPts val="12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□	структура является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значимым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не ссылочным типом данных, то есть экземпляр структуры хранит значения своих элементов, а не ссылки на них, и располагается в стеке, а не в хипе;</a:t>
            </a:r>
          </a:p>
          <a:p>
            <a:pPr indent="457200">
              <a:spcBef>
                <a:spcPts val="12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□	структура не может участвовать в иерархиях наследования, она может только реализовывать интерфейсы;</a:t>
            </a:r>
          </a:p>
          <a:p>
            <a:pPr indent="457200">
              <a:spcBef>
                <a:spcPts val="12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□	в структуре запрещено определять конструктор по умолчанию, поскольку он определен неявно и присваивает всем ее элементам значения по умолчанию (нули соответствующего типа);</a:t>
            </a:r>
          </a:p>
          <a:p>
            <a:pPr indent="457200">
              <a:spcBef>
                <a:spcPts val="12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□	в структуре запрещено определять деструкторы, поскольку это бессмысленно.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7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84296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3. Операции с перечислениями</a:t>
            </a:r>
            <a:endParaRPr lang="ru-RU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 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Arial" pitchFamily="34" charset="0"/>
                <a:cs typeface="Arial" pitchFamily="34" charset="0"/>
              </a:rPr>
              <a:t>С переменными перечисляемого типа можно выполнять:</a:t>
            </a:r>
          </a:p>
          <a:p>
            <a:pPr indent="457200" algn="just">
              <a:spcBef>
                <a:spcPts val="600"/>
              </a:spcBef>
            </a:pPr>
            <a:r>
              <a:rPr lang="ru-RU" dirty="0">
                <a:latin typeface="Arial" pitchFamily="34" charset="0"/>
                <a:cs typeface="Arial" pitchFamily="34" charset="0"/>
              </a:rPr>
              <a:t>- арифметические операции (</a:t>
            </a:r>
            <a:r>
              <a:rPr lang="ru-RU" b="1" dirty="0">
                <a:latin typeface="Consolas" pitchFamily="49" charset="0"/>
                <a:cs typeface="Arial" pitchFamily="34" charset="0"/>
              </a:rPr>
              <a:t>+, -, ++, --</a:t>
            </a:r>
            <a:r>
              <a:rPr lang="ru-RU" dirty="0">
                <a:latin typeface="Arial" pitchFamily="34" charset="0"/>
                <a:cs typeface="Arial" pitchFamily="34" charset="0"/>
              </a:rPr>
              <a:t>), </a:t>
            </a:r>
          </a:p>
          <a:p>
            <a:pPr indent="457200" algn="just">
              <a:spcBef>
                <a:spcPts val="600"/>
              </a:spcBef>
            </a:pPr>
            <a:r>
              <a:rPr lang="ru-RU" dirty="0">
                <a:latin typeface="Arial" pitchFamily="34" charset="0"/>
                <a:cs typeface="Arial" pitchFamily="34" charset="0"/>
              </a:rPr>
              <a:t>- логические поразрядные операции (</a:t>
            </a:r>
            <a:r>
              <a:rPr lang="ru-RU" b="1" dirty="0">
                <a:latin typeface="Consolas" pitchFamily="49" charset="0"/>
                <a:cs typeface="Arial" pitchFamily="34" charset="0"/>
              </a:rPr>
              <a:t>^, &amp;, |, ~</a:t>
            </a:r>
            <a:r>
              <a:rPr lang="ru-RU" dirty="0">
                <a:latin typeface="Arial" pitchFamily="34" charset="0"/>
                <a:cs typeface="Arial" pitchFamily="34" charset="0"/>
              </a:rPr>
              <a:t>), </a:t>
            </a:r>
          </a:p>
          <a:p>
            <a:pPr indent="457200" algn="just">
              <a:spcBef>
                <a:spcPts val="600"/>
              </a:spcBef>
            </a:pPr>
            <a:r>
              <a:rPr lang="ru-RU" dirty="0">
                <a:latin typeface="Arial" pitchFamily="34" charset="0"/>
                <a:cs typeface="Arial" pitchFamily="34" charset="0"/>
              </a:rPr>
              <a:t>- Сравнение с помощью операций отношения (</a:t>
            </a:r>
            <a:r>
              <a:rPr lang="ru-RU" b="1" dirty="0">
                <a:latin typeface="Consolas" pitchFamily="49" charset="0"/>
                <a:cs typeface="Arial" pitchFamily="34" charset="0"/>
              </a:rPr>
              <a:t>&lt;, &lt;=, &gt;, &gt;=, ==, !=</a:t>
            </a:r>
            <a:r>
              <a:rPr lang="ru-RU" dirty="0">
                <a:latin typeface="Arial" pitchFamily="34" charset="0"/>
                <a:cs typeface="Arial" pitchFamily="34" charset="0"/>
              </a:rPr>
              <a:t>)</a:t>
            </a:r>
          </a:p>
          <a:p>
            <a:pPr indent="457200" algn="just">
              <a:spcBef>
                <a:spcPts val="600"/>
              </a:spcBef>
            </a:pPr>
            <a:r>
              <a:rPr lang="ru-RU" dirty="0">
                <a:latin typeface="Arial" pitchFamily="34" charset="0"/>
                <a:cs typeface="Arial" pitchFamily="34" charset="0"/>
              </a:rPr>
              <a:t> - получение размера в байтах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sizeof</a:t>
            </a:r>
            <a:r>
              <a:rPr lang="ru-RU" dirty="0">
                <a:latin typeface="Arial" pitchFamily="34" charset="0"/>
                <a:cs typeface="Arial" pitchFamily="34" charset="0"/>
              </a:rPr>
              <a:t>).</a:t>
            </a:r>
          </a:p>
          <a:p>
            <a:pPr indent="457200" algn="just">
              <a:spcBef>
                <a:spcPts val="1200"/>
              </a:spcBef>
            </a:pPr>
            <a:r>
              <a:rPr lang="ru-RU" dirty="0">
                <a:latin typeface="Arial" pitchFamily="34" charset="0"/>
                <a:cs typeface="Arial" pitchFamily="34" charset="0"/>
              </a:rPr>
              <a:t>При использовании переменных перечисляемого типа 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в целочисленных выражениях и операциях присваивания 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требуется </a:t>
            </a:r>
            <a:r>
              <a:rPr lang="ru-RU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явное преобразование типа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</a:p>
          <a:p>
            <a:pPr indent="457200" algn="just">
              <a:spcBef>
                <a:spcPts val="600"/>
              </a:spcBef>
            </a:pPr>
            <a:r>
              <a:rPr lang="ru-RU" dirty="0">
                <a:latin typeface="Arial" pitchFamily="34" charset="0"/>
                <a:cs typeface="Arial" pitchFamily="34" charset="0"/>
              </a:rPr>
              <a:t>Переменной перечисляемого типа можно присвоить любое значение, представимое с помощью базового типа, то есть не только одно из значений, входящих в тело перечисления.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Присваиваемое значение становится новым элементом перечисления.</a:t>
            </a:r>
          </a:p>
          <a:p>
            <a:pPr indent="457200"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Перечисления удобно использовать для представления битовых флагов, например: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enum Flags : byte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{b0, b1, b2, b3 = 0x04, b4 = 0x08, b5 = 0x10, b6 = 0x20, b7 = 0x40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  <a:endParaRPr lang="ru-RU" sz="2000" b="1" dirty="0">
              <a:solidFill>
                <a:srgbClr val="002060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Flags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а =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Flags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.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b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2 |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Flags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.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b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4;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Console.WriteLine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("a = {0} {1:X}", a, a);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++a;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</a:rPr>
              <a:t>//</a:t>
            </a:r>
            <a:r>
              <a:rPr lang="ru-RU" sz="2000" b="1" dirty="0">
                <a:solidFill>
                  <a:srgbClr val="00B050"/>
                </a:solidFill>
                <a:latin typeface="Consolas" pitchFamily="49" charset="0"/>
              </a:rPr>
              <a:t>{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</a:rPr>
              <a:t>1</a:t>
            </a:r>
            <a:r>
              <a:rPr lang="ru-RU" sz="2000" b="1" dirty="0">
                <a:solidFill>
                  <a:srgbClr val="00B050"/>
                </a:solidFill>
                <a:latin typeface="Consolas" pitchFamily="49" charset="0"/>
              </a:rPr>
              <a:t>: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</a:rPr>
              <a:t>X</a:t>
            </a:r>
            <a:r>
              <a:rPr lang="ru-RU" sz="2000" b="1" dirty="0">
                <a:solidFill>
                  <a:srgbClr val="00B050"/>
                </a:solidFill>
                <a:latin typeface="Consolas" pitchFamily="49" charset="0"/>
              </a:rPr>
              <a:t>}</a:t>
            </a:r>
            <a:r>
              <a:rPr lang="ru-RU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шестнадцатеричный формат вывода</a:t>
            </a:r>
            <a:endParaRPr lang="ru-RU" sz="2000" b="1" dirty="0">
              <a:solidFill>
                <a:srgbClr val="00B050"/>
              </a:solidFill>
              <a:latin typeface="Consolas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Console.WriteLine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("a = {0} {1:X}", a, a);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x = (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) a;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Console.WriteLine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("x = {0} {1:X}", x, x);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Flags b = (Flags) 65;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Console.WriteLine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("b = {0} {1:X}" b, b);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 </a:t>
            </a:r>
            <a:r>
              <a:rPr lang="ru-RU" dirty="0">
                <a:latin typeface="Arial" pitchFamily="34" charset="0"/>
                <a:cs typeface="Arial" pitchFamily="34" charset="0"/>
              </a:rPr>
              <a:t>Результат работы этого фрагмента программы: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3" y="4672902"/>
            <a:ext cx="866667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28"/>
            <a:ext cx="900115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Листинг 5– Операции с перечислениями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using System;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namespace ConsoleApplication1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{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struct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Боец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{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</a:rPr>
              <a:t>public enum 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</a:rPr>
              <a:t>Воинское_Звание</a:t>
            </a:r>
            <a:endParaRPr lang="ru-RU" sz="2000" b="1" dirty="0">
              <a:solidFill>
                <a:srgbClr val="7030A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nsolas" pitchFamily="49" charset="0"/>
              </a:rPr>
              <a:t>       {</a:t>
            </a:r>
            <a:r>
              <a:rPr lang="ru-RU" sz="2000" b="1" dirty="0">
                <a:solidFill>
                  <a:srgbClr val="7030A0"/>
                </a:solidFill>
                <a:latin typeface="Consolas" pitchFamily="49" charset="0"/>
              </a:rPr>
              <a:t>Рядовой, Сержант, Лейтенант, Майор, Полковник, Генерал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</a:rPr>
              <a:t>}</a:t>
            </a:r>
            <a:endParaRPr lang="ru-RU" sz="2000" b="1" dirty="0">
              <a:solidFill>
                <a:srgbClr val="7030A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public string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Фамилия;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public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Воинское_Звание Звание;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class Class1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{static void Main()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{Боец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x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x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.Фамилия = "Иванов";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x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.Звание = Боец.Воинское_Звание.Сержант;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for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(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= 1976;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&lt; 2006;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+= 5)</a:t>
            </a: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{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if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(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x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.Звание &lt; </a:t>
            </a:r>
            <a:r>
              <a:rPr lang="ru-RU" sz="2000" b="1" dirty="0" err="1">
                <a:solidFill>
                  <a:srgbClr val="002060"/>
                </a:solidFill>
                <a:latin typeface="Consolas" pitchFamily="49" charset="0"/>
              </a:rPr>
              <a:t>Боец.Воинское_Звание.Генерал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) ++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x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.Звание;</a:t>
            </a:r>
          </a:p>
          <a:p>
            <a:r>
              <a:rPr lang="ru-RU" sz="2000" b="1" dirty="0" err="1">
                <a:solidFill>
                  <a:srgbClr val="002060"/>
                </a:solidFill>
                <a:latin typeface="Consolas" pitchFamily="49" charset="0"/>
              </a:rPr>
              <a:t>Console.WriteLine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("Год: {0} {1} {2}",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i,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x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.Звание,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x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.Фамилия);}</a:t>
            </a:r>
            <a:endParaRPr lang="en-US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4447" y="126876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Результат работы программы:</a:t>
            </a:r>
            <a:r>
              <a:rPr lang="ru-RU" dirty="0"/>
              <a:t> 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488832" cy="223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357166"/>
            <a:ext cx="8786874" cy="635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sz="2000" b="1" dirty="0">
                <a:latin typeface="Arial" pitchFamily="34" charset="0"/>
                <a:ea typeface="Calibri"/>
                <a:cs typeface="Arial" pitchFamily="34" charset="0"/>
              </a:rPr>
              <a:t>4. Базовый класс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System.Enum</a:t>
            </a:r>
            <a:endParaRPr lang="ru-RU" sz="2000" dirty="0">
              <a:solidFill>
                <a:srgbClr val="002060"/>
              </a:solidFill>
              <a:ea typeface="Calibri"/>
              <a:cs typeface="Times New Roman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Все перечисления в C# являются потомками базового класса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System.Enum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, который снабжает их некоторыми полезными методами.</a:t>
            </a:r>
          </a:p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latin typeface="Arial" pitchFamily="34" charset="0"/>
                <a:ea typeface="Calibri"/>
                <a:cs typeface="Arial" pitchFamily="34" charset="0"/>
              </a:rPr>
              <a:t>1. 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Статический метод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GetName</a:t>
            </a:r>
            <a:r>
              <a:rPr lang="ru-RU" sz="1600" dirty="0">
                <a:latin typeface="Consolas"/>
                <a:ea typeface="Calibri"/>
                <a:cs typeface="Times New Roman"/>
              </a:rPr>
              <a:t> 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позволяет получить символическое имя константы по ее номеру, например: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Console.WriteLine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Enum.GetName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typeof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(Flags), 8));	// b4</a:t>
            </a:r>
            <a:endParaRPr lang="ru-RU" sz="2000" b="1" dirty="0">
              <a:solidFill>
                <a:srgbClr val="00206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Console.WriteLine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Enum.GetName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typeof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ru-RU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Боец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ru-RU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Воинское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_</a:t>
            </a:r>
            <a:r>
              <a:rPr lang="ru-RU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Звание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), l));	// </a:t>
            </a:r>
            <a:r>
              <a:rPr lang="ru-RU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Сержант</a:t>
            </a:r>
          </a:p>
          <a:p>
            <a:pPr indent="450215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ru-RU" b="1" i="1" dirty="0">
                <a:latin typeface="Arial" pitchFamily="34" charset="0"/>
                <a:ea typeface="Calibri"/>
                <a:cs typeface="Arial" pitchFamily="34" charset="0"/>
              </a:rPr>
              <a:t>Примечание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 – Операция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typeof</a:t>
            </a:r>
            <a:r>
              <a:rPr lang="ru-RU" dirty="0">
                <a:latin typeface="Consolas"/>
                <a:ea typeface="Calibri"/>
                <a:cs typeface="Times New Roman"/>
              </a:rPr>
              <a:t> 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возвращает тип своего аргумента </a:t>
            </a:r>
          </a:p>
          <a:p>
            <a:pPr indent="450215"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Arial" pitchFamily="34" charset="0"/>
                <a:ea typeface="Calibri"/>
                <a:cs typeface="Arial" pitchFamily="34" charset="0"/>
              </a:rPr>
              <a:t>2. 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Статические методы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GetNames</a:t>
            </a:r>
            <a:r>
              <a:rPr lang="ru-RU" dirty="0">
                <a:latin typeface="Consolas"/>
                <a:ea typeface="Calibri"/>
                <a:cs typeface="Times New Roman"/>
              </a:rPr>
              <a:t> 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и</a:t>
            </a:r>
            <a:r>
              <a:rPr lang="ru-RU" dirty="0">
                <a:latin typeface="Consolas"/>
                <a:ea typeface="Calibri"/>
                <a:cs typeface="Times New Roman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GetValues</a:t>
            </a:r>
            <a:r>
              <a:rPr lang="ru-RU" dirty="0">
                <a:latin typeface="Consolas"/>
                <a:ea typeface="Calibri"/>
                <a:cs typeface="Times New Roman"/>
              </a:rPr>
              <a:t> 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формируют, соответственно, массивы имен и значений констант, составляющих перечисление, например: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Array names = 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Enum.GetNames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typeof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(Flags));</a:t>
            </a:r>
          </a:p>
          <a:p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Console.WriteLine</a:t>
            </a:r>
            <a:r>
              <a:rPr lang="ru-RU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("Количество элементов в перечислении: " +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names.Length</a:t>
            </a:r>
            <a:r>
              <a:rPr lang="ru-RU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foreach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 (string 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elem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 in names) 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Console.Write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("" + 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elem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000" b="1" dirty="0">
              <a:solidFill>
                <a:srgbClr val="002060"/>
              </a:solidFill>
              <a:latin typeface="Consolas"/>
              <a:ea typeface="Calibri"/>
              <a:cs typeface="Times New Roman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Array values = 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Enum.GetValues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typeof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(Flags));</a:t>
            </a:r>
            <a:endParaRPr lang="ru-RU" sz="2000" b="1" dirty="0">
              <a:solidFill>
                <a:srgbClr val="002060"/>
              </a:solidFill>
              <a:latin typeface="Consolas"/>
              <a:ea typeface="Calibri"/>
              <a:cs typeface="Times New Roman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foreach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 (Flags 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elem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 in values) 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Console.Write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("" + byte)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elem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000" b="1" dirty="0">
              <a:solidFill>
                <a:srgbClr val="002060"/>
              </a:solidFill>
              <a:latin typeface="Consolas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928670"/>
            <a:ext cx="8358246" cy="485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itchFamily="34" charset="0"/>
                <a:ea typeface="Calibri"/>
                <a:cs typeface="Arial" pitchFamily="34" charset="0"/>
              </a:rPr>
              <a:t>3. 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Статический метод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IsDefined</a:t>
            </a:r>
            <a:r>
              <a:rPr lang="ru-RU" sz="1600" dirty="0">
                <a:latin typeface="Consolas"/>
                <a:ea typeface="Calibri"/>
                <a:cs typeface="Times New Roman"/>
              </a:rPr>
              <a:t> 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возвращает значение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, если константа с заданным символическим именем описана в указанном перечислении, и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ru-RU" sz="1600" dirty="0">
                <a:latin typeface="Consolas"/>
                <a:ea typeface="Calibri"/>
                <a:cs typeface="Times New Roman"/>
              </a:rPr>
              <a:t> 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в противном случае, например: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if (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Enum.IsDefined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typeof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(Flags), "b5"))</a:t>
            </a:r>
            <a:endParaRPr lang="ru-RU" sz="2000" b="1" dirty="0">
              <a:solidFill>
                <a:srgbClr val="002060"/>
              </a:solidFill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Console.WriteLine</a:t>
            </a:r>
            <a:r>
              <a:rPr lang="ru-RU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("Константа с именем 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ru-RU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5 существует");</a:t>
            </a:r>
            <a:endParaRPr lang="ru-RU" sz="2000" b="1" dirty="0">
              <a:solidFill>
                <a:srgbClr val="002060"/>
              </a:solidFill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Console.WriteLine</a:t>
            </a:r>
            <a:r>
              <a:rPr lang="ru-RU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("Константа с именем 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ru-RU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5 не существует");</a:t>
            </a:r>
            <a:endParaRPr lang="ru-RU" sz="2000" b="1" dirty="0">
              <a:solidFill>
                <a:srgbClr val="002060"/>
              </a:solidFill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latin typeface="Arial" pitchFamily="34" charset="0"/>
                <a:ea typeface="Calibri"/>
                <a:cs typeface="Arial" pitchFamily="34" charset="0"/>
              </a:rPr>
              <a:t>4. 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Статический метод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U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nderlyingType</a:t>
            </a:r>
            <a:r>
              <a:rPr lang="ru-RU" sz="1600" dirty="0">
                <a:latin typeface="Consolas"/>
                <a:ea typeface="Calibri"/>
                <a:cs typeface="Times New Roman"/>
              </a:rPr>
              <a:t> 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возвращает имя базового типа, на котором построено перечисление. </a:t>
            </a:r>
            <a:endParaRPr lang="en-US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50215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Например, для перечисления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Flags</a:t>
            </a:r>
            <a:r>
              <a:rPr lang="ru-RU" sz="1600" dirty="0">
                <a:latin typeface="Consolas"/>
                <a:ea typeface="Calibri"/>
                <a:cs typeface="Times New Roman"/>
              </a:rPr>
              <a:t> 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будет получено</a:t>
            </a:r>
            <a:r>
              <a:rPr lang="ru-RU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System.Byte</a:t>
            </a:r>
            <a:r>
              <a:rPr lang="ru-RU" sz="1600" dirty="0"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endParaRPr lang="en-US" sz="1600" dirty="0">
              <a:latin typeface="Consolas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Console.WriteLine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Enum.GetUnderlyingType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typeof</a:t>
            </a:r>
            <a:r>
              <a:rPr lang="en-US" sz="2000" b="1" dirty="0">
                <a:solidFill>
                  <a:srgbClr val="002060"/>
                </a:solidFill>
                <a:latin typeface="Consolas"/>
                <a:ea typeface="Calibri"/>
                <a:cs typeface="Times New Roman"/>
              </a:rPr>
              <a:t>(Flags)));</a:t>
            </a:r>
            <a:endParaRPr lang="ru-RU" sz="2000" b="1" dirty="0">
              <a:solidFill>
                <a:srgbClr val="002060"/>
              </a:solidFill>
              <a:latin typeface="Consolas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8358246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b="1" dirty="0">
                <a:latin typeface="Arial" pitchFamily="34" charset="0"/>
                <a:cs typeface="Arial" pitchFamily="34" charset="0"/>
              </a:rPr>
              <a:t>Выводы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dirty="0">
              <a:latin typeface="Times New Roman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Область применения </a:t>
            </a:r>
            <a:r>
              <a:rPr lang="ru-RU" b="1" i="1" dirty="0">
                <a:latin typeface="Arial" pitchFamily="34" charset="0"/>
                <a:ea typeface="Calibri"/>
                <a:cs typeface="Arial" pitchFamily="34" charset="0"/>
              </a:rPr>
              <a:t>структур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 – типы данных, имеющие небольшое количество полей, с которыми удобнее работать как со значениями, а не как со ссылками.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Накладные расходы на динамическое выделение памяти для экземпляров небольших классов могут весьма значительно снизить быстродействие программы, поэтому их эффективнее описывать как структуры.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Преимущество использования </a:t>
            </a:r>
            <a:r>
              <a:rPr lang="ru-RU" b="1" i="1" dirty="0">
                <a:latin typeface="Arial" pitchFamily="34" charset="0"/>
                <a:ea typeface="Calibri"/>
                <a:cs typeface="Arial" pitchFamily="34" charset="0"/>
              </a:rPr>
              <a:t>перечислений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 для описания связанных между собой значений состоит в том, что это более наглядно и инкапсулировано, чем россыпь именованных констант. Кроме того, компилятор выполняет проверку типов, а интегрированная среда разработки подсказывает возможные значения констант, выводя их список.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8568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Отличия от классов обусловливают область применения структур: типы данных, имеющие небольшое количество полей, с которыми удобнее работать как со значениями, а не как со ссылками. Накладные расходы на динамическое выделение памяти для небольших объектов могут весьма значительно снизить быстродействие программы, поэтому их эффективнее описывать как структуры, а не как классы.</a:t>
            </a:r>
          </a:p>
          <a:p>
            <a:pPr indent="457200">
              <a:spcBef>
                <a:spcPts val="600"/>
              </a:spcBef>
            </a:pP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Синтаксис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структуры:</a:t>
            </a:r>
          </a:p>
          <a:p>
            <a:pPr indent="457200">
              <a:spcBef>
                <a:spcPts val="600"/>
              </a:spcBef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[атрибуты] [спецификаторы] struct имя_структуры [:интерфейсы]</a:t>
            </a:r>
          </a:p>
          <a:p>
            <a:r>
              <a:rPr lang="ru-RU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тело структуры [;]</a:t>
            </a:r>
          </a:p>
          <a:p>
            <a:pPr indent="4572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Спецификаторы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структуры имеют такой же смысл, как и для класса, причем из спецификаторов доступа допускаются только </a:t>
            </a:r>
            <a:r>
              <a:rPr lang="ru-RU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(последний – только для вложенных структур).</a:t>
            </a:r>
          </a:p>
          <a:p>
            <a:pPr indent="457200" algn="just"/>
            <a:r>
              <a:rPr lang="ru-RU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Интерфейсы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реализуемые структурой, перечисляются через запятую.</a:t>
            </a:r>
          </a:p>
          <a:p>
            <a:pPr indent="457200" algn="just"/>
            <a:r>
              <a:rPr lang="ru-RU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Тело структуры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может состоять из констант, полей, методов, свойств, событий, индексаторов, операций, конструкторов и вложенных типов. Правила их описания и использования аналогичны соответствующим элементам классов.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820891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Отличия структур от классов:</a:t>
            </a:r>
          </a:p>
          <a:p>
            <a:pPr indent="457200" algn="just">
              <a:spcBef>
                <a:spcPts val="6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□	поскольку структуры не могут участвовать в иерархиях, для их элементов не могут использоваться спецификаторы </a:t>
            </a:r>
            <a:r>
              <a:rPr lang="ru-RU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457200" algn="just">
              <a:spcBef>
                <a:spcPts val="6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□	структуры не могут быть абстрактными (</a:t>
            </a:r>
            <a:r>
              <a:rPr lang="ru-RU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к тому же по умолчанию они бесплодны (</a:t>
            </a:r>
            <a:r>
              <a:rPr lang="ru-RU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457200" algn="just">
              <a:spcBef>
                <a:spcPts val="6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□	методы структур не могут быть абстрактными и виртуальными;</a:t>
            </a:r>
          </a:p>
          <a:p>
            <a:pPr indent="457200" algn="just">
              <a:spcBef>
                <a:spcPts val="6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□	переопределяться (то есть описываться со спецификатором </a:t>
            </a:r>
            <a:r>
              <a:rPr lang="ru-RU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могут только методы, унаследованные от базового класса </a:t>
            </a:r>
            <a:r>
              <a:rPr lang="ru-RU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457200" algn="just">
              <a:spcBef>
                <a:spcPts val="6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□	параметр </a:t>
            </a:r>
            <a:r>
              <a:rPr lang="ru-RU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интерпретируется как значение, поэтому его можно использовать для ссылок, но не для присваивания;</a:t>
            </a:r>
          </a:p>
          <a:p>
            <a:pPr indent="457200" algn="just">
              <a:spcBef>
                <a:spcPts val="6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□	при описании структуры нельзя задавать значения полей по умолчанию – это будет сделано в конструкторе по умолчанию, создаваемом автоматически (конструктор присваивает значимым полям структуры нули, а ссылочным – значение </a:t>
            </a:r>
            <a:r>
              <a:rPr lang="ru-RU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indent="457200"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Примечание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К статическим полям это ограничение не относится.</a:t>
            </a:r>
          </a:p>
          <a:p>
            <a:pPr indent="4572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00042"/>
            <a:ext cx="8358246" cy="626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Листинг 1 – Пример 1 использования структур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using System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  <a:r>
              <a:rPr lang="ru-RU" sz="2000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  <a:ea typeface="Times New Roman"/>
                <a:cs typeface="Times New Roman"/>
              </a:rPr>
              <a:t> </a:t>
            </a:r>
            <a:endParaRPr lang="ru-RU" sz="2000" dirty="0">
              <a:solidFill>
                <a:srgbClr val="002060"/>
              </a:solidFill>
              <a:latin typeface="Consolas" pitchFamily="49" charset="0"/>
              <a:ea typeface="Calibri"/>
              <a:cs typeface="Times New Roman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namespace ConsoleApplication1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{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//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Создадим структуру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struct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UserInfo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{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public string Name;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public byte Age; 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UserInfo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(string Name, byte Age)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{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this.Name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= Name;    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this.Age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= Age;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} 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public void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WriteUserInfo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()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{    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Console.WriteLine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("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Имя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: {0},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возраст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: {1}",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Name,Age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);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  <a:endParaRPr lang="ru-RU" sz="2000" dirty="0">
              <a:solidFill>
                <a:srgbClr val="002060"/>
              </a:solidFill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2868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class Program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{ 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static void Main()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{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UserInfo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user1 = new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UserInfo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("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Alexandr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", 26);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Console.Write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("user1: ");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user1.WriteUserInfo();    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UserInfo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user2 = new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UserInfo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("Elena",22);    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Console.Write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("user2: ");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user2.WriteUserInfo();     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//   Показать главное отличие структур от классов </a:t>
            </a: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user1 = user2;    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user2.Name = "Natalya";    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user2.Age = 25;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Console.Write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("\nuser1: ");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user1.WriteUserInfo();    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Console.Write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("user2: ");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user2.WriteUserInfo();             </a:t>
            </a:r>
            <a:endParaRPr lang="ru-RU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</a:t>
            </a:r>
            <a:r>
              <a:rPr lang="ru-RU" sz="2000" b="1" dirty="0" err="1">
                <a:solidFill>
                  <a:srgbClr val="002060"/>
                </a:solidFill>
                <a:latin typeface="Consolas" pitchFamily="49" charset="0"/>
              </a:rPr>
              <a:t>Console.ReadLine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();        </a:t>
            </a: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}    </a:t>
            </a: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}</a:t>
            </a:r>
          </a:p>
          <a:p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  <a:endParaRPr lang="ru-RU" sz="2000" dirty="0">
              <a:solidFill>
                <a:srgbClr val="00206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857232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dirty="0"/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Результат выполнения: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714752"/>
            <a:ext cx="8572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Обратите внимание: когда одна структура присваивается другой, создается копия ее объекта. 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В этом заключается одно из главных отличий структуры от класса. Когда ссылка на один класс присваивается ссылке на другой класс, в итоге ссылка в левой части оператора присваивания указывает на тот же самый объект, что и ссылка в правой его части. 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А когда переменная одной структуры присваивается переменной другой структуры, создается копия объекта структуры из правой части оператора присваивания.</a:t>
            </a:r>
          </a:p>
        </p:txBody>
      </p:sp>
      <p:pic>
        <p:nvPicPr>
          <p:cNvPr id="6" name="Рисунок 5" descr="Использование структур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1357298"/>
            <a:ext cx="8143932" cy="2000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28604"/>
            <a:ext cx="82868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dirty="0">
                <a:latin typeface="Arial" pitchFamily="34" charset="0"/>
                <a:cs typeface="Arial" pitchFamily="34" charset="0"/>
              </a:rPr>
              <a:t>Поэтому, если бы в предыдущем примере использовался класс </a:t>
            </a:r>
            <a:r>
              <a:rPr lang="ru-RU" sz="2000" b="1" dirty="0" err="1">
                <a:latin typeface="Consolas" pitchFamily="49" charset="0"/>
                <a:cs typeface="Arial" pitchFamily="34" charset="0"/>
              </a:rPr>
              <a:t>UserInfo</a:t>
            </a:r>
            <a:r>
              <a:rPr lang="ru-RU" dirty="0">
                <a:latin typeface="Arial" pitchFamily="34" charset="0"/>
                <a:cs typeface="Arial" pitchFamily="34" charset="0"/>
              </a:rPr>
              <a:t> вместо структуры, получился бы следующий результат:</a:t>
            </a:r>
            <a:endParaRPr lang="ru-RU" dirty="0"/>
          </a:p>
        </p:txBody>
      </p:sp>
      <p:pic>
        <p:nvPicPr>
          <p:cNvPr id="5" name="Рисунок 4" descr="https://professorweb.ru/my/csharp/charp_theory/level9/files/img902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142984"/>
            <a:ext cx="8358246" cy="20717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57158" y="3643314"/>
            <a:ext cx="85725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В листинге 2 приведен пример описания структуры, представляющей комплексное число. 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Для экономии места из всех операций приведено только описание сложения. </a:t>
            </a:r>
          </a:p>
          <a:p>
            <a:pPr indent="457200" algn="just"/>
            <a:r>
              <a:rPr lang="ru-RU" dirty="0">
                <a:latin typeface="Arial" pitchFamily="34" charset="0"/>
                <a:cs typeface="Arial" pitchFamily="34" charset="0"/>
              </a:rPr>
              <a:t>Обратите внимание на перегруженный метод </a:t>
            </a:r>
            <a:r>
              <a:rPr lang="ru-RU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ToString</a:t>
            </a:r>
            <a:r>
              <a:rPr lang="ru-RU" dirty="0">
                <a:latin typeface="Arial" pitchFamily="34" charset="0"/>
                <a:cs typeface="Arial" pitchFamily="34" charset="0"/>
              </a:rPr>
              <a:t>: он позволяет выводить экземпляры структуры на консоль, поскольку неявно вызывается в методе </a:t>
            </a:r>
            <a:r>
              <a:rPr lang="ru-RU" sz="2000" b="1" dirty="0" err="1">
                <a:solidFill>
                  <a:srgbClr val="002060"/>
                </a:solidFill>
                <a:latin typeface="Consolas" pitchFamily="49" charset="0"/>
                <a:cs typeface="Arial" pitchFamily="34" charset="0"/>
              </a:rPr>
              <a:t>Console.WriteLine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8569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Листинг 2 – Пример 2 структуры</a:t>
            </a:r>
          </a:p>
          <a:p>
            <a:endParaRPr lang="ru-RU" dirty="0"/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System;</a:t>
            </a:r>
            <a:endParaRPr lang="ru-RU" sz="20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ConsoleApplication</a:t>
            </a:r>
            <a:r>
              <a:rPr lang="ru-RU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0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Complex</a:t>
            </a:r>
            <a:endParaRPr lang="ru-RU" sz="20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re,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Complex(double re_, double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_)</a:t>
            </a:r>
            <a:endParaRPr lang="ru-RU" sz="20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 = re</a:t>
            </a:r>
            <a:r>
              <a:rPr lang="ru-RU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</a:t>
            </a:r>
            <a:r>
              <a:rPr lang="ru-RU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;}// </a:t>
            </a:r>
            <a:r>
              <a:rPr lang="ru-RU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можно использовать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this.re, this.im</a:t>
            </a:r>
            <a:endParaRPr lang="ru-RU" sz="20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20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Complex operator + (Complex a, Complex b)</a:t>
            </a:r>
            <a:endParaRPr lang="ru-RU" sz="20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{return new Complex(a.re + b.re, a.im + b.im);}</a:t>
            </a:r>
            <a:endParaRPr lang="ru-RU" sz="20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override string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20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(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("({0.2:0.##}:{1.2:0.##})", re,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ru-RU" sz="20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ru-RU" sz="20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20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895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2177</Words>
  <Application>Microsoft Office PowerPoint</Application>
  <PresentationFormat>Экран (4:3)</PresentationFormat>
  <Paragraphs>301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Times New Roman</vt:lpstr>
      <vt:lpstr>Тема Office</vt:lpstr>
      <vt:lpstr>Лекция  Структурные типы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Структурные типы</dc:title>
  <dc:creator>user</dc:creator>
  <cp:lastModifiedBy>Пользователь Windows</cp:lastModifiedBy>
  <cp:revision>32</cp:revision>
  <dcterms:created xsi:type="dcterms:W3CDTF">2019-03-21T11:42:17Z</dcterms:created>
  <dcterms:modified xsi:type="dcterms:W3CDTF">2021-10-30T10:44:07Z</dcterms:modified>
</cp:coreProperties>
</file>