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8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3827-1A66-4AD9-B967-AAFE0673642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63E3-470D-4B0D-A53A-EFD354D7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ПОДСКАЗКА к ЛР5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931" y="3602037"/>
            <a:ext cx="10618572" cy="288114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Составить программу из Лабораторной работы 3 (второй уровень сложности), в которой для каждого </a:t>
            </a:r>
            <a:r>
              <a:rPr lang="ru-RU" b="1" i="1" dirty="0"/>
              <a:t>x</a:t>
            </a:r>
            <a:r>
              <a:rPr lang="ru-RU" dirty="0"/>
              <a:t>, изменяющегося от </a:t>
            </a:r>
            <a:r>
              <a:rPr lang="ru-RU" b="1" i="1" dirty="0"/>
              <a:t>a</a:t>
            </a:r>
            <a:r>
              <a:rPr lang="ru-RU" dirty="0"/>
              <a:t> до </a:t>
            </a:r>
            <a:r>
              <a:rPr lang="ru-RU" b="1" i="1" dirty="0"/>
              <a:t>b</a:t>
            </a:r>
            <a:r>
              <a:rPr lang="ru-RU" dirty="0"/>
              <a:t> с шагом </a:t>
            </a:r>
            <a:r>
              <a:rPr lang="ru-RU" b="1" i="1" dirty="0"/>
              <a:t>h</a:t>
            </a:r>
            <a:r>
              <a:rPr lang="ru-RU" dirty="0"/>
              <a:t>, вычисление значений </a:t>
            </a:r>
            <a:r>
              <a:rPr lang="ru-RU" i="1" dirty="0"/>
              <a:t>Y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и </a:t>
            </a:r>
            <a:r>
              <a:rPr lang="ru-RU" i="1" dirty="0"/>
              <a:t>S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оформить в виде функций пользователя. </a:t>
            </a:r>
          </a:p>
          <a:p>
            <a:r>
              <a:rPr lang="ru-RU" dirty="0"/>
              <a:t>В основной функции реализовать следующие действия:</a:t>
            </a:r>
          </a:p>
          <a:p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ввод исходных значений </a:t>
            </a:r>
            <a:r>
              <a:rPr lang="ru-RU" i="1" dirty="0"/>
              <a:t>a</a:t>
            </a:r>
            <a:r>
              <a:rPr lang="ru-RU" dirty="0"/>
              <a:t>, </a:t>
            </a:r>
            <a:r>
              <a:rPr lang="en-US" i="1" dirty="0"/>
              <a:t>b</a:t>
            </a:r>
            <a:r>
              <a:rPr lang="ru-RU" dirty="0"/>
              <a:t>, </a:t>
            </a:r>
            <a:r>
              <a:rPr lang="ru-RU" i="1" dirty="0"/>
              <a:t>h</a:t>
            </a:r>
            <a:r>
              <a:rPr lang="ru-RU" dirty="0"/>
              <a:t> и </a:t>
            </a:r>
            <a:r>
              <a:rPr lang="ru-RU" i="1" dirty="0"/>
              <a:t>n</a:t>
            </a:r>
            <a:r>
              <a:rPr lang="ru-RU" dirty="0"/>
              <a:t>; </a:t>
            </a:r>
          </a:p>
          <a:p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обращение к функциям расчета </a:t>
            </a:r>
            <a:r>
              <a:rPr lang="ru-RU" i="1" dirty="0"/>
              <a:t>Y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и </a:t>
            </a:r>
            <a:r>
              <a:rPr lang="ru-RU" i="1" dirty="0"/>
              <a:t>S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);</a:t>
            </a:r>
          </a:p>
          <a:p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вывод результатов в виде таблицы. </a:t>
            </a:r>
          </a:p>
          <a:p>
            <a:r>
              <a:rPr lang="ru-RU" dirty="0"/>
              <a:t>Если в задании используется значение факториала, его расчет также оформить функцией.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802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24" y="727590"/>
            <a:ext cx="10515600" cy="3490183"/>
          </a:xfrm>
        </p:spPr>
        <p:txBody>
          <a:bodyPr>
            <a:noAutofit/>
          </a:bodyPr>
          <a:lstStyle/>
          <a:p>
            <a:r>
              <a:rPr lang="ru-RU" sz="3200" dirty="0"/>
              <a:t>Значение аргумента x изменяется от a до b с шагом h. Для каждого x найти значения функции Y(x), суммы S(x) и |Y(x)–S(x)| и вывести в виде таблицы. Значения a, b, h и n вводятся с клавиатуры. Так как значение S(x) является рядом разложения функции Y(x), значения S и Y для заданного аргумента x должны совпадать в целой части и в первых двух-четырех позициях после десятичной точки. </a:t>
            </a:r>
            <a:br>
              <a:rPr lang="ru-RU" sz="3200" dirty="0"/>
            </a:br>
            <a:r>
              <a:rPr lang="ru-RU" sz="3200" dirty="0"/>
              <a:t>Работу программы проверить для a = 0,1; b = 1,0; h = 0,1; значение параметра n выбрать в зависимости от задания.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85761"/>
              </p:ext>
            </p:extLst>
          </p:nvPr>
        </p:nvGraphicFramePr>
        <p:xfrm>
          <a:off x="2656475" y="4097808"/>
          <a:ext cx="6236495" cy="155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Уравнение" r:id="rId3" imgW="2032000" imgH="508000" progId="Equation.3">
                  <p:embed/>
                </p:oleObj>
              </mc:Choice>
              <mc:Fallback>
                <p:oleObj name="Уравнение" r:id="rId3" imgW="20320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475" y="4097808"/>
                        <a:ext cx="6236495" cy="1551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207847"/>
              </p:ext>
            </p:extLst>
          </p:nvPr>
        </p:nvGraphicFramePr>
        <p:xfrm>
          <a:off x="1959962" y="5649612"/>
          <a:ext cx="7629523" cy="109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Уравнение" r:id="rId5" imgW="2108200" imgH="304800" progId="Equation.3">
                  <p:embed/>
                </p:oleObj>
              </mc:Choice>
              <mc:Fallback>
                <p:oleObj name="Уравнение" r:id="rId5" imgW="21082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962" y="5649612"/>
                        <a:ext cx="7629523" cy="1099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4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854" y="-57664"/>
            <a:ext cx="11986054" cy="6915664"/>
          </a:xfrm>
        </p:spPr>
        <p:txBody>
          <a:bodyPr numCol="2"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using System;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using </a:t>
            </a:r>
            <a:r>
              <a:rPr lang="en-US" sz="2200" dirty="0" err="1"/>
              <a:t>System.Collections.Generic</a:t>
            </a:r>
            <a:r>
              <a:rPr lang="en-US" sz="2200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using </a:t>
            </a:r>
            <a:r>
              <a:rPr lang="en-US" sz="2200" dirty="0" err="1"/>
              <a:t>System.Linq</a:t>
            </a:r>
            <a:r>
              <a:rPr lang="en-US" sz="2200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using </a:t>
            </a:r>
            <a:r>
              <a:rPr lang="en-US" sz="2200" dirty="0" err="1"/>
              <a:t>System.Text</a:t>
            </a:r>
            <a:r>
              <a:rPr lang="en-US" sz="2200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using </a:t>
            </a:r>
            <a:r>
              <a:rPr lang="en-US" sz="2200" dirty="0" err="1"/>
              <a:t>System.Threading.Tasks</a:t>
            </a:r>
            <a:r>
              <a:rPr lang="en-US" sz="2200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namespace ConsoleApplication1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{</a:t>
            </a:r>
            <a:r>
              <a:rPr lang="en-US" sz="2200" dirty="0"/>
              <a:t>     class Program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   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static double </a:t>
            </a:r>
            <a:r>
              <a:rPr lang="en-US" sz="2200" b="1" u="sng" dirty="0" err="1">
                <a:solidFill>
                  <a:srgbClr val="FF0000"/>
                </a:solidFill>
              </a:rPr>
              <a:t>funY</a:t>
            </a:r>
            <a:r>
              <a:rPr lang="en-US" sz="2200" b="1" dirty="0">
                <a:solidFill>
                  <a:srgbClr val="FF0000"/>
                </a:solidFill>
              </a:rPr>
              <a:t>(double x)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</a:rPr>
              <a:t>        { double Y = x*</a:t>
            </a:r>
            <a:r>
              <a:rPr lang="en-US" sz="2200" b="1" dirty="0" err="1">
                <a:solidFill>
                  <a:srgbClr val="FF0000"/>
                </a:solidFill>
              </a:rPr>
              <a:t>Math.Atan</a:t>
            </a:r>
            <a:r>
              <a:rPr lang="en-US" sz="2200" b="1" dirty="0">
                <a:solidFill>
                  <a:srgbClr val="FF0000"/>
                </a:solidFill>
              </a:rPr>
              <a:t>(x) - </a:t>
            </a:r>
            <a:r>
              <a:rPr lang="en-US" sz="2200" b="1" dirty="0" err="1">
                <a:solidFill>
                  <a:srgbClr val="FF0000"/>
                </a:solidFill>
              </a:rPr>
              <a:t>Math.Log</a:t>
            </a:r>
            <a:r>
              <a:rPr lang="en-US" sz="2200" b="1" dirty="0">
                <a:solidFill>
                  <a:srgbClr val="FF0000"/>
                </a:solidFill>
              </a:rPr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Math.Sqrt</a:t>
            </a:r>
            <a:r>
              <a:rPr lang="en-US" sz="2200" b="1" dirty="0">
                <a:solidFill>
                  <a:srgbClr val="FF0000"/>
                </a:solidFill>
              </a:rPr>
              <a:t>(1 + </a:t>
            </a:r>
            <a:r>
              <a:rPr lang="en-US" sz="2200" b="1" dirty="0" err="1">
                <a:solidFill>
                  <a:srgbClr val="FF0000"/>
                </a:solidFill>
              </a:rPr>
              <a:t>Math.Pow</a:t>
            </a:r>
            <a:r>
              <a:rPr lang="en-US" sz="2200" b="1" dirty="0">
                <a:solidFill>
                  <a:srgbClr val="FF0000"/>
                </a:solidFill>
              </a:rPr>
              <a:t>(x, 2)));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</a:rPr>
              <a:t>        return Y;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FF0000"/>
                </a:solidFill>
              </a:rPr>
              <a:t>     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        </a:t>
            </a:r>
            <a:r>
              <a:rPr lang="en-US" sz="2200" b="1" dirty="0">
                <a:solidFill>
                  <a:srgbClr val="0070C0"/>
                </a:solidFill>
              </a:rPr>
              <a:t>static double </a:t>
            </a:r>
            <a:r>
              <a:rPr lang="en-US" sz="2200" b="1" u="sng" dirty="0" err="1">
                <a:solidFill>
                  <a:srgbClr val="0070C0"/>
                </a:solidFill>
              </a:rPr>
              <a:t>funS</a:t>
            </a:r>
            <a:r>
              <a:rPr lang="en-US" sz="2200" b="1" dirty="0">
                <a:solidFill>
                  <a:srgbClr val="0070C0"/>
                </a:solidFill>
              </a:rPr>
              <a:t>(double x, </a:t>
            </a:r>
            <a:r>
              <a:rPr lang="en-US" sz="2200" b="1" dirty="0" err="1">
                <a:solidFill>
                  <a:srgbClr val="0070C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n)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{double S=0;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</a:t>
            </a:r>
            <a:r>
              <a:rPr lang="en-US" sz="2200" b="1" dirty="0" err="1">
                <a:solidFill>
                  <a:srgbClr val="0070C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k=1;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    while (k &lt;= n){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           S += </a:t>
            </a:r>
            <a:r>
              <a:rPr lang="en-US" sz="2200" b="1" dirty="0" err="1">
                <a:solidFill>
                  <a:srgbClr val="0070C0"/>
                </a:solidFill>
              </a:rPr>
              <a:t>Math.Pow</a:t>
            </a:r>
            <a:r>
              <a:rPr lang="en-US" sz="2200" b="1" dirty="0">
                <a:solidFill>
                  <a:srgbClr val="0070C0"/>
                </a:solidFill>
              </a:rPr>
              <a:t>(-1.0, k + 1.0)*</a:t>
            </a:r>
            <a:r>
              <a:rPr lang="en-US" sz="2200" b="1" dirty="0" err="1">
                <a:solidFill>
                  <a:srgbClr val="0070C0"/>
                </a:solidFill>
              </a:rPr>
              <a:t>Math.Pow</a:t>
            </a:r>
            <a:r>
              <a:rPr lang="en-US" sz="2200" b="1" dirty="0">
                <a:solidFill>
                  <a:srgbClr val="0070C0"/>
                </a:solidFill>
              </a:rPr>
              <a:t>(x, 2.0 * k) / (2 * k*(2 * k - 1));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            k++;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            return S;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0070C0"/>
                </a:solidFill>
              </a:rPr>
              <a:t>     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static void Main(string[] </a:t>
            </a:r>
            <a:r>
              <a:rPr lang="en-US" sz="2200" b="1" dirty="0" err="1">
                <a:solidFill>
                  <a:srgbClr val="00B050"/>
                </a:solidFill>
              </a:rPr>
              <a:t>args</a:t>
            </a:r>
            <a:r>
              <a:rPr lang="en-US" sz="2200" b="1" dirty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00B050"/>
                </a:solidFill>
              </a:rPr>
              <a:t>       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double a = 0.1, b = 1.0, h = 0.1, x, S=0,Y;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</a:t>
            </a:r>
            <a:r>
              <a:rPr lang="en-US" sz="2200" b="1" dirty="0" err="1">
                <a:solidFill>
                  <a:srgbClr val="00B050"/>
                </a:solidFill>
              </a:rPr>
              <a:t>int</a:t>
            </a:r>
            <a:r>
              <a:rPr lang="en-US" sz="2200" b="1" dirty="0">
                <a:solidFill>
                  <a:srgbClr val="00B050"/>
                </a:solidFill>
              </a:rPr>
              <a:t> k, n;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</a:t>
            </a:r>
            <a:r>
              <a:rPr lang="en-US" sz="2200" b="1" dirty="0" err="1">
                <a:solidFill>
                  <a:srgbClr val="00B050"/>
                </a:solidFill>
              </a:rPr>
              <a:t>Console.Write</a:t>
            </a:r>
            <a:r>
              <a:rPr lang="en-US" sz="2200" b="1" dirty="0">
                <a:solidFill>
                  <a:srgbClr val="00B050"/>
                </a:solidFill>
              </a:rPr>
              <a:t>("</a:t>
            </a:r>
            <a:r>
              <a:rPr lang="en-US" sz="2200" b="1" dirty="0" err="1">
                <a:solidFill>
                  <a:srgbClr val="00B050"/>
                </a:solidFill>
              </a:rPr>
              <a:t>vvedite</a:t>
            </a:r>
            <a:r>
              <a:rPr lang="en-US" sz="2200" b="1" dirty="0">
                <a:solidFill>
                  <a:srgbClr val="00B050"/>
                </a:solidFill>
              </a:rPr>
              <a:t> n");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n=Convert.ToInt32(</a:t>
            </a:r>
            <a:r>
              <a:rPr lang="en-US" sz="2200" b="1" dirty="0" err="1">
                <a:solidFill>
                  <a:srgbClr val="00B050"/>
                </a:solidFill>
              </a:rPr>
              <a:t>Console.ReadLine</a:t>
            </a:r>
            <a:r>
              <a:rPr lang="en-US" sz="2200" b="1" dirty="0">
                <a:solidFill>
                  <a:srgbClr val="00B050"/>
                </a:solidFill>
              </a:rPr>
              <a:t>());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for (x = a; x &lt;= b;)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00B050"/>
                </a:solidFill>
              </a:rPr>
              <a:t>           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    </a:t>
            </a:r>
            <a:r>
              <a:rPr lang="en-US" sz="2200" b="1" dirty="0">
                <a:solidFill>
                  <a:srgbClr val="FF0000"/>
                </a:solidFill>
              </a:rPr>
              <a:t>S = </a:t>
            </a:r>
            <a:r>
              <a:rPr lang="en-US" sz="2200" b="1" u="sng" dirty="0" err="1">
                <a:solidFill>
                  <a:srgbClr val="FF0000"/>
                </a:solidFill>
              </a:rPr>
              <a:t>funS</a:t>
            </a:r>
            <a:r>
              <a:rPr lang="en-US" sz="2200" b="1" dirty="0">
                <a:solidFill>
                  <a:srgbClr val="FF0000"/>
                </a:solidFill>
              </a:rPr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x,n</a:t>
            </a:r>
            <a:r>
              <a:rPr lang="en-US" sz="2200" b="1" dirty="0">
                <a:solidFill>
                  <a:srgbClr val="FF0000"/>
                </a:solidFill>
              </a:rPr>
              <a:t>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    </a:t>
            </a:r>
            <a:r>
              <a:rPr lang="en-US" sz="2200" b="1" dirty="0">
                <a:solidFill>
                  <a:srgbClr val="0070C0"/>
                </a:solidFill>
              </a:rPr>
              <a:t>Y=</a:t>
            </a:r>
            <a:r>
              <a:rPr lang="en-US" sz="2200" b="1" u="sng" dirty="0" err="1">
                <a:solidFill>
                  <a:srgbClr val="0070C0"/>
                </a:solidFill>
              </a:rPr>
              <a:t>funY</a:t>
            </a:r>
            <a:r>
              <a:rPr lang="en-US" sz="2200" b="1" dirty="0">
                <a:solidFill>
                  <a:srgbClr val="0070C0"/>
                </a:solidFill>
              </a:rPr>
              <a:t>(x);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    </a:t>
            </a:r>
            <a:r>
              <a:rPr lang="en-US" sz="2200" b="1" dirty="0" err="1">
                <a:solidFill>
                  <a:srgbClr val="00B050"/>
                </a:solidFill>
              </a:rPr>
              <a:t>Console.WriteLine</a:t>
            </a:r>
            <a:r>
              <a:rPr lang="en-US" sz="2200" b="1" dirty="0">
                <a:solidFill>
                  <a:srgbClr val="00B050"/>
                </a:solidFill>
              </a:rPr>
              <a:t>("\t{0,5:0.####}\t|\t{1,5:0.####}\t|\t{0,5:0.####}\t\t|\n", S, Y, S - Y);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    x += h;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00B050"/>
                </a:solidFill>
              </a:rPr>
              <a:t>         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            </a:t>
            </a:r>
            <a:r>
              <a:rPr lang="en-US" sz="2200" b="1" dirty="0" err="1">
                <a:solidFill>
                  <a:srgbClr val="00B050"/>
                </a:solidFill>
              </a:rPr>
              <a:t>Console.ReadKey</a:t>
            </a:r>
            <a:r>
              <a:rPr lang="en-US" sz="2200" b="1" dirty="0">
                <a:solidFill>
                  <a:srgbClr val="00B050"/>
                </a:solidFill>
              </a:rPr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>
                <a:solidFill>
                  <a:srgbClr val="00B050"/>
                </a:solidFill>
              </a:rPr>
              <a:t>     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   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2" name="Стрелка влево 1"/>
          <p:cNvSpPr/>
          <p:nvPr/>
        </p:nvSpPr>
        <p:spPr>
          <a:xfrm>
            <a:off x="4679092" y="2578444"/>
            <a:ext cx="2833816" cy="2059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 rot="19898070">
            <a:off x="3788636" y="3884823"/>
            <a:ext cx="4287453" cy="20594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670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512</Words>
  <Application>Microsoft Office PowerPoint</Application>
  <PresentationFormat>Широкоэкранный</PresentationFormat>
  <Paragraphs>45</Paragraphs>
  <Slides>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Уравнение</vt:lpstr>
      <vt:lpstr>ПОДСКАЗКА к ЛР5</vt:lpstr>
      <vt:lpstr>Значение аргумента x изменяется от a до b с шагом h. Для каждого x найти значения функции Y(x), суммы S(x) и |Y(x)–S(x)| и вывести в виде таблицы. Значения a, b, h и n вводятся с клавиатуры. Так как значение S(x) является рядом разложения функции Y(x), значения S и Y для заданного аргумента x должны совпадать в целой части и в первых двух-четырех позициях после десятичной точки.  Работу программы проверить для a = 0,1; b = 1,0; h = 0,1; значение параметра n выбрать в зависимости от задания.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ЛР5</dc:title>
  <dc:creator>Преподаватель</dc:creator>
  <cp:lastModifiedBy>Lenovo</cp:lastModifiedBy>
  <cp:revision>7</cp:revision>
  <dcterms:created xsi:type="dcterms:W3CDTF">2017-11-03T05:51:18Z</dcterms:created>
  <dcterms:modified xsi:type="dcterms:W3CDTF">2022-10-02T04:45:31Z</dcterms:modified>
</cp:coreProperties>
</file>