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81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71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35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74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5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7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23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36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48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0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7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72BD-36A8-47E7-A096-4F9F10C4955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38F672-DC2B-4E03-A01C-21A3F70A2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D56DF-3FFB-41CD-A7A4-E8D0BD8F5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273" y="2792895"/>
            <a:ext cx="8915399" cy="2262781"/>
          </a:xfrm>
        </p:spPr>
        <p:txBody>
          <a:bodyPr/>
          <a:lstStyle/>
          <a:p>
            <a:r>
              <a:rPr lang="ru-RU" dirty="0"/>
              <a:t>Структуры. 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14210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B498DA-F766-4973-8852-7AFE69FCBD5B}"/>
              </a:ext>
            </a:extLst>
          </p:cNvPr>
          <p:cNvSpPr/>
          <p:nvPr/>
        </p:nvSpPr>
        <p:spPr>
          <a:xfrm>
            <a:off x="268288" y="163892"/>
            <a:ext cx="8464894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Jonathan,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GoldenDel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Winsap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Cortland,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Mclntosh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{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"красный"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"желтый"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"красный"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"красный"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"красный"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"красно-зеленый"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Объявляем переменную перечислимого типа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Используем переменную i для обхода всех членов перечисления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.Jonathan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.Mclntosh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имеет значение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Используем перечисление для индексации массива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.Jonathan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.Mclntosh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Цвет сорта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-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color[(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06704-5A2D-41BB-B9DF-CD9065223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025" t="13113" r="7464" b="11475"/>
          <a:stretch/>
        </p:blipFill>
        <p:spPr bwMode="auto">
          <a:xfrm>
            <a:off x="8232845" y="4735893"/>
            <a:ext cx="3959155" cy="212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01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E1A6AB-6E50-443A-8D65-E99E8C477217}"/>
              </a:ext>
            </a:extLst>
          </p:cNvPr>
          <p:cNvSpPr/>
          <p:nvPr/>
        </p:nvSpPr>
        <p:spPr>
          <a:xfrm>
            <a:off x="2250840" y="1120676"/>
            <a:ext cx="8642447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старт, стоп, вперед, назад };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conveyor(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(com)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старт: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Запуск конвейера.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стоп: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Остановка конвейера."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вперед: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Перемещение вперед."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назад: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Перемещение назад."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conveyor(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старт);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conveyor(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вперед);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conveyor(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назад);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conveyor(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стоп);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ru-RU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56A7B-261D-4376-8D1E-9EA02D659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4226" y="3963550"/>
            <a:ext cx="4586537" cy="25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10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9C8265-C27C-446E-A3BF-89B028DE591E}"/>
              </a:ext>
            </a:extLst>
          </p:cNvPr>
          <p:cNvSpPr/>
          <p:nvPr/>
        </p:nvSpPr>
        <p:spPr>
          <a:xfrm>
            <a:off x="5233469" y="646909"/>
            <a:ext cx="2297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B1FD51-A393-4CD8-8302-A0B513C74D06}"/>
              </a:ext>
            </a:extLst>
          </p:cNvPr>
          <p:cNvSpPr/>
          <p:nvPr/>
        </p:nvSpPr>
        <p:spPr>
          <a:xfrm>
            <a:off x="2504659" y="1231684"/>
            <a:ext cx="94753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программирования C#, с целью удобного группирования данных, используются так называемые структуры.</a:t>
            </a:r>
          </a:p>
          <a:p>
            <a:pPr algn="just" fontAlgn="base"/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структуры в программе происходит в 2 этапа: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объявление типа структуры;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объявление структурной переменной.</a:t>
            </a:r>
            <a:endParaRPr lang="ru-RU" sz="2000" b="0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110D62-F502-4195-B2C1-72B775675A5B}"/>
              </a:ext>
            </a:extLst>
          </p:cNvPr>
          <p:cNvSpPr/>
          <p:nvPr/>
        </p:nvSpPr>
        <p:spPr>
          <a:xfrm>
            <a:off x="2504659" y="2862900"/>
            <a:ext cx="9024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Структуры объявляются с использованием ключевого слова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E251DD-2FCB-46C9-B59E-D7C133B9597C}"/>
              </a:ext>
            </a:extLst>
          </p:cNvPr>
          <p:cNvSpPr/>
          <p:nvPr/>
        </p:nvSpPr>
        <p:spPr>
          <a:xfrm>
            <a:off x="2504659" y="3324565"/>
            <a:ext cx="928977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форма объявления типа структуры: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имя_типа_структуры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интерфейсы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объявление членов и методов структуры</a:t>
            </a:r>
          </a:p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...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  <a:p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имя_типа_структуры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название структурного типа на основе которого будут объявляться объекты (переменные, экземпляры структуры);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 интерфейсов, методы которых нужно реализовать в теле 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51710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771E12-3DCC-4435-9D26-E5BF46708D37}"/>
              </a:ext>
            </a:extLst>
          </p:cNvPr>
          <p:cNvSpPr/>
          <p:nvPr/>
        </p:nvSpPr>
        <p:spPr>
          <a:xfrm>
            <a:off x="1842052" y="1330220"/>
            <a:ext cx="10005391" cy="419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Структуры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не могут наследовать (либо наследоваться)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другие структуры или классы.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Структура может реализовать один или несколько интерфейсов. Они указываются после имени структуры и отделяются запятыми. Как и у классов, членами структур могут быть методы, поля, индексаторы, свойства, операторные методы и события. 	Структуры могут также определять конструкторы, но не деструкторы. Однако для структуры нельзя определить конструктор по умолчанию (без параметров). Дело в том, что конструктор по умолчанию автоматически определяется для всех структур, и его изменить нельзя.</a:t>
            </a:r>
          </a:p>
          <a:p>
            <a:pPr indent="1333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 Объект структуры можно создать с помощью оператора </a:t>
            </a:r>
            <a:r>
              <a:rPr lang="ru-RU" dirty="0" err="1">
                <a:solidFill>
                  <a:srgbClr val="000000"/>
                </a:solidFill>
                <a:latin typeface="Times New Roman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, подобно любому объекту класса, но это не обязательно. Если использовать оператор </a:t>
            </a:r>
            <a:r>
              <a:rPr lang="ru-RU" dirty="0" err="1">
                <a:solidFill>
                  <a:srgbClr val="000000"/>
                </a:solidFill>
                <a:latin typeface="Times New Roman"/>
              </a:rPr>
              <a:t>new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, вызывается указанный конструктор, а если не использовать его, объект все равно будет создан, но не инициализирован.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1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D0E943-4AD2-41A5-86A0-180F7AA3F012}"/>
              </a:ext>
            </a:extLst>
          </p:cNvPr>
          <p:cNvSpPr/>
          <p:nvPr/>
        </p:nvSpPr>
        <p:spPr>
          <a:xfrm>
            <a:off x="3776869" y="2041485"/>
            <a:ext cx="6096000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name;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фамилия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surname;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 year;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 вступления в учебное заведение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birth_year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 рождения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address;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проживания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зачетной книжки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float rank;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24C5C5-F218-4DB9-B8F6-0F328B8225AF}"/>
              </a:ext>
            </a:extLst>
          </p:cNvPr>
          <p:cNvSpPr/>
          <p:nvPr/>
        </p:nvSpPr>
        <p:spPr>
          <a:xfrm>
            <a:off x="2093842" y="469948"/>
            <a:ext cx="96608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умолчанию, поля структурной переменной имеют тип доступа </a:t>
            </a:r>
            <a:r>
              <a:rPr lang="ru-RU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Чтобы можно было иметь доступ к полям структурной переменной непосредственно, используется ключевое слово </a:t>
            </a:r>
            <a:r>
              <a:rPr lang="ru-RU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4351A9-7163-46BC-B6F0-02C376922E87}"/>
              </a:ext>
            </a:extLst>
          </p:cNvPr>
          <p:cNvSpPr/>
          <p:nvPr/>
        </p:nvSpPr>
        <p:spPr>
          <a:xfrm>
            <a:off x="1789042" y="322879"/>
            <a:ext cx="10098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дано объявление структурной переменной, описывающей одну запись в телефонном справочнике: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FE7033-A312-499E-BAAA-C987308083FE}"/>
              </a:ext>
            </a:extLst>
          </p:cNvPr>
          <p:cNvSpPr/>
          <p:nvPr/>
        </p:nvSpPr>
        <p:spPr>
          <a:xfrm>
            <a:off x="1789042" y="1120676"/>
            <a:ext cx="1009815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struct Telephone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string number; // </a:t>
            </a:r>
            <a:r>
              <a:rPr lang="ru-RU" dirty="0"/>
              <a:t>номер телефона</a:t>
            </a:r>
          </a:p>
          <a:p>
            <a:r>
              <a:rPr lang="ru-RU" dirty="0"/>
              <a:t>    </a:t>
            </a:r>
            <a:r>
              <a:rPr lang="en-US" dirty="0"/>
              <a:t>public string name; // </a:t>
            </a:r>
            <a:r>
              <a:rPr lang="ru-RU" dirty="0"/>
              <a:t>имя абонента</a:t>
            </a:r>
          </a:p>
          <a:p>
            <a:r>
              <a:rPr lang="ru-RU" dirty="0"/>
              <a:t>    </a:t>
            </a:r>
            <a:r>
              <a:rPr lang="en-US" dirty="0"/>
              <a:t>public string surname; // </a:t>
            </a:r>
            <a:r>
              <a:rPr lang="ru-RU" dirty="0"/>
              <a:t>фамилия абонента</a:t>
            </a:r>
          </a:p>
          <a:p>
            <a:r>
              <a:rPr lang="ru-RU" dirty="0"/>
              <a:t>    </a:t>
            </a:r>
            <a:r>
              <a:rPr lang="en-US" dirty="0"/>
              <a:t>public string address; // </a:t>
            </a:r>
            <a:r>
              <a:rPr lang="ru-RU" dirty="0"/>
              <a:t>адрес</a:t>
            </a:r>
          </a:p>
          <a:p>
            <a:r>
              <a:rPr lang="ru-RU" dirty="0"/>
              <a:t>    </a:t>
            </a:r>
            <a:r>
              <a:rPr lang="en-US" dirty="0"/>
              <a:t>public int code; // </a:t>
            </a:r>
            <a:r>
              <a:rPr lang="ru-RU" dirty="0"/>
              <a:t>почтовый код</a:t>
            </a:r>
          </a:p>
          <a:p>
            <a:r>
              <a:rPr lang="ru-RU" dirty="0"/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64379B-4B18-4AD3-BDC5-34C44350D63F}"/>
              </a:ext>
            </a:extLst>
          </p:cNvPr>
          <p:cNvSpPr/>
          <p:nvPr/>
        </p:nvSpPr>
        <p:spPr>
          <a:xfrm>
            <a:off x="1789041" y="3702183"/>
            <a:ext cx="10098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и использование структурной переменной типа 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ru-RU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будет следующим: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642E6F-B923-4905-AE25-8F8AB0B3856B}"/>
              </a:ext>
            </a:extLst>
          </p:cNvPr>
          <p:cNvSpPr/>
          <p:nvPr/>
        </p:nvSpPr>
        <p:spPr>
          <a:xfrm>
            <a:off x="1789041" y="4071515"/>
            <a:ext cx="1009815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// Объявление структурной переменной с именем </a:t>
            </a:r>
            <a:r>
              <a:rPr lang="en-US" dirty="0"/>
              <a:t>T1 </a:t>
            </a:r>
            <a:r>
              <a:rPr lang="ru-RU" dirty="0"/>
              <a:t>типа </a:t>
            </a:r>
            <a:r>
              <a:rPr lang="en-US" dirty="0"/>
              <a:t>Telephone</a:t>
            </a:r>
          </a:p>
          <a:p>
            <a:r>
              <a:rPr lang="en-US" dirty="0"/>
              <a:t>Telephone T1;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ru-RU" dirty="0"/>
              <a:t>заполнение полей структурной переменной </a:t>
            </a:r>
            <a:r>
              <a:rPr lang="en-US" dirty="0"/>
              <a:t>T1</a:t>
            </a:r>
          </a:p>
          <a:p>
            <a:r>
              <a:rPr lang="en-US" dirty="0"/>
              <a:t>T1.name = "Johnson";</a:t>
            </a:r>
          </a:p>
          <a:p>
            <a:r>
              <a:rPr lang="en-US" dirty="0"/>
              <a:t>T1.surname = "John";</a:t>
            </a:r>
          </a:p>
          <a:p>
            <a:r>
              <a:rPr lang="en-US" dirty="0"/>
              <a:t>T1.number = "77777777";</a:t>
            </a:r>
          </a:p>
          <a:p>
            <a:r>
              <a:rPr lang="en-US" dirty="0"/>
              <a:t>T1.code = 89300;</a:t>
            </a:r>
          </a:p>
          <a:p>
            <a:r>
              <a:rPr lang="en-US" dirty="0"/>
              <a:t>T1.address = "Boston";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74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7956D6-8DBB-4172-BC2A-4D52FAC98B2E}"/>
              </a:ext>
            </a:extLst>
          </p:cNvPr>
          <p:cNvSpPr/>
          <p:nvPr/>
        </p:nvSpPr>
        <p:spPr>
          <a:xfrm>
            <a:off x="3723861" y="166568"/>
            <a:ext cx="6096000" cy="65248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Structures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class Program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static void Main(string[]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Book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book.name = "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Война и мир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Толстой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book.year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1869;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//Выведем информацию о книге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экран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book.Info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struct Book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public string name;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public string author;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public int year;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public void Info()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Книга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'{0}' (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{1})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была издана в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{2}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name, author, year);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19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EDD0CD-3CB0-4EE5-8058-E4778E912F08}"/>
              </a:ext>
            </a:extLst>
          </p:cNvPr>
          <p:cNvSpPr/>
          <p:nvPr/>
        </p:nvSpPr>
        <p:spPr>
          <a:xfrm>
            <a:off x="1895060" y="502430"/>
            <a:ext cx="9992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можно задать как внутри пространства имен (как в данном случае), так и внутри класса, но не внутри метода.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EF4471E-3A91-454C-95FE-831D29FC7715}"/>
              </a:ext>
            </a:extLst>
          </p:cNvPr>
          <p:cNvSpPr/>
          <p:nvPr/>
        </p:nvSpPr>
        <p:spPr>
          <a:xfrm>
            <a:off x="5455948" y="1407613"/>
            <a:ext cx="2063385" cy="305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60"/>
              </a:lnSpc>
              <a:spcAft>
                <a:spcPts val="10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Массив структур:</a:t>
            </a: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6A0330-57DF-4224-9174-08D96BA2214B}"/>
              </a:ext>
            </a:extLst>
          </p:cNvPr>
          <p:cNvSpPr/>
          <p:nvPr/>
        </p:nvSpPr>
        <p:spPr>
          <a:xfrm>
            <a:off x="3048000" y="1910571"/>
            <a:ext cx="6096000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Book[] books=new Book[3];</a:t>
            </a:r>
          </a:p>
          <a:p>
            <a:r>
              <a:rPr lang="en-US" dirty="0"/>
              <a:t>books[0].name = "</a:t>
            </a:r>
            <a:r>
              <a:rPr lang="ru-RU" dirty="0"/>
              <a:t>Война и мир";</a:t>
            </a:r>
          </a:p>
          <a:p>
            <a:r>
              <a:rPr lang="en-US" dirty="0"/>
              <a:t>books[0].author = "</a:t>
            </a:r>
            <a:r>
              <a:rPr lang="ru-RU" dirty="0"/>
              <a:t>Л. Н. Толстой";</a:t>
            </a:r>
          </a:p>
          <a:p>
            <a:r>
              <a:rPr lang="en-US" dirty="0"/>
              <a:t>books[0].year = 1869;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books[1].name = "</a:t>
            </a:r>
            <a:r>
              <a:rPr lang="ru-RU" dirty="0"/>
              <a:t>Преступление и наказание";</a:t>
            </a:r>
          </a:p>
          <a:p>
            <a:r>
              <a:rPr lang="en-US" dirty="0"/>
              <a:t>books[1].author = "</a:t>
            </a:r>
            <a:r>
              <a:rPr lang="ru-RU" dirty="0"/>
              <a:t>Ф. М. Достоевский";</a:t>
            </a:r>
          </a:p>
          <a:p>
            <a:r>
              <a:rPr lang="en-US" dirty="0"/>
              <a:t>books[1].year = 1866;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books[2].name = "</a:t>
            </a:r>
            <a:r>
              <a:rPr lang="ru-RU" dirty="0"/>
              <a:t>Отцы и дети";</a:t>
            </a:r>
          </a:p>
          <a:p>
            <a:r>
              <a:rPr lang="en-US" dirty="0"/>
              <a:t>books[2].author = "</a:t>
            </a:r>
            <a:r>
              <a:rPr lang="ru-RU" dirty="0"/>
              <a:t>И. С. Тургенев";</a:t>
            </a:r>
          </a:p>
          <a:p>
            <a:r>
              <a:rPr lang="en-US" dirty="0"/>
              <a:t>books[2].year = 1862;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foreach (Book b in books)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b.Info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68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46D0F7-C63F-4D02-9D69-F758DE0FE4EF}"/>
              </a:ext>
            </a:extLst>
          </p:cNvPr>
          <p:cNvSpPr/>
          <p:nvPr/>
        </p:nvSpPr>
        <p:spPr>
          <a:xfrm>
            <a:off x="4541103" y="450701"/>
            <a:ext cx="4116961" cy="490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Конструкторы в структурах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7C155BC-8DE9-46EB-8836-9C87390F54D3}"/>
              </a:ext>
            </a:extLst>
          </p:cNvPr>
          <p:cNvSpPr/>
          <p:nvPr/>
        </p:nvSpPr>
        <p:spPr>
          <a:xfrm>
            <a:off x="2332384" y="1144320"/>
            <a:ext cx="89054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обычных методов структура может содержать специальный метод - конструктор, который выполняет некую начальную инициализацию объекта, например, присваивает всем полям некоторые значения по умолчанию. В принципе для структуры необязательно использовать конструктор: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book1;</a:t>
            </a: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в этом случае, чтобы использовать структуру, нам надо будет первоначально проинициализировать все ее поля: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book1.name = "Война и мир";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book1.author = "Л. Н. Толстой";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book1.year = 1869;</a:t>
            </a:r>
          </a:p>
        </p:txBody>
      </p:sp>
    </p:spTree>
    <p:extLst>
      <p:ext uri="{BB962C8B-B14F-4D97-AF65-F5344CB8AC3E}">
        <p14:creationId xmlns:p14="http://schemas.microsoft.com/office/powerpoint/2010/main" val="348319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C6A9DD-0109-48A9-9D08-3373A4BEFBD5}"/>
              </a:ext>
            </a:extLst>
          </p:cNvPr>
          <p:cNvSpPr/>
          <p:nvPr/>
        </p:nvSpPr>
        <p:spPr>
          <a:xfrm>
            <a:off x="1961321" y="1214664"/>
            <a:ext cx="94090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же конструктора по умолчанию позволяет автоматически проинициализировать поля структуры значениями по умолчанию (например, для числовых данных - это число 0):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book2=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использование конструктора</a:t>
            </a:r>
          </a:p>
          <a:p>
            <a:pPr marL="457200" indent="-457200" algn="just">
              <a:buAutoNum type="arabicPlain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конструктора имеет следующий синтаксис: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название_структуры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([</a:t>
            </a:r>
            <a:r>
              <a:rPr lang="ru-RU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список_параметров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]). </a:t>
            </a:r>
          </a:p>
        </p:txBody>
      </p:sp>
    </p:spTree>
    <p:extLst>
      <p:ext uri="{BB962C8B-B14F-4D97-AF65-F5344CB8AC3E}">
        <p14:creationId xmlns:p14="http://schemas.microsoft.com/office/powerpoint/2010/main" val="64539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CFCB41-34A2-48D4-931B-10F606F44426}"/>
              </a:ext>
            </a:extLst>
          </p:cNvPr>
          <p:cNvSpPr/>
          <p:nvPr/>
        </p:nvSpPr>
        <p:spPr>
          <a:xfrm>
            <a:off x="4808288" y="660161"/>
            <a:ext cx="3177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D61672-95DD-4F10-888B-1FB154BA0DB9}"/>
              </a:ext>
            </a:extLst>
          </p:cNvPr>
          <p:cNvSpPr/>
          <p:nvPr/>
        </p:nvSpPr>
        <p:spPr>
          <a:xfrm>
            <a:off x="2040833" y="1496344"/>
            <a:ext cx="9793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Перечисления</a:t>
            </a:r>
            <a:r>
              <a:rPr lang="ru-RU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множество именованных целочисленных констант, которые образуют тип данных.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E4BFDA-1F7B-464B-AB2A-4A681C62851A}"/>
              </a:ext>
            </a:extLst>
          </p:cNvPr>
          <p:cNvSpPr/>
          <p:nvPr/>
        </p:nvSpPr>
        <p:spPr>
          <a:xfrm>
            <a:off x="2637181" y="2684000"/>
            <a:ext cx="91970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форма объявления типа перечисление имеет вид: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имя {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список_констант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имя (название) типа перечисления;</a:t>
            </a:r>
          </a:p>
          <a:p>
            <a:r>
              <a:rPr lang="ru-RU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список_констант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список идентификаторов, разделенных запятой.</a:t>
            </a:r>
          </a:p>
        </p:txBody>
      </p:sp>
    </p:spTree>
    <p:extLst>
      <p:ext uri="{BB962C8B-B14F-4D97-AF65-F5344CB8AC3E}">
        <p14:creationId xmlns:p14="http://schemas.microsoft.com/office/powerpoint/2010/main" val="382880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D2E5C6-D46C-439D-A12D-7A89A40CBAD2}"/>
              </a:ext>
            </a:extLst>
          </p:cNvPr>
          <p:cNvSpPr/>
          <p:nvPr/>
        </p:nvSpPr>
        <p:spPr>
          <a:xfrm>
            <a:off x="477078" y="121613"/>
            <a:ext cx="6096000" cy="38318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Book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public string name;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public string author;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public int year;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//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конструкор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public Book(string n, string a, int y)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name = n;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author = a;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year = y;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public void Info()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Книга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'{0}' (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{1})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была издана в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{2}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name, author, year);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43A803-EA65-4558-9AF4-C71C766CDAB9}"/>
              </a:ext>
            </a:extLst>
          </p:cNvPr>
          <p:cNvSpPr/>
          <p:nvPr/>
        </p:nvSpPr>
        <p:spPr>
          <a:xfrm>
            <a:off x="2279374" y="4297740"/>
            <a:ext cx="99126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по сути является обычным методом, только не имеет возвращаемого значения, и его название всегда совпадает с именем структуры или класса. Теперь используем его: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нам не надо вручную присваивать значения полям структуры - их инициализацию выполнил конструктор.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23D3E9-00D7-4685-AA46-AD8CB2226D97}"/>
              </a:ext>
            </a:extLst>
          </p:cNvPr>
          <p:cNvSpPr/>
          <p:nvPr/>
        </p:nvSpPr>
        <p:spPr>
          <a:xfrm>
            <a:off x="2279373" y="5171056"/>
            <a:ext cx="9342783" cy="5616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book=new Book("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Война и мир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Толстой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1869);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book.Info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61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147B2A7-6A8E-459F-AE4C-379F1E5664B9}"/>
              </a:ext>
            </a:extLst>
          </p:cNvPr>
          <p:cNvSpPr/>
          <p:nvPr/>
        </p:nvSpPr>
        <p:spPr>
          <a:xfrm>
            <a:off x="1603514" y="810763"/>
            <a:ext cx="102306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изменить базовый тип констант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другой, нужно указать этот тип сразу после имени перечисления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Общая форма такого объявления будет иметь вид: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имя 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новый_тип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список_констант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имя (название) типа перечисления;</a:t>
            </a:r>
          </a:p>
          <a:p>
            <a:pPr algn="just"/>
            <a:r>
              <a:rPr lang="ru-RU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новый_тип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собственно, новый тип, который устанавливается вместо базового типа;</a:t>
            </a:r>
          </a:p>
          <a:p>
            <a:pPr algn="just"/>
            <a:r>
              <a:rPr lang="ru-RU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список_констант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список идентификаторов, разделенных запятой.</a:t>
            </a:r>
          </a:p>
        </p:txBody>
      </p:sp>
    </p:spTree>
    <p:extLst>
      <p:ext uri="{BB962C8B-B14F-4D97-AF65-F5344CB8AC3E}">
        <p14:creationId xmlns:p14="http://schemas.microsoft.com/office/powerpoint/2010/main" val="37862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CB1503-F8A7-4D49-8176-0115AF3E9387}"/>
              </a:ext>
            </a:extLst>
          </p:cNvPr>
          <p:cNvSpPr/>
          <p:nvPr/>
        </p:nvSpPr>
        <p:spPr>
          <a:xfrm>
            <a:off x="2875722" y="1166842"/>
            <a:ext cx="3101009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Monday,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Tuesday,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Wednesday,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Thursday,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Friday,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Saturday,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Sunday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6A5561-91B7-40E2-B493-6389C5113D19}"/>
              </a:ext>
            </a:extLst>
          </p:cNvPr>
          <p:cNvSpPr/>
          <p:nvPr/>
        </p:nvSpPr>
        <p:spPr>
          <a:xfrm>
            <a:off x="7129669" y="1166842"/>
            <a:ext cx="3405809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: byte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Morning,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Afternoon,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Evening,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Night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3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085DE7E-0AE6-44DC-BD07-2C752B2315F9}"/>
              </a:ext>
            </a:extLst>
          </p:cNvPr>
          <p:cNvSpPr/>
          <p:nvPr/>
        </p:nvSpPr>
        <p:spPr>
          <a:xfrm>
            <a:off x="4139100" y="646908"/>
            <a:ext cx="5881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3200" b="1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перечисления</a:t>
            </a:r>
            <a:endParaRPr lang="ru-RU" sz="3200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812630-BCBD-47E5-AA78-D8EEBA4B7163}"/>
              </a:ext>
            </a:extLst>
          </p:cNvPr>
          <p:cNvSpPr/>
          <p:nvPr/>
        </p:nvSpPr>
        <p:spPr>
          <a:xfrm>
            <a:off x="2517912" y="1479707"/>
            <a:ext cx="9250017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 = 1,   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следующий элемент по умолчанию увеличивается на единицу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Subtract, 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элемент равен 2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Multiply, 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равен 3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   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равен 4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431565-6C57-460A-9804-617E19BEC04B}"/>
              </a:ext>
            </a:extLst>
          </p:cNvPr>
          <p:cNvSpPr/>
          <p:nvPr/>
        </p:nvSpPr>
        <p:spPr>
          <a:xfrm>
            <a:off x="2517911" y="4179767"/>
            <a:ext cx="9250017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 = 2,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Subtract = 4,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Multiply = 8,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Divide = 16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46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816272-E33F-49D0-A7AC-0E1EC89753CD}"/>
              </a:ext>
            </a:extLst>
          </p:cNvPr>
          <p:cNvSpPr/>
          <p:nvPr/>
        </p:nvSpPr>
        <p:spPr>
          <a:xfrm>
            <a:off x="2252871" y="693940"/>
            <a:ext cx="10137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Каждое перечисление фактически определяет новый тип данных. </a:t>
            </a:r>
            <a:endParaRPr lang="ru-RU" sz="24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547BBE-A907-4063-98E0-21687F87286D}"/>
              </a:ext>
            </a:extLst>
          </p:cNvPr>
          <p:cNvSpPr/>
          <p:nvPr/>
        </p:nvSpPr>
        <p:spPr>
          <a:xfrm>
            <a:off x="2252871" y="1565705"/>
            <a:ext cx="609600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= 1,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Subtract,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Multiply,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Divide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Operation op;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(op); // Add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5F54DF-CDD2-46F5-B12B-E670CB6227E3}"/>
              </a:ext>
            </a:extLst>
          </p:cNvPr>
          <p:cNvSpPr/>
          <p:nvPr/>
        </p:nvSpPr>
        <p:spPr>
          <a:xfrm>
            <a:off x="6891129" y="5292295"/>
            <a:ext cx="4863549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op;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Operation.Multiply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((int)op); // 3</a:t>
            </a:r>
          </a:p>
        </p:txBody>
      </p:sp>
    </p:spTree>
    <p:extLst>
      <p:ext uri="{BB962C8B-B14F-4D97-AF65-F5344CB8AC3E}">
        <p14:creationId xmlns:p14="http://schemas.microsoft.com/office/powerpoint/2010/main" val="52394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99F14-BF01-4616-B78C-EACBDD5B7603}"/>
              </a:ext>
            </a:extLst>
          </p:cNvPr>
          <p:cNvSpPr/>
          <p:nvPr/>
        </p:nvSpPr>
        <p:spPr>
          <a:xfrm>
            <a:off x="3737114" y="58846"/>
            <a:ext cx="6096000" cy="6740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 = 1,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Subtract,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Multiply,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Divide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Operation op;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Operation.Add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(op); // Add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20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132DB6-A570-4306-ADF8-B3DA84CD2D33}"/>
              </a:ext>
            </a:extLst>
          </p:cNvPr>
          <p:cNvSpPr/>
          <p:nvPr/>
        </p:nvSpPr>
        <p:spPr>
          <a:xfrm>
            <a:off x="1550503" y="406426"/>
            <a:ext cx="6096000" cy="64515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Program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Add = 1,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Subtract,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Multiply,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Divide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static void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MathOp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 x, double y, Operation op)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double result = 0.0;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switch (op)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case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Operation.Add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result = x + y;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break;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case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Operation.Subtract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result = x - y;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break;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case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Operation.Multiply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result = x * y;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break;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case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Operation.Divide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result = x / y;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break;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 операции равен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{0}", result);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65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81AC33-9A44-4F11-A96F-A06DCA1D0FBF}"/>
              </a:ext>
            </a:extLst>
          </p:cNvPr>
          <p:cNvSpPr/>
          <p:nvPr/>
        </p:nvSpPr>
        <p:spPr>
          <a:xfrm>
            <a:off x="6824869" y="2582231"/>
            <a:ext cx="522135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операции задаем с помощью константы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равна 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(10, 5,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операции задаем с помощью константы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Operation.Multiply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равна 3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(11, 5,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Operation.Multiply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6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217451-DAEB-4479-B7D1-3013E55A2AAA}"/>
              </a:ext>
            </a:extLst>
          </p:cNvPr>
          <p:cNvSpPr/>
          <p:nvPr/>
        </p:nvSpPr>
        <p:spPr>
          <a:xfrm>
            <a:off x="2054087" y="597000"/>
            <a:ext cx="6096000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// </a:t>
            </a:r>
            <a:r>
              <a:rPr lang="ru-RU" dirty="0">
                <a:latin typeface="Times New Roman" panose="02020603050405020304" pitchFamily="18" charset="0"/>
              </a:rPr>
              <a:t>Создать перечисление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</a:rPr>
              <a:t> UI : long { Name, Family, </a:t>
            </a:r>
            <a:r>
              <a:rPr lang="en-US" dirty="0" err="1">
                <a:latin typeface="Times New Roman" panose="02020603050405020304" pitchFamily="18" charset="0"/>
              </a:rPr>
              <a:t>ShortName</a:t>
            </a:r>
            <a:r>
              <a:rPr lang="en-US" dirty="0">
                <a:latin typeface="Times New Roman" panose="02020603050405020304" pitchFamily="18" charset="0"/>
              </a:rPr>
              <a:t> = 5, Age, Sex }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 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    class Program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    {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        static void Main()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        {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            UI user1;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            for (user1 = </a:t>
            </a:r>
            <a:r>
              <a:rPr lang="en-US" dirty="0" err="1">
                <a:latin typeface="Times New Roman" panose="02020603050405020304" pitchFamily="18" charset="0"/>
              </a:rPr>
              <a:t>UI.Name</a:t>
            </a:r>
            <a:r>
              <a:rPr lang="en-US" dirty="0">
                <a:latin typeface="Times New Roman" panose="02020603050405020304" pitchFamily="18" charset="0"/>
              </a:rPr>
              <a:t>; user1 &lt;= </a:t>
            </a:r>
            <a:r>
              <a:rPr lang="en-US" dirty="0" err="1">
                <a:latin typeface="Times New Roman" panose="02020603050405020304" pitchFamily="18" charset="0"/>
              </a:rPr>
              <a:t>UI.Sex</a:t>
            </a:r>
            <a:r>
              <a:rPr lang="en-US" dirty="0">
                <a:latin typeface="Times New Roman" panose="02020603050405020304" pitchFamily="18" charset="0"/>
              </a:rPr>
              <a:t>; user1++)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                </a:t>
            </a:r>
            <a:r>
              <a:rPr lang="en-US" dirty="0" err="1">
                <a:latin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</a:rPr>
              <a:t>("</a:t>
            </a:r>
            <a:r>
              <a:rPr lang="ru-RU" dirty="0">
                <a:latin typeface="Times New Roman" panose="02020603050405020304" pitchFamily="18" charset="0"/>
              </a:rPr>
              <a:t>Элемент</a:t>
            </a:r>
            <a:r>
              <a:rPr lang="en-US" dirty="0">
                <a:latin typeface="Times New Roman" panose="02020603050405020304" pitchFamily="18" charset="0"/>
              </a:rPr>
              <a:t>: \"{0}\", </a:t>
            </a:r>
            <a:r>
              <a:rPr lang="ru-RU" dirty="0">
                <a:latin typeface="Times New Roman" panose="02020603050405020304" pitchFamily="18" charset="0"/>
              </a:rPr>
              <a:t>значение</a:t>
            </a:r>
            <a:r>
              <a:rPr lang="en-US" dirty="0">
                <a:latin typeface="Times New Roman" panose="02020603050405020304" pitchFamily="18" charset="0"/>
              </a:rPr>
              <a:t> {1}",user1,(int)user1);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 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            </a:t>
            </a:r>
            <a:r>
              <a:rPr lang="ru-RU" dirty="0" err="1">
                <a:latin typeface="Times New Roman" panose="02020603050405020304" pitchFamily="18" charset="0"/>
              </a:rPr>
              <a:t>Console.ReadLine</a:t>
            </a:r>
            <a:r>
              <a:rPr lang="ru-RU" dirty="0">
                <a:latin typeface="Times New Roman" panose="02020603050405020304" pitchFamily="18" charset="0"/>
              </a:rPr>
              <a:t>();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        }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    }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}</a:t>
            </a:r>
            <a:endParaRPr lang="ru-RU" dirty="0">
              <a:effectLst/>
            </a:endParaRPr>
          </a:p>
        </p:txBody>
      </p:sp>
      <p:pic>
        <p:nvPicPr>
          <p:cNvPr id="3" name="Рисунок 2" descr="Перечисления C#">
            <a:extLst>
              <a:ext uri="{FF2B5EF4-FFF2-40B4-BE49-F238E27FC236}">
                <a16:creationId xmlns:a16="http://schemas.microsoft.com/office/drawing/2014/main" id="{D7F6EF5B-40CC-44E1-94A3-65383ED69A6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" t="13707" r="56492" b="25693"/>
          <a:stretch/>
        </p:blipFill>
        <p:spPr bwMode="auto">
          <a:xfrm>
            <a:off x="5592417" y="3863009"/>
            <a:ext cx="6599583" cy="2994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38373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1326</Words>
  <Application>Microsoft Office PowerPoint</Application>
  <PresentationFormat>Широкоэкранный</PresentationFormat>
  <Paragraphs>327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Times New Roman</vt:lpstr>
      <vt:lpstr>Wingdings 3</vt:lpstr>
      <vt:lpstr>Легкий дым</vt:lpstr>
      <vt:lpstr>Структуры. Перечисления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Структуры. Перечисления</dc:title>
  <dc:creator>Ольга</dc:creator>
  <cp:lastModifiedBy>Пользователь Windows</cp:lastModifiedBy>
  <cp:revision>11</cp:revision>
  <dcterms:created xsi:type="dcterms:W3CDTF">2019-10-21T07:47:32Z</dcterms:created>
  <dcterms:modified xsi:type="dcterms:W3CDTF">2021-10-30T11:39:00Z</dcterms:modified>
</cp:coreProperties>
</file>