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9"/>
  </p:notesMasterIdLst>
  <p:sldIdLst>
    <p:sldId id="256" r:id="rId2"/>
    <p:sldId id="257" r:id="rId3"/>
    <p:sldId id="339" r:id="rId4"/>
    <p:sldId id="291" r:id="rId5"/>
    <p:sldId id="292" r:id="rId6"/>
    <p:sldId id="293" r:id="rId7"/>
    <p:sldId id="294" r:id="rId8"/>
    <p:sldId id="295" r:id="rId9"/>
    <p:sldId id="296" r:id="rId10"/>
    <p:sldId id="300" r:id="rId11"/>
    <p:sldId id="297" r:id="rId12"/>
    <p:sldId id="298" r:id="rId13"/>
    <p:sldId id="301" r:id="rId14"/>
    <p:sldId id="299" r:id="rId15"/>
    <p:sldId id="258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287" r:id="rId24"/>
    <p:sldId id="304" r:id="rId25"/>
    <p:sldId id="288" r:id="rId26"/>
    <p:sldId id="305" r:id="rId27"/>
    <p:sldId id="340" r:id="rId28"/>
    <p:sldId id="343" r:id="rId29"/>
    <p:sldId id="307" r:id="rId30"/>
    <p:sldId id="308" r:id="rId31"/>
    <p:sldId id="309" r:id="rId32"/>
    <p:sldId id="342" r:id="rId33"/>
    <p:sldId id="323" r:id="rId34"/>
    <p:sldId id="324" r:id="rId35"/>
    <p:sldId id="325" r:id="rId36"/>
    <p:sldId id="326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4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343" autoAdjust="0"/>
  </p:normalViewPr>
  <p:slideViewPr>
    <p:cSldViewPr>
      <p:cViewPr>
        <p:scale>
          <a:sx n="75" d="100"/>
          <a:sy n="75" d="100"/>
        </p:scale>
        <p:origin x="1795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2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1C10-5A06-4B72-B058-4A1ADF9617E8}" type="datetimeFigureOut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5B99-6826-4B9F-B176-AB02C345CC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2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1%81%D1%85%D0%BE%D0%B4%D0%BD%D1%8B%D0%B9_%D0%BA%D0%BE%D0%B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ru.wikipedia.org/wiki/%D0%94%D0%B5%D0%BA%D0%BE%D0%BC%D0%BF%D0%B8%D0%BB%D1%8F%D1%82%D0%BE%D1%80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opera.net/descraibe.htm" TargetMode="External"/><Relationship Id="rId3" Type="http://schemas.openxmlformats.org/officeDocument/2006/relationships/hyperlink" Target="http://ru.wikipedia.org/wiki/%D0%90%D0%BD%D0%B3%D0%BB%D0%B8%D0%B9%D1%81%D0%BA%D0%B8%D0%B9_%D1%8F%D0%B7%D1%8B%D0%BA" TargetMode="External"/><Relationship Id="rId7" Type="http://schemas.openxmlformats.org/officeDocument/2006/relationships/hyperlink" Target="http://ru.wikipedia.org/wiki/%D0%9A%D0%BE%D0%BD%D1%81%D0%BE%D1%80%D1%86%D0%B8%D1%83%D0%BC_%D0%92%D1%81%D0%B5%D0%BC%D0%B8%D1%80%D0%BD%D0%BE%D0%B9_%D0%BF%D0%B0%D1%83%D1%82%D0%B8%D0%BD%D1%8B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iki/CSS" TargetMode="External"/><Relationship Id="rId5" Type="http://schemas.openxmlformats.org/officeDocument/2006/relationships/hyperlink" Target="http://ru.wikipedia.org/wiki/SVG" TargetMode="External"/><Relationship Id="rId4" Type="http://schemas.openxmlformats.org/officeDocument/2006/relationships/hyperlink" Target="http://ru.wikipedia.org/wiki/W3C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Логика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 распределена между сервером и клиентом, хранение данных осуществляется на сервере, обмен информацией происходит по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5B99-6826-4B9F-B176-AB02C345CCE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2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z="1000" dirty="0"/>
              <a:t>1)  Отладчик – компонент браузера, который является дополнительной или встроенной программой браузера. В нем отображается исходный код </a:t>
            </a:r>
            <a:r>
              <a:rPr lang="en-US" sz="1000" dirty="0"/>
              <a:t>java</a:t>
            </a:r>
            <a:r>
              <a:rPr lang="ru-RU" sz="1000" dirty="0"/>
              <a:t> </a:t>
            </a:r>
            <a:r>
              <a:rPr lang="ru-RU" sz="1000" dirty="0" err="1"/>
              <a:t>скрипта</a:t>
            </a:r>
            <a:r>
              <a:rPr lang="ru-RU" sz="1000" dirty="0"/>
              <a:t> и контролируется его выполнение.</a:t>
            </a:r>
          </a:p>
          <a:p>
            <a:pPr eaLnBrk="1" hangingPunct="1"/>
            <a:r>
              <a:rPr lang="ru-RU" sz="1000" dirty="0"/>
              <a:t>Отладчик: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позволяет контролировать и анализировать критические ошибки </a:t>
            </a:r>
            <a:r>
              <a:rPr lang="ru-RU" sz="1000" dirty="0" err="1"/>
              <a:t>java</a:t>
            </a:r>
            <a:r>
              <a:rPr lang="ru-RU" sz="1000" dirty="0"/>
              <a:t> </a:t>
            </a:r>
            <a:r>
              <a:rPr lang="ru-RU" sz="1000" dirty="0" err="1"/>
              <a:t>скрипта</a:t>
            </a:r>
            <a:r>
              <a:rPr lang="ru-RU" sz="1000" dirty="0"/>
              <a:t>;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точно указывает место ошибки;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может выполнять </a:t>
            </a:r>
            <a:r>
              <a:rPr lang="en-US" sz="1000" dirty="0"/>
              <a:t>java</a:t>
            </a:r>
            <a:r>
              <a:rPr lang="ru-RU" sz="1000" dirty="0"/>
              <a:t> </a:t>
            </a:r>
            <a:r>
              <a:rPr lang="ru-RU" sz="1000" dirty="0" err="1"/>
              <a:t>скрипт</a:t>
            </a:r>
            <a:r>
              <a:rPr lang="ru-RU" sz="1000" dirty="0"/>
              <a:t> по шагам;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контролирует содержимое переменных</a:t>
            </a:r>
          </a:p>
          <a:p>
            <a:pPr eaLnBrk="1" hangingPunct="1"/>
            <a:r>
              <a:rPr lang="ru-RU" sz="1000" dirty="0"/>
              <a:t>2) Контроль ресурсов – включает в себя: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проверку того, что браузер загрузил все ресурсы успешно;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контроль общего размера загруженных ресурсов;</a:t>
            </a:r>
          </a:p>
          <a:p>
            <a:pPr eaLnBrk="1" hangingPunct="1"/>
            <a:r>
              <a:rPr lang="en-US" sz="1000" dirty="0"/>
              <a:t>- </a:t>
            </a:r>
            <a:r>
              <a:rPr lang="ru-RU" sz="1000" dirty="0"/>
              <a:t>контроль времени, необходимого для загрузки этих ресурсов и порядка загрузки ресурсов</a:t>
            </a:r>
          </a:p>
          <a:p>
            <a:pPr eaLnBrk="1" hangingPunct="1"/>
            <a:r>
              <a:rPr lang="ru-RU" sz="1000" dirty="0"/>
              <a:t>3) Профилирование – процесс сбора данных из работающей программы с целью выяснения чаще всего используемых событий и для выявления тех событий, которые длятся максимального долго. Задержки в работе современных </a:t>
            </a:r>
            <a:r>
              <a:rPr lang="ru-RU" sz="1000" dirty="0" err="1"/>
              <a:t>web</a:t>
            </a:r>
            <a:r>
              <a:rPr lang="ru-RU" sz="1000" dirty="0"/>
              <a:t> приложений могут возникать из-за </a:t>
            </a:r>
            <a:r>
              <a:rPr lang="ru-RU" sz="1000" dirty="0" err="1"/>
              <a:t>скриптов</a:t>
            </a:r>
            <a:r>
              <a:rPr lang="ru-RU" sz="1000" dirty="0"/>
              <a:t> и из-за сложной модели DOM.</a:t>
            </a:r>
          </a:p>
          <a:p>
            <a:pPr eaLnBrk="1" hangingPunct="1"/>
            <a:r>
              <a:rPr lang="ru-RU" sz="1000" dirty="0"/>
              <a:t>4) Аудит страниц – включает в себя запуск процесса аудита для выяснения размера </a:t>
            </a:r>
            <a:r>
              <a:rPr lang="ru-RU" sz="1000" dirty="0" err="1"/>
              <a:t>куков</a:t>
            </a:r>
            <a:r>
              <a:rPr lang="ru-RU" sz="1000" dirty="0"/>
              <a:t>, размеров изображений, порядка стилей и </a:t>
            </a:r>
            <a:r>
              <a:rPr lang="ru-RU" sz="1000" dirty="0" err="1"/>
              <a:t>скриптов</a:t>
            </a:r>
            <a:r>
              <a:rPr lang="ru-RU" sz="1000" dirty="0"/>
              <a:t>, неиспользуемых правил </a:t>
            </a:r>
            <a:r>
              <a:rPr lang="en-US" sz="1000" dirty="0"/>
              <a:t>CSS</a:t>
            </a:r>
            <a:r>
              <a:rPr lang="ru-RU" sz="1000" dirty="0"/>
              <a:t> и т.д. с целью оптимизации страницы.</a:t>
            </a:r>
          </a:p>
          <a:p>
            <a:pPr eaLnBrk="1" hangingPunct="1"/>
            <a:r>
              <a:rPr lang="ru-RU" sz="1000" dirty="0"/>
              <a:t>5) </a:t>
            </a:r>
            <a:r>
              <a:rPr lang="ru-RU" sz="1000" dirty="0" err="1"/>
              <a:t>Валидация</a:t>
            </a:r>
            <a:r>
              <a:rPr lang="ru-RU" sz="1000" dirty="0"/>
              <a:t> HTML -  проверка HTML кода страницы на соответствие мировым стандартам. Это нужно для того, чтобы HTML код страницы корректно отображался в разных браузерах.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900" dirty="0"/>
              <a:t>Консоль ошибок является основным инструментом для поверхностной проверки </a:t>
            </a:r>
            <a:r>
              <a:rPr lang="ru-RU" sz="900" dirty="0" err="1"/>
              <a:t>web</a:t>
            </a:r>
            <a:r>
              <a:rPr lang="ru-RU" sz="900" dirty="0"/>
              <a:t> приложения на наличие критических ошибок. Современные браузеры также позволяют выполнять в консоли </a:t>
            </a:r>
            <a:r>
              <a:rPr lang="ru-RU" sz="900" dirty="0" err="1"/>
              <a:t>java</a:t>
            </a:r>
            <a:r>
              <a:rPr lang="ru-RU" sz="900" dirty="0"/>
              <a:t> </a:t>
            </a:r>
            <a:r>
              <a:rPr lang="ru-RU" sz="900" dirty="0" err="1"/>
              <a:t>scripts</a:t>
            </a:r>
            <a:r>
              <a:rPr lang="ru-RU" sz="900" dirty="0"/>
              <a:t>. Сообщения об ошибках могут быть отфильтрованы по классам</a:t>
            </a:r>
            <a:r>
              <a:rPr lang="en-US" sz="900" dirty="0"/>
              <a:t>:</a:t>
            </a:r>
            <a:endParaRPr lang="ru-RU" sz="900" dirty="0"/>
          </a:p>
          <a:p>
            <a:pPr eaLnBrk="1" hangingPunct="1">
              <a:lnSpc>
                <a:spcPct val="90000"/>
              </a:lnSpc>
            </a:pPr>
            <a:r>
              <a:rPr lang="ru-RU" sz="900" b="1" dirty="0"/>
              <a:t>! Клик – подсвечивается элемент 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критические ошибки (</a:t>
            </a:r>
            <a:r>
              <a:rPr lang="en-US" sz="900" dirty="0"/>
              <a:t>errors</a:t>
            </a:r>
            <a:r>
              <a:rPr lang="ru-RU" sz="900" dirty="0"/>
              <a:t>), предупреждения (</a:t>
            </a:r>
            <a:r>
              <a:rPr lang="ru-RU" sz="900" dirty="0" err="1"/>
              <a:t>warnings</a:t>
            </a:r>
            <a:r>
              <a:rPr lang="ru-RU" sz="900" dirty="0"/>
              <a:t>) и информационные сообщения (</a:t>
            </a:r>
            <a:r>
              <a:rPr lang="en-US" sz="900" dirty="0"/>
              <a:t>information</a:t>
            </a:r>
            <a:r>
              <a:rPr lang="ru-RU" sz="900" dirty="0"/>
              <a:t>). При тестировании QA инженер должен их различать.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Отладчик непосредственно не является инструментом QA инженера, однако, ему необходимо им пользоваться в минимальном объеме для исследования ошибок. Основными инструментами отладчика для QA инженера являются:</a:t>
            </a:r>
          </a:p>
          <a:p>
            <a:pPr eaLnBrk="1" hangingPunct="1">
              <a:lnSpc>
                <a:spcPct val="90000"/>
              </a:lnSpc>
            </a:pPr>
            <a:r>
              <a:rPr lang="ru-RU" sz="900" b="1" dirty="0"/>
              <a:t>! Клик – подсвечивается элемент</a:t>
            </a:r>
          </a:p>
          <a:p>
            <a:pPr eaLnBrk="1" hangingPunct="1">
              <a:lnSpc>
                <a:spcPct val="90000"/>
              </a:lnSpc>
            </a:pPr>
            <a:r>
              <a:rPr lang="en-US" sz="900" dirty="0"/>
              <a:t>- </a:t>
            </a:r>
            <a:r>
              <a:rPr lang="ru-RU" sz="900" dirty="0"/>
              <a:t>глобальный переключатель </a:t>
            </a:r>
            <a:r>
              <a:rPr lang="en-US" sz="900" dirty="0"/>
              <a:t>switch</a:t>
            </a:r>
            <a:r>
              <a:rPr lang="ru-RU" sz="900" dirty="0"/>
              <a:t> </a:t>
            </a:r>
            <a:r>
              <a:rPr lang="en-US" sz="900" dirty="0"/>
              <a:t>on</a:t>
            </a:r>
            <a:r>
              <a:rPr lang="ru-RU" sz="900" dirty="0"/>
              <a:t>/</a:t>
            </a:r>
            <a:r>
              <a:rPr lang="en-US" sz="900" dirty="0"/>
              <a:t>switch</a:t>
            </a:r>
            <a:r>
              <a:rPr lang="ru-RU" sz="900" dirty="0"/>
              <a:t> </a:t>
            </a:r>
            <a:r>
              <a:rPr lang="en-US" sz="900" dirty="0"/>
              <a:t>off</a:t>
            </a:r>
            <a:r>
              <a:rPr lang="ru-RU" sz="900" dirty="0"/>
              <a:t> отладки (на слайде – элемент ); </a:t>
            </a:r>
          </a:p>
          <a:p>
            <a:pPr eaLnBrk="1" hangingPunct="1">
              <a:lnSpc>
                <a:spcPct val="90000"/>
              </a:lnSpc>
            </a:pPr>
            <a:r>
              <a:rPr lang="ru-RU" sz="900" b="1" dirty="0"/>
              <a:t>! Клик – подсвечивается элемент</a:t>
            </a:r>
          </a:p>
          <a:p>
            <a:pPr eaLnBrk="1" hangingPunct="1">
              <a:lnSpc>
                <a:spcPct val="90000"/>
              </a:lnSpc>
            </a:pPr>
            <a:r>
              <a:rPr lang="en-US" sz="900" dirty="0"/>
              <a:t>- </a:t>
            </a:r>
            <a:r>
              <a:rPr lang="ru-RU" sz="900" dirty="0"/>
              <a:t>разнообразные модификаторы останова программы при наличии в ней ошибки (на слайде – элемент ).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В последнее время необходимость приобрела функция “</a:t>
            </a:r>
            <a:r>
              <a:rPr lang="en-US" sz="900" dirty="0"/>
              <a:t>pretty</a:t>
            </a:r>
            <a:r>
              <a:rPr lang="ru-RU" sz="900" dirty="0"/>
              <a:t> </a:t>
            </a:r>
            <a:r>
              <a:rPr lang="en-US" sz="900" dirty="0"/>
              <a:t>print</a:t>
            </a:r>
            <a:r>
              <a:rPr lang="ru-RU" sz="900" dirty="0"/>
              <a:t>” (на слайде – элемент ). </a:t>
            </a:r>
          </a:p>
          <a:p>
            <a:pPr eaLnBrk="1" hangingPunct="1">
              <a:lnSpc>
                <a:spcPct val="90000"/>
              </a:lnSpc>
            </a:pPr>
            <a:r>
              <a:rPr lang="ru-RU" sz="900" b="1" dirty="0"/>
              <a:t>! Клик – подсвечивается элемент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Это связано с тем, что </a:t>
            </a:r>
            <a:r>
              <a:rPr lang="ru-RU" sz="900" dirty="0" err="1"/>
              <a:t>java</a:t>
            </a:r>
            <a:r>
              <a:rPr lang="ru-RU" sz="900" dirty="0"/>
              <a:t> </a:t>
            </a:r>
            <a:r>
              <a:rPr lang="ru-RU" sz="900" dirty="0" err="1"/>
              <a:t>script</a:t>
            </a:r>
            <a:r>
              <a:rPr lang="ru-RU" sz="900" dirty="0"/>
              <a:t> при компрессии сжимается в одну строку без пробелов и форматирования. Отлаживать такие строки и находить ошибки практически невозможно. Поэтому, предлагается использовать функцию “</a:t>
            </a:r>
            <a:r>
              <a:rPr lang="en-US" sz="900" dirty="0"/>
              <a:t>pretty</a:t>
            </a:r>
            <a:r>
              <a:rPr lang="ru-RU" sz="900" dirty="0"/>
              <a:t> </a:t>
            </a:r>
            <a:r>
              <a:rPr lang="en-US" sz="900" dirty="0"/>
              <a:t>print</a:t>
            </a:r>
            <a:r>
              <a:rPr lang="ru-RU" sz="900" dirty="0"/>
              <a:t>”, которая автоматически расставляет пробелы и форматирует текст, что облегчает возможность анализа кода для QA инженеров.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При запросе разработчика потенциально ему может потребоваться содержимое </a:t>
            </a:r>
            <a:r>
              <a:rPr lang="ru-RU" sz="900" dirty="0" err="1"/>
              <a:t>стэков</a:t>
            </a:r>
            <a:r>
              <a:rPr lang="ru-RU" sz="900" dirty="0"/>
              <a:t> и переменных. Такая возможность есть в отладчике программы. Большинство отладчиков показывает эти данные на передней панели. 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 err="1"/>
              <a:t>Стэк</a:t>
            </a:r>
            <a:r>
              <a:rPr lang="ru-RU" sz="900" dirty="0"/>
              <a:t> вызовов – цепочка вызванных функций. Например: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Функция A вызывает функцию B, функция B вызывает функцию C. Тогда </a:t>
            </a:r>
            <a:r>
              <a:rPr lang="ru-RU" sz="900" dirty="0" err="1"/>
              <a:t>стэк</a:t>
            </a:r>
            <a:r>
              <a:rPr lang="ru-RU" sz="900" dirty="0"/>
              <a:t> вызовов: ABC</a:t>
            </a:r>
          </a:p>
          <a:p>
            <a:pPr eaLnBrk="1" hangingPunct="1">
              <a:lnSpc>
                <a:spcPct val="90000"/>
              </a:lnSpc>
            </a:pPr>
            <a:r>
              <a:rPr lang="ru-RU" sz="900" dirty="0"/>
              <a:t>Точка останова – строка, которая задается пользователем. В этой строке останавливается программа для дальнейшего её анализа. Обычно строки останова передаются </a:t>
            </a:r>
            <a:r>
              <a:rPr lang="ru-RU" sz="900" dirty="0" err="1"/>
              <a:t>разаботчиками</a:t>
            </a:r>
            <a:r>
              <a:rPr lang="ru-RU" sz="900" dirty="0"/>
              <a:t>.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1000" dirty="0"/>
              <a:t>Почти все современные браузеры позволяют показывать статистику запроса </a:t>
            </a:r>
            <a:r>
              <a:rPr lang="ru-RU" sz="1000" dirty="0" err="1"/>
              <a:t>http</a:t>
            </a:r>
            <a:r>
              <a:rPr lang="ru-RU" sz="1000" dirty="0"/>
              <a:t> страницы. В статистику входят полный цикл запроса страницы от основной страницы до последнего ресурса. 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Средство визуализации </a:t>
            </a:r>
            <a:r>
              <a:rPr lang="ru-RU" sz="1000" dirty="0" err="1"/>
              <a:t>web</a:t>
            </a:r>
            <a:r>
              <a:rPr lang="ru-RU" sz="1000" dirty="0"/>
              <a:t> </a:t>
            </a:r>
            <a:r>
              <a:rPr lang="ru-RU" sz="1000" dirty="0" err="1"/>
              <a:t>inspector</a:t>
            </a:r>
            <a:r>
              <a:rPr lang="ru-RU" sz="1000" dirty="0"/>
              <a:t> позволяет отображать оценки производительности сайтов: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b="1" dirty="0"/>
              <a:t>! Клик – подсвечивается элемент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/>
              <a:t>- </a:t>
            </a:r>
            <a:r>
              <a:rPr lang="ru-RU" sz="1000" dirty="0"/>
              <a:t>размер переданных данных (на слайде – колонка </a:t>
            </a:r>
            <a:r>
              <a:rPr lang="ru-RU" sz="1000" dirty="0" err="1"/>
              <a:t>Size</a:t>
            </a:r>
            <a:r>
              <a:rPr lang="ru-RU" sz="1000" dirty="0"/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b="1" dirty="0"/>
              <a:t>! Клик – подсвечивается элемент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/>
              <a:t>- </a:t>
            </a:r>
            <a:r>
              <a:rPr lang="ru-RU" sz="1000" dirty="0"/>
              <a:t>задержку </a:t>
            </a:r>
            <a:r>
              <a:rPr lang="ru-RU" sz="1000" dirty="0" err="1"/>
              <a:t>web</a:t>
            </a:r>
            <a:r>
              <a:rPr lang="ru-RU" sz="1000" dirty="0"/>
              <a:t> сервера между посылкой запроса и полученным ответом (на слайде – колонка </a:t>
            </a:r>
            <a:r>
              <a:rPr lang="en-US" sz="1000" dirty="0"/>
              <a:t>Time</a:t>
            </a:r>
            <a:r>
              <a:rPr lang="ru-RU" sz="1000" dirty="0"/>
              <a:t>/</a:t>
            </a:r>
            <a:r>
              <a:rPr lang="en-US" sz="1000" dirty="0"/>
              <a:t>Latency</a:t>
            </a:r>
            <a:r>
              <a:rPr lang="ru-RU" sz="1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На слайде изображается, так называемая, временная шкала с отметками. При помощи шкалы можно быстро оценить время изначального отображения сайта (синяя вертикальная черта), и момент, когда сайт был полностью загружен (красная вертикальная черта). 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В нижней части окна  расположены управляющие элементы  (</a:t>
            </a:r>
            <a:r>
              <a:rPr lang="ru-RU" sz="1000" dirty="0" err="1"/>
              <a:t>Documents</a:t>
            </a:r>
            <a:r>
              <a:rPr lang="ru-RU" sz="1000" dirty="0"/>
              <a:t>, </a:t>
            </a:r>
            <a:r>
              <a:rPr lang="ru-RU" sz="1000" dirty="0" err="1"/>
              <a:t>StyleSheets</a:t>
            </a:r>
            <a:r>
              <a:rPr lang="ru-RU" sz="1000" dirty="0"/>
              <a:t> и т.д.), 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b="1" dirty="0"/>
              <a:t>! Клик – подсвечивается элемент 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которые позволяют отсортировать загруженные ресурсы по их типу (документы, CSS и т.д.). Рядом с каждым ресурсом, который кодируется цветом, приведена диаграмма загрузки и задержки, которая показывает: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b="1" dirty="0"/>
              <a:t>! Клик – появляется укрупненная диаграмма загрузки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/>
              <a:t>- </a:t>
            </a:r>
            <a:r>
              <a:rPr lang="ru-RU" sz="1000" dirty="0"/>
              <a:t>в какой момент временной отметки запрос начался;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/>
              <a:t>- </a:t>
            </a:r>
            <a:r>
              <a:rPr lang="ru-RU" sz="1000" dirty="0"/>
              <a:t>когда был получен ответ на запрос;</a:t>
            </a:r>
          </a:p>
          <a:p>
            <a:pPr eaLnBrk="1" hangingPunct="1">
              <a:lnSpc>
                <a:spcPct val="90000"/>
              </a:lnSpc>
            </a:pPr>
            <a:r>
              <a:rPr lang="en-US" sz="1000" dirty="0"/>
              <a:t>- </a:t>
            </a:r>
            <a:r>
              <a:rPr lang="ru-RU" sz="1000" dirty="0"/>
              <a:t>сколько этот запрос занял времени.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При двойном щелчке на имя ресурса (на слайде – колонка </a:t>
            </a:r>
            <a:r>
              <a:rPr lang="ru-RU" sz="1000" dirty="0" err="1"/>
              <a:t>Name</a:t>
            </a:r>
            <a:r>
              <a:rPr lang="ru-RU" sz="1000" dirty="0"/>
              <a:t> </a:t>
            </a:r>
            <a:r>
              <a:rPr lang="en-US" sz="1000" dirty="0"/>
              <a:t>Path</a:t>
            </a:r>
            <a:r>
              <a:rPr lang="ru-RU" sz="1000" dirty="0"/>
              <a:t>) открывается окно,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b="1" dirty="0"/>
              <a:t>! Клик – открывается информация о запросе </a:t>
            </a:r>
          </a:p>
          <a:p>
            <a:pPr eaLnBrk="1" hangingPunct="1">
              <a:lnSpc>
                <a:spcPct val="90000"/>
              </a:lnSpc>
            </a:pPr>
            <a:r>
              <a:rPr lang="ru-RU" sz="1000" dirty="0"/>
              <a:t>в котором отображается информация о запросе (заголовок запроса и заголовок ответа).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Страница сводки ресурса позволяет быстро оценить, какие ресурсы приложение оставило на локальной машине пользователя. Это нужно для того, чтобы помочь инженерам по безопасности оценить, какие параметры сессии, cookies, БД и пр. были задействованы при работе приложения. Кроме того, QA инженер может специализированно менять их с целью выявления ошибок в приложении.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/>
              <a:t>Современные средства мониторинга DOM-модели позволяют просматривать DOM-модель в виде списка/дерева (на слайде – левая часть окна), смотреть значения, стили и атрибуты любого тэга (на слайде – правая часть окна). Также достаточно популярен элемент «лупа» (на слайде – элемент ), </a:t>
            </a:r>
          </a:p>
          <a:p>
            <a:pPr eaLnBrk="1" hangingPunct="1"/>
            <a:r>
              <a:rPr lang="ru-RU" b="1" dirty="0"/>
              <a:t>! Клик – подсвечивается элемент</a:t>
            </a:r>
          </a:p>
          <a:p>
            <a:pPr eaLnBrk="1" hangingPunct="1"/>
            <a:r>
              <a:rPr lang="ru-RU" dirty="0"/>
              <a:t>который нужен для того, чтобы в сложных структурах сайта определить измеряемые параметры. Элемент также нужен для навигации по странице сайта. </a:t>
            </a:r>
          </a:p>
          <a:p>
            <a:pPr eaLnBrk="1" hangingPunct="1"/>
            <a:r>
              <a:rPr lang="ru-RU" dirty="0"/>
              <a:t>«Лупа» работает следующим образом: выбираем этот элемент, ходим по сайту, в окне DOM </a:t>
            </a:r>
            <a:r>
              <a:rPr lang="en-US" dirty="0"/>
              <a:t>V</a:t>
            </a:r>
            <a:r>
              <a:rPr lang="ru-RU" dirty="0" err="1"/>
              <a:t>iewer</a:t>
            </a:r>
            <a:r>
              <a:rPr lang="ru-RU" dirty="0"/>
              <a:t> отображаются элементы DOM модели, соответствующие элементам сайта. При этом, элементы в DOM модели подсвечиваются.</a:t>
            </a:r>
          </a:p>
          <a:p>
            <a:pPr eaLnBrk="1" hangingPunct="1"/>
            <a:r>
              <a:rPr lang="ru-RU" dirty="0"/>
              <a:t>Средства </a:t>
            </a:r>
            <a:r>
              <a:rPr lang="en-US" dirty="0"/>
              <a:t>web</a:t>
            </a:r>
            <a:r>
              <a:rPr lang="ru-RU" dirty="0"/>
              <a:t> </a:t>
            </a:r>
            <a:r>
              <a:rPr lang="en-US" dirty="0"/>
              <a:t>inspector</a:t>
            </a:r>
            <a:r>
              <a:rPr lang="ru-RU" dirty="0"/>
              <a:t>, </a:t>
            </a:r>
            <a:r>
              <a:rPr lang="en-US" dirty="0"/>
              <a:t>firebug</a:t>
            </a:r>
            <a:r>
              <a:rPr lang="ru-RU" dirty="0"/>
              <a:t>, </a:t>
            </a:r>
            <a:r>
              <a:rPr lang="en-US" dirty="0"/>
              <a:t>opera</a:t>
            </a:r>
            <a:r>
              <a:rPr lang="ru-RU" dirty="0"/>
              <a:t> и т.д. позволяют не только просматривать DOM модель, но и интерактивно её редактировать.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Имея много общего с тестированием классических приложений, тестирование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-ориентированных приложений имеет свои особенности, связанные прежде всего со средой функционирования. Имея компонентные, структурные и технологические особенности,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-приложениям присущи особенности режимов работы, инсталляции, запуска, остановки и удаления, а также формирования интерфейсов. Работая всегда с сетью и с большим количеством пользователей,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 подразумевают под собой разные права доступа для разных пользователей.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5B99-6826-4B9F-B176-AB02C345CCE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0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Функциональное  2. удобства пользования 3. </a:t>
            </a:r>
            <a:r>
              <a:rPr lang="en-US" dirty="0"/>
              <a:t>compatibility</a:t>
            </a:r>
            <a:r>
              <a:rPr lang="en-US" baseline="0" dirty="0"/>
              <a:t> – </a:t>
            </a:r>
            <a:r>
              <a:rPr lang="ru-RU" baseline="0" dirty="0"/>
              <a:t>совместимости 4.  базы данных 5. </a:t>
            </a:r>
            <a:r>
              <a:rPr lang="en-US" baseline="0" dirty="0"/>
              <a:t>crowd testing</a:t>
            </a:r>
            <a:r>
              <a:rPr lang="ru-RU" baseline="0" dirty="0"/>
              <a:t> </a:t>
            </a:r>
            <a:r>
              <a:rPr lang="en-US" baseline="0" dirty="0"/>
              <a:t>–</a:t>
            </a:r>
            <a:r>
              <a:rPr lang="ru-RU" baseline="0" dirty="0"/>
              <a:t>полное тестирование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всех важных для бизнеса устройствах, платформах, версиях ОС и браузеров в реальных не лабораторных условиях. 6. интерфейса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производительности 8. безопасности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5B99-6826-4B9F-B176-AB02C345CCE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0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en-US" dirty="0"/>
              <a:t>1) </a:t>
            </a:r>
            <a:r>
              <a:rPr lang="ru-RU" dirty="0"/>
              <a:t>Сложные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скрипты</a:t>
            </a:r>
            <a:r>
              <a:rPr lang="ru-RU" dirty="0"/>
              <a:t> – </a:t>
            </a:r>
            <a:r>
              <a:rPr lang="ru-RU" dirty="0" err="1"/>
              <a:t>скрипты</a:t>
            </a:r>
            <a:r>
              <a:rPr lang="ru-RU" dirty="0"/>
              <a:t>, которые завязаны друг на друге, содержат компрессию, </a:t>
            </a:r>
            <a:r>
              <a:rPr lang="ru-RU" dirty="0" err="1"/>
              <a:t>обфускацию</a:t>
            </a:r>
            <a:r>
              <a:rPr lang="ru-RU" dirty="0"/>
              <a:t> и т.д.</a:t>
            </a:r>
          </a:p>
          <a:p>
            <a:pPr marL="228600" indent="-228600" eaLnBrk="1" hangingPunct="1"/>
            <a:r>
              <a:rPr lang="ru-RU" dirty="0" err="1"/>
              <a:t>Обфускация</a:t>
            </a:r>
            <a:r>
              <a:rPr lang="ru-RU" dirty="0"/>
              <a:t> - приведение </a:t>
            </a:r>
            <a:r>
              <a:rPr lang="ru-RU" dirty="0">
                <a:hlinkClick r:id="rId3" tooltip="Исходный код"/>
              </a:rPr>
              <a:t>исходного текста</a:t>
            </a:r>
            <a:r>
              <a:rPr lang="ru-RU" dirty="0"/>
              <a:t> или исполняемого кода программы к виду, сохраняющему ее функциональность, но затрудняющему анализ, понимание алгоритмов работы и модификацию при </a:t>
            </a:r>
            <a:r>
              <a:rPr lang="ru-RU" dirty="0">
                <a:hlinkClick r:id="rId4" tooltip="Декомпилятор"/>
              </a:rPr>
              <a:t>декомпиляции</a:t>
            </a:r>
            <a:r>
              <a:rPr lang="ru-RU" dirty="0"/>
              <a:t>. Это приводит к уменьшению размеров файлов.</a:t>
            </a:r>
            <a:endParaRPr lang="en-US" dirty="0"/>
          </a:p>
          <a:p>
            <a:pPr marL="228600" indent="-228600" eaLnBrk="1" hangingPunct="1"/>
            <a:r>
              <a:rPr lang="en-US" dirty="0"/>
              <a:t>2) </a:t>
            </a:r>
            <a:r>
              <a:rPr lang="ru-RU" dirty="0"/>
              <a:t>Большое количество кода – </a:t>
            </a:r>
            <a:r>
              <a:rPr lang="ru-RU" dirty="0" err="1"/>
              <a:t>скрипты</a:t>
            </a:r>
            <a:r>
              <a:rPr lang="ru-RU" dirty="0"/>
              <a:t>, HTML разметка</a:t>
            </a:r>
            <a:endParaRPr lang="en-US" dirty="0"/>
          </a:p>
          <a:p>
            <a:pPr marL="228600" indent="-228600" eaLnBrk="1" hangingPunct="1"/>
            <a:r>
              <a:rPr lang="en-US" dirty="0"/>
              <a:t>3) </a:t>
            </a:r>
            <a:r>
              <a:rPr lang="en-US" dirty="0" err="1"/>
              <a:t>Многочисленные</a:t>
            </a:r>
            <a:r>
              <a:rPr lang="en-US" dirty="0"/>
              <a:t> AJAX </a:t>
            </a:r>
            <a:r>
              <a:rPr lang="ru-RU" dirty="0"/>
              <a:t>- </a:t>
            </a:r>
            <a:r>
              <a:rPr lang="ru-RU" altLang="ru-RU" sz="1200" dirty="0"/>
              <a:t>технология, которая позволяет после загрузки страницы путем использования </a:t>
            </a:r>
            <a:r>
              <a:rPr lang="en-US" altLang="ru-RU" sz="1200" dirty="0"/>
              <a:t>Java</a:t>
            </a:r>
            <a:r>
              <a:rPr lang="ru-RU" altLang="ru-RU" sz="1200" dirty="0"/>
              <a:t> скриптов организовывать дополнительные запросы к серверу без перезагрузки (!) страницы. Чаще всего, такие скрипты добавляют или заменяют часть текущей страницы.</a:t>
            </a:r>
            <a:endParaRPr lang="en-US" dirty="0"/>
          </a:p>
          <a:p>
            <a:pPr marL="228600" indent="-228600" eaLnBrk="1" hangingPunct="1"/>
            <a:r>
              <a:rPr lang="en-US" dirty="0"/>
              <a:t>4) </a:t>
            </a:r>
            <a:r>
              <a:rPr lang="ru-RU" dirty="0"/>
              <a:t>Сложная структура модели DOM </a:t>
            </a:r>
            <a:endParaRPr lang="en-US" dirty="0"/>
          </a:p>
          <a:p>
            <a:pPr marL="228600" indent="-228600" eaLnBrk="1" hangingPunct="1"/>
            <a:r>
              <a:rPr lang="en-US" dirty="0"/>
              <a:t>5) </a:t>
            </a:r>
            <a:r>
              <a:rPr lang="ru-RU" dirty="0"/>
              <a:t>К сожалению, в современном мире степень поддержки браузерами стандартов w3c сильно разнятся. Поэтому возникает необходимость поддержки нескольких браузеров.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en-US" sz="1000" dirty="0"/>
              <a:t>1) Firefox</a:t>
            </a:r>
            <a:r>
              <a:rPr lang="ru-RU" sz="1000" dirty="0"/>
              <a:t> и производные (движок </a:t>
            </a:r>
            <a:r>
              <a:rPr lang="en-US" sz="1000" dirty="0" err="1"/>
              <a:t>Ge</a:t>
            </a:r>
            <a:r>
              <a:rPr lang="ru-RU" sz="1000" dirty="0" err="1"/>
              <a:t>cko</a:t>
            </a:r>
            <a:r>
              <a:rPr lang="ru-RU" sz="1000" dirty="0"/>
              <a:t>) – прародитель </a:t>
            </a:r>
            <a:r>
              <a:rPr lang="en-US" sz="1000" dirty="0"/>
              <a:t>N</a:t>
            </a:r>
            <a:r>
              <a:rPr lang="ru-RU" sz="1000" dirty="0" err="1"/>
              <a:t>et</a:t>
            </a:r>
            <a:r>
              <a:rPr lang="en-US" sz="1000" dirty="0" err="1"/>
              <a:t>scape</a:t>
            </a:r>
            <a:r>
              <a:rPr lang="ru-RU" sz="1000" dirty="0"/>
              <a:t> </a:t>
            </a:r>
            <a:r>
              <a:rPr lang="en-US" sz="1000" dirty="0"/>
              <a:t>Navigator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1000" dirty="0"/>
              <a:t>2) IE – </a:t>
            </a:r>
            <a:r>
              <a:rPr lang="en-US" sz="1000" dirty="0" err="1"/>
              <a:t>пр</a:t>
            </a:r>
            <a:r>
              <a:rPr lang="ru-RU" sz="1000" dirty="0"/>
              <a:t>а</a:t>
            </a:r>
            <a:r>
              <a:rPr lang="en-US" sz="1000" dirty="0" err="1"/>
              <a:t>родитель</a:t>
            </a:r>
            <a:r>
              <a:rPr lang="en-US" sz="1000" dirty="0"/>
              <a:t> </a:t>
            </a:r>
            <a:r>
              <a:rPr lang="ru-RU" sz="1000" dirty="0"/>
              <a:t>программы </a:t>
            </a:r>
            <a:r>
              <a:rPr lang="en-US" sz="1000" dirty="0"/>
              <a:t>Mosaic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1000" dirty="0"/>
              <a:t>3) </a:t>
            </a:r>
            <a:r>
              <a:rPr lang="en-US" sz="1000" dirty="0" err="1"/>
              <a:t>WebKit</a:t>
            </a:r>
            <a:r>
              <a:rPr lang="ru-RU" sz="1000" dirty="0"/>
              <a:t> (представители </a:t>
            </a:r>
            <a:r>
              <a:rPr lang="en-US" sz="1000" dirty="0"/>
              <a:t>Safari</a:t>
            </a:r>
            <a:r>
              <a:rPr lang="ru-RU" sz="1000" dirty="0"/>
              <a:t>, </a:t>
            </a:r>
            <a:r>
              <a:rPr lang="en-US" sz="1000" dirty="0"/>
              <a:t>Chrome</a:t>
            </a:r>
            <a:r>
              <a:rPr lang="ru-RU" sz="1000" dirty="0"/>
              <a:t> и прочие, включая некоторые мобильные) – прародитель KHTML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1000" dirty="0"/>
              <a:t>4) </a:t>
            </a:r>
            <a:r>
              <a:rPr lang="ru-RU" sz="1000" dirty="0"/>
              <a:t>Семейство браузеров </a:t>
            </a:r>
            <a:r>
              <a:rPr lang="ru-RU" sz="1000" dirty="0" err="1"/>
              <a:t>Opera</a:t>
            </a:r>
            <a:r>
              <a:rPr lang="ru-RU" sz="1000" dirty="0"/>
              <a:t>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W3C (</a:t>
            </a:r>
            <a:r>
              <a:rPr lang="en-US" sz="1000" dirty="0"/>
              <a:t>World</a:t>
            </a:r>
            <a:r>
              <a:rPr lang="ru-RU" sz="1000" dirty="0"/>
              <a:t> </a:t>
            </a:r>
            <a:r>
              <a:rPr lang="en-US" sz="1000" dirty="0"/>
              <a:t>Wide</a:t>
            </a:r>
            <a:r>
              <a:rPr lang="ru-RU" sz="1000" dirty="0"/>
              <a:t> </a:t>
            </a:r>
            <a:r>
              <a:rPr lang="en-US" sz="1000" dirty="0"/>
              <a:t>Web</a:t>
            </a:r>
            <a:r>
              <a:rPr lang="ru-RU" sz="1000" dirty="0"/>
              <a:t> </a:t>
            </a:r>
            <a:r>
              <a:rPr lang="en-US" sz="1000" dirty="0"/>
              <a:t>Consortium</a:t>
            </a:r>
            <a:r>
              <a:rPr lang="ru-RU" sz="1000" dirty="0"/>
              <a:t>) разрабатывает для Интернета единые принципы и стандарты (называемые «рекомендациями», </a:t>
            </a:r>
            <a:r>
              <a:rPr lang="ru-RU" sz="1000" dirty="0">
                <a:hlinkClick r:id="rId3" tooltip="Английский язык"/>
              </a:rPr>
              <a:t>англ.</a:t>
            </a:r>
            <a:r>
              <a:rPr lang="ru-RU" sz="1000" dirty="0"/>
              <a:t> </a:t>
            </a:r>
            <a:r>
              <a:rPr lang="en-US" sz="1000" i="1" dirty="0"/>
              <a:t>W</a:t>
            </a:r>
            <a:r>
              <a:rPr lang="ru-RU" sz="1000" i="1" dirty="0"/>
              <a:t>3</a:t>
            </a:r>
            <a:r>
              <a:rPr lang="en-US" sz="1000" i="1" dirty="0"/>
              <a:t>C Recommendations</a:t>
            </a:r>
            <a:r>
              <a:rPr lang="ru-RU" sz="1000" dirty="0"/>
              <a:t>), которые затем внедряются производителями программ и оборудования. Таким образом достигается совместимость между программными продуктами и аппаратурой различных компаний, что делает Всемирную сеть более совершенной, универсальной и удобной. (</a:t>
            </a:r>
            <a:r>
              <a:rPr lang="ru-RU" sz="1000" dirty="0" err="1"/>
              <a:t>википедия</a:t>
            </a:r>
            <a:r>
              <a:rPr lang="ru-RU" sz="1000" dirty="0"/>
              <a:t>)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1) </a:t>
            </a:r>
            <a:r>
              <a:rPr lang="ru-RU" sz="1000" dirty="0" err="1"/>
              <a:t>Internet</a:t>
            </a:r>
            <a:r>
              <a:rPr lang="ru-RU" sz="1000" dirty="0"/>
              <a:t> </a:t>
            </a:r>
            <a:r>
              <a:rPr lang="ru-RU" sz="1000" dirty="0" err="1"/>
              <a:t>Explorer</a:t>
            </a:r>
            <a:r>
              <a:rPr lang="ru-RU" sz="1000" dirty="0"/>
              <a:t> критикуют за недостаточную поддержку </a:t>
            </a:r>
            <a:r>
              <a:rPr lang="ru-RU" sz="1000" dirty="0" err="1"/>
              <a:t>веб-стандартов</a:t>
            </a:r>
            <a:r>
              <a:rPr lang="ru-RU" sz="1000" dirty="0"/>
              <a:t>, устанавливаемых </a:t>
            </a:r>
            <a:r>
              <a:rPr lang="ru-RU" sz="1000" dirty="0">
                <a:hlinkClick r:id="rId4" tooltip="W3C"/>
              </a:rPr>
              <a:t>W3C</a:t>
            </a:r>
            <a:r>
              <a:rPr lang="ru-RU" sz="1000" dirty="0"/>
              <a:t>. Это означает, что браузер отображает не то, что должен отобразить согласно стандарту </a:t>
            </a:r>
            <a:r>
              <a:rPr lang="ru-RU" sz="1000" dirty="0">
                <a:hlinkClick r:id="rId4" tooltip="W3C"/>
              </a:rPr>
              <a:t>W3C</a:t>
            </a:r>
            <a:r>
              <a:rPr lang="ru-RU" sz="1000" dirty="0"/>
              <a:t> и поэтому может создавать проблемы </a:t>
            </a:r>
            <a:r>
              <a:rPr lang="ru-RU" sz="1000" dirty="0" err="1"/>
              <a:t>веб-мастерам</a:t>
            </a:r>
            <a:r>
              <a:rPr lang="ru-RU" sz="1000" dirty="0"/>
              <a:t>. В частности, в браузере сравнительно поздно появилась встроенная поддержка </a:t>
            </a:r>
            <a:r>
              <a:rPr lang="ru-RU" sz="1000" dirty="0">
                <a:hlinkClick r:id="rId5" tooltip="SVG"/>
              </a:rPr>
              <a:t>SVG</a:t>
            </a:r>
            <a:r>
              <a:rPr lang="ru-RU" sz="1000" dirty="0"/>
              <a:t>, он имеет недостатки в обработке </a:t>
            </a:r>
            <a:r>
              <a:rPr lang="ru-RU" sz="1000" dirty="0">
                <a:hlinkClick r:id="rId6" tooltip="CSS"/>
              </a:rPr>
              <a:t>CSS</a:t>
            </a:r>
            <a:r>
              <a:rPr lang="ru-RU" sz="1000" dirty="0"/>
              <a:t> (</a:t>
            </a:r>
            <a:r>
              <a:rPr lang="ru-RU" sz="1000" dirty="0" err="1"/>
              <a:t>википедия</a:t>
            </a:r>
            <a:r>
              <a:rPr lang="ru-RU" sz="1000" dirty="0"/>
              <a:t>)</a:t>
            </a:r>
            <a:endParaRPr lang="en-US" sz="10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1000" dirty="0"/>
              <a:t>SVG</a:t>
            </a:r>
            <a:r>
              <a:rPr lang="ru-RU" sz="1000" dirty="0"/>
              <a:t> (</a:t>
            </a:r>
            <a:r>
              <a:rPr lang="en-US" sz="1000" dirty="0"/>
              <a:t>Scalable</a:t>
            </a:r>
            <a:r>
              <a:rPr lang="ru-RU" sz="1000" dirty="0"/>
              <a:t> </a:t>
            </a:r>
            <a:r>
              <a:rPr lang="en-US" sz="1000" dirty="0"/>
              <a:t>Vector</a:t>
            </a:r>
            <a:r>
              <a:rPr lang="ru-RU" sz="1000" dirty="0"/>
              <a:t> </a:t>
            </a:r>
            <a:r>
              <a:rPr lang="en-US" sz="1000" dirty="0"/>
              <a:t>Graphics</a:t>
            </a:r>
            <a:r>
              <a:rPr lang="ru-RU" sz="1000" dirty="0"/>
              <a:t> — масштабируемая векторная графика) — язык разметки масштабируемой векторной графики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2) При разработке </a:t>
            </a:r>
            <a:r>
              <a:rPr lang="ru-RU" sz="1000" dirty="0" err="1"/>
              <a:t>Firefox</a:t>
            </a:r>
            <a:r>
              <a:rPr lang="ru-RU" sz="1000" dirty="0"/>
              <a:t> особое внимание уделялось поддержке стандартов </a:t>
            </a:r>
            <a:r>
              <a:rPr lang="ru-RU" sz="1000" dirty="0">
                <a:hlinkClick r:id="rId4" tooltip="W3C"/>
              </a:rPr>
              <a:t>W3C</a:t>
            </a:r>
            <a:r>
              <a:rPr lang="ru-RU" sz="1000" dirty="0"/>
              <a:t>. (</a:t>
            </a:r>
            <a:r>
              <a:rPr lang="ru-RU" sz="1000" dirty="0" err="1"/>
              <a:t>википедия</a:t>
            </a:r>
            <a:r>
              <a:rPr lang="ru-RU" sz="1000" dirty="0"/>
              <a:t>)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3) </a:t>
            </a:r>
            <a:r>
              <a:rPr lang="en-US" sz="1000" dirty="0" err="1"/>
              <a:t>WibKit</a:t>
            </a:r>
            <a:r>
              <a:rPr lang="ru-RU" sz="1000" dirty="0"/>
              <a:t> на данный момент осуществляет наиболее полную поддержку HTML в соответствии с рекомендациями </a:t>
            </a:r>
            <a:r>
              <a:rPr lang="ru-RU" sz="1000" dirty="0">
                <a:hlinkClick r:id="rId7" tooltip="Консорциум Всемирной паутины"/>
              </a:rPr>
              <a:t>W3C</a:t>
            </a:r>
            <a:r>
              <a:rPr lang="ru-RU" sz="1000" dirty="0"/>
              <a:t>. (</a:t>
            </a:r>
            <a:r>
              <a:rPr lang="ru-RU" sz="1000" dirty="0" err="1"/>
              <a:t>википедия</a:t>
            </a:r>
            <a:r>
              <a:rPr lang="ru-RU" sz="1000" dirty="0"/>
              <a:t>)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4) Браузер </a:t>
            </a:r>
            <a:r>
              <a:rPr lang="en-US" sz="1000" dirty="0"/>
              <a:t>Opera</a:t>
            </a:r>
            <a:r>
              <a:rPr lang="ru-RU" sz="1000" dirty="0"/>
              <a:t> не только часто не соответствует стандартам, но и иногда не оправдывает заявленную поддержку тех или иных стандартов.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ru-RU" sz="1000" dirty="0"/>
              <a:t>Например, </a:t>
            </a:r>
            <a:r>
              <a:rPr lang="en-US" sz="1000" dirty="0"/>
              <a:t>Opera</a:t>
            </a:r>
            <a:r>
              <a:rPr lang="ru-RU" sz="1000" dirty="0"/>
              <a:t> обещала поддерживать </a:t>
            </a:r>
            <a:r>
              <a:rPr lang="en-US" sz="1000" dirty="0"/>
              <a:t>W</a:t>
            </a:r>
            <a:r>
              <a:rPr lang="ru-RU" sz="1000" dirty="0"/>
              <a:t>3</a:t>
            </a:r>
            <a:r>
              <a:rPr lang="en-US" sz="1000" dirty="0"/>
              <a:t>C</a:t>
            </a:r>
            <a:r>
              <a:rPr lang="ru-RU" sz="1000" dirty="0"/>
              <a:t> </a:t>
            </a:r>
            <a:r>
              <a:rPr lang="en-US" sz="1000" dirty="0"/>
              <a:t>DOM</a:t>
            </a:r>
            <a:r>
              <a:rPr lang="ru-RU" sz="1000" dirty="0"/>
              <a:t> </a:t>
            </a:r>
            <a:r>
              <a:rPr lang="en-US" sz="1000" dirty="0"/>
              <a:t>I</a:t>
            </a:r>
            <a:r>
              <a:rPr lang="ru-RU" sz="1000" dirty="0"/>
              <a:t>, но, по признанию разработчиков, у нее еще "не дошли руки", а поддерживать </a:t>
            </a:r>
            <a:r>
              <a:rPr lang="en-US" sz="1000" dirty="0"/>
              <a:t>Netscape</a:t>
            </a:r>
            <a:r>
              <a:rPr lang="ru-RU" sz="1000" dirty="0"/>
              <a:t> </a:t>
            </a:r>
            <a:r>
              <a:rPr lang="en-US" sz="1000" dirty="0"/>
              <a:t>DOM</a:t>
            </a:r>
            <a:r>
              <a:rPr lang="ru-RU" sz="1000" dirty="0"/>
              <a:t> или </a:t>
            </a:r>
            <a:r>
              <a:rPr lang="en-US" sz="1000" dirty="0"/>
              <a:t>Microsoft</a:t>
            </a:r>
            <a:r>
              <a:rPr lang="ru-RU" sz="1000" dirty="0"/>
              <a:t> </a:t>
            </a:r>
            <a:r>
              <a:rPr lang="en-US" sz="1000" dirty="0"/>
              <a:t>DOM</a:t>
            </a:r>
            <a:r>
              <a:rPr lang="ru-RU" sz="1000" dirty="0"/>
              <a:t> она (компания) не собирается) (</a:t>
            </a:r>
            <a:r>
              <a:rPr lang="ru-RU" sz="1000" dirty="0">
                <a:hlinkClick r:id="rId8"/>
              </a:rPr>
              <a:t>http://www.myopera.net/descraibe.htm</a:t>
            </a:r>
            <a:r>
              <a:rPr lang="ru-RU" sz="1000" dirty="0"/>
              <a:t>)</a:t>
            </a:r>
            <a:endParaRPr lang="en-US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r>
              <a:rPr lang="en-US" sz="1000" dirty="0"/>
              <a:t>1) </a:t>
            </a:r>
            <a:r>
              <a:rPr lang="ru-RU" sz="1000" dirty="0"/>
              <a:t>Найти причину задержки в загрузке сайта. Изучить, на чьей стороне проблема – на серверной или клиентской (на стороне клиента и сервера: средства статистики запросов, на стороне клиента: средства профилирования).</a:t>
            </a:r>
          </a:p>
          <a:p>
            <a:pPr marL="228600" indent="-228600" eaLnBrk="1" hangingPunct="1"/>
            <a:r>
              <a:rPr lang="en-US" sz="1000" dirty="0"/>
              <a:t>2) </a:t>
            </a:r>
            <a:r>
              <a:rPr lang="ru-RU" sz="1000" dirty="0"/>
              <a:t>Найти причину медленной работы сайта. Задержки могут быть связаны с: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задержками ответа сервера (средства статистики запросов);</a:t>
            </a:r>
            <a:endParaRPr lang="en-US" sz="1000" dirty="0"/>
          </a:p>
          <a:p>
            <a:pPr marL="228600" indent="-228600" eaLnBrk="1" hangingPunct="1"/>
            <a:r>
              <a:rPr lang="en-US" sz="1000" dirty="0"/>
              <a:t>- c</a:t>
            </a:r>
            <a:r>
              <a:rPr lang="ru-RU" sz="1000" dirty="0"/>
              <a:t>ложностью модели DOM (</a:t>
            </a:r>
            <a:r>
              <a:rPr lang="en-US" sz="1000" dirty="0"/>
              <a:t>DOM</a:t>
            </a:r>
            <a:r>
              <a:rPr lang="ru-RU" sz="1000" dirty="0"/>
              <a:t> </a:t>
            </a:r>
            <a:r>
              <a:rPr lang="en-US" sz="1000" dirty="0"/>
              <a:t>Viewer</a:t>
            </a:r>
            <a:r>
              <a:rPr lang="ru-RU" sz="1000" dirty="0"/>
              <a:t>, средства профилирования и аудита);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сложностью </a:t>
            </a:r>
            <a:r>
              <a:rPr lang="en-US" sz="1000" dirty="0"/>
              <a:t>java</a:t>
            </a:r>
            <a:r>
              <a:rPr lang="ru-RU" sz="1000" dirty="0"/>
              <a:t> </a:t>
            </a:r>
            <a:r>
              <a:rPr lang="en-US" sz="1000" dirty="0"/>
              <a:t>scripts</a:t>
            </a:r>
            <a:r>
              <a:rPr lang="ru-RU" sz="1000" dirty="0"/>
              <a:t> (отладчик, средства профилирования, косвенно – средства сводки ресурсов (размер </a:t>
            </a:r>
            <a:r>
              <a:rPr lang="ru-RU" sz="1000" dirty="0" err="1"/>
              <a:t>java</a:t>
            </a:r>
            <a:r>
              <a:rPr lang="ru-RU" sz="1000" dirty="0"/>
              <a:t> </a:t>
            </a:r>
            <a:r>
              <a:rPr lang="ru-RU" sz="1000" dirty="0" err="1"/>
              <a:t>scripts</a:t>
            </a:r>
            <a:r>
              <a:rPr lang="ru-RU" sz="1000" dirty="0"/>
              <a:t>));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излишними AJAX запросами (отладчик, средства сводки ресурсов);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излишними элементами стилей (средства аудита);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неиспользуемым </a:t>
            </a:r>
            <a:r>
              <a:rPr lang="ru-RU" sz="1000" dirty="0" err="1"/>
              <a:t>java</a:t>
            </a:r>
            <a:r>
              <a:rPr lang="ru-RU" sz="1000" dirty="0"/>
              <a:t> </a:t>
            </a:r>
            <a:r>
              <a:rPr lang="en-US" sz="1000" dirty="0"/>
              <a:t>script</a:t>
            </a:r>
            <a:r>
              <a:rPr lang="ru-RU" sz="1000" dirty="0"/>
              <a:t> кодом (средства аудита);</a:t>
            </a:r>
          </a:p>
          <a:p>
            <a:pPr marL="228600" indent="-228600" eaLnBrk="1" hangingPunct="1"/>
            <a:r>
              <a:rPr lang="en-US" sz="1000" dirty="0"/>
              <a:t>- </a:t>
            </a:r>
            <a:r>
              <a:rPr lang="ru-RU" sz="1000" dirty="0"/>
              <a:t>неиспользуемыми секциями </a:t>
            </a:r>
            <a:r>
              <a:rPr lang="en-US" sz="1000" dirty="0"/>
              <a:t>HTML</a:t>
            </a:r>
            <a:r>
              <a:rPr lang="ru-RU" sz="1000" dirty="0"/>
              <a:t> (средства аудита).</a:t>
            </a:r>
          </a:p>
          <a:p>
            <a:pPr marL="228600" indent="-228600" eaLnBrk="1" hangingPunct="1"/>
            <a:r>
              <a:rPr lang="en-US" sz="1000" dirty="0"/>
              <a:t>3) </a:t>
            </a:r>
            <a:r>
              <a:rPr lang="ru-RU" sz="1000" dirty="0"/>
              <a:t>Найти ответ на вопрос, почему сайт выглядит по-разному под разными браузерами. Для этого используются средства </a:t>
            </a:r>
            <a:r>
              <a:rPr lang="ru-RU" sz="1000" dirty="0" err="1"/>
              <a:t>валидатора</a:t>
            </a:r>
            <a:r>
              <a:rPr lang="ru-RU" sz="1000" dirty="0"/>
              <a:t> и аудита (частично - </a:t>
            </a:r>
            <a:r>
              <a:rPr lang="en-US" sz="1000" dirty="0"/>
              <a:t>DOM</a:t>
            </a:r>
            <a:r>
              <a:rPr lang="ru-RU" sz="1000" dirty="0"/>
              <a:t> </a:t>
            </a:r>
            <a:r>
              <a:rPr lang="en-US" sz="1000" dirty="0"/>
              <a:t>Viewer</a:t>
            </a:r>
            <a:r>
              <a:rPr lang="ru-RU" sz="1000" dirty="0"/>
              <a:t>, средства аудита; средства </a:t>
            </a:r>
            <a:r>
              <a:rPr lang="ru-RU" sz="1000" dirty="0" err="1"/>
              <a:t>валидации</a:t>
            </a:r>
            <a:r>
              <a:rPr lang="ru-RU" sz="1000" dirty="0"/>
              <a:t>).</a:t>
            </a:r>
          </a:p>
          <a:p>
            <a:pPr marL="228600" indent="-228600" eaLnBrk="1" hangingPunct="1"/>
            <a:r>
              <a:rPr lang="en-US" sz="1000" dirty="0"/>
              <a:t>4) </a:t>
            </a:r>
            <a:r>
              <a:rPr lang="ru-RU" sz="1000" dirty="0"/>
              <a:t>Найти причину того, что </a:t>
            </a:r>
            <a:r>
              <a:rPr lang="ru-RU" sz="1000" dirty="0" err="1"/>
              <a:t>web</a:t>
            </a:r>
            <a:r>
              <a:rPr lang="ru-RU" sz="1000" dirty="0"/>
              <a:t> приложение работает с ошибками (отображает ошибки при загрузке, выполнении </a:t>
            </a:r>
            <a:r>
              <a:rPr lang="ru-RU" sz="1000" dirty="0" err="1"/>
              <a:t>скриптов</a:t>
            </a:r>
            <a:r>
              <a:rPr lang="ru-RU" sz="1000" dirty="0"/>
              <a:t> и т.д.). Для этого используются средства консоли и отладчика (отладчик и консоль ошибок).</a:t>
            </a:r>
          </a:p>
          <a:p>
            <a:pPr marL="228600" indent="-228600" eaLnBrk="1" hangingPunct="1"/>
            <a:r>
              <a:rPr lang="en-US" sz="1000" dirty="0"/>
              <a:t>5) </a:t>
            </a:r>
            <a:r>
              <a:rPr lang="ru-RU" sz="1000" dirty="0"/>
              <a:t>Определить суммарный объем всех данных загружаемой страницы и распределение ресурсов внутри страницы (средства статистики запросов и аудита). </a:t>
            </a:r>
            <a:endParaRPr lang="en-US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2D07-CCF4-4401-94E9-45AE3F8D8C55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AA54-AA3B-44EE-BD78-37B0BAD7A729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2F78-E761-4737-9B49-6E631037AE88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FE4-2ED1-4B96-A98C-5E54F0A453FF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9551-F0E5-4A00-907C-347FDA5A75B8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050F-8A36-4FAB-9216-6C55BF28B784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5AEC-C7A1-4509-8960-D775A3DF985F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FA82-5160-4D4B-A8DC-7EC7351B802F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1B05-E177-49DD-9BEE-2A61AF3AC4AD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6574-5F8B-4E5E-853B-3B282C27B251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644C-349D-4CAF-93F0-1320B09D97CD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DC02A8-ACBD-4317-9AEE-77879CEE31A9}" type="datetime1">
              <a:rPr lang="ru-RU" smtClean="0"/>
              <a:pPr/>
              <a:t>29.04.2021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browser-market-sh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s.statcounter.com/browser-market-share/all/belaru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929058" y="0"/>
            <a:ext cx="5214942" cy="3500462"/>
          </a:xfrm>
        </p:spPr>
        <p:txBody>
          <a:bodyPr>
            <a:normAutofit/>
          </a:bodyPr>
          <a:lstStyle/>
          <a:p>
            <a:pPr algn="r"/>
            <a:r>
              <a:rPr lang="ru-RU" sz="5500" b="1" dirty="0"/>
              <a:t>Особенности тестирования </a:t>
            </a:r>
            <a:r>
              <a:rPr lang="en-US" sz="5500" b="1" dirty="0"/>
              <a:t>WEB-</a:t>
            </a:r>
            <a:r>
              <a:rPr lang="ru-RU" sz="5500" b="1" dirty="0"/>
              <a:t>приложений</a:t>
            </a:r>
            <a:endParaRPr lang="ru-RU" sz="5500" b="1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034" name="Picture 2" descr="http://dbmast.ru/wp-content/uploads/2012/05/webap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00438"/>
            <a:ext cx="4742622" cy="289083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643306" y="5929330"/>
            <a:ext cx="2286016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714356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785795"/>
            <a:ext cx="8001056" cy="595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3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Тестирование верстки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(HTML/CSS)</a:t>
            </a:r>
          </a:p>
          <a:p>
            <a:pPr marL="514350" indent="-514350" algn="just">
              <a:lnSpc>
                <a:spcPct val="80000"/>
              </a:lnSpc>
            </a:pPr>
            <a:r>
              <a:rPr lang="ru-RU" sz="2200" dirty="0">
                <a:latin typeface="Cambria" pitchFamily="18" charset="0"/>
              </a:rPr>
              <a:t>При испытании верстки проверяют в строгой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</a:rPr>
              <a:t>последовательности: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</a:rPr>
              <a:t>расположение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</a:rPr>
              <a:t>элементов,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</a:rPr>
              <a:t>соответствуют ли они своим макетам,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>
                <a:latin typeface="Cambria" pitchFamily="18" charset="0"/>
              </a:rPr>
              <a:t>оптимизацию графических изображений,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ru-RU" sz="2200" dirty="0" err="1">
                <a:latin typeface="Cambria" pitchFamily="18" charset="0"/>
              </a:rPr>
              <a:t>валидность</a:t>
            </a:r>
            <a:r>
              <a:rPr lang="ru-RU" sz="2200" dirty="0">
                <a:latin typeface="Cambria" pitchFamily="18" charset="0"/>
              </a:rPr>
              <a:t> кода, оптимизацию под поисковые машины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 startAt="3"/>
            </a:pPr>
            <a:endParaRPr lang="en-US" sz="15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 startAt="4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Тестирование интерфейса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(Interface Testing)</a:t>
            </a:r>
            <a:endParaRPr lang="ru-RU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 algn="just">
              <a:lnSpc>
                <a:spcPct val="80000"/>
              </a:lnSpc>
            </a:pPr>
            <a:r>
              <a:rPr lang="ru-RU" sz="2500" dirty="0">
                <a:latin typeface="Cambria" pitchFamily="18" charset="0"/>
              </a:rPr>
              <a:t>Основными</a:t>
            </a:r>
            <a:r>
              <a:rPr lang="en-US" sz="2500" dirty="0">
                <a:latin typeface="Cambria" pitchFamily="18" charset="0"/>
              </a:rPr>
              <a:t> </a:t>
            </a:r>
            <a:r>
              <a:rPr lang="ru-RU" sz="2500" dirty="0">
                <a:latin typeface="Cambria" pitchFamily="18" charset="0"/>
              </a:rPr>
              <a:t> являются:</a:t>
            </a:r>
            <a:endParaRPr lang="en-US" sz="2500" dirty="0">
              <a:latin typeface="Cambria" pitchFamily="18" charset="0"/>
            </a:endParaRPr>
          </a:p>
          <a:p>
            <a:pPr marL="514350" indent="2698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500" dirty="0" err="1">
                <a:latin typeface="Cambria" pitchFamily="18" charset="0"/>
              </a:rPr>
              <a:t>веб-сервер</a:t>
            </a:r>
            <a:r>
              <a:rPr lang="ru-RU" sz="2500" dirty="0">
                <a:latin typeface="Cambria" pitchFamily="18" charset="0"/>
              </a:rPr>
              <a:t> и интерфейс сервера приложения;</a:t>
            </a:r>
            <a:endParaRPr lang="en-US" sz="2500" dirty="0">
              <a:latin typeface="Cambria" pitchFamily="18" charset="0"/>
            </a:endParaRPr>
          </a:p>
          <a:p>
            <a:pPr marL="514350" indent="2698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500" dirty="0">
                <a:latin typeface="Cambria" pitchFamily="18" charset="0"/>
              </a:rPr>
              <a:t>сервер приложения и интерфейс базы данных;</a:t>
            </a:r>
            <a:endParaRPr lang="en-US" sz="2500" dirty="0">
              <a:latin typeface="Cambria" pitchFamily="18" charset="0"/>
            </a:endParaRPr>
          </a:p>
          <a:p>
            <a:pPr marL="514350" indent="-514350" algn="just">
              <a:lnSpc>
                <a:spcPct val="80000"/>
              </a:lnSpc>
            </a:pPr>
            <a:r>
              <a:rPr lang="ru-RU" sz="2200" dirty="0">
                <a:latin typeface="Cambria" pitchFamily="18" charset="0"/>
              </a:rPr>
              <a:t>Необходимо проверить, все действия между этими серверами работают правильно. Правильно ли обрабатываются ошибки. Если база данных или </a:t>
            </a:r>
            <a:r>
              <a:rPr lang="ru-RU" sz="2200" dirty="0" err="1">
                <a:latin typeface="Cambria" pitchFamily="18" charset="0"/>
              </a:rPr>
              <a:t>веб-сервер</a:t>
            </a:r>
            <a:r>
              <a:rPr lang="ru-RU" sz="2200" dirty="0">
                <a:latin typeface="Cambria" pitchFamily="18" charset="0"/>
              </a:rPr>
              <a:t> возвращает какое-либо сообщение об ошибке какого-либо запроса приложения, то сервер приложения должен фиксировать и показывать эти ошибки пользователю. В рамках этих тестов проверяется, что случается, если пользователь прерывает транзакции между серверами. Также проверяется, что случается, если между связь с </a:t>
            </a:r>
            <a:r>
              <a:rPr lang="ru-RU" sz="2200" dirty="0" err="1">
                <a:latin typeface="Cambria" pitchFamily="18" charset="0"/>
              </a:rPr>
              <a:t>веб-сервером</a:t>
            </a:r>
            <a:r>
              <a:rPr lang="ru-RU" sz="2200" dirty="0">
                <a:latin typeface="Cambria" pitchFamily="18" charset="0"/>
              </a:rPr>
              <a:t> прерывается.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000108"/>
            <a:ext cx="8001056" cy="539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Usability Testing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 algn="just">
              <a:lnSpc>
                <a:spcPct val="80000"/>
              </a:lnSpc>
            </a:pPr>
            <a:r>
              <a:rPr lang="ru-RU" sz="2500" dirty="0">
                <a:latin typeface="Cambria" pitchFamily="18" charset="0"/>
              </a:rPr>
              <a:t>Степень</a:t>
            </a:r>
            <a:r>
              <a:rPr lang="en-US" sz="2500" dirty="0">
                <a:latin typeface="Cambria" pitchFamily="18" charset="0"/>
              </a:rPr>
              <a:t> </a:t>
            </a:r>
            <a:r>
              <a:rPr lang="ru-RU" sz="2500" dirty="0">
                <a:latin typeface="Cambria" pitchFamily="18" charset="0"/>
              </a:rPr>
              <a:t>удобства работы пользователя с программным продуктом, т.е. эргономичность. </a:t>
            </a:r>
            <a:r>
              <a:rPr lang="ru-RU" sz="2500" dirty="0" err="1">
                <a:latin typeface="Cambria" pitchFamily="18" charset="0"/>
              </a:rPr>
              <a:t>Usability</a:t>
            </a:r>
            <a:r>
              <a:rPr lang="ru-RU" sz="2500" dirty="0">
                <a:latin typeface="Cambria" pitchFamily="18" charset="0"/>
              </a:rPr>
              <a:t> тестирование основывается на привлечении в качестве </a:t>
            </a:r>
            <a:r>
              <a:rPr lang="ru-RU" sz="2500" dirty="0" err="1">
                <a:latin typeface="Cambria" pitchFamily="18" charset="0"/>
              </a:rPr>
              <a:t>тестировщиков</a:t>
            </a:r>
            <a:r>
              <a:rPr lang="ru-RU" sz="2500" dirty="0">
                <a:latin typeface="Cambria" pitchFamily="18" charset="0"/>
              </a:rPr>
              <a:t> пользователей, анализируются все результаты и мнения</a:t>
            </a:r>
            <a:r>
              <a:rPr lang="ru-RU" sz="2500" dirty="0"/>
              <a:t>. </a:t>
            </a:r>
            <a:endParaRPr lang="en-US" sz="2500" dirty="0"/>
          </a:p>
          <a:p>
            <a:pPr marL="514350" indent="-514350" algn="just">
              <a:lnSpc>
                <a:spcPct val="80000"/>
              </a:lnSpc>
            </a:pPr>
            <a:endParaRPr lang="en-US" sz="2500" dirty="0"/>
          </a:p>
          <a:p>
            <a:pPr marL="514350" indent="-514350" algn="just">
              <a:lnSpc>
                <a:spcPct val="80000"/>
              </a:lnSpc>
              <a:buFont typeface="+mj-lt"/>
              <a:buAutoNum type="arabicPeriod" startAt="6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Проверка базы данных</a:t>
            </a:r>
          </a:p>
          <a:p>
            <a:pPr marL="514350" indent="-514350" algn="just">
              <a:lnSpc>
                <a:spcPct val="80000"/>
              </a:lnSpc>
            </a:pPr>
            <a:r>
              <a:rPr lang="ru-RU" sz="2500" dirty="0">
                <a:latin typeface="Cambria" pitchFamily="18" charset="0"/>
              </a:rPr>
              <a:t>Состояние данных очень важно для </a:t>
            </a:r>
            <a:r>
              <a:rPr lang="ru-RU" sz="2500" dirty="0" err="1">
                <a:latin typeface="Cambria" pitchFamily="18" charset="0"/>
              </a:rPr>
              <a:t>веб-приложения</a:t>
            </a:r>
            <a:r>
              <a:rPr lang="ru-RU" sz="2500" dirty="0">
                <a:latin typeface="Cambria" pitchFamily="18" charset="0"/>
              </a:rPr>
              <a:t>. Поэтому следует проверять базы данных на наличие ошибок во время редактирования, удаления, изменения, которые связаны с функционированием базы данных. </a:t>
            </a:r>
          </a:p>
          <a:p>
            <a:pPr marL="514350" indent="-514350" algn="just">
              <a:lnSpc>
                <a:spcPct val="80000"/>
              </a:lnSpc>
            </a:pPr>
            <a:r>
              <a:rPr lang="ru-RU" sz="2500" dirty="0">
                <a:latin typeface="Cambria" pitchFamily="18" charset="0"/>
              </a:rPr>
              <a:t>Необходимо проверить, все ли запросы к базам данных работают корректно.</a:t>
            </a:r>
            <a:endParaRPr lang="en-US" sz="2500" dirty="0">
              <a:latin typeface="Cambria" pitchFamily="18" charset="0"/>
            </a:endParaRPr>
          </a:p>
          <a:p>
            <a:pPr marL="514350" indent="-514350" algn="just">
              <a:lnSpc>
                <a:spcPct val="80000"/>
              </a:lnSpc>
            </a:pPr>
            <a:endParaRPr lang="ru-RU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928670"/>
            <a:ext cx="800105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7"/>
            </a:pPr>
            <a:r>
              <a:rPr lang="ru-RU" sz="3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Тестирование производительности</a:t>
            </a:r>
            <a:r>
              <a:rPr lang="ru-RU" sz="3200" spc="-150" dirty="0">
                <a:latin typeface="Cambria" pitchFamily="18" charset="0"/>
              </a:rPr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ru-RU" sz="3200" i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Performance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ru-RU" sz="3200" i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Testing</a:t>
            </a:r>
            <a:endParaRPr lang="en-US" sz="3200" spc="-150" dirty="0">
              <a:latin typeface="Cambria" pitchFamily="18" charset="0"/>
            </a:endParaRPr>
          </a:p>
          <a:p>
            <a:pPr marL="514350" indent="26988" algn="just">
              <a:lnSpc>
                <a:spcPct val="80000"/>
              </a:lnSpc>
            </a:pPr>
            <a:r>
              <a:rPr lang="ru-RU" sz="2400" dirty="0">
                <a:latin typeface="Cambria" pitchFamily="18" charset="0"/>
              </a:rPr>
              <a:t>Выделяют два вида проверки производительности, которые нужно провести для </a:t>
            </a:r>
            <a:r>
              <a:rPr lang="ru-RU" sz="2400" dirty="0" err="1">
                <a:latin typeface="Cambria" pitchFamily="18" charset="0"/>
              </a:rPr>
              <a:t>веб-приложения</a:t>
            </a:r>
            <a:r>
              <a:rPr lang="ru-RU" sz="2400" dirty="0">
                <a:latin typeface="Cambria" pitchFamily="18" charset="0"/>
              </a:rPr>
              <a:t> или сайта:</a:t>
            </a:r>
            <a:endParaRPr lang="en-US" sz="2400" dirty="0">
              <a:latin typeface="Cambria" pitchFamily="18" charset="0"/>
            </a:endParaRPr>
          </a:p>
          <a:p>
            <a:pPr indent="54133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нагрузочное тестирование: в рамках этого теста проверяется, что происходит, когда большое количество пользователей запрашивают одну и ту же страницу. Выясняется, может ли сайт или приложение выдержать значительное количество однотипных запросов, большое количество входных данных и подсоединений к базе данных;</a:t>
            </a:r>
            <a:endParaRPr lang="en-US" sz="2200" dirty="0">
              <a:latin typeface="Cambria" pitchFamily="18" charset="0"/>
            </a:endParaRPr>
          </a:p>
          <a:p>
            <a:pPr indent="54133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стресс-тест: в общем случае под этим подразумевают нагрузки, которые выходят за рамки определенных в требованиях. Зачастую целью </a:t>
            </a:r>
            <a:r>
              <a:rPr lang="ru-RU" sz="2200" dirty="0" err="1">
                <a:latin typeface="Cambria" pitchFamily="18" charset="0"/>
              </a:rPr>
              <a:t>стресс-теста</a:t>
            </a:r>
            <a:r>
              <a:rPr lang="ru-RU" sz="2200" dirty="0">
                <a:latin typeface="Cambria" pitchFamily="18" charset="0"/>
              </a:rPr>
              <a:t> является «положить» сайт, для того чтобы посмотреть как система реагирует на высокие нагрузки и как потом восстанавливается после сбоя. В ходе таких тестов нагружают поля ввода данных, включая регистрацию и логин в систему.</a:t>
            </a:r>
            <a:endParaRPr lang="ru-RU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857232"/>
            <a:ext cx="8001056" cy="576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8"/>
            </a:pPr>
            <a:r>
              <a:rPr lang="ru-RU" sz="30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Тестирование безопасности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Security </a:t>
            </a:r>
            <a:r>
              <a:rPr lang="ru-RU" sz="3000" i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Testing</a:t>
            </a:r>
            <a:endParaRPr lang="en-US" sz="3000" spc="-150" dirty="0">
              <a:latin typeface="Cambria" pitchFamily="18" charset="0"/>
            </a:endParaRPr>
          </a:p>
          <a:p>
            <a:pPr marL="514350" indent="26988" algn="just">
              <a:lnSpc>
                <a:spcPct val="80000"/>
              </a:lnSpc>
            </a:pPr>
            <a:r>
              <a:rPr lang="ru-RU" sz="2100" dirty="0">
                <a:latin typeface="Cambria" pitchFamily="18" charset="0"/>
              </a:rPr>
              <a:t>Осуществляется: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проверка внутренних ссылок: </a:t>
            </a:r>
            <a:r>
              <a:rPr lang="ru-RU" sz="2100" dirty="0" err="1">
                <a:latin typeface="Cambria" pitchFamily="18" charset="0"/>
              </a:rPr>
              <a:t>копипастим</a:t>
            </a:r>
            <a:r>
              <a:rPr lang="ru-RU" sz="2100" dirty="0">
                <a:latin typeface="Cambria" pitchFamily="18" charset="0"/>
              </a:rPr>
              <a:t> адрес страницы в браузер без логина на сайте. В этом случае внутренние страницы не должны открываться;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если вы </a:t>
            </a:r>
            <a:r>
              <a:rPr lang="ru-RU" sz="2100" dirty="0" err="1">
                <a:latin typeface="Cambria" pitchFamily="18" charset="0"/>
              </a:rPr>
              <a:t>залогинены</a:t>
            </a:r>
            <a:r>
              <a:rPr lang="ru-RU" sz="2100" dirty="0">
                <a:latin typeface="Cambria" pitchFamily="18" charset="0"/>
              </a:rPr>
              <a:t>, то попытайтесь изменить URL внутренней страницы вручную, сменив его в строке браузера. Как и в предыдущем случае, это не должно сработать;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вводите неправильные значения для полей логина и пароля и посмотрите на работу системы;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прямое скачивание файлов из </a:t>
            </a:r>
            <a:r>
              <a:rPr lang="ru-RU" sz="2100" dirty="0" err="1">
                <a:latin typeface="Cambria" pitchFamily="18" charset="0"/>
              </a:rPr>
              <a:t>веб-директорий</a:t>
            </a:r>
            <a:r>
              <a:rPr lang="ru-RU" sz="2100" dirty="0">
                <a:latin typeface="Cambria" pitchFamily="18" charset="0"/>
              </a:rPr>
              <a:t> не должно быть доступно, только если в интерфейсе сайта есть такие возможности;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проверьте работу </a:t>
            </a:r>
            <a:r>
              <a:rPr lang="ru-RU" sz="2100" dirty="0" err="1">
                <a:latin typeface="Cambria" pitchFamily="18" charset="0"/>
              </a:rPr>
              <a:t>капчи</a:t>
            </a:r>
            <a:r>
              <a:rPr lang="ru-RU" sz="2100" dirty="0">
                <a:latin typeface="Cambria" pitchFamily="18" charset="0"/>
              </a:rPr>
              <a:t> с помощью автоматических </a:t>
            </a:r>
            <a:r>
              <a:rPr lang="ru-RU" sz="2100" dirty="0" err="1">
                <a:latin typeface="Cambria" pitchFamily="18" charset="0"/>
              </a:rPr>
              <a:t>скриптов</a:t>
            </a:r>
            <a:r>
              <a:rPr lang="ru-RU" sz="2100" dirty="0">
                <a:latin typeface="Cambria" pitchFamily="18" charset="0"/>
              </a:rPr>
              <a:t>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протестируйте как работает SSL для обеспечения безопасности;</a:t>
            </a:r>
          </a:p>
          <a:p>
            <a:pPr marL="84138" indent="4572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100" dirty="0">
                <a:latin typeface="Cambria" pitchFamily="18" charset="0"/>
              </a:rPr>
              <a:t>все попытки взлома, сообщения об ошибках и тому подобных вещах должны </a:t>
            </a:r>
            <a:r>
              <a:rPr lang="ru-RU" sz="2100" dirty="0" err="1">
                <a:latin typeface="Cambria" pitchFamily="18" charset="0"/>
              </a:rPr>
              <a:t>логироваться</a:t>
            </a:r>
            <a:r>
              <a:rPr lang="ru-RU" sz="2100" dirty="0">
                <a:latin typeface="Cambria" pitchFamily="18" charset="0"/>
              </a:rPr>
              <a:t> и сохраняться в отдельном файле для последующего анализа.</a:t>
            </a:r>
            <a:endParaRPr lang="en-US" sz="25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000108"/>
            <a:ext cx="80010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9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Проверка совместимости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Compatibility </a:t>
            </a:r>
            <a:r>
              <a:rPr lang="ru-RU" sz="2800" i="1" dirty="0" err="1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Testing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sz="2800" dirty="0">
                <a:latin typeface="Cambria" pitchFamily="18" charset="0"/>
              </a:rPr>
              <a:t> </a:t>
            </a:r>
          </a:p>
          <a:p>
            <a:pPr marL="514350" indent="26988" algn="just">
              <a:lnSpc>
                <a:spcPct val="80000"/>
              </a:lnSpc>
            </a:pPr>
            <a:r>
              <a:rPr lang="ru-RU" sz="2400" dirty="0">
                <a:latin typeface="Cambria" pitchFamily="18" charset="0"/>
              </a:rPr>
              <a:t>Под тестированием совместимости проверяется как работает приложение или </a:t>
            </a:r>
            <a:r>
              <a:rPr lang="ru-RU" sz="2400" dirty="0" err="1">
                <a:latin typeface="Cambria" pitchFamily="18" charset="0"/>
              </a:rPr>
              <a:t>веб-сайт</a:t>
            </a:r>
            <a:r>
              <a:rPr lang="ru-RU" sz="2400" dirty="0">
                <a:latin typeface="Cambria" pitchFamily="18" charset="0"/>
              </a:rPr>
              <a:t> под разными операционными системами и браузерами</a:t>
            </a:r>
            <a:r>
              <a:rPr lang="en-US" sz="2400" dirty="0">
                <a:latin typeface="Cambria" pitchFamily="18" charset="0"/>
              </a:rPr>
              <a:t>. </a:t>
            </a:r>
          </a:p>
          <a:p>
            <a:pPr marL="514350" indent="26988" algn="just">
              <a:lnSpc>
                <a:spcPct val="80000"/>
              </a:lnSpc>
            </a:pPr>
            <a:r>
              <a:rPr lang="ru-RU" sz="2400" dirty="0">
                <a:latin typeface="Cambria" pitchFamily="18" charset="0"/>
              </a:rPr>
              <a:t>Приложение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ru-RU" sz="2400" dirty="0">
                <a:latin typeface="Cambria" pitchFamily="18" charset="0"/>
              </a:rPr>
              <a:t>должно быть протестировано на основных операционных системах, таких как </a:t>
            </a:r>
            <a:r>
              <a:rPr lang="ru-RU" sz="2400" dirty="0" err="1">
                <a:latin typeface="Cambria" pitchFamily="18" charset="0"/>
              </a:rPr>
              <a:t>Windows</a:t>
            </a:r>
            <a:r>
              <a:rPr lang="ru-RU" sz="2400" dirty="0">
                <a:latin typeface="Cambria" pitchFamily="18" charset="0"/>
              </a:rPr>
              <a:t>, </a:t>
            </a:r>
            <a:r>
              <a:rPr lang="ru-RU" sz="2400" dirty="0" err="1">
                <a:latin typeface="Cambria" pitchFamily="18" charset="0"/>
              </a:rPr>
              <a:t>Unix</a:t>
            </a:r>
            <a:r>
              <a:rPr lang="ru-RU" sz="2400" dirty="0">
                <a:latin typeface="Cambria" pitchFamily="18" charset="0"/>
              </a:rPr>
              <a:t>, MAC, </a:t>
            </a:r>
            <a:r>
              <a:rPr lang="ru-RU" sz="2400" dirty="0" err="1">
                <a:latin typeface="Cambria" pitchFamily="18" charset="0"/>
              </a:rPr>
              <a:t>Linux</a:t>
            </a:r>
            <a:r>
              <a:rPr lang="ru-RU" sz="2400" dirty="0">
                <a:latin typeface="Cambria" pitchFamily="18" charset="0"/>
              </a:rPr>
              <a:t>, </a:t>
            </a:r>
            <a:r>
              <a:rPr lang="ru-RU" sz="2400" dirty="0" err="1">
                <a:latin typeface="Cambria" pitchFamily="18" charset="0"/>
              </a:rPr>
              <a:t>iOS</a:t>
            </a:r>
            <a:r>
              <a:rPr lang="ru-RU" sz="2400" dirty="0">
                <a:latin typeface="Cambria" pitchFamily="18" charset="0"/>
              </a:rPr>
              <a:t> и т.д.</a:t>
            </a:r>
            <a:r>
              <a:rPr lang="en-US" sz="2400" dirty="0">
                <a:latin typeface="Cambria" pitchFamily="18" charset="0"/>
              </a:rPr>
              <a:t> </a:t>
            </a:r>
          </a:p>
          <a:p>
            <a:pPr marL="514350" indent="26988" algn="just">
              <a:lnSpc>
                <a:spcPct val="80000"/>
              </a:lnSpc>
            </a:pPr>
            <a:r>
              <a:rPr lang="ru-RU" sz="2400" dirty="0">
                <a:latin typeface="Cambria" pitchFamily="18" charset="0"/>
              </a:rPr>
              <a:t>Совместимость с браузером одна из наиболее важных составляющих </a:t>
            </a:r>
            <a:r>
              <a:rPr lang="ru-RU" sz="2400" dirty="0" err="1">
                <a:latin typeface="Cambria" pitchFamily="18" charset="0"/>
              </a:rPr>
              <a:t>веб-тестирования</a:t>
            </a:r>
            <a:r>
              <a:rPr lang="ru-RU" sz="2400" dirty="0">
                <a:latin typeface="Cambria" pitchFamily="18" charset="0"/>
              </a:rPr>
              <a:t>. Различные браузеры имеют различные конфигурации и установки, с которыми страница в сети должны быть совместима. Сайт должен быть </a:t>
            </a:r>
            <a:r>
              <a:rPr lang="ru-RU" sz="2400" dirty="0" err="1">
                <a:latin typeface="Cambria" pitchFamily="18" charset="0"/>
              </a:rPr>
              <a:t>кроссбраузерным</a:t>
            </a:r>
            <a:r>
              <a:rPr lang="ru-RU" sz="2400" dirty="0">
                <a:latin typeface="Cambria" pitchFamily="18" charset="0"/>
              </a:rPr>
              <a:t>. </a:t>
            </a:r>
          </a:p>
          <a:p>
            <a:pPr marL="514350" indent="26988" algn="just">
              <a:lnSpc>
                <a:spcPct val="80000"/>
              </a:lnSpc>
            </a:pPr>
            <a:r>
              <a:rPr lang="ru-RU" sz="2400" dirty="0">
                <a:latin typeface="Cambria" pitchFamily="18" charset="0"/>
              </a:rPr>
              <a:t>Поскольку в последние годы рынок мобильных устройств переживает бум тестирование на приложения или сайта на мобильных браузерах является обязательным.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143000"/>
          </a:xfrm>
        </p:spPr>
        <p:txBody>
          <a:bodyPr/>
          <a:lstStyle/>
          <a:p>
            <a:r>
              <a:rPr lang="en-US" b="1" dirty="0"/>
              <a:t>Web-</a:t>
            </a:r>
            <a:r>
              <a:rPr lang="ru-RU" b="1" dirty="0"/>
              <a:t>приложение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6708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Web-приложение</a:t>
            </a:r>
            <a:r>
              <a:rPr lang="ru-RU" sz="2600" dirty="0">
                <a:latin typeface="Cambria" pitchFamily="18" charset="0"/>
              </a:rPr>
              <a:t> - это клиент-серверное приложение, в котором клиентом выступает браузер, а сервером web-сервер, что уже является по сути двумя </a:t>
            </a:r>
            <a:r>
              <a:rPr lang="ru-RU" sz="2600" dirty="0" err="1">
                <a:latin typeface="Cambria" pitchFamily="18" charset="0"/>
              </a:rPr>
              <a:t>разнопольными</a:t>
            </a:r>
            <a:r>
              <a:rPr lang="ru-RU" sz="2600" dirty="0">
                <a:latin typeface="Cambria" pitchFamily="18" charset="0"/>
              </a:rPr>
              <a:t> программами, которые необходимо тестировать как отдельно, так и в связке. </a:t>
            </a:r>
            <a:endParaRPr lang="en-US" sz="2600" dirty="0">
              <a:latin typeface="Cambria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ru-RU" sz="2600" dirty="0">
                <a:latin typeface="Cambria" pitchFamily="18" charset="0"/>
              </a:rPr>
              <a:t>Кроме веб-сервера, приложение может использовать базы данных, другие приложения и удаленные </a:t>
            </a:r>
            <a:r>
              <a:rPr lang="ru-RU" sz="2600" dirty="0" err="1">
                <a:latin typeface="Cambria" pitchFamily="18" charset="0"/>
              </a:rPr>
              <a:t>веб-сервисы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4009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928670"/>
          </a:xfrm>
        </p:spPr>
        <p:txBody>
          <a:bodyPr/>
          <a:lstStyle/>
          <a:p>
            <a:r>
              <a:rPr lang="ru-RU" b="1" dirty="0"/>
              <a:t>Состав </a:t>
            </a:r>
            <a:r>
              <a:rPr lang="en-US" b="1" dirty="0"/>
              <a:t>web</a:t>
            </a:r>
            <a:r>
              <a:rPr lang="ru-RU" b="1" dirty="0"/>
              <a:t>-приложения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71538" y="1071546"/>
            <a:ext cx="8072462" cy="5214974"/>
          </a:xfrm>
        </p:spPr>
        <p:txBody>
          <a:bodyPr>
            <a:noAutofit/>
          </a:bodyPr>
          <a:lstStyle/>
          <a:p>
            <a:pPr marL="449263" indent="-449263" algn="just">
              <a:lnSpc>
                <a:spcPct val="80000"/>
              </a:lnSpc>
              <a:buNone/>
            </a:pPr>
            <a:r>
              <a:rPr lang="ru-RU" sz="2600" dirty="0">
                <a:latin typeface="Cambria" pitchFamily="18" charset="0"/>
              </a:rPr>
              <a:t>Чаще всего их структура подразумевает наличие трех элементов:</a:t>
            </a:r>
          </a:p>
          <a:p>
            <a:pPr marL="0" indent="43973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b="1" dirty="0">
                <a:latin typeface="Cambria" pitchFamily="18" charset="0"/>
              </a:rPr>
              <a:t>Клиентская часть</a:t>
            </a:r>
            <a:r>
              <a:rPr lang="ru-RU" sz="2600" dirty="0">
                <a:latin typeface="Cambria" pitchFamily="18" charset="0"/>
              </a:rPr>
              <a:t>, </a:t>
            </a:r>
            <a:r>
              <a:rPr lang="ru-RU" sz="2500" dirty="0">
                <a:latin typeface="Cambria" pitchFamily="18" charset="0"/>
              </a:rPr>
              <a:t>отображается в браузере. Взаимодействие с веб-приложением осуществляется через браузер во время перехода по гиперссылкам.</a:t>
            </a:r>
          </a:p>
          <a:p>
            <a:pPr marL="0" indent="43973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b="1" dirty="0">
                <a:latin typeface="Cambria" pitchFamily="18" charset="0"/>
              </a:rPr>
              <a:t>Серверная часть. </a:t>
            </a:r>
            <a:r>
              <a:rPr lang="ru-RU" sz="2500" dirty="0" err="1">
                <a:latin typeface="Cambria" pitchFamily="18" charset="0"/>
              </a:rPr>
              <a:t>Скрипт</a:t>
            </a:r>
            <a:r>
              <a:rPr lang="ru-RU" sz="2500" dirty="0">
                <a:latin typeface="Cambria" pitchFamily="18" charset="0"/>
              </a:rPr>
              <a:t> или приложение, которое обрабатывает запросы браузера. Чаще всего она создается на языке PHP. Каждый переход пользователя в браузере отправляет к серверу специальный запрос. Он обрабатывает его посредством вызова </a:t>
            </a:r>
            <a:r>
              <a:rPr lang="ru-RU" sz="2500" dirty="0" err="1">
                <a:latin typeface="Cambria" pitchFamily="18" charset="0"/>
              </a:rPr>
              <a:t>PHP-скрипта</a:t>
            </a:r>
            <a:r>
              <a:rPr lang="ru-RU" sz="2500" dirty="0">
                <a:latin typeface="Cambria" pitchFamily="18" charset="0"/>
              </a:rPr>
              <a:t>, формирующего </a:t>
            </a:r>
            <a:r>
              <a:rPr lang="ru-RU" sz="2500" dirty="0" err="1">
                <a:latin typeface="Cambria" pitchFamily="18" charset="0"/>
              </a:rPr>
              <a:t>веб-страницу</a:t>
            </a:r>
            <a:r>
              <a:rPr lang="ru-RU" sz="2500" dirty="0">
                <a:latin typeface="Cambria" pitchFamily="18" charset="0"/>
              </a:rPr>
              <a:t>, а затем отправляет клиенту по сети</a:t>
            </a:r>
            <a:r>
              <a:rPr lang="ru-RU" sz="2600" dirty="0">
                <a:latin typeface="Cambria" pitchFamily="18" charset="0"/>
              </a:rPr>
              <a:t>.</a:t>
            </a:r>
          </a:p>
          <a:p>
            <a:pPr marL="0" indent="439738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b="1" dirty="0">
                <a:latin typeface="Cambria" pitchFamily="18" charset="0"/>
              </a:rPr>
              <a:t>База данных. </a:t>
            </a:r>
            <a:r>
              <a:rPr lang="ru-RU" sz="2500" dirty="0">
                <a:latin typeface="Cambria" pitchFamily="18" charset="0"/>
              </a:rPr>
              <a:t>Специальное программное обеспечение, которое находится на сервере и служит для хранения и выдачи данных.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24027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143000"/>
          </a:xfrm>
        </p:spPr>
        <p:txBody>
          <a:bodyPr/>
          <a:lstStyle/>
          <a:p>
            <a:r>
              <a:rPr lang="ru-RU" b="1" dirty="0"/>
              <a:t>Структура </a:t>
            </a:r>
            <a:r>
              <a:rPr lang="en-US" b="1" dirty="0"/>
              <a:t>web</a:t>
            </a:r>
            <a:r>
              <a:rPr lang="ru-RU" b="1" dirty="0"/>
              <a:t>-приложения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Autofit/>
          </a:bodyPr>
          <a:lstStyle/>
          <a:p>
            <a:pPr marL="449263" indent="-449263" algn="just">
              <a:lnSpc>
                <a:spcPct val="80000"/>
              </a:lnSpc>
              <a:buNone/>
            </a:pPr>
            <a:r>
              <a:rPr lang="ru-RU" sz="2600" dirty="0">
                <a:latin typeface="Cambria" pitchFamily="18" charset="0"/>
              </a:rPr>
              <a:t>Клиентская часть представляет собой набор статических и/или динамических веб-страниц. </a:t>
            </a:r>
          </a:p>
          <a:p>
            <a:pPr marL="0" indent="3619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Статическая веб-страница </a:t>
            </a:r>
            <a:r>
              <a:rPr lang="ru-RU" sz="2600" dirty="0">
                <a:latin typeface="Cambria" pitchFamily="18" charset="0"/>
              </a:rPr>
              <a:t>— это страница, которая всегда отображается перед пользователем в неизменном виде. Веб-сервер отправляет страницу по запросу веб-браузера без каких-либо изменений</a:t>
            </a:r>
            <a:r>
              <a:rPr lang="en-US" sz="2600" dirty="0">
                <a:latin typeface="Cambria" pitchFamily="18" charset="0"/>
              </a:rPr>
              <a:t>.</a:t>
            </a:r>
            <a:endParaRPr lang="en-US" sz="600" dirty="0">
              <a:latin typeface="Cambria" pitchFamily="18" charset="0"/>
            </a:endParaRPr>
          </a:p>
          <a:p>
            <a:pPr marL="0" indent="3619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>
                <a:latin typeface="Cambria" pitchFamily="18" charset="0"/>
              </a:rPr>
              <a:t>В противоположность этому, сервер вносит изменения в 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динамическую веб-страницу </a:t>
            </a:r>
            <a:r>
              <a:rPr lang="ru-RU" sz="2600" dirty="0">
                <a:latin typeface="Cambria" pitchFamily="18" charset="0"/>
              </a:rPr>
              <a:t>перед отправкой ее браузеру. По причине того, что страница меняется, она называется динамической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24027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000108"/>
          </a:xfrm>
        </p:spPr>
        <p:txBody>
          <a:bodyPr/>
          <a:lstStyle/>
          <a:p>
            <a:r>
              <a:rPr lang="ru-RU" b="1" dirty="0"/>
              <a:t>Статические страницы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142976" y="1447800"/>
            <a:ext cx="7911483" cy="4800600"/>
          </a:xfrm>
        </p:spPr>
        <p:txBody>
          <a:bodyPr>
            <a:noAutofit/>
          </a:bodyPr>
          <a:lstStyle/>
          <a:p>
            <a:pPr marL="276225" indent="-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Статический веб-сайт </a:t>
            </a:r>
            <a:r>
              <a:rPr lang="ru-RU" sz="2600" dirty="0">
                <a:latin typeface="Cambria" pitchFamily="18" charset="0"/>
              </a:rPr>
              <a:t>содержит набор соответствующих HTML-страниц и файлов, размещенных на компьютере, на котором установлен </a:t>
            </a:r>
            <a:r>
              <a:rPr lang="ru-RU" sz="2600" dirty="0" err="1">
                <a:latin typeface="Cambria" pitchFamily="18" charset="0"/>
              </a:rPr>
              <a:t>веб-сервер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  <a:p>
            <a:pPr marL="276225" indent="-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900" b="1" dirty="0" err="1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В</a:t>
            </a:r>
            <a:r>
              <a:rPr lang="ru-RU" sz="2600" b="1" dirty="0" err="1">
                <a:latin typeface="Cambria" pitchFamily="18" charset="0"/>
              </a:rPr>
              <a:t>еб-сервер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600" dirty="0">
                <a:latin typeface="Cambria" pitchFamily="18" charset="0"/>
              </a:rPr>
              <a:t>— это программное обеспечение, которое предоставляет веб-страницы в ответ на запросы веб-браузеров. Обычно запрос страницы создается при щелчке ссылки на веб-странице, выборе закладки в браузере либо вводе URL-адреса в адресной строке браузера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  <a:p>
            <a:pPr marL="276225" indent="-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>
                <a:latin typeface="Cambria" pitchFamily="18" charset="0"/>
              </a:rPr>
              <a:t>Окончательное содержимое статической веб-страницы определяется разработчиком и остается неизменным в процессе запроса страницы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08154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000108"/>
          </a:xfrm>
        </p:spPr>
        <p:txBody>
          <a:bodyPr/>
          <a:lstStyle/>
          <a:p>
            <a:r>
              <a:rPr lang="ru-RU" b="1" dirty="0"/>
              <a:t>Статические страницы</a:t>
            </a:r>
          </a:p>
        </p:txBody>
      </p:sp>
      <p:pic>
        <p:nvPicPr>
          <p:cNvPr id="5" name="Содержимое 4" descr="Screenshot 2014-01-11 23.16.32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7" t="1404" r="-3920" b="-1"/>
          <a:stretch/>
        </p:blipFill>
        <p:spPr>
          <a:xfrm>
            <a:off x="1142976" y="1571612"/>
            <a:ext cx="7829576" cy="1905000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3717032"/>
            <a:ext cx="80724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 algn="just"/>
            <a:r>
              <a:rPr lang="ru-RU" sz="2600" dirty="0">
                <a:latin typeface="Cambria" pitchFamily="18" charset="0"/>
              </a:rPr>
              <a:t>Весь HTML-код создается разработчиком до того момента, когда страница будет размещена на сервере. </a:t>
            </a:r>
            <a:endParaRPr lang="en-US" sz="2600" dirty="0">
              <a:latin typeface="Cambria" pitchFamily="18" charset="0"/>
            </a:endParaRPr>
          </a:p>
          <a:p>
            <a:pPr marL="449263" indent="-449263" algn="just"/>
            <a:r>
              <a:rPr lang="ru-RU" sz="2600" dirty="0">
                <a:latin typeface="Cambria" pitchFamily="18" charset="0"/>
              </a:rPr>
              <a:t>Поскольку HTML-код не меняется после размещения страницы на сервере, данная страница называется статической</a:t>
            </a:r>
            <a:r>
              <a:rPr lang="en-US" sz="2600" dirty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7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928670"/>
          </a:xfrm>
        </p:spPr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86286" y="1142984"/>
            <a:ext cx="8001024" cy="5214974"/>
          </a:xfrm>
        </p:spPr>
        <p:txBody>
          <a:bodyPr>
            <a:noAutofit/>
          </a:bodyPr>
          <a:lstStyle/>
          <a:p>
            <a:pPr marL="0" indent="442913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 err="1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-ориентированные приложения стали широко популярными в конце 1990-х - начале 2000-х годов. Бурное развитие </a:t>
            </a:r>
            <a:r>
              <a:rPr lang="ru-RU" sz="2600" dirty="0" err="1">
                <a:latin typeface="Cambria" pitchFamily="18" charset="0"/>
              </a:rPr>
              <a:t>Internet</a:t>
            </a:r>
            <a:r>
              <a:rPr lang="ru-RU" sz="2600" dirty="0">
                <a:latin typeface="Cambria" pitchFamily="18" charset="0"/>
              </a:rPr>
              <a:t> - технологий и сети </a:t>
            </a:r>
            <a:r>
              <a:rPr lang="ru-RU" sz="2600" dirty="0" err="1">
                <a:latin typeface="Cambria" pitchFamily="18" charset="0"/>
              </a:rPr>
              <a:t>Internet</a:t>
            </a:r>
            <a:r>
              <a:rPr lang="ru-RU" sz="2600" dirty="0">
                <a:latin typeface="Cambria" pitchFamily="18" charset="0"/>
              </a:rPr>
              <a:t> приводит к тому, что web-приложения становятся более актуальными, распространенными и все более сложными, играя таким образом основную роль в большинстве </a:t>
            </a:r>
            <a:r>
              <a:rPr lang="ru-RU" sz="2600" dirty="0" err="1">
                <a:latin typeface="Cambria" pitchFamily="18" charset="0"/>
              </a:rPr>
              <a:t>online</a:t>
            </a:r>
            <a:r>
              <a:rPr lang="ru-RU" sz="2600" dirty="0">
                <a:latin typeface="Cambria" pitchFamily="18" charset="0"/>
              </a:rPr>
              <a:t> проектов.</a:t>
            </a:r>
          </a:p>
          <a:p>
            <a:pPr marL="0" indent="442913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>
                <a:latin typeface="Cambria" pitchFamily="18" charset="0"/>
              </a:rPr>
              <a:t>В классических приложениях вся функциональность заключена в одной программе, которая полностью находится на одном компьютере. Классические приложения оказываются всегда более понятными. Их структура и поведение может меняться, но очень в узких рамках. Методики тестирования уже разработаны и наработаны.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500" dirty="0"/>
              <a:t>Тестирование </a:t>
            </a:r>
            <a:r>
              <a:rPr lang="en-US" sz="1500" dirty="0"/>
              <a:t>web-</a:t>
            </a:r>
            <a:r>
              <a:rPr lang="ru-RU" sz="1500" dirty="0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27140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000108"/>
          </a:xfrm>
        </p:spPr>
        <p:txBody>
          <a:bodyPr/>
          <a:lstStyle/>
          <a:p>
            <a:r>
              <a:rPr lang="ru-RU" b="1" dirty="0"/>
              <a:t>Статические страницы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>
            <a:normAutofit/>
          </a:bodyPr>
          <a:lstStyle/>
          <a:p>
            <a:pPr marL="276225" indent="-276225" algn="just">
              <a:lnSpc>
                <a:spcPct val="80000"/>
              </a:lnSpc>
              <a:buNone/>
            </a:pPr>
            <a:r>
              <a:rPr lang="ru-RU" sz="2600" dirty="0">
                <a:latin typeface="Cambria" pitchFamily="18" charset="0"/>
              </a:rPr>
              <a:t>Когда веб-сервер получает запрос</a:t>
            </a:r>
            <a:r>
              <a:rPr lang="en-US" sz="2600" dirty="0">
                <a:latin typeface="Cambria" pitchFamily="18" charset="0"/>
              </a:rPr>
              <a:t> (1)</a:t>
            </a:r>
            <a:r>
              <a:rPr lang="ru-RU" sz="2600" dirty="0">
                <a:latin typeface="Cambria" pitchFamily="18" charset="0"/>
              </a:rPr>
              <a:t> на выдачу статической страницы, то, после анализа запроса</a:t>
            </a:r>
            <a:r>
              <a:rPr lang="en-US" sz="2600" dirty="0">
                <a:latin typeface="Cambria" pitchFamily="18" charset="0"/>
              </a:rPr>
              <a:t> (2)</a:t>
            </a:r>
            <a:r>
              <a:rPr lang="ru-RU" sz="2600" dirty="0">
                <a:latin typeface="Cambria" pitchFamily="18" charset="0"/>
              </a:rPr>
              <a:t>, сервер находит нужную страницу и отправляет ее браузеру</a:t>
            </a:r>
            <a:r>
              <a:rPr lang="en-US" sz="2600" dirty="0">
                <a:latin typeface="Cambria" pitchFamily="18" charset="0"/>
              </a:rPr>
              <a:t> (3).</a:t>
            </a:r>
            <a:endParaRPr lang="ru-RU" sz="2600" dirty="0">
              <a:latin typeface="Cambria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857496"/>
            <a:ext cx="4391010" cy="37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000108"/>
          </a:xfrm>
        </p:spPr>
        <p:txBody>
          <a:bodyPr/>
          <a:lstStyle/>
          <a:p>
            <a:r>
              <a:rPr lang="ru-RU" b="1" dirty="0"/>
              <a:t>Динамические страницы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71538" y="1285860"/>
            <a:ext cx="8072462" cy="5214974"/>
          </a:xfrm>
        </p:spPr>
        <p:txBody>
          <a:bodyPr>
            <a:noAutofit/>
          </a:bodyPr>
          <a:lstStyle/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Когда веб-сервер получает запрос на выдачу статической веб-страницы, он отправляет страницу непосредственно браузеру. </a:t>
            </a:r>
            <a:endParaRPr lang="en-US" sz="2300" dirty="0">
              <a:latin typeface="Cambria" pitchFamily="18" charset="0"/>
            </a:endParaRPr>
          </a:p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Однако, когда запрашивается динамическая страница, действия веб-сервера не столь однозначны. </a:t>
            </a:r>
            <a:endParaRPr lang="en-US" sz="2300" dirty="0">
              <a:latin typeface="Cambria" pitchFamily="18" charset="0"/>
            </a:endParaRPr>
          </a:p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Сервер передает страницу специальной программе, которая и формирует окончательную страницу. Такая программа называется </a:t>
            </a:r>
            <a:r>
              <a:rPr lang="ru-RU" sz="25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сервером приложений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.</a:t>
            </a:r>
            <a:endParaRPr lang="ru-RU" sz="2500" dirty="0">
              <a:latin typeface="Calibri" pitchFamily="34" charset="0"/>
              <a:cs typeface="Calibri" pitchFamily="34" charset="0"/>
            </a:endParaRPr>
          </a:p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Сервер приложений выполняет чтение кода, находящегося на странице, формирует окончательную страницу в соответствии с прочитанным кодом, а затем удаляет его из страницы. </a:t>
            </a:r>
            <a:endParaRPr lang="en-US" sz="2300" dirty="0">
              <a:latin typeface="Cambria" pitchFamily="18" charset="0"/>
            </a:endParaRPr>
          </a:p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В результате всех этих операций получается статическая страница, которая передается веб-серверу, который в свою очередь отправляет ее клиентскому браузеру. </a:t>
            </a:r>
            <a:endParaRPr lang="en-US" sz="2300" dirty="0">
              <a:latin typeface="Cambria" pitchFamily="18" charset="0"/>
            </a:endParaRPr>
          </a:p>
          <a:p>
            <a:pPr marL="0" indent="27622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300" dirty="0">
                <a:latin typeface="Cambria" pitchFamily="18" charset="0"/>
              </a:rPr>
              <a:t>Все страницы, которые получает браузер, содержат только HTML-код</a:t>
            </a:r>
            <a:r>
              <a:rPr lang="en-US" sz="2300" dirty="0">
                <a:latin typeface="Cambria" pitchFamily="18" charset="0"/>
              </a:rPr>
              <a:t>.</a:t>
            </a:r>
            <a:endParaRPr lang="ru-RU" sz="2300" dirty="0">
              <a:latin typeface="Cambria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0817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928670"/>
          </a:xfrm>
        </p:spPr>
        <p:txBody>
          <a:bodyPr/>
          <a:lstStyle/>
          <a:p>
            <a:r>
              <a:rPr lang="ru-RU" b="1" dirty="0"/>
              <a:t>Динамические страницы</a:t>
            </a:r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1000100" y="1629022"/>
            <a:ext cx="4045911" cy="4443184"/>
          </a:xfr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65256" y="1102578"/>
            <a:ext cx="4178744" cy="523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1200"/>
              </a:spcBef>
              <a:buAutoNum type="arabicPeriod"/>
            </a:pPr>
            <a:r>
              <a:rPr lang="ru-RU" sz="2300" dirty="0">
                <a:latin typeface="Cambria" pitchFamily="18" charset="0"/>
              </a:rPr>
              <a:t>Веб-браузер запрашивает динамическую страницу</a:t>
            </a:r>
          </a:p>
          <a:p>
            <a:pPr marL="342900" indent="-342900" algn="just">
              <a:lnSpc>
                <a:spcPct val="80000"/>
              </a:lnSpc>
              <a:spcBef>
                <a:spcPts val="1200"/>
              </a:spcBef>
              <a:buAutoNum type="arabicPeriod"/>
            </a:pPr>
            <a:r>
              <a:rPr lang="ru-RU" sz="2300" dirty="0">
                <a:latin typeface="Cambria" pitchFamily="18" charset="0"/>
              </a:rPr>
              <a:t>Веб-сервер находит страницу и передает ее серверу приложений </a:t>
            </a:r>
          </a:p>
          <a:p>
            <a:pPr marL="342900" indent="-342900" algn="just">
              <a:lnSpc>
                <a:spcPct val="80000"/>
              </a:lnSpc>
              <a:spcBef>
                <a:spcPts val="1200"/>
              </a:spcBef>
              <a:buAutoNum type="arabicPeriod"/>
            </a:pPr>
            <a:r>
              <a:rPr lang="ru-RU" sz="2300" dirty="0">
                <a:latin typeface="Cambria" pitchFamily="18" charset="0"/>
              </a:rPr>
              <a:t>Сервер приложений просматривает страницу на наличие инструкций и выполняет ее создание </a:t>
            </a:r>
          </a:p>
          <a:p>
            <a:pPr marL="342900" indent="-342900" algn="just">
              <a:lnSpc>
                <a:spcPct val="80000"/>
              </a:lnSpc>
              <a:spcBef>
                <a:spcPts val="1200"/>
              </a:spcBef>
              <a:buAutoNum type="arabicPeriod"/>
            </a:pPr>
            <a:r>
              <a:rPr lang="ru-RU" sz="2300" dirty="0">
                <a:latin typeface="Cambria" pitchFamily="18" charset="0"/>
              </a:rPr>
              <a:t>Сервер приложений возвращает подготовленную страницу на веб-сервер</a:t>
            </a:r>
          </a:p>
          <a:p>
            <a:pPr marL="342900" indent="-342900" algn="just">
              <a:lnSpc>
                <a:spcPct val="80000"/>
              </a:lnSpc>
              <a:spcBef>
                <a:spcPts val="1200"/>
              </a:spcBef>
              <a:buAutoNum type="arabicPeriod"/>
            </a:pPr>
            <a:r>
              <a:rPr lang="ru-RU" sz="2300" dirty="0">
                <a:latin typeface="Cambria" pitchFamily="18" charset="0"/>
              </a:rPr>
              <a:t>Веб-сервер отправляет подготовленную страницу запросившему ее браузеру</a:t>
            </a:r>
          </a:p>
        </p:txBody>
      </p:sp>
    </p:spTree>
    <p:extLst>
      <p:ext uri="{BB962C8B-B14F-4D97-AF65-F5344CB8AC3E}">
        <p14:creationId xmlns:p14="http://schemas.microsoft.com/office/powerpoint/2010/main" val="399583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Для работы </a:t>
            </a:r>
            <a:r>
              <a:rPr lang="en-US" b="1" dirty="0"/>
              <a:t>Web-</a:t>
            </a:r>
            <a:r>
              <a:rPr lang="ru-RU" b="1" dirty="0"/>
              <a:t>приложения…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Браузер 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browser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900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или иной клиент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900" b="1" dirty="0" err="1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Web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-сервер 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web-server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900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или его аналог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Сервер приложений 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(application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ru-RU" sz="2900" i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ru-RU" sz="2900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или его аналог;</a:t>
            </a:r>
          </a:p>
          <a:p>
            <a:pPr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Сервер баз данных (СУБД) 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(DBMS)</a:t>
            </a: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Канал передачи данных </a:t>
            </a:r>
            <a:r>
              <a:rPr lang="ru-RU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900" i="1" dirty="0" err="1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link)</a:t>
            </a: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9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4009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772400" cy="1285860"/>
          </a:xfrm>
        </p:spPr>
        <p:txBody>
          <a:bodyPr rIns="35717">
            <a:noAutofit/>
          </a:bodyPr>
          <a:lstStyle/>
          <a:p>
            <a:pPr eaLnBrk="1" hangingPunct="1"/>
            <a:r>
              <a:rPr lang="ru-RU" b="1" dirty="0"/>
              <a:t>Особенности современных </a:t>
            </a:r>
            <a:r>
              <a:rPr lang="en-US" b="1" dirty="0"/>
              <a:t>Web </a:t>
            </a:r>
            <a:r>
              <a:rPr lang="en-US" b="1" dirty="0" err="1"/>
              <a:t>приложени</a:t>
            </a:r>
            <a:r>
              <a:rPr lang="ru-RU" b="1" dirty="0" err="1"/>
              <a:t>й</a:t>
            </a:r>
            <a:endParaRPr 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1828800"/>
            <a:ext cx="7458100" cy="3657600"/>
          </a:xfrm>
        </p:spPr>
        <p:txBody>
          <a:bodyPr rIns="35717" anchor="ctr">
            <a:normAutofit/>
          </a:bodyPr>
          <a:lstStyle/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Сложные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Java Scripts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JQuery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, etc)</a:t>
            </a: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Большое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количество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кода</a:t>
            </a:r>
            <a:endParaRPr lang="en-US" dirty="0">
              <a:solidFill>
                <a:schemeClr val="tx1"/>
              </a:solidFill>
              <a:latin typeface="Cambria" pitchFamily="18" charset="0"/>
              <a:cs typeface="Calibri" pitchFamily="34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Многочисленные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AJAX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запросы</a:t>
            </a:r>
            <a:endParaRPr lang="en-US" dirty="0">
              <a:solidFill>
                <a:schemeClr val="tx1"/>
              </a:solidFill>
              <a:latin typeface="Cambria" pitchFamily="18" charset="0"/>
              <a:cs typeface="Calibri" pitchFamily="34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Сложная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структура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DOM</a:t>
            </a: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Необходимость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поддержки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нескольких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cs typeface="Calibri" pitchFamily="34" charset="0"/>
              </a:rPr>
              <a:t> браузеров</a:t>
            </a: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1143000"/>
          </a:xfrm>
        </p:spPr>
        <p:txBody>
          <a:bodyPr>
            <a:normAutofit/>
          </a:bodyPr>
          <a:lstStyle/>
          <a:p>
            <a:r>
              <a:rPr lang="ru-RU" b="1" dirty="0"/>
              <a:t>Браузер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142976" y="1447800"/>
            <a:ext cx="8001024" cy="498159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Браузер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классический случай клиента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выполняющего минимальное количество функций (как правило, отправку запросов, отображение ответа и самый минимум обработки данных). 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Клиентская часть реализует пользовательский интерфейс, формирует запросы к серверу и обрабатывает ответы от него.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Браузер строит пользовательский интерфейс на основе полученных от движка приложения данных,  включающих HTML </a:t>
            </a:r>
            <a:r>
              <a:rPr lang="ru-RU" sz="2400" i="1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(</a:t>
            </a:r>
            <a:r>
              <a:rPr lang="ru-RU" sz="2400" i="1" dirty="0" err="1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HyperText</a:t>
            </a:r>
            <a:r>
              <a:rPr lang="ru-RU" sz="2400" i="1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ru-RU" sz="2400" i="1" dirty="0" err="1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Markup</a:t>
            </a:r>
            <a:r>
              <a:rPr lang="ru-RU" sz="2400" i="1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 </a:t>
            </a:r>
            <a:r>
              <a:rPr lang="ru-RU" sz="2400" i="1" dirty="0" err="1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Language</a:t>
            </a:r>
            <a:r>
              <a:rPr lang="ru-RU" sz="2400" i="1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 - язык разметки гипертекста;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CSS (</a:t>
            </a:r>
            <a:r>
              <a:rPr lang="en-US" sz="2400" i="1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Cascading Style Sheets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) - формальный язык описания внешнего вида документа, написанного с использованием языка разметки; </a:t>
            </a:r>
            <a:r>
              <a:rPr lang="ru-RU" sz="2400" dirty="0" err="1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JavaScript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 -  клиентский </a:t>
            </a:r>
            <a:r>
              <a:rPr lang="ru-RU" sz="2400" dirty="0" err="1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скриптовый</a:t>
            </a:r>
            <a:r>
              <a:rPr lang="ru-RU" sz="2400" dirty="0">
                <a:solidFill>
                  <a:srgbClr val="000000"/>
                </a:solidFill>
                <a:latin typeface="Cambria" pitchFamily="18" charset="0"/>
                <a:cs typeface="Calibri" pitchFamily="34" charset="0"/>
              </a:rPr>
              <a:t> язык программирования, картинки, flash-игры и т.д.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4009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3819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 err="1"/>
              <a:t>Классы браузеров</a:t>
            </a:r>
            <a:endParaRPr lang="en-US" b="1" dirty="0" err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828800"/>
            <a:ext cx="7678066" cy="4696544"/>
          </a:xfrm>
        </p:spPr>
        <p:txBody>
          <a:bodyPr rIns="35717" anchor="ctr">
            <a:normAutofit/>
          </a:bodyPr>
          <a:lstStyle/>
          <a:p>
            <a:pPr marL="904875" indent="-523875">
              <a:buSzPct val="139000"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Mozilla Firefox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(открытый движок </a:t>
            </a:r>
            <a:r>
              <a:rPr lang="en-US" u="sng" dirty="0"/>
              <a:t>Gecko</a:t>
            </a:r>
            <a:r>
              <a:rPr lang="ru-RU" dirty="0"/>
              <a:t>)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>
              <a:buSzPct val="139000"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Internet Explorer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mbria" pitchFamily="18" charset="0"/>
              </a:rPr>
              <a:t>проприетарный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движок </a:t>
            </a:r>
            <a:r>
              <a:rPr lang="en-US" u="sng" dirty="0"/>
              <a:t>Trident</a:t>
            </a:r>
            <a:r>
              <a:rPr lang="ru-RU" u="sng" dirty="0"/>
              <a:t>)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Семейство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WebKit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(Safari, Chrome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и прочие, включая мобильные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pPr marL="904875" indent="-523875">
              <a:buSzPct val="139000"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Opera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Cambria" pitchFamily="18" charset="0"/>
              </a:rPr>
              <a:t>проприетарный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движок </a:t>
            </a:r>
            <a:r>
              <a:rPr lang="en-US" u="sng" dirty="0"/>
              <a:t>Presto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8143900" cy="1071547"/>
          </a:xfrm>
        </p:spPr>
        <p:txBody>
          <a:bodyPr rIns="35717">
            <a:noAutofit/>
          </a:bodyPr>
          <a:lstStyle/>
          <a:p>
            <a:r>
              <a:rPr lang="ru-RU" b="1" dirty="0"/>
              <a:t>Распределение браузеров</a:t>
            </a:r>
            <a:br>
              <a:rPr lang="en-US" b="1" dirty="0"/>
            </a:br>
            <a:r>
              <a:rPr lang="ru-RU" b="1" dirty="0"/>
              <a:t>в сети (20</a:t>
            </a:r>
            <a:r>
              <a:rPr lang="en-US" b="1" dirty="0"/>
              <a:t>21</a:t>
            </a:r>
            <a:r>
              <a:rPr lang="ru-RU" b="1" dirty="0"/>
              <a:t>год)</a:t>
            </a:r>
            <a:endParaRPr lang="en-US" b="1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FB3CA1-8D47-46A5-AD86-F5C46D4C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124744"/>
            <a:ext cx="6488294" cy="54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5327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8143900" cy="1071547"/>
          </a:xfrm>
        </p:spPr>
        <p:txBody>
          <a:bodyPr rIns="35717">
            <a:noAutofit/>
          </a:bodyPr>
          <a:lstStyle/>
          <a:p>
            <a:r>
              <a:rPr lang="ru-RU" b="1" dirty="0"/>
              <a:t>Рейтинг браузеров (20</a:t>
            </a:r>
            <a:r>
              <a:rPr lang="en-US" b="1" dirty="0"/>
              <a:t>21</a:t>
            </a:r>
            <a:r>
              <a:rPr lang="ru-RU" b="1" dirty="0"/>
              <a:t>)</a:t>
            </a:r>
            <a:br>
              <a:rPr lang="en-US" b="1" dirty="0"/>
            </a:br>
            <a:r>
              <a:rPr lang="en-US" sz="1800" b="1" dirty="0"/>
              <a:t>https://tech.onliner.by/2021/04/06/brauzer</a:t>
            </a: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93862" y="1376407"/>
            <a:ext cx="7956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Статистика вещь сложная, и не всегда верится, что в ней сплошная правда. По </a:t>
            </a:r>
            <a:r>
              <a:rPr lang="ru-R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данным</a:t>
            </a:r>
            <a:r>
              <a:rPr lang="ru-RU" dirty="0"/>
              <a:t> </a:t>
            </a:r>
            <a:r>
              <a:rPr lang="ru-RU" dirty="0" err="1"/>
              <a:t>StatCounter</a:t>
            </a:r>
            <a:r>
              <a:rPr lang="ru-RU" dirty="0"/>
              <a:t>, </a:t>
            </a:r>
            <a:r>
              <a:rPr lang="ru-RU" i="1" u="sng" dirty="0"/>
              <a:t>первое место </a:t>
            </a:r>
            <a:r>
              <a:rPr lang="ru-RU" dirty="0"/>
              <a:t>по популярности среди браузеров занимает </a:t>
            </a:r>
            <a:r>
              <a:rPr lang="ru-RU" b="1" dirty="0" err="1"/>
              <a:t>Chrome</a:t>
            </a:r>
            <a:r>
              <a:rPr lang="ru-RU" dirty="0"/>
              <a:t>. С этим можно согласиться: </a:t>
            </a:r>
            <a:r>
              <a:rPr lang="ru-RU" dirty="0" err="1"/>
              <a:t>Google</a:t>
            </a:r>
            <a:r>
              <a:rPr lang="ru-RU" dirty="0"/>
              <a:t> действительно присутствует везде. А вот </a:t>
            </a:r>
            <a:r>
              <a:rPr lang="ru-RU" i="1" u="sng" dirty="0"/>
              <a:t>второе место </a:t>
            </a:r>
            <a:r>
              <a:rPr lang="ru-RU" dirty="0"/>
              <a:t>— у браузера </a:t>
            </a:r>
            <a:r>
              <a:rPr lang="ru-RU" b="1" dirty="0" err="1"/>
              <a:t>Safari</a:t>
            </a:r>
            <a:r>
              <a:rPr lang="ru-RU" dirty="0"/>
              <a:t>, если рассматривать все платформы, с которых пользователи выходят в интернет.</a:t>
            </a:r>
          </a:p>
          <a:p>
            <a:pPr algn="just"/>
            <a:r>
              <a:rPr lang="ru-RU" i="1" u="sng" dirty="0"/>
              <a:t>Третье</a:t>
            </a:r>
            <a:r>
              <a:rPr lang="ru-RU" dirty="0"/>
              <a:t> и </a:t>
            </a:r>
            <a:r>
              <a:rPr lang="ru-RU" i="1" u="sng" dirty="0"/>
              <a:t>четвертое</a:t>
            </a:r>
            <a:r>
              <a:rPr lang="ru-RU" dirty="0"/>
              <a:t> заняли </a:t>
            </a:r>
            <a:r>
              <a:rPr lang="ru-RU" b="1" dirty="0" err="1"/>
              <a:t>Firefox</a:t>
            </a:r>
            <a:r>
              <a:rPr lang="ru-RU" dirty="0"/>
              <a:t> и </a:t>
            </a:r>
            <a:r>
              <a:rPr lang="ru-RU" b="1" dirty="0" err="1"/>
              <a:t>Microsoft</a:t>
            </a:r>
            <a:r>
              <a:rPr lang="ru-RU" b="1" dirty="0"/>
              <a:t> </a:t>
            </a:r>
            <a:r>
              <a:rPr lang="ru-RU" b="1" dirty="0" err="1"/>
              <a:t>Edge</a:t>
            </a:r>
            <a:r>
              <a:rPr lang="ru-RU" dirty="0"/>
              <a:t>, что также добавляет драмы отчету. Эти браузеры занимают 3,68% и 3,45% рынка соответственно. У </a:t>
            </a:r>
            <a:r>
              <a:rPr lang="ru-RU" b="1" dirty="0" err="1"/>
              <a:t>Opera</a:t>
            </a:r>
            <a:r>
              <a:rPr lang="ru-RU" dirty="0"/>
              <a:t> — 2,13%, остальные программы «танцуют» вокруг доли в 1%.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В Беларуси, кстати, ситуация немного иная. </a:t>
            </a:r>
            <a:endParaRPr lang="en-US" dirty="0"/>
          </a:p>
          <a:p>
            <a:pPr algn="just"/>
            <a:r>
              <a:rPr lang="ru-RU" dirty="0"/>
              <a:t>Лидерство </a:t>
            </a:r>
            <a:r>
              <a:rPr lang="ru-R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остается</a:t>
            </a:r>
            <a:r>
              <a:rPr lang="ru-RU" dirty="0"/>
              <a:t> за </a:t>
            </a:r>
            <a:r>
              <a:rPr lang="ru-RU" b="1" dirty="0" err="1"/>
              <a:t>Chrome</a:t>
            </a:r>
            <a:r>
              <a:rPr lang="ru-RU" dirty="0"/>
              <a:t> с 67,96% по итогам марта, а вот второе место у </a:t>
            </a:r>
            <a:r>
              <a:rPr lang="ru-RU" b="1" dirty="0" err="1"/>
              <a:t>Opera</a:t>
            </a:r>
            <a:r>
              <a:rPr lang="ru-RU" dirty="0"/>
              <a:t> с 8,68% доли. Третье и четвертое места делят </a:t>
            </a:r>
            <a:r>
              <a:rPr lang="ru-RU" b="1" dirty="0" err="1"/>
              <a:t>Safari</a:t>
            </a:r>
            <a:r>
              <a:rPr lang="ru-RU" dirty="0"/>
              <a:t> и </a:t>
            </a:r>
            <a:r>
              <a:rPr lang="ru-RU" b="1" dirty="0" err="1"/>
              <a:t>Yandex</a:t>
            </a:r>
            <a:r>
              <a:rPr lang="ru-RU" b="1" dirty="0"/>
              <a:t> </a:t>
            </a:r>
            <a:r>
              <a:rPr lang="ru-RU" b="1" dirty="0" err="1"/>
              <a:t>Browser</a:t>
            </a:r>
            <a:r>
              <a:rPr lang="ru-RU" b="1" dirty="0"/>
              <a:t> </a:t>
            </a:r>
            <a:r>
              <a:rPr lang="ru-RU" dirty="0"/>
              <a:t>с примерно 7% у каждого, у </a:t>
            </a:r>
            <a:r>
              <a:rPr lang="ru-RU" b="1" dirty="0" err="1"/>
              <a:t>Firefox</a:t>
            </a:r>
            <a:r>
              <a:rPr lang="ru-RU" dirty="0"/>
              <a:t> 4,7%.</a:t>
            </a:r>
          </a:p>
          <a:p>
            <a:pPr algn="just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628242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571612"/>
            <a:ext cx="7429520" cy="3929090"/>
          </a:xfrm>
        </p:spPr>
        <p:txBody>
          <a:bodyPr rIns="35717" anchor="ctr">
            <a:normAutofit/>
          </a:bodyPr>
          <a:lstStyle/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Использова</a:t>
            </a:r>
            <a:r>
              <a:rPr lang="ru-RU" dirty="0" err="1">
                <a:solidFill>
                  <a:schemeClr val="tx1"/>
                </a:solidFill>
                <a:latin typeface="Cambria" pitchFamily="18" charset="0"/>
              </a:rPr>
              <a:t>ть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встроенны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средств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а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браузеров</a:t>
            </a: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Использова</a:t>
            </a:r>
            <a:r>
              <a:rPr lang="ru-RU" dirty="0" err="1">
                <a:solidFill>
                  <a:schemeClr val="tx1"/>
                </a:solidFill>
                <a:latin typeface="Cambria" pitchFamily="18" charset="0"/>
              </a:rPr>
              <a:t>ть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дополнительны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модул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и</a:t>
            </a:r>
            <a:r>
              <a:rPr lang="ru-RU" dirty="0">
                <a:latin typeface="Cambria" pitchFamily="18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(plug-ins)</a:t>
            </a: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Использова</a:t>
            </a:r>
            <a:r>
              <a:rPr lang="ru-RU" dirty="0" err="1">
                <a:solidFill>
                  <a:schemeClr val="tx1"/>
                </a:solidFill>
                <a:latin typeface="Cambria" pitchFamily="18" charset="0"/>
              </a:rPr>
              <a:t>ть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сторонни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е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программ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ы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00100" y="0"/>
            <a:ext cx="8143900" cy="1142984"/>
          </a:xfrm>
          <a:prstGeom prst="rect">
            <a:avLst/>
          </a:prstGeom>
        </p:spPr>
        <p:txBody>
          <a:bodyPr rIns="35717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Как тестировать </a:t>
            </a:r>
            <a:r>
              <a:rPr lang="en-US" sz="43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web-</a:t>
            </a:r>
            <a:r>
              <a:rPr kumimoji="0" lang="ru-RU" sz="4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приложения</a:t>
            </a:r>
            <a:endParaRPr kumimoji="0" lang="en-US" sz="4300" b="1" i="0" u="none" strike="noStrike" kern="1200" cap="none" spc="0" normalizeH="0" baseline="0" noProof="0" dirty="0" err="1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>
          <a:xfrm>
            <a:off x="1000100" y="0"/>
            <a:ext cx="7498080" cy="928670"/>
          </a:xfrm>
        </p:spPr>
        <p:txBody>
          <a:bodyPr/>
          <a:lstStyle/>
          <a:p>
            <a:r>
              <a:rPr lang="en-US" b="1" dirty="0"/>
              <a:t>WEB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приложение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086286" y="1142984"/>
            <a:ext cx="8001024" cy="16379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sz="2600" dirty="0">
                <a:latin typeface="Cambria" pitchFamily="18" charset="0"/>
              </a:rPr>
              <a:t>это клиент-серверное приложение, в котором клиентом выступает браузер, а сервером </a:t>
            </a:r>
            <a:r>
              <a:rPr lang="ru-RU" sz="2600" dirty="0" err="1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-сервер, что уже является по сути двумя разнополыми программами, которые необходимо тестировать как отдельно, так и в связке.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500" dirty="0"/>
              <a:t>Тестирование </a:t>
            </a:r>
            <a:r>
              <a:rPr lang="en-US" sz="1500" dirty="0"/>
              <a:t>web-</a:t>
            </a:r>
            <a:r>
              <a:rPr lang="ru-RU" sz="1500" dirty="0"/>
              <a:t>приложений</a:t>
            </a:r>
          </a:p>
        </p:txBody>
      </p:sp>
      <p:pic>
        <p:nvPicPr>
          <p:cNvPr id="2050" name="Picture 2" descr="Рис.1.1. Структура web-прилож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58" y="2852936"/>
            <a:ext cx="497915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0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8143900" cy="1214422"/>
          </a:xfrm>
        </p:spPr>
        <p:txBody>
          <a:bodyPr rIns="35717">
            <a:noAutofit/>
          </a:bodyPr>
          <a:lstStyle/>
          <a:p>
            <a:pPr eaLnBrk="1" hangingPunct="1"/>
            <a:r>
              <a:rPr lang="ru-RU" b="1" dirty="0"/>
              <a:t>Основные цели использования инструментов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828800"/>
            <a:ext cx="8072462" cy="4029092"/>
          </a:xfrm>
        </p:spPr>
        <p:txBody>
          <a:bodyPr rIns="35717" anchor="ctr">
            <a:noAutofit/>
          </a:bodyPr>
          <a:lstStyle/>
          <a:p>
            <a:pPr marL="625475" indent="-533400" algn="l" eaLnBrk="1" hangingPunct="1">
              <a:lnSpc>
                <a:spcPct val="8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Найти причину задержки загрузки сайта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625475" indent="-533400" algn="l" eaLnBrk="1" hangingPunct="1">
              <a:lnSpc>
                <a:spcPct val="8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Найти причину медленной работы сайта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625475" indent="-533400" algn="l" eaLnBrk="1" hangingPunct="1">
              <a:lnSpc>
                <a:spcPct val="8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Найти причину различий в дизайне сайта под разными браузерами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625475" indent="-533400" algn="l" eaLnBrk="1" hangingPunct="1">
              <a:lnSpc>
                <a:spcPct val="8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Установить причину ошибок работы сайта</a:t>
            </a:r>
          </a:p>
          <a:p>
            <a:pPr marL="625475" indent="-533400" algn="l" eaLnBrk="1" hangingPunct="1">
              <a:lnSpc>
                <a:spcPct val="8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Установить суммарный объем загружаемых данных сайта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"/>
            <a:ext cx="7772400" cy="1000108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Основные  средства</a:t>
            </a:r>
            <a:endParaRPr 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4" y="1463675"/>
            <a:ext cx="7929586" cy="4191000"/>
          </a:xfrm>
        </p:spPr>
        <p:txBody>
          <a:bodyPr rIns="35717" anchor="ctr">
            <a:normAutofit/>
          </a:bodyPr>
          <a:lstStyle/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Контроль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ошибок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работа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с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отладчиком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Контроль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ресурсов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Профилирование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Аудит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страниц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904875" indent="-523875" algn="l" eaLnBrk="1" hangingPunct="1">
              <a:buSzPct val="139000"/>
              <a:buFontTx/>
              <a:buBlip>
                <a:blip r:embed="rId3"/>
              </a:buBlip>
            </a:pPr>
            <a:r>
              <a:rPr lang="en-US" dirty="0" err="1">
                <a:solidFill>
                  <a:schemeClr val="tx1"/>
                </a:solidFill>
                <a:latin typeface="Cambria" pitchFamily="18" charset="0"/>
              </a:rPr>
              <a:t>Валидация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HTML</a:t>
            </a:r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143000"/>
          </a:xfrm>
        </p:spPr>
        <p:txBody>
          <a:bodyPr>
            <a:normAutofit/>
          </a:bodyPr>
          <a:lstStyle/>
          <a:p>
            <a:r>
              <a:rPr lang="ru-RU" b="1" dirty="0"/>
              <a:t>Отладка </a:t>
            </a:r>
            <a:r>
              <a:rPr lang="en-US" b="1" dirty="0"/>
              <a:t>Web-</a:t>
            </a:r>
            <a:r>
              <a:rPr lang="ru-RU" b="1" dirty="0"/>
              <a:t>приложений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071546"/>
            <a:ext cx="8072462" cy="528641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ru-RU" sz="2200" dirty="0">
                <a:latin typeface="Cambria" pitchFamily="18" charset="0"/>
              </a:rPr>
              <a:t>Инструменты отладки позволяют инспектировать всё что только можно на странице. </a:t>
            </a:r>
          </a:p>
          <a:p>
            <a:pPr algn="just">
              <a:lnSpc>
                <a:spcPct val="80000"/>
              </a:lnSpc>
              <a:buNone/>
            </a:pPr>
            <a:r>
              <a:rPr lang="ru-RU" sz="2200" dirty="0">
                <a:latin typeface="Cambria" pitchFamily="18" charset="0"/>
              </a:rPr>
              <a:t>С их помощью можно: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просматривать элементы соответствующие определённому HTML коду (например, какой-нибудь заголовок)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получить общий CSS используемый на странице и какой CSS применяется к элементу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модифицировать CSS в реальном времени и визуально увидеть ваши изменения в браузере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увидеть HTTP запросы производимые браузером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запускать </a:t>
            </a:r>
            <a:r>
              <a:rPr lang="ru-RU" sz="2200" dirty="0" err="1">
                <a:latin typeface="Cambria" pitchFamily="18" charset="0"/>
              </a:rPr>
              <a:t>JavaScript</a:t>
            </a:r>
            <a:r>
              <a:rPr lang="ru-RU" sz="2200" dirty="0">
                <a:latin typeface="Cambria" pitchFamily="18" charset="0"/>
              </a:rPr>
              <a:t> код в середине содержимого страницы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определять узкие места в производительности и производить её измерение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200" dirty="0">
                <a:latin typeface="Cambria" pitchFamily="18" charset="0"/>
              </a:rPr>
              <a:t>изменять ресурсы </a:t>
            </a:r>
            <a:r>
              <a:rPr lang="ru-RU" sz="2200" dirty="0" err="1">
                <a:latin typeface="Cambria" pitchFamily="18" charset="0"/>
              </a:rPr>
              <a:t>оффлайн</a:t>
            </a:r>
            <a:r>
              <a:rPr lang="ru-RU" sz="2200" dirty="0">
                <a:latin typeface="Cambria" pitchFamily="18" charset="0"/>
              </a:rPr>
              <a:t>, чтобы понять какие данные, что запрашивает страница, хранятся локально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894018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43000"/>
            <a:ext cx="6375400" cy="5414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6" name="Rectangle 4"/>
          <p:cNvSpPr>
            <a:spLocks/>
          </p:cNvSpPr>
          <p:nvPr/>
        </p:nvSpPr>
        <p:spPr bwMode="auto">
          <a:xfrm>
            <a:off x="3106738" y="5748338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Консоль</a:t>
            </a:r>
            <a:r>
              <a:rPr 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ошибок</a:t>
            </a:r>
            <a:endParaRPr lang="en-US" sz="3000" dirty="0">
              <a:effectLst>
                <a:outerShdw blurRad="38100" dist="38100" dir="2700000" algn="tl">
                  <a:srgbClr val="C0C0C0"/>
                </a:outerShdw>
              </a:effectLst>
              <a:latin typeface="Monaco" charset="0"/>
              <a:cs typeface="+mn-cs"/>
              <a:sym typeface="Monaco" charset="0"/>
            </a:endParaRP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 rot="16200000">
            <a:off x="-1131912" y="3568701"/>
            <a:ext cx="4721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Точка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останова</a:t>
            </a: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aco" charset="0"/>
              <a:cs typeface="+mn-cs"/>
              <a:sym typeface="Monaco" charset="0"/>
            </a:endParaRPr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6064250" y="4179888"/>
            <a:ext cx="1752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Стек и переменные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Консоль ошибок и отладчик</a:t>
            </a:r>
            <a:endParaRPr lang="en-US" b="1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589088" y="5410200"/>
            <a:ext cx="282575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870075" y="5408613"/>
            <a:ext cx="282575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149475" y="5410200"/>
            <a:ext cx="282575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936875" y="6357938"/>
            <a:ext cx="1582738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2" grpId="1" animBg="1"/>
      <p:bldP spid="11273" grpId="0" animBg="1"/>
      <p:bldP spid="11273" grpId="1" animBg="1"/>
      <p:bldP spid="11274" grpId="0" animBg="1"/>
      <p:bldP spid="11274" grpId="1" animBg="1"/>
      <p:bldP spid="11275" grpId="0" animBg="1"/>
      <p:bldP spid="1127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Статистика запросов</a:t>
            </a:r>
            <a:endParaRPr lang="en-US" b="1" dirty="0"/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43000"/>
            <a:ext cx="7434263" cy="532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9530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ru-RU" sz="420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12293" name="Line 10"/>
          <p:cNvSpPr>
            <a:spLocks noChangeShapeType="1"/>
          </p:cNvSpPr>
          <p:nvPr/>
        </p:nvSpPr>
        <p:spPr bwMode="auto">
          <a:xfrm>
            <a:off x="5410200" y="40671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249988" y="3397250"/>
            <a:ext cx="2438400" cy="1325563"/>
            <a:chOff x="3937" y="2176"/>
            <a:chExt cx="1536" cy="835"/>
          </a:xfrm>
        </p:grpSpPr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937" y="2189"/>
              <a:ext cx="1500" cy="8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ru-RU" sz="4200">
                <a:solidFill>
                  <a:srgbClr val="000000"/>
                </a:solidFill>
                <a:latin typeface="Gill Sans"/>
                <a:sym typeface="Gill Sans"/>
              </a:endParaRPr>
            </a:p>
          </p:txBody>
        </p:sp>
        <p:pic>
          <p:nvPicPr>
            <p:cNvPr id="27660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9" y="2321"/>
              <a:ext cx="43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511" y="2284"/>
              <a:ext cx="0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4202" y="228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3" name="Line 16"/>
            <p:cNvSpPr>
              <a:spLocks noChangeShapeType="1"/>
            </p:cNvSpPr>
            <p:nvPr/>
          </p:nvSpPr>
          <p:spPr bwMode="auto">
            <a:xfrm>
              <a:off x="4392" y="2363"/>
              <a:ext cx="0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4" name="Line 18"/>
            <p:cNvSpPr>
              <a:spLocks noChangeShapeType="1"/>
            </p:cNvSpPr>
            <p:nvPr/>
          </p:nvSpPr>
          <p:spPr bwMode="auto">
            <a:xfrm>
              <a:off x="4061" y="2324"/>
              <a:ext cx="1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>
              <a:off x="4197" y="2324"/>
              <a:ext cx="30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>
              <a:off x="4505" y="2324"/>
              <a:ext cx="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7" name="Text Box 21"/>
            <p:cNvSpPr txBox="1">
              <a:spLocks noChangeArrowheads="1"/>
            </p:cNvSpPr>
            <p:nvPr/>
          </p:nvSpPr>
          <p:spPr bwMode="auto">
            <a:xfrm>
              <a:off x="4528" y="2176"/>
              <a:ext cx="7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ru-RU" sz="1200" b="1">
                  <a:solidFill>
                    <a:schemeClr val="accent2"/>
                  </a:solidFill>
                  <a:latin typeface="Helvetica" pitchFamily="34" charset="0"/>
                  <a:sym typeface="Gill Sans"/>
                </a:rPr>
                <a:t>Общее время запроса</a:t>
              </a:r>
              <a:endParaRPr lang="en-US" sz="1200" b="1">
                <a:solidFill>
                  <a:schemeClr val="accent2"/>
                </a:solidFill>
                <a:latin typeface="Helvetica" pitchFamily="34" charset="0"/>
                <a:sym typeface="Gill Sans"/>
              </a:endParaRPr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4055" y="2600"/>
              <a:ext cx="14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>
              <a:off x="4197" y="2600"/>
              <a:ext cx="20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70" name="Text Box 25"/>
            <p:cNvSpPr txBox="1">
              <a:spLocks noChangeArrowheads="1"/>
            </p:cNvSpPr>
            <p:nvPr/>
          </p:nvSpPr>
          <p:spPr bwMode="auto">
            <a:xfrm>
              <a:off x="4458" y="2446"/>
              <a:ext cx="10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ru-RU" sz="1200" b="1">
                  <a:solidFill>
                    <a:srgbClr val="FF3300"/>
                  </a:solidFill>
                  <a:latin typeface="Helvetica" pitchFamily="34" charset="0"/>
                  <a:sym typeface="Gill Sans"/>
                </a:rPr>
                <a:t>Время ожидания ответа</a:t>
              </a:r>
              <a:endParaRPr lang="en-US" sz="1200" b="1">
                <a:solidFill>
                  <a:srgbClr val="FF3300"/>
                </a:solidFill>
                <a:latin typeface="Helvetica" pitchFamily="34" charset="0"/>
                <a:sym typeface="Gill Sans"/>
              </a:endParaRPr>
            </a:p>
          </p:txBody>
        </p:sp>
        <p:sp>
          <p:nvSpPr>
            <p:cNvPr id="27671" name="Line 26"/>
            <p:cNvSpPr>
              <a:spLocks noChangeShapeType="1"/>
            </p:cNvSpPr>
            <p:nvPr/>
          </p:nvSpPr>
          <p:spPr bwMode="auto">
            <a:xfrm>
              <a:off x="4391" y="2600"/>
              <a:ext cx="50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72" name="Line 30"/>
            <p:cNvSpPr>
              <a:spLocks noChangeShapeType="1"/>
            </p:cNvSpPr>
            <p:nvPr/>
          </p:nvSpPr>
          <p:spPr bwMode="auto">
            <a:xfrm>
              <a:off x="4305" y="2876"/>
              <a:ext cx="200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73" name="Line 31"/>
            <p:cNvSpPr>
              <a:spLocks noChangeShapeType="1"/>
            </p:cNvSpPr>
            <p:nvPr/>
          </p:nvSpPr>
          <p:spPr bwMode="auto">
            <a:xfrm>
              <a:off x="4499" y="2876"/>
              <a:ext cx="509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74" name="Line 32"/>
            <p:cNvSpPr>
              <a:spLocks noChangeShapeType="1"/>
            </p:cNvSpPr>
            <p:nvPr/>
          </p:nvSpPr>
          <p:spPr bwMode="auto">
            <a:xfrm>
              <a:off x="4259" y="2876"/>
              <a:ext cx="14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675" name="Text Box 33"/>
            <p:cNvSpPr txBox="1">
              <a:spLocks noChangeArrowheads="1"/>
            </p:cNvSpPr>
            <p:nvPr/>
          </p:nvSpPr>
          <p:spPr bwMode="auto">
            <a:xfrm>
              <a:off x="4564" y="2728"/>
              <a:ext cx="7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ru-RU" sz="1200" b="1">
                  <a:solidFill>
                    <a:srgbClr val="006600"/>
                  </a:solidFill>
                  <a:latin typeface="Helvetica" pitchFamily="34" charset="0"/>
                  <a:sym typeface="Gill Sans"/>
                </a:rPr>
                <a:t>Время ответа</a:t>
              </a:r>
              <a:endParaRPr lang="en-US" sz="1200" b="1">
                <a:solidFill>
                  <a:srgbClr val="006600"/>
                </a:solidFill>
                <a:latin typeface="Helvetica" pitchFamily="34" charset="0"/>
                <a:sym typeface="Gill Sans"/>
              </a:endParaRPr>
            </a:p>
          </p:txBody>
        </p:sp>
      </p:grp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3783013" y="1735138"/>
            <a:ext cx="444500" cy="455453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225925" y="1733550"/>
            <a:ext cx="444500" cy="45545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622550" y="6281738"/>
            <a:ext cx="3871913" cy="18573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12319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62113" y="1925638"/>
            <a:ext cx="6462712" cy="3757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17 0.00023 L 1.66667E-6 3.9278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313" grpId="0" animBg="1"/>
      <p:bldP spid="12313" grpId="1" animBg="1"/>
      <p:bldP spid="12314" grpId="0" animBg="1"/>
      <p:bldP spid="12314" grpId="1" animBg="1"/>
      <p:bldP spid="12318" grpId="0" animBg="1"/>
      <p:bldP spid="1231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90600"/>
            <a:ext cx="6518275" cy="55292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243" name="Rectangle 3"/>
          <p:cNvSpPr>
            <a:spLocks/>
          </p:cNvSpPr>
          <p:nvPr/>
        </p:nvSpPr>
        <p:spPr bwMode="auto">
          <a:xfrm>
            <a:off x="3182938" y="3490913"/>
            <a:ext cx="4527550" cy="156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Ресурсы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страниц</a:t>
            </a: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aco" charset="0"/>
              <a:cs typeface="+mn-cs"/>
              <a:sym typeface="Monaco" charset="0"/>
            </a:endParaRPr>
          </a:p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Локальные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ресурсы</a:t>
            </a: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aco" charset="0"/>
              <a:cs typeface="+mn-cs"/>
              <a:sym typeface="Monaco" charset="0"/>
            </a:endParaRPr>
          </a:p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Базы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данных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Сводка ресурсов</a:t>
            </a:r>
            <a:endParaRPr lang="en-US" b="1" dirty="0"/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94" y="1006475"/>
            <a:ext cx="8077200" cy="5467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67" name="Rectangle 3"/>
          <p:cNvSpPr>
            <a:spLocks/>
          </p:cNvSpPr>
          <p:nvPr/>
        </p:nvSpPr>
        <p:spPr bwMode="auto">
          <a:xfrm>
            <a:off x="1604994" y="5791200"/>
            <a:ext cx="6188075" cy="54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642938">
              <a:spcBef>
                <a:spcPct val="0"/>
              </a:spcBef>
              <a:buSzTx/>
              <a:buFontTx/>
              <a:buNone/>
              <a:defRPr/>
            </a:pP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DOM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элементы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редактор</a:t>
            </a: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aco" charset="0"/>
                <a:cs typeface="+mn-cs"/>
                <a:sym typeface="Monaco" charset="0"/>
              </a:rPr>
              <a:t> CSS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-24"/>
            <a:ext cx="7615262" cy="1019175"/>
          </a:xfrm>
        </p:spPr>
        <p:txBody>
          <a:bodyPr rIns="35717">
            <a:normAutofit/>
          </a:bodyPr>
          <a:lstStyle/>
          <a:p>
            <a:r>
              <a:rPr lang="en-US" b="1" dirty="0"/>
              <a:t>DOM viewer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503394" y="6264275"/>
            <a:ext cx="282575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1357298"/>
            <a:ext cx="3357586" cy="14763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sz="5000" b="1" dirty="0"/>
              <a:t>Пример</a:t>
            </a:r>
            <a:endParaRPr lang="en-US" sz="5000" b="1" dirty="0"/>
          </a:p>
        </p:txBody>
      </p:sp>
      <p:pic>
        <p:nvPicPr>
          <p:cNvPr id="21506" name="Picture 2" descr="http://epsiloncool.ru/wp-content/uploads/2013/08/debug-cod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786190"/>
            <a:ext cx="3752850" cy="26098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00100" y="1285860"/>
            <a:ext cx="8143900" cy="5011738"/>
          </a:xfrm>
        </p:spPr>
        <p:txBody>
          <a:bodyPr rIns="35717" anchor="ctr">
            <a:normAutofit lnSpcReduction="10000"/>
          </a:bodyPr>
          <a:lstStyle/>
          <a:p>
            <a:pPr marL="904875" indent="-523875" algn="l" eaLnBrk="1" hangingPunct="1">
              <a:spcBef>
                <a:spcPct val="35000"/>
              </a:spcBef>
              <a:spcAft>
                <a:spcPct val="35000"/>
              </a:spcAft>
              <a:buSzPct val="139000"/>
              <a:buFont typeface="Wingdings" pitchFamily="2" charset="2"/>
              <a:buChar char="q"/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Дано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: 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разработано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web 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приложение. </a:t>
            </a:r>
          </a:p>
          <a:p>
            <a:pPr marL="904875" indent="-523875" algn="l" eaLnBrk="1" hangingPunct="1">
              <a:spcBef>
                <a:spcPct val="35000"/>
              </a:spcBef>
              <a:spcAft>
                <a:spcPct val="35000"/>
              </a:spcAft>
              <a:buSzPct val="139000"/>
              <a:buFont typeface="Wingdings" pitchFamily="2" charset="2"/>
              <a:buChar char="q"/>
            </a:pP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Полученные жалобы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от заказчика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Cambria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На титульной странице сбита разметка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Вход в систему занимает длительное время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Страница 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Заказы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”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 не реагирует ни на какие кнопки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Страница 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Контроль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”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 никогда не завершает загрузку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Страница 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Отчет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” 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отображается крайне медленно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Текст на странице 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Документы</a:t>
            </a:r>
            <a:r>
              <a:rPr lang="en-US" sz="2200" dirty="0">
                <a:solidFill>
                  <a:schemeClr val="tx1"/>
                </a:solidFill>
                <a:latin typeface="Cambria" pitchFamily="18" charset="0"/>
              </a:rPr>
              <a:t>” </a:t>
            </a: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слишком большого размера</a:t>
            </a:r>
          </a:p>
          <a:p>
            <a:pPr marL="892175" lvl="1" indent="-260350" algn="l" eaLnBrk="1" hangingPunct="1">
              <a:lnSpc>
                <a:spcPct val="120000"/>
              </a:lnSpc>
              <a:spcBef>
                <a:spcPts val="0"/>
              </a:spcBef>
              <a:buSzPct val="139000"/>
              <a:buFontTx/>
              <a:buBlip>
                <a:blip r:embed="rId3"/>
              </a:buBlip>
            </a:pPr>
            <a:r>
              <a:rPr lang="ru-RU" sz="2200" dirty="0">
                <a:solidFill>
                  <a:schemeClr val="tx1"/>
                </a:solidFill>
                <a:latin typeface="Cambria" pitchFamily="18" charset="0"/>
              </a:rPr>
              <a:t>Клиент просит проверить, не хранятся ли какие-либо приватные данные в открытом виде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0"/>
            <a:ext cx="7686700" cy="11715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Начальные данные</a:t>
            </a:r>
            <a:endParaRPr lang="en-US" b="1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42976" y="1257300"/>
            <a:ext cx="7858148" cy="5011738"/>
          </a:xfrm>
          <a:noFill/>
        </p:spPr>
        <p:txBody>
          <a:bodyPr rIns="35717" anchor="ctr"/>
          <a:lstStyle/>
          <a:p>
            <a:pPr algn="just" defTabSz="114300" eaLnBrk="1" hangingPunct="1">
              <a:spcBef>
                <a:spcPct val="35000"/>
              </a:spcBef>
              <a:spcAft>
                <a:spcPct val="35000"/>
              </a:spcAft>
              <a:buSzPct val="139000"/>
              <a:buNone/>
            </a:pP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Инженер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по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качеству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должен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провести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начальный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анализ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проблем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и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передать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результаты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программистам</a:t>
            </a:r>
            <a:r>
              <a:rPr lang="en-US" sz="3300" dirty="0">
                <a:solidFill>
                  <a:schemeClr val="tx1"/>
                </a:solidFill>
                <a:latin typeface="Cambria" pitchFamily="18" charset="0"/>
              </a:rPr>
              <a:t> web </a:t>
            </a:r>
            <a:r>
              <a:rPr lang="en-US" sz="3300" dirty="0" err="1">
                <a:solidFill>
                  <a:schemeClr val="tx1"/>
                </a:solidFill>
                <a:latin typeface="Cambria" pitchFamily="18" charset="0"/>
              </a:rPr>
              <a:t>приложения</a:t>
            </a:r>
            <a:endParaRPr lang="en-US" sz="3300" dirty="0">
              <a:solidFill>
                <a:schemeClr val="tx1"/>
              </a:solidFill>
              <a:latin typeface="Cambria" pitchFamily="18" charset="0"/>
            </a:endParaRPr>
          </a:p>
          <a:p>
            <a:pPr algn="l" defTabSz="114300" eaLnBrk="1" hangingPunct="1">
              <a:spcBef>
                <a:spcPct val="35000"/>
              </a:spcBef>
              <a:spcAft>
                <a:spcPct val="35000"/>
              </a:spcAft>
              <a:buSzPct val="139000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38" y="152400"/>
            <a:ext cx="7615262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sz="5000" b="1" dirty="0"/>
              <a:t>Задача</a:t>
            </a:r>
            <a:endParaRPr lang="en-US" sz="5000" b="1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/>
          </a:bodyPr>
          <a:lstStyle/>
          <a:p>
            <a:r>
              <a:rPr lang="ru-RU" sz="3800" b="1" spc="-180" dirty="0"/>
              <a:t>Сравнение  </a:t>
            </a:r>
            <a:r>
              <a:rPr lang="en-US" sz="3800" b="1" spc="-180" dirty="0"/>
              <a:t>desktop </a:t>
            </a:r>
            <a:r>
              <a:rPr lang="ru-RU" sz="3800" b="1" dirty="0"/>
              <a:t>и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81378"/>
              </p:ext>
            </p:extLst>
          </p:nvPr>
        </p:nvGraphicFramePr>
        <p:xfrm>
          <a:off x="1000100" y="1282003"/>
          <a:ext cx="8143900" cy="48985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9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556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ambria" pitchFamily="18" charset="0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Desktop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Web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99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sz="2000" dirty="0">
                          <a:latin typeface="Cambria" pitchFamily="18" charset="0"/>
                        </a:rPr>
                        <a:t>Технологические</a:t>
                      </a:r>
                      <a:r>
                        <a:rPr lang="ru-RU" sz="2000" baseline="0" dirty="0">
                          <a:latin typeface="Cambria" pitchFamily="18" charset="0"/>
                        </a:rPr>
                        <a:t> отличия</a:t>
                      </a:r>
                      <a:endParaRPr lang="en-US" sz="2000" b="1" dirty="0">
                        <a:latin typeface="Cambria" pitchFamily="18" charset="0"/>
                      </a:endParaRP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работает с использованием одной или семейства родственных технологий.</a:t>
                      </a:r>
                      <a:endParaRPr lang="ru-RU" sz="2000" dirty="0">
                        <a:latin typeface="Calibri" panose="020F0502020204030204" pitchFamily="34" charset="0"/>
                      </a:endParaRP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работает с использованием принципиально различных технологий.</a:t>
                      </a:r>
                      <a:endParaRPr lang="ru-RU" sz="2000" dirty="0">
                        <a:latin typeface="Calibri" panose="020F0502020204030204" pitchFamily="34" charset="0"/>
                      </a:endParaRPr>
                    </a:p>
                  </a:txBody>
                  <a:tcPr marL="38779" marR="38779" marT="19389" marB="193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871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sz="2000" dirty="0">
                          <a:latin typeface="Cambria" pitchFamily="18" charset="0"/>
                        </a:rPr>
                        <a:t>Структурные отличия</a:t>
                      </a: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“монолитное”. Состоит из одного или небольшого количества модулей. Не использует серверы БД, </a:t>
                      </a:r>
                      <a:r>
                        <a:rPr kumimoji="0" lang="ru-RU" sz="20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-серверы и т.д.</a:t>
                      </a:r>
                      <a:endParaRPr lang="ru-RU" sz="2000" dirty="0">
                        <a:latin typeface="Calibri" panose="020F0502020204030204" pitchFamily="34" charset="0"/>
                      </a:endParaRP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“многокомпонентное”. Состоит из большого числа модулей. Обязательно использует серверы БД, </a:t>
                      </a:r>
                      <a:r>
                        <a:rPr kumimoji="0" lang="ru-RU" sz="20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-серверы, серверы приложений.</a:t>
                      </a:r>
                      <a:r>
                        <a:rPr lang="ru-RU" sz="2000" dirty="0"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38779" marR="38779" marT="19389" marB="193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709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sz="2000" dirty="0">
                          <a:latin typeface="Cambria" pitchFamily="18" charset="0"/>
                        </a:rPr>
                        <a:t>Отличия</a:t>
                      </a:r>
                      <a:r>
                        <a:rPr lang="ru-RU" sz="2000" baseline="0" dirty="0">
                          <a:latin typeface="Cambria" pitchFamily="18" charset="0"/>
                        </a:rPr>
                        <a:t> режимов работы</a:t>
                      </a:r>
                      <a:endParaRPr lang="ru-RU" sz="2000" dirty="0">
                        <a:latin typeface="Cambria" pitchFamily="18" charset="0"/>
                      </a:endParaRP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работает </a:t>
                      </a:r>
                      <a:r>
                        <a:rPr kumimoji="0" lang="ru-RU" sz="2000" b="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 режиме реального времени</a:t>
                      </a: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т.е. известно о действиях пользователя сразу же, как только оно выполнено.</a:t>
                      </a:r>
                      <a:endParaRPr lang="ru-RU" sz="2000" dirty="0">
                        <a:latin typeface="Calibri" panose="020F0502020204030204" pitchFamily="34" charset="0"/>
                      </a:endParaRPr>
                    </a:p>
                  </a:txBody>
                  <a:tcPr marL="38779" marR="38779" marT="19389" marB="19389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работает в режиме “запрос-ответ”, т.е. известно о некотором наборе действий только после запроса на сервер.</a:t>
                      </a:r>
                      <a:endParaRPr lang="ru-RU" sz="2000" dirty="0">
                        <a:latin typeface="Calibri" panose="020F0502020204030204" pitchFamily="34" charset="0"/>
                      </a:endParaRPr>
                    </a:p>
                  </a:txBody>
                  <a:tcPr marL="38779" marR="38779" marT="19389" marB="193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sz="5000" b="1" dirty="0"/>
              <a:t>Сбита разметка страницы</a:t>
            </a:r>
            <a:endParaRPr lang="en-US" sz="5000" b="1" dirty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1050925"/>
            <a:ext cx="6704013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749800" y="1765300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При анализе ресурсов, выяснилось, что изображение, необходимое для разметки страницы, не найдено</a:t>
            </a:r>
            <a:r>
              <a:rPr lang="en-US" sz="2000" dirty="0">
                <a:solidFill>
                  <a:srgbClr val="000000"/>
                </a:solidFill>
                <a:latin typeface="Gill Sans"/>
                <a:sym typeface="Gill Sans"/>
              </a:rPr>
              <a:t>.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656013" y="2822575"/>
            <a:ext cx="1517650" cy="354013"/>
          </a:xfrm>
          <a:prstGeom prst="leftArrow">
            <a:avLst>
              <a:gd name="adj1" fmla="val 50000"/>
              <a:gd name="adj2" fmla="val 1071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187700" y="2844800"/>
            <a:ext cx="461963" cy="3016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 animBg="1"/>
      <p:bldP spid="44040" grpId="0" animBg="1"/>
      <p:bldP spid="4404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14422"/>
            <a:ext cx="72771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0"/>
            <a:ext cx="8143900" cy="1019175"/>
          </a:xfrm>
        </p:spPr>
        <p:txBody>
          <a:bodyPr rIns="35717">
            <a:noAutofit/>
          </a:bodyPr>
          <a:lstStyle/>
          <a:p>
            <a:pPr eaLnBrk="1" hangingPunct="1"/>
            <a:r>
              <a:rPr lang="ru-RU" sz="5000" b="1" dirty="0"/>
              <a:t>Долгая обработка запросов</a:t>
            </a:r>
            <a:endParaRPr lang="en-US" sz="5000" b="1" dirty="0"/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1530328" y="2327259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При анализе ресурсов, выяснилось, что время ответа сервера составляет 10 секунд. Проблема </a:t>
            </a:r>
            <a:r>
              <a:rPr lang="en-US" sz="2000">
                <a:solidFill>
                  <a:srgbClr val="000000"/>
                </a:solidFill>
                <a:latin typeface="Gill Sans"/>
                <a:sym typeface="Gill Sans"/>
              </a:rPr>
              <a:t>- </a:t>
            </a: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на серверной стороне</a:t>
            </a:r>
            <a:r>
              <a:rPr lang="en-US" sz="2000">
                <a:solidFill>
                  <a:srgbClr val="000000"/>
                </a:solidFill>
                <a:latin typeface="Gill Sans"/>
                <a:sym typeface="Gill Sans"/>
              </a:rPr>
              <a:t>.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4567216" y="2193909"/>
            <a:ext cx="2273300" cy="17065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973 h 21600"/>
              <a:gd name="T20" fmla="*/ 1924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070" y="0"/>
                </a:moveTo>
                <a:lnTo>
                  <a:pt x="14540" y="6904"/>
                </a:lnTo>
                <a:lnTo>
                  <a:pt x="16900" y="6904"/>
                </a:lnTo>
                <a:lnTo>
                  <a:pt x="16900" y="18973"/>
                </a:lnTo>
                <a:lnTo>
                  <a:pt x="0" y="18973"/>
                </a:lnTo>
                <a:lnTo>
                  <a:pt x="0" y="21600"/>
                </a:lnTo>
                <a:lnTo>
                  <a:pt x="19240" y="21600"/>
                </a:lnTo>
                <a:lnTo>
                  <a:pt x="19240" y="6904"/>
                </a:lnTo>
                <a:lnTo>
                  <a:pt x="21600" y="690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893" y="1285860"/>
            <a:ext cx="6459538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-24"/>
            <a:ext cx="8143900" cy="795337"/>
          </a:xfrm>
        </p:spPr>
        <p:txBody>
          <a:bodyPr rIns="35717">
            <a:noAutofit/>
          </a:bodyPr>
          <a:lstStyle/>
          <a:p>
            <a:pPr eaLnBrk="1" hangingPunct="1"/>
            <a:r>
              <a:rPr lang="ru-RU" b="1" dirty="0"/>
              <a:t>Нажатия на кнопки не работают</a:t>
            </a:r>
            <a:endParaRPr lang="en-US" b="1" dirty="0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5546756" y="3149585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При запуске отладчика</a:t>
            </a:r>
            <a:r>
              <a:rPr lang="en-US" sz="2000">
                <a:solidFill>
                  <a:srgbClr val="000000"/>
                </a:solidFill>
                <a:latin typeface="Gill Sans"/>
                <a:sym typeface="Gill Sans"/>
              </a:rPr>
              <a:t>, </a:t>
            </a: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в консоли были обнаружены фатальные ошибки.</a:t>
            </a:r>
            <a:endParaRPr lang="en-US" sz="200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4400581" y="4616435"/>
            <a:ext cx="1562100" cy="354012"/>
          </a:xfrm>
          <a:prstGeom prst="leftArrow">
            <a:avLst>
              <a:gd name="adj1" fmla="val 50000"/>
              <a:gd name="adj2" fmla="val 11031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0331" y="1200172"/>
            <a:ext cx="6600825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7618" y="-24"/>
            <a:ext cx="8126382" cy="1071570"/>
          </a:xfrm>
        </p:spPr>
        <p:txBody>
          <a:bodyPr rIns="35717" anchor="ctr">
            <a:noAutofit/>
          </a:bodyPr>
          <a:lstStyle/>
          <a:p>
            <a:r>
              <a:rPr lang="ru-RU" b="1" dirty="0"/>
              <a:t>Страница не завершает загрузку</a:t>
            </a:r>
            <a:endParaRPr lang="en-US" b="1" dirty="0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914431" y="1998685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Обнаружены постоянные длительные </a:t>
            </a:r>
            <a:r>
              <a:rPr lang="en-US" sz="2000" dirty="0">
                <a:solidFill>
                  <a:srgbClr val="000000"/>
                </a:solidFill>
                <a:latin typeface="Gill Sans"/>
                <a:sym typeface="Gill Sans"/>
              </a:rPr>
              <a:t>XHR </a:t>
            </a: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запросы, которые в определенный момент времени приводят к ошибке на сервере. </a:t>
            </a:r>
            <a:endParaRPr lang="en-US" sz="200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135719" y="1949472"/>
            <a:ext cx="2708275" cy="43497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113244" y="4437085"/>
            <a:ext cx="506412" cy="7794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11" grpId="0" animBg="1"/>
      <p:bldP spid="47111" grpId="1" animBg="1"/>
      <p:bldP spid="47112" grpId="0" animBg="1"/>
      <p:bldP spid="471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85850"/>
            <a:ext cx="7534275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1"/>
            <a:ext cx="7932763" cy="928669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Медленное отображение</a:t>
            </a:r>
            <a:endParaRPr lang="en-US" b="1" dirty="0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214942" y="2484438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Интерпретатор </a:t>
            </a:r>
            <a:r>
              <a:rPr lang="en-US" sz="2000" dirty="0">
                <a:solidFill>
                  <a:srgbClr val="000000"/>
                </a:solidFill>
                <a:latin typeface="Gill Sans"/>
                <a:sym typeface="Gill Sans"/>
              </a:rPr>
              <a:t>JavaScript </a:t>
            </a: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постоянно работал. </a:t>
            </a:r>
            <a:r>
              <a:rPr lang="ru-RU" sz="2000" dirty="0" err="1">
                <a:solidFill>
                  <a:srgbClr val="000000"/>
                </a:solidFill>
                <a:latin typeface="Gill Sans"/>
                <a:sym typeface="Gill Sans"/>
              </a:rPr>
              <a:t>Отрисовка</a:t>
            </a: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 также занимала чрезмерное время. Требуется доп. исследование </a:t>
            </a:r>
            <a:r>
              <a:rPr lang="en-US" sz="2000" dirty="0">
                <a:solidFill>
                  <a:srgbClr val="000000"/>
                </a:solidFill>
                <a:latin typeface="Gill Sans"/>
                <a:sym typeface="Gill Sans"/>
              </a:rPr>
              <a:t>DOM</a:t>
            </a: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 модели</a:t>
            </a:r>
            <a:endParaRPr lang="en-US" sz="200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4152" y="1541463"/>
            <a:ext cx="5884862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5221264" y="2484438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Выявлено, что потребление памяти на страницу около 20</a:t>
            </a:r>
            <a:r>
              <a:rPr lang="en-US" sz="2000" dirty="0">
                <a:solidFill>
                  <a:srgbClr val="000000"/>
                </a:solidFill>
                <a:latin typeface="Gill Sans"/>
                <a:sym typeface="Gill Sans"/>
              </a:rPr>
              <a:t>Mb. </a:t>
            </a:r>
            <a:r>
              <a:rPr lang="ru-RU" sz="2000" dirty="0">
                <a:solidFill>
                  <a:srgbClr val="000000"/>
                </a:solidFill>
                <a:latin typeface="Gill Sans"/>
                <a:sym typeface="Gill Sans"/>
              </a:rPr>
              <a:t>Необходимо сравнить эту цифру с другими страницами.</a:t>
            </a:r>
            <a:endParaRPr lang="en-US" sz="2000" dirty="0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3692" y="1181122"/>
            <a:ext cx="742315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3775" y="-71462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Неверный стиль элементов</a:t>
            </a:r>
            <a:endParaRPr lang="en-US" b="1" dirty="0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958879" y="1555772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При помощи инструмента «лупа» был найден файл </a:t>
            </a:r>
            <a:r>
              <a:rPr lang="en-US" sz="2000">
                <a:solidFill>
                  <a:srgbClr val="000000"/>
                </a:solidFill>
                <a:latin typeface="Gill Sans"/>
                <a:sym typeface="Gill Sans"/>
              </a:rPr>
              <a:t>CSS </a:t>
            </a: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элемента. Размер шрифта явно больше чем ожидаемого.</a:t>
            </a:r>
            <a:endParaRPr lang="en-US" sz="200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130550" y="5554663"/>
            <a:ext cx="228600" cy="1873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550054" y="3406797"/>
            <a:ext cx="1001713" cy="2127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62" grpId="0" animBg="1"/>
      <p:bldP spid="49162" grpId="1" animBg="1"/>
      <p:bldP spid="49163" grpId="0" animBg="1"/>
      <p:bldP spid="4916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6868" y="973138"/>
            <a:ext cx="7562850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Локальные данные</a:t>
            </a:r>
            <a:endParaRPr lang="en-US" b="1" dirty="0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5137181" y="2408238"/>
            <a:ext cx="3454400" cy="3381375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В </a:t>
            </a:r>
            <a:r>
              <a:rPr lang="en-US" sz="2000">
                <a:solidFill>
                  <a:srgbClr val="000000"/>
                </a:solidFill>
                <a:latin typeface="Gill Sans"/>
                <a:sym typeface="Gill Sans"/>
              </a:rPr>
              <a:t>Cookie Credentials </a:t>
            </a:r>
            <a:r>
              <a:rPr lang="ru-RU" sz="2000">
                <a:solidFill>
                  <a:srgbClr val="000000"/>
                </a:solidFill>
                <a:latin typeface="Gill Sans"/>
                <a:sym typeface="Gill Sans"/>
              </a:rPr>
              <a:t>записана пара «пользователь- пароль». Это небезопасно. </a:t>
            </a:r>
            <a:endParaRPr lang="en-US" sz="2000">
              <a:solidFill>
                <a:srgbClr val="000000"/>
              </a:solidFill>
              <a:latin typeface="Gill Sans"/>
              <a:sym typeface="Gill Sans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827368" y="1755775"/>
            <a:ext cx="2865438" cy="1619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8" grpId="0" animBg="1"/>
      <p:bldP spid="5120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00" y="0"/>
            <a:ext cx="7772400" cy="1019175"/>
          </a:xfrm>
        </p:spPr>
        <p:txBody>
          <a:bodyPr rIns="35717">
            <a:normAutofit/>
          </a:bodyPr>
          <a:lstStyle/>
          <a:p>
            <a:pPr eaLnBrk="1" hangingPunct="1"/>
            <a:r>
              <a:rPr lang="ru-RU" b="1" dirty="0"/>
              <a:t>Контрольные вопросы:</a:t>
            </a:r>
            <a:endParaRPr lang="en-US" b="1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1086286" y="1142984"/>
            <a:ext cx="8001024" cy="5214974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4350" indent="-514350" algn="just">
              <a:lnSpc>
                <a:spcPct val="80000"/>
              </a:lnSpc>
              <a:buAutoNum type="arabicPeriod"/>
            </a:pPr>
            <a:r>
              <a:rPr lang="ru-RU" sz="2600" dirty="0">
                <a:latin typeface="Cambria" pitchFamily="18" charset="0"/>
              </a:rPr>
              <a:t>Что представляет собой </a:t>
            </a:r>
            <a:r>
              <a:rPr lang="en-US" sz="2600" dirty="0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-ориентированное приложение?</a:t>
            </a:r>
          </a:p>
          <a:p>
            <a:pPr marL="514350" indent="-514350" algn="just">
              <a:lnSpc>
                <a:spcPct val="80000"/>
              </a:lnSpc>
              <a:buAutoNum type="arabicPeriod"/>
            </a:pPr>
            <a:r>
              <a:rPr lang="ru-RU" sz="2600" dirty="0">
                <a:latin typeface="Cambria" pitchFamily="18" charset="0"/>
              </a:rPr>
              <a:t>Какие виды тестирования используются при тестировании </a:t>
            </a:r>
            <a:r>
              <a:rPr lang="en-US" sz="2600" dirty="0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-приложений?</a:t>
            </a:r>
          </a:p>
          <a:p>
            <a:pPr marL="514350" indent="-514350" algn="just">
              <a:lnSpc>
                <a:spcPct val="80000"/>
              </a:lnSpc>
              <a:buAutoNum type="arabicPeriod"/>
            </a:pPr>
            <a:r>
              <a:rPr lang="ru-RU" sz="2600" dirty="0">
                <a:latin typeface="Cambria" pitchFamily="18" charset="0"/>
              </a:rPr>
              <a:t>Статические и динамические </a:t>
            </a:r>
            <a:r>
              <a:rPr lang="en-US" sz="2600" dirty="0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-страницы.</a:t>
            </a:r>
          </a:p>
          <a:p>
            <a:pPr marL="514350" indent="-514350" algn="just">
              <a:lnSpc>
                <a:spcPct val="80000"/>
              </a:lnSpc>
              <a:buAutoNum type="arabicPeriod"/>
            </a:pPr>
            <a:r>
              <a:rPr lang="ru-RU" sz="2600" dirty="0">
                <a:latin typeface="Cambria" pitchFamily="18" charset="0"/>
              </a:rPr>
              <a:t>Какую работу можно выполнять в режиме отладки </a:t>
            </a:r>
            <a:r>
              <a:rPr lang="en-US" sz="2600" dirty="0">
                <a:latin typeface="Cambria" pitchFamily="18" charset="0"/>
              </a:rPr>
              <a:t>Web</a:t>
            </a:r>
            <a:r>
              <a:rPr lang="ru-RU" sz="2600" dirty="0">
                <a:latin typeface="Cambria" pitchFamily="18" charset="0"/>
              </a:rPr>
              <a:t>-приложения.</a:t>
            </a:r>
          </a:p>
          <a:p>
            <a:pPr marL="514350" indent="-514350" algn="just">
              <a:lnSpc>
                <a:spcPct val="80000"/>
              </a:lnSpc>
              <a:buAutoNum type="arabicPeriod"/>
            </a:pPr>
            <a:endParaRPr lang="ru-RU" sz="2600" dirty="0">
              <a:latin typeface="Cambria" pitchFamily="18" charset="0"/>
            </a:endParaRPr>
          </a:p>
          <a:p>
            <a:pPr marL="514350" indent="-514350" algn="just">
              <a:lnSpc>
                <a:spcPct val="80000"/>
              </a:lnSpc>
              <a:buAutoNum type="arabicPeriod"/>
            </a:pPr>
            <a:endParaRPr lang="ru-RU" sz="2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1929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/>
          </a:bodyPr>
          <a:lstStyle/>
          <a:p>
            <a:r>
              <a:rPr lang="ru-RU" sz="3800" b="1" spc="-180" dirty="0"/>
              <a:t>Сравнение  </a:t>
            </a:r>
            <a:r>
              <a:rPr lang="en-US" sz="3800" b="1" spc="-180" dirty="0"/>
              <a:t>desktop </a:t>
            </a:r>
            <a:r>
              <a:rPr lang="ru-RU" sz="3800" b="1" dirty="0"/>
              <a:t>и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1617"/>
              </p:ext>
            </p:extLst>
          </p:nvPr>
        </p:nvGraphicFramePr>
        <p:xfrm>
          <a:off x="1000100" y="1282003"/>
          <a:ext cx="8036395" cy="476586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9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21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ambria" pitchFamily="18" charset="0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Desktop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Web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441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latin typeface="Cambria" pitchFamily="18" charset="0"/>
                        </a:rPr>
                        <a:t>Отличия</a:t>
                      </a:r>
                      <a:r>
                        <a:rPr lang="ru-RU" baseline="0" dirty="0">
                          <a:latin typeface="Cambria" pitchFamily="18" charset="0"/>
                        </a:rPr>
                        <a:t> формирования интерфейса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 для формирования интерфейса пользователя относительно устоявшиеся и стандартизированные технологии.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использует для формирования пользовательского интерфейса стремительно развивающиеся технологии, множество которых конкурирует между собой.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303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latin typeface="Cambria" pitchFamily="18" charset="0"/>
                        </a:rPr>
                        <a:t>Отличия работы с сетью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практически не использует сетевые каналы передачи данных.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активно использует сетевые каналы передачи данных.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02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latin typeface="Cambria" pitchFamily="18" charset="0"/>
                        </a:rPr>
                        <a:t>Отличия запуска и остановки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запускается и останавливается редко.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запускается и останавливается по факту поступления каждого запроса, т.е. очень часто.</a:t>
                      </a:r>
                      <a:endParaRPr lang="ru-RU" dirty="0">
                        <a:latin typeface="Calibri" panose="020F0502020204030204" pitchFamily="34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/>
          </a:bodyPr>
          <a:lstStyle/>
          <a:p>
            <a:r>
              <a:rPr lang="ru-RU" sz="3800" b="1" spc="-180" dirty="0"/>
              <a:t>Сравнение  </a:t>
            </a:r>
            <a:r>
              <a:rPr lang="en-US" sz="3800" b="1" spc="-180" dirty="0"/>
              <a:t>desktop </a:t>
            </a:r>
            <a:r>
              <a:rPr lang="ru-RU" sz="3800" b="1" dirty="0"/>
              <a:t>и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54784"/>
              </p:ext>
            </p:extLst>
          </p:nvPr>
        </p:nvGraphicFramePr>
        <p:xfrm>
          <a:off x="1000100" y="1124744"/>
          <a:ext cx="8143900" cy="57256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4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310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ambria" pitchFamily="18" charset="0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Desktop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Web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69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dirty="0">
                          <a:latin typeface="Cambria" pitchFamily="18" charset="0"/>
                        </a:rPr>
                        <a:t>Разница  в количестве пользователей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пользователей, одновременно использующих приложение, подвержено контролю, ограничено и легко прогнозируемо.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пользователей, одновременно использующих приложение, сложно прогнозируемо и может скачкообразно меняться в широких диапазонах.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354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dirty="0">
                          <a:latin typeface="Cambria" pitchFamily="18" charset="0"/>
                        </a:rPr>
                        <a:t>Особенности сбоев и отказов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выход из строя тех или иных компонентов сразу становится очевидным.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выход из строя некоторых компонентов оказывает непредсказуемое влияние на работоспособность приложения в целом.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335"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lang="ru-RU" dirty="0">
                          <a:latin typeface="Cambria" pitchFamily="18" charset="0"/>
                        </a:rPr>
                        <a:t>Отличия в инсталляции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 инсталляции стандартизирован и мак-</a:t>
                      </a:r>
                      <a:r>
                        <a:rPr kumimoji="0" lang="ru-RU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симально</a:t>
                      </a: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ориентирован</a:t>
                      </a:r>
                      <a:r>
                        <a:rPr kumimoji="0" lang="ru-RU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</a:t>
                      </a: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широкую аудиторию пользователей. Не требу-</a:t>
                      </a:r>
                      <a:r>
                        <a:rPr kumimoji="0" lang="ru-RU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ет</a:t>
                      </a: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специфических знаний. Добавление компонентов приложения выполняется стандартным способом с использованием одного и того же инсталлятора.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80000"/>
                        </a:lnSpc>
                      </a:pPr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инсталлятор отсутствует. Сам процесс инсталляции часто недоступен конечному пользователю. Инсталляция требует специфических знаний. Процесс изменения компонент приложения не предусматривается или требует квалификации пользователей.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/>
          </a:bodyPr>
          <a:lstStyle/>
          <a:p>
            <a:r>
              <a:rPr lang="ru-RU" sz="3800" b="1" spc="-180" dirty="0"/>
              <a:t>Сравнение  </a:t>
            </a:r>
            <a:r>
              <a:rPr lang="en-US" sz="3800" b="1" spc="-180" dirty="0"/>
              <a:t>desktop </a:t>
            </a:r>
            <a:r>
              <a:rPr lang="ru-RU" sz="3800" b="1" dirty="0"/>
              <a:t>и </a:t>
            </a:r>
            <a:r>
              <a:rPr lang="ru-RU" sz="3800" b="1" spc="-180" dirty="0"/>
              <a:t>веб-приложений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3992"/>
              </p:ext>
            </p:extLst>
          </p:nvPr>
        </p:nvGraphicFramePr>
        <p:xfrm>
          <a:off x="1000100" y="1282003"/>
          <a:ext cx="8143900" cy="38336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4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310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Cambria" pitchFamily="18" charset="0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Desktop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b="1" kern="1200" dirty="0">
                          <a:latin typeface="Cambria" pitchFamily="18" charset="0"/>
                        </a:rPr>
                        <a:t>Web </a:t>
                      </a:r>
                      <a:r>
                        <a:rPr kumimoji="0" lang="ru-RU" b="1" kern="1200" dirty="0">
                          <a:latin typeface="Cambria" pitchFamily="18" charset="0"/>
                        </a:rPr>
                        <a:t>приложение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38779" marR="38779" marT="19389" marB="1938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69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latin typeface="Cambria" pitchFamily="18" charset="0"/>
                        </a:rPr>
                        <a:t>Отличия в деинсталляции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 деинсталляции стандартизирован и выполняется автоматически или полуавтоматически.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 деинсталляции требует специфических знаний для вмешательства администратора и часто сопряжен с изменением кода среды функционирования приложения, БД, настройки системного ОС.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354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latin typeface="Cambria" pitchFamily="18" charset="0"/>
                        </a:rPr>
                        <a:t>Особенности среды </a:t>
                      </a:r>
                      <a:r>
                        <a:rPr lang="ru-RU" dirty="0" err="1">
                          <a:latin typeface="Cambria" pitchFamily="18" charset="0"/>
                        </a:rPr>
                        <a:t>функциониро-вания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среда функционирования стандартизирована и не сильно влияет на функционирование приложения.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среда функционирования очень разнообразна и может оказать серьезное влияние на работоспособность и серверной, и клиентской части.</a:t>
                      </a:r>
                      <a:endParaRPr lang="ru-RU" dirty="0">
                        <a:latin typeface="Cambria" pitchFamily="18" charset="0"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jobshifter.info/wp-content/uploads/2015/10/web-app-test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5103" y="928670"/>
            <a:ext cx="5884916" cy="592933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00108"/>
          </a:xfrm>
        </p:spPr>
        <p:txBody>
          <a:bodyPr>
            <a:normAutofit fontScale="90000"/>
          </a:bodyPr>
          <a:lstStyle/>
          <a:p>
            <a:r>
              <a:rPr lang="ru-RU" sz="3800" b="1" spc="-180" dirty="0"/>
              <a:t>Методика тести</a:t>
            </a:r>
            <a:r>
              <a:rPr lang="ru-RU" sz="3800" b="1" dirty="0"/>
              <a:t>рования </a:t>
            </a:r>
            <a:r>
              <a:rPr lang="ru-RU" sz="3800" b="1" spc="-180" dirty="0" err="1"/>
              <a:t>веб-приложений</a:t>
            </a:r>
            <a:endParaRPr lang="ru-RU" sz="3800" b="1" spc="-18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Тестирование </a:t>
            </a:r>
            <a:r>
              <a:rPr lang="en-US"/>
              <a:t>web-</a:t>
            </a:r>
            <a:r>
              <a:rPr lang="ru-RU"/>
              <a:t>приложений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357298"/>
            <a:ext cx="8001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Подготовительная фаза тестирования сайта</a:t>
            </a:r>
          </a:p>
          <a:p>
            <a:pPr marL="355600" indent="-355600" algn="just">
              <a:lnSpc>
                <a:spcPct val="80000"/>
              </a:lnSpc>
            </a:pPr>
            <a:r>
              <a:rPr lang="ru-RU" sz="2600" dirty="0">
                <a:latin typeface="Cambria" pitchFamily="18" charset="0"/>
              </a:rPr>
              <a:t>Специалист–</a:t>
            </a:r>
            <a:r>
              <a:rPr lang="ru-RU" sz="2600" dirty="0" err="1">
                <a:latin typeface="Cambria" pitchFamily="18" charset="0"/>
              </a:rPr>
              <a:t>тестировщик</a:t>
            </a:r>
            <a:r>
              <a:rPr lang="ru-RU" sz="2600" dirty="0">
                <a:latin typeface="Cambria" pitchFamily="18" charset="0"/>
              </a:rPr>
              <a:t> на основании полученной документации, составляет тест-план (</a:t>
            </a:r>
            <a:r>
              <a:rPr lang="ru-RU" sz="2600" dirty="0" err="1">
                <a:latin typeface="Cambria" pitchFamily="18" charset="0"/>
              </a:rPr>
              <a:t>Test</a:t>
            </a:r>
            <a:r>
              <a:rPr lang="ru-RU" sz="2600" dirty="0">
                <a:latin typeface="Cambria" pitchFamily="18" charset="0"/>
              </a:rPr>
              <a:t> </a:t>
            </a:r>
            <a:r>
              <a:rPr lang="ru-RU" sz="2600" dirty="0" err="1">
                <a:latin typeface="Cambria" pitchFamily="18" charset="0"/>
              </a:rPr>
              <a:t>Plan</a:t>
            </a:r>
            <a:r>
              <a:rPr lang="ru-RU" sz="2600" dirty="0">
                <a:latin typeface="Cambria" pitchFamily="18" charset="0"/>
              </a:rPr>
              <a:t>).</a:t>
            </a:r>
            <a:endParaRPr lang="en-US" sz="2600" dirty="0">
              <a:latin typeface="Cambria" pitchFamily="18" charset="0"/>
            </a:endParaRPr>
          </a:p>
          <a:p>
            <a:pPr marL="355600" indent="-355600" algn="just">
              <a:lnSpc>
                <a:spcPct val="80000"/>
              </a:lnSpc>
            </a:pPr>
            <a:endParaRPr lang="en-US" sz="2600" dirty="0">
              <a:latin typeface="Cambria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 startAt="2"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Функциональное тестирование</a:t>
            </a:r>
          </a:p>
          <a:p>
            <a:pPr marL="355600" indent="-355600" algn="just">
              <a:lnSpc>
                <a:spcPct val="80000"/>
              </a:lnSpc>
            </a:pPr>
            <a:r>
              <a:rPr lang="ru-RU" sz="2600" dirty="0">
                <a:latin typeface="Cambria" pitchFamily="18" charset="0"/>
              </a:rPr>
              <a:t>Самая трудоемкая часть опробования ресурса. На этом этапе тестируются все функциональные требования программного продукта, работа ссылок, поиск нерабочих гиперссылок. Идет проверка </a:t>
            </a:r>
            <a:r>
              <a:rPr lang="ru-RU" sz="2600" dirty="0" err="1">
                <a:latin typeface="Cambria" pitchFamily="18" charset="0"/>
              </a:rPr>
              <a:t>подгрузки</a:t>
            </a:r>
            <a:r>
              <a:rPr lang="ru-RU" sz="2600" dirty="0">
                <a:latin typeface="Cambria" pitchFamily="18" charset="0"/>
              </a:rPr>
              <a:t> файлов на сервер, работы счётчиков на страницах портала, пользовательских форм (к примеру, контакты, обратная связь, подписка, добавление сообщений и т.д.). Проверяется, соответствует ли содержимое страниц сайта </a:t>
            </a:r>
            <a:r>
              <a:rPr lang="ru-RU" sz="2600" dirty="0" err="1">
                <a:latin typeface="Cambria" pitchFamily="18" charset="0"/>
              </a:rPr>
              <a:t>исходнику</a:t>
            </a:r>
            <a:r>
              <a:rPr lang="ru-RU" sz="2600" dirty="0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2499</TotalTime>
  <Words>3944</Words>
  <Application>Microsoft Office PowerPoint</Application>
  <PresentationFormat>Экран (4:3)</PresentationFormat>
  <Paragraphs>348</Paragraphs>
  <Slides>47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9" baseType="lpstr">
      <vt:lpstr>Calibri</vt:lpstr>
      <vt:lpstr>Cambria</vt:lpstr>
      <vt:lpstr>Corbel</vt:lpstr>
      <vt:lpstr>Gill Sans</vt:lpstr>
      <vt:lpstr>Gill Sans MT</vt:lpstr>
      <vt:lpstr>Helvetica</vt:lpstr>
      <vt:lpstr>Monaco</vt:lpstr>
      <vt:lpstr>Segoe UI</vt:lpstr>
      <vt:lpstr>Verdana</vt:lpstr>
      <vt:lpstr>Wingdings</vt:lpstr>
      <vt:lpstr>Wingdings 2</vt:lpstr>
      <vt:lpstr>Солнцестояние</vt:lpstr>
      <vt:lpstr>Особенности тестирования WEB-приложений</vt:lpstr>
      <vt:lpstr>Введение</vt:lpstr>
      <vt:lpstr>WEB - приложение</vt:lpstr>
      <vt:lpstr>Сравнение  desktop и веб-приложений</vt:lpstr>
      <vt:lpstr>Сравнение  desktop и веб-приложений</vt:lpstr>
      <vt:lpstr>Сравнение  desktop и веб-приложений</vt:lpstr>
      <vt:lpstr>Сравнение  desktop и веб-приложений</vt:lpstr>
      <vt:lpstr>Методика тестирования веб-приложений</vt:lpstr>
      <vt:lpstr>Методика тестирования веб-приложений</vt:lpstr>
      <vt:lpstr>Методика тестирования веб-приложений</vt:lpstr>
      <vt:lpstr>Методика тестирования веб-приложений</vt:lpstr>
      <vt:lpstr>Методика тестирования веб-приложений</vt:lpstr>
      <vt:lpstr>Методика тестирования веб-приложений</vt:lpstr>
      <vt:lpstr>Методика тестирования веб-приложений</vt:lpstr>
      <vt:lpstr>Web-приложение</vt:lpstr>
      <vt:lpstr>Состав web-приложения</vt:lpstr>
      <vt:lpstr>Структура web-приложения</vt:lpstr>
      <vt:lpstr>Статические страницы</vt:lpstr>
      <vt:lpstr>Статические страницы</vt:lpstr>
      <vt:lpstr>Статические страницы</vt:lpstr>
      <vt:lpstr>Динамические страницы</vt:lpstr>
      <vt:lpstr>Динамические страницы</vt:lpstr>
      <vt:lpstr>Для работы Web-приложения…</vt:lpstr>
      <vt:lpstr>Особенности современных Web приложений</vt:lpstr>
      <vt:lpstr>Браузер</vt:lpstr>
      <vt:lpstr>Классы браузеров</vt:lpstr>
      <vt:lpstr>Распределение браузеров в сети (2021год)</vt:lpstr>
      <vt:lpstr>Рейтинг браузеров (2021) https://tech.onliner.by/2021/04/06/brauzer</vt:lpstr>
      <vt:lpstr>Презентация PowerPoint</vt:lpstr>
      <vt:lpstr>Основные цели использования инструментов</vt:lpstr>
      <vt:lpstr>Основные  средства</vt:lpstr>
      <vt:lpstr>Отладка Web-приложений</vt:lpstr>
      <vt:lpstr>Консоль ошибок и отладчик</vt:lpstr>
      <vt:lpstr>Статистика запросов</vt:lpstr>
      <vt:lpstr>Сводка ресурсов</vt:lpstr>
      <vt:lpstr>DOM viewer</vt:lpstr>
      <vt:lpstr>Пример</vt:lpstr>
      <vt:lpstr>Начальные данные</vt:lpstr>
      <vt:lpstr>Задача</vt:lpstr>
      <vt:lpstr>Сбита разметка страницы</vt:lpstr>
      <vt:lpstr>Долгая обработка запросов</vt:lpstr>
      <vt:lpstr>Нажатия на кнопки не работают</vt:lpstr>
      <vt:lpstr>Страница не завершает загрузку</vt:lpstr>
      <vt:lpstr>Медленное отображение</vt:lpstr>
      <vt:lpstr>Неверный стиль элементов</vt:lpstr>
      <vt:lpstr>Локальные данные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Stormy Mathcore</dc:creator>
  <cp:lastModifiedBy>Клавдия Якимович</cp:lastModifiedBy>
  <cp:revision>329</cp:revision>
  <dcterms:created xsi:type="dcterms:W3CDTF">2012-08-13T19:23:40Z</dcterms:created>
  <dcterms:modified xsi:type="dcterms:W3CDTF">2021-04-29T17:51:49Z</dcterms:modified>
</cp:coreProperties>
</file>