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080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8217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43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03220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0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701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826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54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78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137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50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675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28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053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8262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588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6F3A-4259-47BF-ABFD-23C41EF6F29D}" type="datetimeFigureOut">
              <a:rPr lang="ru-BY" smtClean="0"/>
              <a:t>15.09.2020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3977AC-2B48-4E62-A1BF-4BCE8550CA1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4140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F4E14-D6D5-45BB-A0EF-48B1E49C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Спецификация требований</a:t>
            </a:r>
            <a:endParaRPr lang="ru-BY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A632C8-2CCA-4E50-B339-0E42348B2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0986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2E0D6-BADD-4590-82F6-C412BB1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553E9-B2E5-4C38-859A-9CD39AD5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AB579-56EA-4058-8E30-4B22BE6C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67" y="0"/>
            <a:ext cx="9197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71A78-31AD-49EA-AE9F-4A0BD0E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Категории спецификации: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D3734-985C-4C06-9A19-E56C8872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2369"/>
            <a:ext cx="8915400" cy="502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Уникальный идентификатор</a:t>
            </a:r>
          </a:p>
          <a:p>
            <a:pPr marL="0" indent="0">
              <a:buNone/>
            </a:pPr>
            <a:r>
              <a:rPr lang="ru-RU" dirty="0"/>
              <a:t>2. Название варианта использования </a:t>
            </a:r>
          </a:p>
          <a:p>
            <a:pPr marL="0" indent="0">
              <a:buNone/>
            </a:pPr>
            <a:r>
              <a:rPr lang="ru-RU" dirty="0"/>
              <a:t>3.Контекст использования </a:t>
            </a:r>
          </a:p>
          <a:p>
            <a:pPr marL="0" indent="0">
              <a:buNone/>
            </a:pPr>
            <a:r>
              <a:rPr lang="ru-RU" dirty="0"/>
              <a:t>4. Область действия </a:t>
            </a:r>
          </a:p>
          <a:p>
            <a:pPr marL="0" indent="0">
              <a:buNone/>
            </a:pPr>
            <a:r>
              <a:rPr lang="ru-RU" dirty="0"/>
              <a:t>5. Уровень цели </a:t>
            </a:r>
          </a:p>
          <a:p>
            <a:pPr marL="0" indent="0">
              <a:buNone/>
            </a:pPr>
            <a:r>
              <a:rPr lang="ru-RU" dirty="0"/>
              <a:t>6.Основные актеры </a:t>
            </a:r>
          </a:p>
          <a:p>
            <a:pPr marL="0" indent="0">
              <a:buNone/>
            </a:pPr>
            <a:r>
              <a:rPr lang="ru-RU" dirty="0"/>
              <a:t>7. Предусловия </a:t>
            </a:r>
          </a:p>
          <a:p>
            <a:pPr marL="0" indent="0">
              <a:buNone/>
            </a:pPr>
            <a:r>
              <a:rPr lang="ru-RU" dirty="0"/>
              <a:t>8. Триггер (</a:t>
            </a:r>
            <a:r>
              <a:rPr lang="ru-RU" i="1" dirty="0"/>
              <a:t>с чего начинается ВИ</a:t>
            </a:r>
            <a:r>
              <a:rPr lang="ru-RU" dirty="0"/>
              <a:t>?) </a:t>
            </a:r>
          </a:p>
          <a:p>
            <a:pPr marL="0" indent="0">
              <a:buNone/>
            </a:pPr>
            <a:r>
              <a:rPr lang="ru-RU" dirty="0"/>
              <a:t>9.  Успешное постусловие </a:t>
            </a:r>
          </a:p>
        </p:txBody>
      </p:sp>
    </p:spTree>
    <p:extLst>
      <p:ext uri="{BB962C8B-B14F-4D97-AF65-F5344CB8AC3E}">
        <p14:creationId xmlns:p14="http://schemas.microsoft.com/office/powerpoint/2010/main" val="146884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B3C4-0650-413F-8246-DBA494B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Кроме общей информации о варианте использования, описывается его основной сценарий и расширения к нему. </a:t>
            </a:r>
          </a:p>
          <a:p>
            <a:r>
              <a:rPr lang="ru-RU" dirty="0"/>
              <a:t> Основной сценарий представляет собой последовательность действий, при успешном выполнении которых достигается цель варианта использования.  </a:t>
            </a:r>
          </a:p>
          <a:p>
            <a:r>
              <a:rPr lang="ru-RU" dirty="0"/>
              <a:t>Расширения основного сценария (альтернативный сценарий) описывают действия при возникновении исключительных ситуаций (действий, не предусмотренных основным сценарием, ошибках, внешних событиях). </a:t>
            </a:r>
            <a:endParaRPr lang="ru-BY" dirty="0"/>
          </a:p>
          <a:p>
            <a:r>
              <a:rPr lang="ru-RU" dirty="0"/>
              <a:t>Условия, препятствующие успешному завершению задания, называются исключениями (</a:t>
            </a:r>
            <a:r>
              <a:rPr lang="ru-RU" i="1" dirty="0" err="1">
                <a:solidFill>
                  <a:srgbClr val="7030A0"/>
                </a:solidFill>
              </a:rPr>
              <a:t>exceptions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/>
              <a:t>Если в процессе сбора информации не указано, как обрабатывать исключение, то возможны два пути: 1) разработчики предложат лучший по их мнению способ обработки исключений; 2) при генерации пользователем неверного условия произойдет сбой системы, так как никто не предусмотрел такой ситуации. 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EB10A8-5F2B-4C86-A6B6-FB648082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b="1" dirty="0"/>
              <a:t>Категории спецификации: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202940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0975C-165D-4514-AF30-6EBEC7ED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58" y="0"/>
            <a:ext cx="888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A35F-9AEE-437B-8F5C-DF86AB5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 оформления: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C9746-1C11-4BAE-B43C-0825FF6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7981"/>
            <a:ext cx="9351254" cy="5078027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Основной сценарий описывается в виде пронумерованной последовательности шагов</a:t>
            </a:r>
            <a:r>
              <a:rPr lang="ru-RU" dirty="0"/>
              <a:t>, вида: </a:t>
            </a:r>
          </a:p>
          <a:p>
            <a:pPr marL="0" indent="0" algn="ctr">
              <a:buNone/>
            </a:pPr>
            <a:r>
              <a:rPr lang="ru-RU" dirty="0"/>
              <a:t>[номер шага]. [действие] 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Пример: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3. Система проверяет логин </a:t>
            </a:r>
          </a:p>
          <a:p>
            <a:pPr algn="just"/>
            <a:r>
              <a:rPr lang="ru-RU" b="1" dirty="0"/>
              <a:t>Расширения привязываются к определенным шагам основного сценария</a:t>
            </a:r>
            <a:r>
              <a:rPr lang="ru-RU" dirty="0"/>
              <a:t> (в том числе, ко всему сценарию в целом) и описываются в виде пронумерованной последовательности шагов, вида: </a:t>
            </a:r>
          </a:p>
          <a:p>
            <a:pPr marL="0" indent="0" algn="ctr">
              <a:buNone/>
            </a:pPr>
            <a:r>
              <a:rPr lang="ru-RU" dirty="0"/>
              <a:t>[номер шага + идентификатор расширения]. [условие]: [действие или вложенный вариант использования]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highlight>
                  <a:srgbClr val="FFFF00"/>
                </a:highlight>
              </a:rPr>
              <a:t>Пример: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3.a. Не найдена учетная запись с таким логином: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		3.а.1. Система уведомляет об ошибке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		3.а.2. Возврат сценария на пункт 1 </a:t>
            </a:r>
          </a:p>
          <a:p>
            <a:pPr marL="0" indent="0" algn="ctr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862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50242-B266-4C48-BEEB-6320E981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74" y="0"/>
            <a:ext cx="8895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C2AC0-8264-4092-AA57-F7A367E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DDBDA-E146-4D8B-8F2D-9729196F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40031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/>
              <a:t>Что такое вариант использования?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Для чего нужен вариант использования?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Какие элементы входят в состав описания варианта использования?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Что такое основной сценарий варианта использования?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Что представляют собой расширения (альтернативный сценарий)?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Что описывают в исключениях варианта использования? 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7094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57DFC-FD26-4368-84DA-57A8108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требование?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4EDBA-69A6-4D48-BB5E-EB6A946C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710" y="2133600"/>
            <a:ext cx="8725901" cy="3777622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/>
              <a:t>Требование</a:t>
            </a:r>
            <a:r>
              <a:rPr lang="ru-RU" sz="3200" dirty="0"/>
              <a:t> (</a:t>
            </a:r>
            <a:r>
              <a:rPr lang="ru-RU" sz="3200" i="1" dirty="0" err="1">
                <a:solidFill>
                  <a:srgbClr val="431D63"/>
                </a:solidFill>
              </a:rPr>
              <a:t>Requirement</a:t>
            </a:r>
            <a:r>
              <a:rPr lang="ru-RU" sz="3200" dirty="0"/>
              <a:t>) – описание того, какие функции и с соблюдением каких условий должен выполнять программный продукт в процессе решения полезной для пользователя задачи. 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2465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401C-A79A-408F-8E45-03ED19A8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Значение требований: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84F7B-17D5-455B-9585-6DDC6E26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82" y="1553592"/>
            <a:ext cx="9072130" cy="4357630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Позволяют понять, что и с соблюдением каких условий система должна делать.</a:t>
            </a:r>
          </a:p>
          <a:p>
            <a:pPr algn="just"/>
            <a:r>
              <a:rPr lang="ru-RU" sz="2000" dirty="0"/>
              <a:t>Предоставляют возможность оценить масштаб изменений и управлять изменениями.</a:t>
            </a:r>
          </a:p>
          <a:p>
            <a:pPr algn="just"/>
            <a:r>
              <a:rPr lang="ru-RU" sz="2000" dirty="0"/>
              <a:t>Являются основой для формирования плана проекта (в том числе плана тестирования). </a:t>
            </a:r>
          </a:p>
          <a:p>
            <a:pPr algn="just"/>
            <a:r>
              <a:rPr lang="ru-RU" sz="2000" dirty="0"/>
              <a:t>Помогают предотвращать или разрешать конфликтные ситуации. </a:t>
            </a:r>
          </a:p>
          <a:p>
            <a:pPr algn="just"/>
            <a:r>
              <a:rPr lang="ru-RU" sz="2000" dirty="0"/>
              <a:t>Упрощают расстановку приоритетов в наборе задач. </a:t>
            </a:r>
          </a:p>
          <a:p>
            <a:pPr algn="just"/>
            <a:r>
              <a:rPr lang="ru-RU" sz="2000" dirty="0"/>
              <a:t>Позволяют объективно оценить степень прогресса в разработке проекта.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9581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569B3-7E4A-45AB-9C01-50CA9AC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Уровни требований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976E5-2023-440A-9BCE-07B88392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иерархии требований существует три уровня: </a:t>
            </a:r>
          </a:p>
          <a:p>
            <a:r>
              <a:rPr lang="ru-RU" sz="2400" dirty="0"/>
              <a:t>уровень бизнес-требований, </a:t>
            </a:r>
          </a:p>
          <a:p>
            <a:r>
              <a:rPr lang="ru-RU" sz="2400" dirty="0"/>
              <a:t>уровень пользовательских требований, </a:t>
            </a:r>
          </a:p>
          <a:p>
            <a:r>
              <a:rPr lang="ru-RU" sz="2400" dirty="0"/>
              <a:t>уровень </a:t>
            </a:r>
            <a:r>
              <a:rPr lang="ru-RU" sz="2400" dirty="0" err="1"/>
              <a:t>продуктных</a:t>
            </a:r>
            <a:r>
              <a:rPr lang="ru-RU" sz="2400" dirty="0"/>
              <a:t> требований (функциональные и нефункциональные требования).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8440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6CA19E-3D18-4DE1-940D-06A9CC95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Бизнес-требования выражают цель, ради которой разрабатывается продукт (зачем он нужен, какая от него ожидается польза).</a:t>
            </a:r>
          </a:p>
          <a:p>
            <a:pPr algn="just"/>
            <a:r>
              <a:rPr lang="ru-RU" sz="2400" dirty="0"/>
              <a:t>Функциональные требования описывают поведение системы, т.е. её действия (вычисления, преобразования, проверки, обработку и т.д.). Нефункциональные требования описывают свойства системы (удобство использования, безопасность, надёжность, расширяемость и т.д.), которыми она должна обладать при реализации своего поведения. </a:t>
            </a:r>
            <a:endParaRPr lang="ru-BY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39E3AB-7E47-4FC3-88DD-29D8D63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b="1" dirty="0"/>
              <a:t>Уровни требований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40498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47C19F-1CAE-4AAD-96AF-6B7F2DEC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Пользовательские требования описывают задачи, которые пользователь может выполнять с помощью разрабатываемой системы, и по своей сути представляют собой </a:t>
            </a:r>
            <a:r>
              <a:rPr lang="ru-RU" sz="2400" dirty="0" err="1"/>
              <a:t>недетализированные</a:t>
            </a:r>
            <a:r>
              <a:rPr lang="ru-RU" sz="2400" dirty="0"/>
              <a:t> функциональные требования. </a:t>
            </a:r>
          </a:p>
          <a:p>
            <a:pPr marL="0" indent="0" algn="just">
              <a:buNone/>
            </a:pPr>
            <a:r>
              <a:rPr lang="ru-RU" sz="2400" dirty="0"/>
              <a:t> Пользовательские требования оформляются в виде вариантов использования (</a:t>
            </a:r>
            <a:r>
              <a:rPr lang="ru-RU" sz="2400" i="1" dirty="0" err="1">
                <a:solidFill>
                  <a:srgbClr val="431D63"/>
                </a:solidFill>
              </a:rPr>
              <a:t>Use</a:t>
            </a:r>
            <a:r>
              <a:rPr lang="ru-RU" sz="2400" i="1" dirty="0">
                <a:solidFill>
                  <a:srgbClr val="431D63"/>
                </a:solidFill>
              </a:rPr>
              <a:t> </a:t>
            </a:r>
            <a:r>
              <a:rPr lang="ru-RU" sz="2400" i="1" dirty="0" err="1">
                <a:solidFill>
                  <a:srgbClr val="431D63"/>
                </a:solidFill>
              </a:rPr>
              <a:t>Cases</a:t>
            </a:r>
            <a:r>
              <a:rPr lang="ru-RU" sz="2400" dirty="0"/>
              <a:t>), пользовательских историй (</a:t>
            </a:r>
            <a:r>
              <a:rPr lang="ru-RU" sz="2400" i="1" dirty="0" err="1">
                <a:solidFill>
                  <a:srgbClr val="431D63"/>
                </a:solidFill>
              </a:rPr>
              <a:t>User</a:t>
            </a:r>
            <a:r>
              <a:rPr lang="ru-RU" sz="2400" i="1" dirty="0">
                <a:solidFill>
                  <a:srgbClr val="431D63"/>
                </a:solidFill>
              </a:rPr>
              <a:t> </a:t>
            </a:r>
            <a:r>
              <a:rPr lang="ru-RU" sz="2400" i="1" dirty="0" err="1">
                <a:solidFill>
                  <a:srgbClr val="431D63"/>
                </a:solidFill>
              </a:rPr>
              <a:t>Stories</a:t>
            </a:r>
            <a:r>
              <a:rPr lang="ru-RU" sz="2400" dirty="0"/>
              <a:t>), пользовательских сценариев (</a:t>
            </a:r>
            <a:r>
              <a:rPr lang="ru-RU" sz="2400" i="1" dirty="0" err="1">
                <a:solidFill>
                  <a:srgbClr val="431D63"/>
                </a:solidFill>
              </a:rPr>
              <a:t>User</a:t>
            </a:r>
            <a:r>
              <a:rPr lang="ru-RU" sz="2400" i="1" dirty="0">
                <a:solidFill>
                  <a:srgbClr val="431D63"/>
                </a:solidFill>
              </a:rPr>
              <a:t> </a:t>
            </a:r>
            <a:r>
              <a:rPr lang="ru-RU" sz="2400" i="1" dirty="0" err="1">
                <a:solidFill>
                  <a:srgbClr val="431D63"/>
                </a:solidFill>
              </a:rPr>
              <a:t>Scenarios</a:t>
            </a:r>
            <a:r>
              <a:rPr lang="ru-RU" sz="2400" dirty="0"/>
              <a:t>). </a:t>
            </a:r>
            <a:endParaRPr lang="ru-BY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B6BC76-E9AA-4F38-A096-D7D645BC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b="1" dirty="0"/>
              <a:t>Уровни требований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415363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A68A-5D44-4460-9E4A-93761949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Выявление и описание требований: </a:t>
            </a:r>
            <a:r>
              <a:rPr lang="ru-RU" b="1" i="1" dirty="0" err="1"/>
              <a:t>Use</a:t>
            </a:r>
            <a:r>
              <a:rPr lang="ru-RU" b="1" i="1" dirty="0"/>
              <a:t> </a:t>
            </a:r>
            <a:r>
              <a:rPr lang="ru-RU" b="1" i="1" dirty="0" err="1"/>
              <a:t>Case</a:t>
            </a:r>
            <a:r>
              <a:rPr lang="ru-RU" b="1" dirty="0"/>
              <a:t>. 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5D2C1-0C84-46C6-88A6-45D8355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Вариант использования (</a:t>
            </a:r>
            <a:r>
              <a:rPr lang="ru-RU" sz="2400" i="1" dirty="0" err="1">
                <a:solidFill>
                  <a:srgbClr val="431D63"/>
                </a:solidFill>
              </a:rPr>
              <a:t>Use</a:t>
            </a:r>
            <a:r>
              <a:rPr lang="ru-RU" sz="2400" i="1" dirty="0">
                <a:solidFill>
                  <a:srgbClr val="431D63"/>
                </a:solidFill>
              </a:rPr>
              <a:t> </a:t>
            </a:r>
            <a:r>
              <a:rPr lang="ru-RU" sz="2400" i="1" dirty="0" err="1">
                <a:solidFill>
                  <a:srgbClr val="431D63"/>
                </a:solidFill>
              </a:rPr>
              <a:t>Case</a:t>
            </a:r>
            <a:r>
              <a:rPr lang="ru-RU" sz="2400" dirty="0"/>
              <a:t>) продукта описывает последовательность взаимодействия системы и внешнего действующего лица. Действующим лицом может быть человек, другая система ПО или аппаратное устройство, взаимодействующее с системой для достижения некой цели. 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92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3356FB-3732-4828-963A-D0698A9F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05" y="2133600"/>
            <a:ext cx="9160907" cy="4329344"/>
          </a:xfrm>
        </p:spPr>
        <p:txBody>
          <a:bodyPr>
            <a:noAutofit/>
          </a:bodyPr>
          <a:lstStyle/>
          <a:p>
            <a:pPr algn="just"/>
            <a:r>
              <a:rPr lang="ru-RU" sz="2200" dirty="0"/>
              <a:t>Варианты использования меняют традиционный подход к сбору информации: </a:t>
            </a:r>
            <a:r>
              <a:rPr lang="ru-RU" sz="2200" b="1" dirty="0"/>
              <a:t>пользователей не спрашивают</a:t>
            </a:r>
            <a:r>
              <a:rPr lang="ru-RU" sz="2200" dirty="0"/>
              <a:t>, что с их точки зрения, должна делать система, </a:t>
            </a:r>
            <a:r>
              <a:rPr lang="ru-RU" sz="2200" b="1" dirty="0"/>
              <a:t>а выясняют</a:t>
            </a:r>
            <a:r>
              <a:rPr lang="ru-RU" sz="2200" dirty="0"/>
              <a:t>, какие задачи собирается с ее помощью решать пользователь. </a:t>
            </a:r>
          </a:p>
          <a:p>
            <a:pPr algn="just"/>
            <a:r>
              <a:rPr lang="ru-RU" sz="2200" b="1" dirty="0"/>
              <a:t>Цель такого подхода </a:t>
            </a:r>
            <a:r>
              <a:rPr lang="ru-RU" sz="2200" dirty="0"/>
              <a:t>— </a:t>
            </a:r>
            <a:r>
              <a:rPr lang="ru-RU" sz="2200" u="sng" dirty="0"/>
              <a:t>описать все подобные задачи</a:t>
            </a:r>
            <a:r>
              <a:rPr lang="ru-RU" sz="2200" dirty="0"/>
              <a:t>. До включения каждого варианта использования в утвержденную версию требований заинтересованные в проекте лица проверяют, не выходит ли он за границы проекта. </a:t>
            </a:r>
            <a:r>
              <a:rPr lang="ru-RU" sz="2200" i="1" dirty="0"/>
              <a:t>Теоретически в конечный набор вариантов использования должна входить вся желаемая функциональность системы.</a:t>
            </a:r>
            <a:endParaRPr lang="ru-BY" sz="2200" i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39039A-4EA1-4C8C-B6DA-3669BFD5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b="1" dirty="0"/>
              <a:t>Выявление и описание требований: </a:t>
            </a:r>
            <a:r>
              <a:rPr lang="ru-RU" b="1" i="1" dirty="0" err="1"/>
              <a:t>Use</a:t>
            </a:r>
            <a:r>
              <a:rPr lang="ru-RU" b="1" i="1" dirty="0"/>
              <a:t> </a:t>
            </a:r>
            <a:r>
              <a:rPr lang="ru-RU" b="1" i="1" dirty="0" err="1"/>
              <a:t>Case</a:t>
            </a:r>
            <a:r>
              <a:rPr lang="ru-RU" b="1" dirty="0"/>
              <a:t>. 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26274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78F40-B558-49E2-9222-7EBA4F72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65" y="0"/>
            <a:ext cx="923779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610</Words>
  <Application>Microsoft Office PowerPoint</Application>
  <PresentationFormat>Широкоэкранный</PresentationFormat>
  <Paragraphs>61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Comic Sans MS</vt:lpstr>
      <vt:lpstr>Wingdings 3</vt:lpstr>
      <vt:lpstr>Легкий дым</vt:lpstr>
      <vt:lpstr>Спецификация требований</vt:lpstr>
      <vt:lpstr>Что такое требование?</vt:lpstr>
      <vt:lpstr>Значение требований:</vt:lpstr>
      <vt:lpstr>Уровни требований</vt:lpstr>
      <vt:lpstr>Уровни требований</vt:lpstr>
      <vt:lpstr>Уровни требований</vt:lpstr>
      <vt:lpstr>Выявление и описание требований: Use Case. </vt:lpstr>
      <vt:lpstr>Выявление и описание требований: Use Case. </vt:lpstr>
      <vt:lpstr>Презентация PowerPoint</vt:lpstr>
      <vt:lpstr>Презентация PowerPoint</vt:lpstr>
      <vt:lpstr>Категории спецификации:</vt:lpstr>
      <vt:lpstr>Категории спецификации:</vt:lpstr>
      <vt:lpstr>Презентация PowerPoint</vt:lpstr>
      <vt:lpstr>Правила оформления:</vt:lpstr>
      <vt:lpstr>Презентация PowerPoint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Спецификация требований</dc:title>
  <dc:creator>123yak12@gmail.com</dc:creator>
  <cp:lastModifiedBy>123yak12@gmail.com</cp:lastModifiedBy>
  <cp:revision>6</cp:revision>
  <dcterms:created xsi:type="dcterms:W3CDTF">2020-09-15T17:44:46Z</dcterms:created>
  <dcterms:modified xsi:type="dcterms:W3CDTF">2020-09-15T18:41:59Z</dcterms:modified>
</cp:coreProperties>
</file>