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69" r:id="rId4"/>
    <p:sldId id="271" r:id="rId5"/>
    <p:sldId id="270" r:id="rId6"/>
    <p:sldId id="365" r:id="rId7"/>
    <p:sldId id="366" r:id="rId8"/>
    <p:sldId id="300" r:id="rId9"/>
    <p:sldId id="263" r:id="rId10"/>
    <p:sldId id="264" r:id="rId11"/>
    <p:sldId id="367" r:id="rId12"/>
    <p:sldId id="368" r:id="rId13"/>
    <p:sldId id="369" r:id="rId14"/>
    <p:sldId id="370" r:id="rId15"/>
    <p:sldId id="282" r:id="rId16"/>
    <p:sldId id="284" r:id="rId17"/>
    <p:sldId id="286" r:id="rId18"/>
    <p:sldId id="371" r:id="rId19"/>
    <p:sldId id="289" r:id="rId20"/>
    <p:sldId id="311" r:id="rId21"/>
    <p:sldId id="310" r:id="rId22"/>
    <p:sldId id="312" r:id="rId23"/>
    <p:sldId id="299" r:id="rId24"/>
    <p:sldId id="290" r:id="rId25"/>
    <p:sldId id="288" r:id="rId26"/>
    <p:sldId id="321" r:id="rId27"/>
    <p:sldId id="322" r:id="rId28"/>
    <p:sldId id="372" r:id="rId29"/>
    <p:sldId id="36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77950" autoAdjust="0"/>
  </p:normalViewPr>
  <p:slideViewPr>
    <p:cSldViewPr>
      <p:cViewPr varScale="1">
        <p:scale>
          <a:sx n="50" d="100"/>
          <a:sy n="50" d="100"/>
        </p:scale>
        <p:origin x="1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AFDE7-5AC9-4153-AA48-E774540FEC57}" type="datetimeFigureOut">
              <a:rPr lang="ru-RU" smtClean="0"/>
              <a:pPr/>
              <a:t>07.09.2020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F647F-7F85-42DA-96D2-288A4C1F5C5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290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вспомнить процесс жизненного цикла программного обеспечения, то</a:t>
            </a:r>
            <a:r>
              <a: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все начинается с потребности заказчика в создании какого-либо нового продукта</a:t>
            </a:r>
            <a:r>
              <a: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или замены старого. И эта потребность выражается в требованиях. Но для</a:t>
            </a:r>
            <a:r>
              <a: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того, чтобы начать непосредственно анализ требований, нужно узнать немного</a:t>
            </a:r>
            <a:r>
              <a: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 самих требованиях.</a:t>
            </a:r>
            <a:endParaRPr lang="en-US" sz="140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4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Требования это спецификация того, что должно быть реализовано.</a:t>
            </a:r>
          </a:p>
          <a:p>
            <a:r>
              <a:rPr lang="ru-RU" sz="14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них описано поведение системы, свойства системы или ее атрибуты.</a:t>
            </a:r>
          </a:p>
          <a:p>
            <a:r>
              <a:rPr lang="ru-RU" sz="14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Они могут служить ограничениями в процессе разработки системы.</a:t>
            </a:r>
            <a:endParaRPr lang="ru-RU" sz="1400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F647F-7F85-42DA-96D2-288A4C1F5C58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F647F-7F85-42DA-96D2-288A4C1F5C5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520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F647F-7F85-42DA-96D2-288A4C1F5C5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702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dirty="0" smtClean="0">
                <a:latin typeface="Cambria" pitchFamily="18" charset="0"/>
              </a:rPr>
              <a:t>Примеры: 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одновременной работе с системой 1000 пользователей, минимальное время между возникновением сбоя должно быть более или равно десяти тысячам часов.</a:t>
            </a:r>
          </a:p>
          <a:p>
            <a:r>
              <a:rPr lang="ru-RU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Размер шрифта для любой надписи на экране должен поддерживать</a:t>
            </a:r>
          </a:p>
          <a:p>
            <a:r>
              <a:rPr lang="ru-RU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настройку в диапазоне от 5 до 15 пунктов</a:t>
            </a:r>
            <a:r>
              <a:rPr lang="ru-RU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F647F-7F85-42DA-96D2-288A4C1F5C5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527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effectLst/>
              </a:rPr>
              <a:t>Нефункциональные требования – это требования к </a:t>
            </a:r>
            <a:r>
              <a:rPr lang="ru-RU" sz="1200" b="1" i="0" dirty="0" smtClean="0">
                <a:effectLst/>
              </a:rPr>
              <a:t>характеру</a:t>
            </a:r>
            <a:r>
              <a:rPr lang="ru-RU" sz="1200" dirty="0" smtClean="0">
                <a:effectLst/>
              </a:rPr>
              <a:t> поведения системы </a:t>
            </a:r>
          </a:p>
          <a:p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F647F-7F85-42DA-96D2-288A4C1F5C5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489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F647F-7F85-42DA-96D2-288A4C1F5C58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F647F-7F85-42DA-96D2-288A4C1F5C58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i="0" dirty="0" smtClean="0"/>
              <a:t>Главный способ</a:t>
            </a:r>
            <a:r>
              <a:rPr lang="ru-RU" i="0" baseline="0" dirty="0" smtClean="0"/>
              <a:t> выявления требований – интервью</a:t>
            </a:r>
          </a:p>
          <a:p>
            <a:r>
              <a:rPr lang="ru-RU" i="0" baseline="0" dirty="0" smtClean="0"/>
              <a:t>Наименее эффективный – анкетирование</a:t>
            </a:r>
          </a:p>
          <a:p>
            <a:r>
              <a:rPr lang="ru-RU" i="0" baseline="0" dirty="0" smtClean="0"/>
              <a:t>Наблюдение бывает активное и пассивное </a:t>
            </a:r>
          </a:p>
          <a:p>
            <a:r>
              <a:rPr lang="ru-RU" i="0" baseline="0" dirty="0" smtClean="0"/>
              <a:t>При самостоятельном описание приходится работать с различными документами</a:t>
            </a:r>
          </a:p>
          <a:p>
            <a:r>
              <a:rPr lang="ru-RU" i="0" baseline="0" dirty="0" smtClean="0"/>
              <a:t>Семинар – широкое участие представителей заказчика, исполнителей </a:t>
            </a:r>
          </a:p>
          <a:p>
            <a:r>
              <a:rPr lang="ru-RU" i="0" baseline="0" dirty="0" smtClean="0"/>
              <a:t> и пользователей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F647F-7F85-42DA-96D2-288A4C1F5C58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F647F-7F85-42DA-96D2-288A4C1F5C58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F647F-7F85-42DA-96D2-288A4C1F5C58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F647F-7F85-42DA-96D2-288A4C1F5C58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i="0" dirty="0" smtClean="0"/>
              <a:t>Стоимость исправления</a:t>
            </a:r>
            <a:r>
              <a:rPr lang="ru-RU" i="0" baseline="0" dirty="0" smtClean="0"/>
              <a:t> ошибки в зависимости от момента ее обнаружения.</a:t>
            </a:r>
          </a:p>
          <a:p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F647F-7F85-42DA-96D2-288A4C1F5C5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F647F-7F85-42DA-96D2-288A4C1F5C58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F647F-7F85-42DA-96D2-288A4C1F5C58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F647F-7F85-42DA-96D2-288A4C1F5C58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F647F-7F85-42DA-96D2-288A4C1F5C58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endParaRPr lang="ru-RU" sz="13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F647F-7F85-42DA-96D2-288A4C1F5C58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endParaRPr lang="ru-RU" sz="13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F647F-7F85-42DA-96D2-288A4C1F5C58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F647F-7F85-42DA-96D2-288A4C1F5C5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F647F-7F85-42DA-96D2-288A4C1F5C5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F647F-7F85-42DA-96D2-288A4C1F5C5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680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Traceability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matrix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т.е. матрица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прослеживаемости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Это таблица, где вертикальные колонки - это требования, а горизонтальные -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тест-кейсы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(или наоборот, как удобно).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Помогает посмотреть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покрываемость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требований позитивными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тест-кейсами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Берёшь первый тест-кейс и смотришь, какие требования он покрывает и на пересечении ставишь плюсик или галочку. Повторяешь с каждым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тест-кейсом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В конце смотришь, какое требование не покрыто ни одним кейсом или где наблюдается избыточное покрытие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тест-кейсами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i="1" dirty="0" smtClean="0"/>
              <a:t>ТЕСТОВАЯ ПРОЦЕДУРА – </a:t>
            </a:r>
            <a:r>
              <a:rPr lang="ru-RU" dirty="0" smtClean="0"/>
              <a:t>перечень большого числа этапов со своими входными данными, каждый из которых имеет свои промежуточные ожидаемые результаты</a:t>
            </a:r>
            <a:endParaRPr lang="en-US" dirty="0" smtClean="0"/>
          </a:p>
          <a:p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F647F-7F85-42DA-96D2-288A4C1F5C5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727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F647F-7F85-42DA-96D2-288A4C1F5C5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F647F-7F85-42DA-96D2-288A4C1F5C5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F647F-7F85-42DA-96D2-288A4C1F5C5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9/7/2020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9/7/2020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71800" y="332656"/>
            <a:ext cx="6138838" cy="242889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dirty="0" smtClean="0"/>
              <a:t>Типы и уровни требований. Выявление требований</a:t>
            </a:r>
            <a:endParaRPr lang="ru-RU" sz="4800" b="1" dirty="0"/>
          </a:p>
        </p:txBody>
      </p:sp>
      <p:pic>
        <p:nvPicPr>
          <p:cNvPr id="1026" name="Picture 2" descr="https://hsto.org/files/905/167/f2b/905167f2ba3c4ebc9fb878743e1058ff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000348"/>
            <a:ext cx="3857652" cy="38576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-24"/>
            <a:ext cx="8143900" cy="714380"/>
          </a:xfrm>
        </p:spPr>
        <p:txBody>
          <a:bodyPr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ru-RU" sz="3600" b="1" dirty="0" smtClean="0"/>
              <a:t>Требования</a:t>
            </a:r>
            <a:r>
              <a:rPr lang="ru-RU" sz="4800" b="1" dirty="0" smtClean="0"/>
              <a:t>. </a:t>
            </a:r>
            <a:r>
              <a:rPr lang="ru-RU" sz="4800" b="1" spc="-150" dirty="0" smtClean="0"/>
              <a:t>Объекты  требований.</a:t>
            </a:r>
            <a:endParaRPr lang="ru-RU" sz="4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00496" y="6500834"/>
            <a:ext cx="514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Тестирование документации и требований</a:t>
            </a:r>
            <a:endParaRPr lang="ru-RU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99678" y="1185849"/>
            <a:ext cx="792961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 algn="just">
              <a:lnSpc>
                <a:spcPct val="80000"/>
              </a:lnSpc>
            </a:pPr>
            <a:r>
              <a:rPr lang="ru-RU" sz="2500" b="1" dirty="0" smtClean="0">
                <a:latin typeface="Cambria" pitchFamily="18" charset="0"/>
              </a:rPr>
              <a:t>Требования к процессу (проекту)</a:t>
            </a:r>
            <a:r>
              <a:rPr lang="en-US" sz="2500" b="1" dirty="0" smtClean="0">
                <a:latin typeface="Cambria" pitchFamily="18" charset="0"/>
              </a:rPr>
              <a:t>.</a:t>
            </a:r>
          </a:p>
          <a:p>
            <a:pPr marL="358775" indent="-358775" algn="just">
              <a:lnSpc>
                <a:spcPct val="80000"/>
              </a:lnSpc>
            </a:pPr>
            <a:r>
              <a:rPr lang="ru-RU" sz="2500" dirty="0" smtClean="0">
                <a:latin typeface="Cambria" pitchFamily="18" charset="0"/>
              </a:rPr>
              <a:t>Насколько подробно заказчику следует регламентировать требования к процессу зависит от множества факторов, таких, как </a:t>
            </a:r>
          </a:p>
          <a:p>
            <a:pPr marL="800100" indent="-358775"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2500" dirty="0" smtClean="0">
                <a:latin typeface="Cambria" pitchFamily="18" charset="0"/>
              </a:rPr>
              <a:t>ценность конечного продукта для заказчика, </a:t>
            </a:r>
          </a:p>
          <a:p>
            <a:pPr marL="800100" indent="-358775"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2500" dirty="0" smtClean="0">
                <a:latin typeface="Cambria" pitchFamily="18" charset="0"/>
              </a:rPr>
              <a:t>степень доверия заказчика к разработчику, </a:t>
            </a:r>
          </a:p>
          <a:p>
            <a:pPr marL="800100" indent="-358775"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2500" dirty="0" smtClean="0">
                <a:latin typeface="Cambria" pitchFamily="18" charset="0"/>
              </a:rPr>
              <a:t>сумма подписанного контракта,</a:t>
            </a:r>
          </a:p>
          <a:p>
            <a:pPr marL="800100" indent="-358775"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2500" dirty="0" smtClean="0">
                <a:latin typeface="Cambria" pitchFamily="18" charset="0"/>
              </a:rPr>
              <a:t>увязка срока сдачи продукта в эксплуатацию с бизнес-планами заказчика и т.д.</a:t>
            </a:r>
          </a:p>
          <a:p>
            <a:pPr marL="358775" indent="-358775" algn="just">
              <a:lnSpc>
                <a:spcPct val="80000"/>
              </a:lnSpc>
            </a:pPr>
            <a:endParaRPr lang="en-US" sz="2500" dirty="0" smtClean="0">
              <a:latin typeface="Cambria" pitchFamily="18" charset="0"/>
            </a:endParaRPr>
          </a:p>
          <a:p>
            <a:pPr marL="358775" indent="-358775" algn="just">
              <a:lnSpc>
                <a:spcPct val="80000"/>
              </a:lnSpc>
            </a:pPr>
            <a:r>
              <a:rPr lang="ru-RU" sz="2500" dirty="0" smtClean="0">
                <a:latin typeface="Cambria" pitchFamily="18" charset="0"/>
              </a:rPr>
              <a:t>В качестве требований к проекту может быть внесен регламент отчётов разработчика, совместных семинаров по оценке промежуточных результатов, определены характеристики компетенций участников рабочей группы, их количество, указана методология управления проектом.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-24"/>
            <a:ext cx="7910538" cy="92869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4800" b="1" spc="-150" dirty="0" smtClean="0"/>
              <a:t>Типы  требований</a:t>
            </a:r>
            <a:endParaRPr lang="ru-RU" sz="4800" b="1" spc="-15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00496" y="6500834"/>
            <a:ext cx="514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Тестирование документации и требований</a:t>
            </a:r>
            <a:endParaRPr lang="ru-RU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1538" y="1634832"/>
            <a:ext cx="7643866" cy="442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algn="just">
              <a:lnSpc>
                <a:spcPct val="80000"/>
              </a:lnSpc>
              <a:spcAft>
                <a:spcPts val="600"/>
              </a:spcAft>
            </a:pPr>
            <a:r>
              <a:rPr lang="ru-RU" sz="2800" dirty="0" smtClean="0">
                <a:latin typeface="Cambria" pitchFamily="18" charset="0"/>
              </a:rPr>
              <a:t>Чаще всего выделяют два типа требований:</a:t>
            </a:r>
          </a:p>
          <a:p>
            <a:pPr marL="719138" indent="-360363"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800" b="1" dirty="0" smtClean="0">
                <a:latin typeface="Cambria" pitchFamily="18" charset="0"/>
              </a:rPr>
              <a:t>Функциональные</a:t>
            </a:r>
          </a:p>
          <a:p>
            <a:pPr marL="719138" indent="-360363"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800" b="1" dirty="0" smtClean="0">
                <a:latin typeface="Cambria" pitchFamily="18" charset="0"/>
              </a:rPr>
              <a:t>Нефункциональные </a:t>
            </a:r>
          </a:p>
          <a:p>
            <a:pPr marL="719138" indent="-360363"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ru-RU" sz="2800" b="1" dirty="0" smtClean="0">
              <a:latin typeface="Cambria" pitchFamily="18" charset="0"/>
            </a:endParaRPr>
          </a:p>
          <a:p>
            <a:pPr marL="361950" indent="-361950" algn="just">
              <a:lnSpc>
                <a:spcPct val="80000"/>
              </a:lnSpc>
              <a:spcAft>
                <a:spcPts val="600"/>
              </a:spcAft>
            </a:pPr>
            <a:r>
              <a:rPr lang="ru-RU" sz="2800" b="1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Функциональные требования </a:t>
            </a:r>
            <a:r>
              <a:rPr lang="ru-RU" sz="2800" dirty="0" smtClean="0">
                <a:latin typeface="Cambria" pitchFamily="18" charset="0"/>
              </a:rPr>
              <a:t>определяют «</a:t>
            </a:r>
            <a:r>
              <a:rPr lang="ru-RU" sz="2800" b="1" i="1" dirty="0" smtClean="0">
                <a:latin typeface="Cambria" pitchFamily="18" charset="0"/>
              </a:rPr>
              <a:t>Что система</a:t>
            </a:r>
            <a:r>
              <a:rPr lang="ru-RU" sz="2800" i="1" dirty="0" smtClean="0">
                <a:latin typeface="Cambria" pitchFamily="18" charset="0"/>
              </a:rPr>
              <a:t> </a:t>
            </a:r>
            <a:r>
              <a:rPr lang="ru-RU" sz="2800" b="1" i="1" dirty="0" smtClean="0">
                <a:latin typeface="Cambria" pitchFamily="18" charset="0"/>
              </a:rPr>
              <a:t>должна делать?</a:t>
            </a:r>
            <a:r>
              <a:rPr lang="ru-RU" sz="2800" i="1" dirty="0" smtClean="0">
                <a:latin typeface="Cambria" pitchFamily="18" charset="0"/>
              </a:rPr>
              <a:t>» </a:t>
            </a:r>
          </a:p>
          <a:p>
            <a:pPr marL="361950" indent="-361950" algn="just">
              <a:lnSpc>
                <a:spcPct val="80000"/>
              </a:lnSpc>
              <a:spcAft>
                <a:spcPts val="600"/>
              </a:spcAft>
            </a:pPr>
            <a:r>
              <a:rPr lang="ru-RU" sz="2800" b="1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Нефункциональные требования </a:t>
            </a:r>
            <a:r>
              <a:rPr lang="ru-RU" sz="2800" dirty="0" smtClean="0">
                <a:latin typeface="Cambria" pitchFamily="18" charset="0"/>
              </a:rPr>
              <a:t>определяют        «</a:t>
            </a:r>
            <a:r>
              <a:rPr lang="ru-RU" sz="2800" b="1" i="1" dirty="0" smtClean="0">
                <a:latin typeface="Cambria" pitchFamily="18" charset="0"/>
              </a:rPr>
              <a:t>С соблюдением каких условий должна делать?</a:t>
            </a:r>
            <a:r>
              <a:rPr lang="ru-RU" sz="2800" dirty="0" smtClean="0">
                <a:latin typeface="Cambria" pitchFamily="18" charset="0"/>
              </a:rPr>
              <a:t>» </a:t>
            </a:r>
          </a:p>
          <a:p>
            <a:pPr marL="361950" indent="-361950" algn="just">
              <a:lnSpc>
                <a:spcPct val="80000"/>
              </a:lnSpc>
              <a:spcAft>
                <a:spcPts val="600"/>
              </a:spcAft>
            </a:pPr>
            <a:endParaRPr lang="ru-RU" sz="2800" dirty="0" smtClean="0">
              <a:latin typeface="Cambria" pitchFamily="18" charset="0"/>
            </a:endParaRPr>
          </a:p>
          <a:p>
            <a:pPr marL="361950" indent="-361950" algn="just">
              <a:lnSpc>
                <a:spcPct val="80000"/>
              </a:lnSpc>
              <a:spcAft>
                <a:spcPts val="600"/>
              </a:spcAft>
            </a:pPr>
            <a:endParaRPr lang="ru-RU" sz="2800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72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-24"/>
            <a:ext cx="7910538" cy="1143008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ru-RU" sz="2700" b="1" dirty="0" smtClean="0"/>
              <a:t>Типы требований</a:t>
            </a:r>
            <a:r>
              <a:rPr lang="ru-RU" sz="4800" b="1" dirty="0" smtClean="0"/>
              <a:t>. Группы </a:t>
            </a:r>
            <a:r>
              <a:rPr lang="ru-RU" sz="4800" b="1" dirty="0" smtClean="0"/>
              <a:t>(уровни) ф</a:t>
            </a:r>
            <a:r>
              <a:rPr lang="ru-RU" sz="4800" b="1" spc="-150" dirty="0" smtClean="0"/>
              <a:t>ункциональных требований </a:t>
            </a:r>
            <a:endParaRPr lang="ru-RU" sz="4800" b="1" spc="-15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00496" y="6500834"/>
            <a:ext cx="514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Тестирование документации и требований</a:t>
            </a:r>
            <a:endParaRPr lang="ru-RU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1538" y="1694324"/>
            <a:ext cx="7858180" cy="4235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algn="just">
              <a:lnSpc>
                <a:spcPct val="80000"/>
              </a:lnSpc>
              <a:spcAft>
                <a:spcPts val="600"/>
              </a:spcAft>
            </a:pPr>
            <a:r>
              <a:rPr lang="ru-RU" sz="2800" b="1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Бизнес-требования</a:t>
            </a:r>
            <a:r>
              <a:rPr lang="ru-RU" sz="2000" dirty="0" smtClean="0">
                <a:latin typeface="Cambria" pitchFamily="18" charset="0"/>
              </a:rPr>
              <a:t> </a:t>
            </a:r>
            <a:r>
              <a:rPr lang="ru-RU" sz="2300" i="1" dirty="0" err="1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(business requirements) </a:t>
            </a:r>
            <a:r>
              <a:rPr lang="ru-RU" sz="2000" dirty="0" smtClean="0">
                <a:latin typeface="Cambria" pitchFamily="18" charset="0"/>
              </a:rPr>
              <a:t>– определяют высокоуровневые цели организации или клиента (потребителя) – заказчика разрабатываемого программного обеспечения.</a:t>
            </a:r>
          </a:p>
          <a:p>
            <a:pPr marL="361950" indent="-361950" algn="just">
              <a:lnSpc>
                <a:spcPct val="80000"/>
              </a:lnSpc>
              <a:spcAft>
                <a:spcPts val="600"/>
              </a:spcAft>
            </a:pPr>
            <a:r>
              <a:rPr lang="ru-RU" sz="2800" b="1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Пользовательские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800" b="1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требования</a:t>
            </a:r>
            <a:r>
              <a:rPr lang="ru-RU" sz="2000" dirty="0" smtClean="0">
                <a:latin typeface="Cambria" pitchFamily="18" charset="0"/>
              </a:rPr>
              <a:t> </a:t>
            </a:r>
            <a:r>
              <a:rPr lang="ru-RU" sz="2300" i="1" dirty="0" err="1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(user requirements) </a:t>
            </a:r>
            <a:r>
              <a:rPr lang="ru-RU" sz="2000" dirty="0" smtClean="0">
                <a:latin typeface="Cambria" pitchFamily="18" charset="0"/>
              </a:rPr>
              <a:t>– описывают цели/задачи пользователей системы, которые должны достигаться/выполняться пользователями при помощи создаваемой программной системы.</a:t>
            </a:r>
          </a:p>
          <a:p>
            <a:pPr marL="361950" indent="-361950" algn="just">
              <a:lnSpc>
                <a:spcPct val="80000"/>
              </a:lnSpc>
              <a:spcAft>
                <a:spcPts val="600"/>
              </a:spcAft>
            </a:pPr>
            <a:r>
              <a:rPr lang="ru-RU" sz="2800" b="1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Функциональные требования</a:t>
            </a:r>
            <a:r>
              <a:rPr lang="ru-RU" sz="2000" dirty="0" smtClean="0">
                <a:latin typeface="Cambria" pitchFamily="18" charset="0"/>
              </a:rPr>
              <a:t> </a:t>
            </a:r>
            <a:r>
              <a:rPr lang="ru-RU" sz="2300" i="1" dirty="0" err="1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(functional requirements) </a:t>
            </a:r>
            <a:r>
              <a:rPr lang="ru-RU" sz="2000" dirty="0" smtClean="0">
                <a:latin typeface="Cambria" pitchFamily="18" charset="0"/>
              </a:rPr>
              <a:t>– определяют функциональность (поведение) программной системы, которая должна быть создана разработчиками для предоставления возможности выполнения пользователями своих обязанностей в рамках </a:t>
            </a:r>
            <a:r>
              <a:rPr lang="ru-RU" sz="2000" dirty="0" err="1" smtClean="0">
                <a:latin typeface="Cambria" pitchFamily="18" charset="0"/>
              </a:rPr>
              <a:t>бизнес-требований</a:t>
            </a:r>
            <a:r>
              <a:rPr lang="ru-RU" sz="2000" dirty="0" smtClean="0">
                <a:latin typeface="Cambria" pitchFamily="18" charset="0"/>
              </a:rPr>
              <a:t> и в контексте пользовательских требований.</a:t>
            </a:r>
          </a:p>
        </p:txBody>
      </p:sp>
    </p:spTree>
    <p:extLst>
      <p:ext uri="{BB962C8B-B14F-4D97-AF65-F5344CB8AC3E}">
        <p14:creationId xmlns:p14="http://schemas.microsoft.com/office/powerpoint/2010/main" val="2829760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-24"/>
            <a:ext cx="8143900" cy="1214446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ru-RU" sz="2700" b="1" dirty="0" smtClean="0"/>
              <a:t>Типы требований. </a:t>
            </a:r>
            <a:r>
              <a:rPr lang="ru-RU" sz="4800" b="1" spc="-150" dirty="0" smtClean="0"/>
              <a:t>Нефункциональные требования</a:t>
            </a:r>
            <a:endParaRPr lang="ru-RU" sz="4800" b="1" spc="-15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00496" y="6500834"/>
            <a:ext cx="514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Тестирование документации и требований</a:t>
            </a:r>
            <a:endParaRPr lang="ru-RU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00100" y="1497686"/>
            <a:ext cx="8072462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algn="just">
              <a:lnSpc>
                <a:spcPct val="80000"/>
              </a:lnSpc>
              <a:spcAft>
                <a:spcPts val="600"/>
              </a:spcAft>
            </a:pPr>
            <a:r>
              <a:rPr lang="ru-RU" sz="2300" dirty="0" smtClean="0">
                <a:latin typeface="Cambria" pitchFamily="18" charset="0"/>
              </a:rPr>
              <a:t>Описывают </a:t>
            </a:r>
            <a:r>
              <a:rPr lang="ru-RU" sz="2300" i="1" dirty="0" smtClean="0">
                <a:solidFill>
                  <a:schemeClr val="accent5">
                    <a:lumMod val="75000"/>
                  </a:schemeClr>
                </a:solidFill>
              </a:rPr>
              <a:t>"каким должно быть ПС , в  каких условиях должно работать, как хорошо она это делает"</a:t>
            </a:r>
            <a:endParaRPr lang="ru-RU" sz="2300" dirty="0" smtClean="0">
              <a:latin typeface="Cambria" pitchFamily="18" charset="0"/>
            </a:endParaRPr>
          </a:p>
          <a:p>
            <a:pPr marL="361950" indent="-361950" algn="just">
              <a:lnSpc>
                <a:spcPct val="80000"/>
              </a:lnSpc>
              <a:spcAft>
                <a:spcPts val="600"/>
              </a:spcAft>
            </a:pPr>
            <a:r>
              <a:rPr lang="ru-RU" sz="2300" dirty="0" smtClean="0">
                <a:latin typeface="Cambria" pitchFamily="18" charset="0"/>
              </a:rPr>
              <a:t>К нефункциональным требованиям относятся такие свойства системы, как:</a:t>
            </a:r>
          </a:p>
          <a:p>
            <a:pPr marL="1077913" indent="-277813"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2300" dirty="0" smtClean="0">
                <a:latin typeface="Cambria" pitchFamily="18" charset="0"/>
              </a:rPr>
              <a:t> </a:t>
            </a:r>
            <a:r>
              <a:rPr lang="ru-RU" sz="2200" dirty="0" smtClean="0">
                <a:latin typeface="Cambria" pitchFamily="18" charset="0"/>
              </a:rPr>
              <a:t>производительность</a:t>
            </a:r>
          </a:p>
          <a:p>
            <a:pPr marL="1077913" indent="-277813"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2200" dirty="0" smtClean="0">
                <a:latin typeface="Cambria" pitchFamily="18" charset="0"/>
              </a:rPr>
              <a:t> зависимость от платформы</a:t>
            </a:r>
          </a:p>
          <a:p>
            <a:pPr marL="1077913" indent="-277813"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2200" dirty="0" smtClean="0">
                <a:latin typeface="Cambria" pitchFamily="18" charset="0"/>
              </a:rPr>
              <a:t> расширяемость</a:t>
            </a:r>
          </a:p>
          <a:p>
            <a:pPr marL="1077913" indent="-277813"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2200" dirty="0" smtClean="0">
                <a:latin typeface="Cambria" pitchFamily="18" charset="0"/>
              </a:rPr>
              <a:t>надежность </a:t>
            </a:r>
          </a:p>
          <a:p>
            <a:pPr marL="1077913" indent="-277813"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2200" dirty="0" smtClean="0">
                <a:latin typeface="Cambria" pitchFamily="18" charset="0"/>
              </a:rPr>
              <a:t>доступность</a:t>
            </a:r>
          </a:p>
          <a:p>
            <a:pPr marL="1077913" indent="-277813" algn="just">
              <a:lnSpc>
                <a:spcPct val="80000"/>
              </a:lnSpc>
              <a:buFont typeface="Wingdings" pitchFamily="2" charset="2"/>
              <a:buChar char="ü"/>
            </a:pPr>
            <a:r>
              <a:rPr lang="ru-RU" sz="2200" dirty="0" smtClean="0">
                <a:latin typeface="Cambria" pitchFamily="18" charset="0"/>
              </a:rPr>
              <a:t>легкость и простота использования</a:t>
            </a:r>
          </a:p>
          <a:p>
            <a:pPr marL="361950" indent="-361950" algn="just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</a:pPr>
            <a:r>
              <a:rPr lang="ru-RU" sz="2200" dirty="0" smtClean="0">
                <a:latin typeface="Cambria" pitchFamily="18" charset="0"/>
              </a:rPr>
              <a:t>Под надежностью понимаются такие характеристики, как пригодность, точность, средняя наработка на отказ и т.п. </a:t>
            </a:r>
          </a:p>
          <a:p>
            <a:pPr marL="361950" indent="-361950" algn="just">
              <a:lnSpc>
                <a:spcPct val="80000"/>
              </a:lnSpc>
              <a:spcAft>
                <a:spcPts val="600"/>
              </a:spcAft>
            </a:pPr>
            <a:r>
              <a:rPr lang="ru-RU" sz="2200" dirty="0" smtClean="0">
                <a:latin typeface="Cambria" pitchFamily="18" charset="0"/>
              </a:rPr>
              <a:t>Требования по производительности - это скорость, пропускная способность, время отклика, используемая память.</a:t>
            </a:r>
          </a:p>
        </p:txBody>
      </p:sp>
    </p:spTree>
    <p:extLst>
      <p:ext uri="{BB962C8B-B14F-4D97-AF65-F5344CB8AC3E}">
        <p14:creationId xmlns:p14="http://schemas.microsoft.com/office/powerpoint/2010/main" val="117338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-24"/>
            <a:ext cx="7910538" cy="1143008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ru-RU" sz="2700" b="1" dirty="0" smtClean="0"/>
              <a:t>Типы требований</a:t>
            </a:r>
            <a:r>
              <a:rPr lang="ru-RU" sz="4800" b="1" dirty="0" smtClean="0"/>
              <a:t>. Группы неф</a:t>
            </a:r>
            <a:r>
              <a:rPr lang="ru-RU" sz="4800" b="1" spc="-150" dirty="0" smtClean="0"/>
              <a:t>ункциональных требований</a:t>
            </a:r>
            <a:endParaRPr lang="ru-RU" sz="4800" b="1" spc="-15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00496" y="6500834"/>
            <a:ext cx="514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Тестирование документации и требований</a:t>
            </a:r>
            <a:endParaRPr lang="ru-RU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Organization Chart 2"/>
          <p:cNvGrpSpPr>
            <a:grpSpLocks noChangeAspect="1"/>
          </p:cNvGrpSpPr>
          <p:nvPr/>
        </p:nvGrpSpPr>
        <p:grpSpPr bwMode="auto">
          <a:xfrm>
            <a:off x="1142976" y="1213016"/>
            <a:ext cx="7490304" cy="2438882"/>
            <a:chOff x="272" y="1013"/>
            <a:chExt cx="2758" cy="697"/>
          </a:xfrm>
        </p:grpSpPr>
        <p:cxnSp>
          <p:nvCxnSpPr>
            <p:cNvPr id="3076" name="_s3076"/>
            <p:cNvCxnSpPr>
              <a:cxnSpLocks noChangeShapeType="1"/>
              <a:stCxn id="16" idx="0"/>
              <a:endCxn id="13" idx="2"/>
            </p:cNvCxnSpPr>
            <p:nvPr/>
          </p:nvCxnSpPr>
          <p:spPr bwMode="auto">
            <a:xfrm rot="16200000" flipV="1">
              <a:off x="2052" y="876"/>
              <a:ext cx="120" cy="971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3077" name="_s3077"/>
            <p:cNvCxnSpPr>
              <a:cxnSpLocks noChangeShapeType="1"/>
              <a:stCxn id="15" idx="0"/>
              <a:endCxn id="13" idx="2"/>
            </p:cNvCxnSpPr>
            <p:nvPr/>
          </p:nvCxnSpPr>
          <p:spPr bwMode="auto">
            <a:xfrm rot="16200000" flipV="1">
              <a:off x="1567" y="1361"/>
              <a:ext cx="119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8" name="_s3078"/>
            <p:cNvCxnSpPr>
              <a:cxnSpLocks noChangeShapeType="1"/>
              <a:stCxn id="14" idx="0"/>
              <a:endCxn id="13" idx="2"/>
            </p:cNvCxnSpPr>
            <p:nvPr/>
          </p:nvCxnSpPr>
          <p:spPr bwMode="auto">
            <a:xfrm rot="5400000" flipH="1" flipV="1">
              <a:off x="1106" y="899"/>
              <a:ext cx="119" cy="923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13" name="_s3079"/>
            <p:cNvSpPr>
              <a:spLocks noChangeArrowheads="1"/>
            </p:cNvSpPr>
            <p:nvPr/>
          </p:nvSpPr>
          <p:spPr bwMode="auto">
            <a:xfrm>
              <a:off x="1087" y="1013"/>
              <a:ext cx="107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Нефункциональные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требования</a:t>
              </a:r>
            </a:p>
          </p:txBody>
        </p:sp>
        <p:sp>
          <p:nvSpPr>
            <p:cNvPr id="14" name="_s3080"/>
            <p:cNvSpPr>
              <a:spLocks noChangeArrowheads="1"/>
            </p:cNvSpPr>
            <p:nvPr/>
          </p:nvSpPr>
          <p:spPr bwMode="auto">
            <a:xfrm>
              <a:off x="272" y="1420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3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Внешние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3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интерфейсы</a:t>
              </a:r>
            </a:p>
          </p:txBody>
        </p:sp>
        <p:sp>
          <p:nvSpPr>
            <p:cNvPr id="15" name="_s3081"/>
            <p:cNvSpPr>
              <a:spLocks noChangeArrowheads="1"/>
            </p:cNvSpPr>
            <p:nvPr/>
          </p:nvSpPr>
          <p:spPr bwMode="auto">
            <a:xfrm>
              <a:off x="1193" y="1420"/>
              <a:ext cx="868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Атрибуты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качества</a:t>
              </a:r>
            </a:p>
          </p:txBody>
        </p:sp>
        <p:sp>
          <p:nvSpPr>
            <p:cNvPr id="16" name="_s3082"/>
            <p:cNvSpPr>
              <a:spLocks noChangeArrowheads="1"/>
            </p:cNvSpPr>
            <p:nvPr/>
          </p:nvSpPr>
          <p:spPr bwMode="auto">
            <a:xfrm>
              <a:off x="2166" y="1422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Системные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ограничения</a:t>
              </a:r>
            </a:p>
          </p:txBody>
        </p:sp>
      </p:grpSp>
      <p:sp>
        <p:nvSpPr>
          <p:cNvPr id="6" name="Text Box 27"/>
          <p:cNvSpPr txBox="1">
            <a:spLocks noChangeArrowheads="1"/>
          </p:cNvSpPr>
          <p:nvPr/>
        </p:nvSpPr>
        <p:spPr bwMode="auto">
          <a:xfrm>
            <a:off x="3571868" y="3789363"/>
            <a:ext cx="2928957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ru-RU" sz="2000" dirty="0">
                <a:solidFill>
                  <a:srgbClr val="000000"/>
                </a:solidFill>
                <a:latin typeface="Cambria" pitchFamily="18" charset="0"/>
                <a:cs typeface="Times New Roman" pitchFamily="18" charset="0"/>
              </a:rPr>
              <a:t>Удобство использования </a:t>
            </a:r>
          </a:p>
          <a:p>
            <a:pPr>
              <a:buFontTx/>
              <a:buChar char="•"/>
            </a:pPr>
            <a:r>
              <a:rPr lang="ru-RU" sz="2000" dirty="0">
                <a:solidFill>
                  <a:srgbClr val="000000"/>
                </a:solidFill>
                <a:latin typeface="Cambria" pitchFamily="18" charset="0"/>
                <a:cs typeface="Times New Roman" pitchFamily="18" charset="0"/>
              </a:rPr>
              <a:t>Надежность</a:t>
            </a:r>
          </a:p>
          <a:p>
            <a:pPr>
              <a:buFontTx/>
              <a:buChar char="•"/>
            </a:pPr>
            <a:r>
              <a:rPr lang="ru-RU" sz="2000" dirty="0">
                <a:solidFill>
                  <a:srgbClr val="000000"/>
                </a:solidFill>
                <a:latin typeface="Cambria" pitchFamily="18" charset="0"/>
                <a:cs typeface="Times New Roman" pitchFamily="18" charset="0"/>
              </a:rPr>
              <a:t>Производительность </a:t>
            </a:r>
          </a:p>
          <a:p>
            <a:pPr>
              <a:buFontTx/>
              <a:buChar char="•"/>
            </a:pPr>
            <a:r>
              <a:rPr lang="ru-RU" sz="2000" dirty="0">
                <a:solidFill>
                  <a:srgbClr val="000000"/>
                </a:solidFill>
                <a:latin typeface="Cambria" pitchFamily="18" charset="0"/>
                <a:cs typeface="Times New Roman" pitchFamily="18" charset="0"/>
              </a:rPr>
              <a:t>Эксплуатационная пригодность (способность к сопровождению)</a:t>
            </a:r>
          </a:p>
        </p:txBody>
      </p:sp>
      <p:sp>
        <p:nvSpPr>
          <p:cNvPr id="7" name="Text Box 28"/>
          <p:cNvSpPr txBox="1">
            <a:spLocks noChangeArrowheads="1"/>
          </p:cNvSpPr>
          <p:nvPr/>
        </p:nvSpPr>
        <p:spPr bwMode="auto">
          <a:xfrm>
            <a:off x="1071537" y="3860800"/>
            <a:ext cx="2286017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ru-RU" sz="2000" b="0" dirty="0">
                <a:solidFill>
                  <a:srgbClr val="000000"/>
                </a:solidFill>
                <a:latin typeface="Cambria" pitchFamily="18" charset="0"/>
              </a:rPr>
              <a:t>И</a:t>
            </a:r>
            <a:r>
              <a:rPr lang="ru-RU" sz="2000" b="0" dirty="0">
                <a:solidFill>
                  <a:srgbClr val="000000"/>
                </a:solidFill>
                <a:latin typeface="Cambria" pitchFamily="18" charset="0"/>
                <a:cs typeface="Times New Roman" pitchFamily="18" charset="0"/>
              </a:rPr>
              <a:t>нтерфейс пользователя, </a:t>
            </a:r>
            <a:endParaRPr lang="ru-RU" sz="2000" b="0" dirty="0">
              <a:solidFill>
                <a:srgbClr val="000000"/>
              </a:solidFill>
              <a:latin typeface="Cambria" pitchFamily="18" charset="0"/>
            </a:endParaRPr>
          </a:p>
          <a:p>
            <a:pPr>
              <a:buFontTx/>
              <a:buChar char="•"/>
            </a:pPr>
            <a:r>
              <a:rPr lang="ru-RU" sz="2000" b="0" dirty="0">
                <a:solidFill>
                  <a:srgbClr val="000000"/>
                </a:solidFill>
                <a:latin typeface="Cambria" pitchFamily="18" charset="0"/>
              </a:rPr>
              <a:t>А</a:t>
            </a:r>
            <a:r>
              <a:rPr lang="ru-RU" sz="2000" b="0" dirty="0">
                <a:solidFill>
                  <a:srgbClr val="000000"/>
                </a:solidFill>
                <a:latin typeface="Cambria" pitchFamily="18" charset="0"/>
                <a:cs typeface="Times New Roman" pitchFamily="18" charset="0"/>
              </a:rPr>
              <a:t>ппаратные интерфейсы, </a:t>
            </a:r>
            <a:endParaRPr lang="ru-RU" sz="2000" b="0" dirty="0">
              <a:solidFill>
                <a:srgbClr val="000000"/>
              </a:solidFill>
              <a:latin typeface="Cambria" pitchFamily="18" charset="0"/>
            </a:endParaRPr>
          </a:p>
          <a:p>
            <a:pPr>
              <a:buFontTx/>
              <a:buChar char="•"/>
            </a:pPr>
            <a:r>
              <a:rPr lang="ru-RU" sz="2000" b="0" dirty="0">
                <a:solidFill>
                  <a:srgbClr val="000000"/>
                </a:solidFill>
                <a:latin typeface="Cambria" pitchFamily="18" charset="0"/>
              </a:rPr>
              <a:t>П</a:t>
            </a:r>
            <a:r>
              <a:rPr lang="ru-RU" sz="2000" b="0" dirty="0">
                <a:solidFill>
                  <a:srgbClr val="000000"/>
                </a:solidFill>
                <a:latin typeface="Cambria" pitchFamily="18" charset="0"/>
                <a:cs typeface="Times New Roman" pitchFamily="18" charset="0"/>
              </a:rPr>
              <a:t>рограммные интерфейсы</a:t>
            </a:r>
            <a:r>
              <a:rPr lang="ru-RU" sz="2000" b="0" dirty="0">
                <a:solidFill>
                  <a:srgbClr val="000000"/>
                </a:solidFill>
                <a:latin typeface="Cambria" pitchFamily="18" charset="0"/>
              </a:rPr>
              <a:t>,</a:t>
            </a:r>
            <a:r>
              <a:rPr lang="ru-RU" sz="2000" b="0" dirty="0">
                <a:solidFill>
                  <a:srgbClr val="000000"/>
                </a:solidFill>
                <a:latin typeface="Cambria" pitchFamily="18" charset="0"/>
                <a:cs typeface="Times New Roman" pitchFamily="18" charset="0"/>
              </a:rPr>
              <a:t> </a:t>
            </a:r>
            <a:endParaRPr lang="ru-RU" sz="2000" b="0" dirty="0">
              <a:solidFill>
                <a:srgbClr val="000000"/>
              </a:solidFill>
              <a:latin typeface="Cambria" pitchFamily="18" charset="0"/>
            </a:endParaRPr>
          </a:p>
          <a:p>
            <a:pPr>
              <a:buFontTx/>
              <a:buChar char="•"/>
            </a:pPr>
            <a:r>
              <a:rPr lang="ru-RU" sz="2000" b="0" dirty="0">
                <a:solidFill>
                  <a:srgbClr val="000000"/>
                </a:solidFill>
                <a:latin typeface="Cambria" pitchFamily="18" charset="0"/>
              </a:rPr>
              <a:t>К</a:t>
            </a:r>
            <a:r>
              <a:rPr lang="ru-RU" sz="2000" b="0" dirty="0">
                <a:solidFill>
                  <a:srgbClr val="000000"/>
                </a:solidFill>
                <a:latin typeface="Cambria" pitchFamily="18" charset="0"/>
                <a:cs typeface="Times New Roman" pitchFamily="18" charset="0"/>
              </a:rPr>
              <a:t>оммуникационные интерфейсы</a:t>
            </a:r>
            <a:r>
              <a:rPr lang="ru-RU" sz="2000" b="0" dirty="0">
                <a:latin typeface="Cambria" pitchFamily="18" charset="0"/>
              </a:rPr>
              <a:t> </a:t>
            </a:r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6357950" y="3860800"/>
            <a:ext cx="278605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ru-RU" sz="2000" dirty="0">
                <a:solidFill>
                  <a:srgbClr val="000000"/>
                </a:solidFill>
                <a:latin typeface="Cambria" pitchFamily="18" charset="0"/>
                <a:cs typeface="Times New Roman" pitchFamily="18" charset="0"/>
              </a:rPr>
              <a:t>Требования, выдвигаемые ИС к среде своего функционирования (тактовая частота процессора, объем памяти, требования к выбору операционной системы) </a:t>
            </a:r>
          </a:p>
        </p:txBody>
      </p:sp>
    </p:spTree>
    <p:extLst>
      <p:ext uri="{BB962C8B-B14F-4D97-AF65-F5344CB8AC3E}">
        <p14:creationId xmlns:p14="http://schemas.microsoft.com/office/powerpoint/2010/main" val="3954937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-24"/>
            <a:ext cx="7910538" cy="114300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4800" b="1" dirty="0" smtClean="0"/>
              <a:t>Уровни </a:t>
            </a:r>
            <a:r>
              <a:rPr lang="ru-RU" sz="4800" b="1" dirty="0" smtClean="0"/>
              <a:t>требован</a:t>
            </a:r>
            <a:r>
              <a:rPr lang="ru-RU" sz="4800" b="1" spc="-150" dirty="0" smtClean="0"/>
              <a:t>ий:</a:t>
            </a:r>
            <a:endParaRPr lang="ru-RU" sz="4800" b="1" spc="-15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00496" y="6500834"/>
            <a:ext cx="514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Тестирование документации и требований</a:t>
            </a:r>
            <a:endParaRPr lang="ru-RU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1538" y="1694324"/>
            <a:ext cx="785818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algn="just">
              <a:lnSpc>
                <a:spcPct val="80000"/>
              </a:lnSpc>
              <a:spcAft>
                <a:spcPts val="600"/>
              </a:spcAft>
            </a:pPr>
            <a:r>
              <a:rPr lang="ru-RU" sz="2800" b="1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Уровень </a:t>
            </a:r>
            <a:r>
              <a:rPr lang="ru-RU" sz="2800" b="1" dirty="0" err="1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бизнес-требований</a:t>
            </a:r>
            <a:r>
              <a:rPr lang="ru-RU" sz="2000" dirty="0" smtClean="0">
                <a:latin typeface="Cambria" pitchFamily="18" charset="0"/>
              </a:rPr>
              <a:t>: </a:t>
            </a:r>
            <a:r>
              <a:rPr lang="ru-RU" sz="2800" dirty="0" smtClean="0">
                <a:latin typeface="Cambria" pitchFamily="18" charset="0"/>
              </a:rPr>
              <a:t>«общее видение» (обзорная документация)</a:t>
            </a:r>
          </a:p>
          <a:p>
            <a:pPr marL="361950" indent="-361950" algn="just">
              <a:lnSpc>
                <a:spcPct val="80000"/>
              </a:lnSpc>
              <a:spcAft>
                <a:spcPts val="600"/>
              </a:spcAft>
            </a:pPr>
            <a:endParaRPr lang="ru-RU" sz="2000" dirty="0" smtClean="0">
              <a:latin typeface="Cambria" pitchFamily="18" charset="0"/>
            </a:endParaRPr>
          </a:p>
          <a:p>
            <a:pPr marL="361950" indent="-361950" algn="just">
              <a:lnSpc>
                <a:spcPct val="80000"/>
              </a:lnSpc>
              <a:spcAft>
                <a:spcPts val="600"/>
              </a:spcAft>
            </a:pPr>
            <a:r>
              <a:rPr lang="ru-RU" sz="2800" b="1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Уровень пользовательских требований</a:t>
            </a:r>
            <a:r>
              <a:rPr lang="ru-RU" sz="2000" dirty="0" smtClean="0">
                <a:latin typeface="Cambria" pitchFamily="18" charset="0"/>
              </a:rPr>
              <a:t>: </a:t>
            </a:r>
            <a:r>
              <a:rPr lang="ru-RU" sz="2800" dirty="0" smtClean="0">
                <a:latin typeface="Cambria" pitchFamily="18" charset="0"/>
              </a:rPr>
              <a:t>«что можно будет делать» (варианты использования)</a:t>
            </a:r>
          </a:p>
          <a:p>
            <a:pPr marL="361950" indent="-361950" algn="just">
              <a:lnSpc>
                <a:spcPct val="80000"/>
              </a:lnSpc>
              <a:spcAft>
                <a:spcPts val="600"/>
              </a:spcAft>
            </a:pPr>
            <a:endParaRPr lang="ru-RU" sz="2000" dirty="0" smtClean="0">
              <a:latin typeface="Cambria" pitchFamily="18" charset="0"/>
            </a:endParaRPr>
          </a:p>
          <a:p>
            <a:pPr marL="361950" indent="-361950" algn="just">
              <a:lnSpc>
                <a:spcPct val="80000"/>
              </a:lnSpc>
              <a:spcAft>
                <a:spcPts val="600"/>
              </a:spcAft>
            </a:pPr>
            <a:r>
              <a:rPr lang="ru-RU" sz="2800" b="1" dirty="0" smtClean="0">
                <a:solidFill>
                  <a:schemeClr val="accent5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Уровень функциональных и нефункциональных требований</a:t>
            </a:r>
            <a:r>
              <a:rPr lang="ru-RU" sz="2000" dirty="0" smtClean="0">
                <a:latin typeface="Cambria" pitchFamily="18" charset="0"/>
              </a:rPr>
              <a:t>: </a:t>
            </a:r>
            <a:r>
              <a:rPr lang="ru-RU" sz="2800" dirty="0" smtClean="0">
                <a:latin typeface="Cambria" pitchFamily="18" charset="0"/>
              </a:rPr>
              <a:t>«что конкретно должна выполнять система, как должна работать система или ПП и какими свойствами или характеристиками она должна обладать»</a:t>
            </a:r>
          </a:p>
          <a:p>
            <a:pPr marL="361950" indent="-361950" algn="just">
              <a:lnSpc>
                <a:spcPct val="80000"/>
              </a:lnSpc>
              <a:spcAft>
                <a:spcPts val="600"/>
              </a:spcAft>
            </a:pPr>
            <a:endParaRPr lang="ru-RU" sz="2000" dirty="0" smtClean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-24"/>
            <a:ext cx="7910538" cy="85725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4800" b="1" dirty="0" smtClean="0"/>
              <a:t>Источники требований</a:t>
            </a:r>
            <a:endParaRPr lang="ru-RU" sz="4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00496" y="6500834"/>
            <a:ext cx="514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Тестирование документации и требований</a:t>
            </a:r>
            <a:endParaRPr lang="ru-RU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52458" y="1166778"/>
            <a:ext cx="7858180" cy="503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Действующее законодательство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(конституция, законы, распоряжения)</a:t>
            </a:r>
          </a:p>
          <a:p>
            <a:pPr marL="361950" indent="-361950"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Нормативное обеспечение организации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(регламенты, положения, уставы, приказы)</a:t>
            </a:r>
          </a:p>
          <a:p>
            <a:pPr marL="361950" indent="-361950"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Текущая организация деятельности объекта автоматизации</a:t>
            </a:r>
          </a:p>
          <a:p>
            <a:pPr marL="361950" indent="-361950"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деятельности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(диаграммы бизнес-процессов)</a:t>
            </a:r>
          </a:p>
          <a:p>
            <a:pPr marL="361950" indent="-361950"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Представления и ожидания потребителей и пользователей системы</a:t>
            </a:r>
          </a:p>
          <a:p>
            <a:pPr marL="361950" indent="-361950"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Журналы использования существующих программно-аппаратных систем</a:t>
            </a:r>
          </a:p>
          <a:p>
            <a:pPr marL="361950" indent="-361950"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Конкурирующие программные продукты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-24"/>
            <a:ext cx="7910538" cy="857256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ru-RU" sz="4800" b="1" dirty="0" smtClean="0"/>
              <a:t>Пути выявления требований</a:t>
            </a:r>
            <a:endParaRPr lang="ru-RU" sz="4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00496" y="6500834"/>
            <a:ext cx="514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Тестирование документации и требований</a:t>
            </a:r>
            <a:endParaRPr lang="ru-RU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3"/>
          <a:srcRect l="6391" t="22216" r="57291" b="47830"/>
          <a:stretch/>
        </p:blipFill>
        <p:spPr bwMode="auto">
          <a:xfrm>
            <a:off x="1060947" y="1124745"/>
            <a:ext cx="8083053" cy="43204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1237" y="274638"/>
            <a:ext cx="8152763" cy="1143000"/>
          </a:xfrm>
        </p:spPr>
        <p:txBody>
          <a:bodyPr>
            <a:noAutofit/>
          </a:bodyPr>
          <a:lstStyle/>
          <a:p>
            <a:r>
              <a:rPr lang="ru-RU" b="1" dirty="0"/>
              <a:t>Свойства качественных требований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6756" t="38187" r="26203" b="18500"/>
          <a:stretch/>
        </p:blipFill>
        <p:spPr>
          <a:xfrm>
            <a:off x="991237" y="1988840"/>
            <a:ext cx="8068171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72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-24"/>
            <a:ext cx="7910538" cy="1285884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/>
              <a:t>Характеристики качественных требований</a:t>
            </a:r>
            <a:endParaRPr lang="ru-RU" sz="4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00496" y="6500834"/>
            <a:ext cx="514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Тестирование документации и требований</a:t>
            </a:r>
            <a:endParaRPr lang="ru-RU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00100" y="1564044"/>
            <a:ext cx="8072462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400" b="1" dirty="0" smtClean="0">
                <a:latin typeface="Cambria" pitchFamily="18" charset="0"/>
              </a:rPr>
              <a:t>Полнота (отдельного требования и системы требований)</a:t>
            </a:r>
            <a:r>
              <a:rPr lang="ru-RU" sz="2400" dirty="0" smtClean="0"/>
              <a:t> — </a:t>
            </a:r>
            <a:r>
              <a:rPr lang="ru-RU" sz="2400" dirty="0" smtClean="0">
                <a:latin typeface="Cambria" pitchFamily="18" charset="0"/>
              </a:rPr>
              <a:t>требование должно содержать всю необходимую информацию для его реализации. В него включается вся информация об описываемом параметре, известная на момент описания. Система требований также не должна содержать </a:t>
            </a:r>
            <a:r>
              <a:rPr lang="ru-RU" sz="2400" dirty="0" err="1" smtClean="0">
                <a:latin typeface="Cambria" pitchFamily="18" charset="0"/>
              </a:rPr>
              <a:t>невыявленных</a:t>
            </a:r>
            <a:r>
              <a:rPr lang="ru-RU" sz="2400" dirty="0" smtClean="0">
                <a:latin typeface="Cambria" pitchFamily="18" charset="0"/>
              </a:rPr>
              <a:t> и не определенных требований. Причины неполноты описания следует явно объявлять.</a:t>
            </a:r>
          </a:p>
          <a:p>
            <a:pPr marL="171450" indent="-171450"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400" b="1" dirty="0" smtClean="0">
                <a:latin typeface="Cambria" pitchFamily="18" charset="0"/>
              </a:rPr>
              <a:t>Корректность отдельного требования и согласованность (непротиворечивость) системы требований</a:t>
            </a:r>
            <a:r>
              <a:rPr lang="ru-RU" sz="2400" dirty="0" smtClean="0"/>
              <a:t> — </a:t>
            </a:r>
            <a:r>
              <a:rPr lang="ru-RU" sz="2400" dirty="0" smtClean="0">
                <a:latin typeface="Cambria" pitchFamily="18" charset="0"/>
              </a:rPr>
              <a:t>требование не должно содержать в себе неверной, неточной информации, а отдельные требования в системе требований не должны противоречить друг другу.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-24"/>
            <a:ext cx="7910538" cy="1000132"/>
          </a:xfrm>
        </p:spPr>
        <p:txBody>
          <a:bodyPr>
            <a:normAutofit/>
          </a:bodyPr>
          <a:lstStyle/>
          <a:p>
            <a:r>
              <a:rPr lang="ru-RU" sz="4800" b="1" dirty="0" smtClean="0"/>
              <a:t>Требования</a:t>
            </a:r>
            <a:r>
              <a:rPr lang="en-US" sz="4800" b="1" dirty="0" smtClean="0"/>
              <a:t> </a:t>
            </a:r>
            <a:endParaRPr lang="ru-RU" sz="4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00496" y="6500834"/>
            <a:ext cx="514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Тестирование документации и требований</a:t>
            </a:r>
            <a:endParaRPr lang="ru-RU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00100" y="1357298"/>
            <a:ext cx="8143900" cy="5807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algn="just">
              <a:lnSpc>
                <a:spcPct val="80000"/>
              </a:lnSpc>
              <a:spcAft>
                <a:spcPts val="600"/>
              </a:spcAft>
            </a:pPr>
            <a:r>
              <a:rPr lang="ru-RU" sz="2400" b="1" dirty="0" smtClean="0">
                <a:latin typeface="Cambria" pitchFamily="18" charset="0"/>
              </a:rPr>
              <a:t>Требования</a:t>
            </a:r>
            <a:r>
              <a:rPr lang="ru-RU" sz="2400" dirty="0" smtClean="0">
                <a:latin typeface="Cambria" pitchFamily="18" charset="0"/>
              </a:rPr>
              <a:t> </a:t>
            </a:r>
            <a:r>
              <a:rPr lang="ru-RU" sz="2400" b="1" i="1" dirty="0" smtClean="0">
                <a:latin typeface="Cambria" pitchFamily="18" charset="0"/>
              </a:rPr>
              <a:t>(</a:t>
            </a:r>
            <a:r>
              <a:rPr lang="ru-RU" sz="2400" b="1" i="1" dirty="0" err="1" smtClean="0">
                <a:latin typeface="Cambria" pitchFamily="18" charset="0"/>
              </a:rPr>
              <a:t>requirements</a:t>
            </a:r>
            <a:r>
              <a:rPr lang="ru-RU" sz="2400" b="1" i="1" dirty="0" smtClean="0">
                <a:latin typeface="Cambria" pitchFamily="18" charset="0"/>
              </a:rPr>
              <a:t>)</a:t>
            </a:r>
            <a:r>
              <a:rPr lang="ru-RU" sz="2400" dirty="0" smtClean="0">
                <a:latin typeface="Cambria" pitchFamily="18" charset="0"/>
              </a:rPr>
              <a:t> </a:t>
            </a:r>
            <a:r>
              <a:rPr lang="ru-RU" sz="2400" dirty="0" smtClean="0">
                <a:latin typeface="Cambria" pitchFamily="18" charset="0"/>
              </a:rPr>
              <a:t>– описание того, какие функции и с соблюдением каких условий должно выполнять приложение в процессе решения полезной для пользователя задачи. </a:t>
            </a:r>
          </a:p>
          <a:p>
            <a:pPr marL="361950" indent="-361950" algn="just">
              <a:lnSpc>
                <a:spcPct val="80000"/>
              </a:lnSpc>
              <a:spcAft>
                <a:spcPts val="600"/>
              </a:spcAft>
            </a:pPr>
            <a:r>
              <a:rPr lang="ru-RU" sz="2400" b="1" dirty="0">
                <a:latin typeface="Cambria" pitchFamily="18" charset="0"/>
              </a:rPr>
              <a:t>Требования:</a:t>
            </a:r>
          </a:p>
          <a:p>
            <a:pPr marL="457200" indent="-457200" algn="just">
              <a:lnSpc>
                <a:spcPct val="8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Cambria" pitchFamily="18" charset="0"/>
              </a:rPr>
              <a:t>Позволяют понять, что и с соблюдением каких условий система должна делать.</a:t>
            </a:r>
          </a:p>
          <a:p>
            <a:pPr marL="457200" indent="-457200" algn="just">
              <a:lnSpc>
                <a:spcPct val="8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Cambria" pitchFamily="18" charset="0"/>
              </a:rPr>
              <a:t>Предоставляют возможность оценить масштаб изменений и управлять изменениями.</a:t>
            </a:r>
          </a:p>
          <a:p>
            <a:pPr marL="457200" indent="-457200" algn="just">
              <a:lnSpc>
                <a:spcPct val="8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Cambria" pitchFamily="18" charset="0"/>
              </a:rPr>
              <a:t>Являются основой для формирования плана проекта.</a:t>
            </a:r>
          </a:p>
          <a:p>
            <a:pPr marL="457200" indent="-457200" algn="just">
              <a:lnSpc>
                <a:spcPct val="8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Cambria" pitchFamily="18" charset="0"/>
              </a:rPr>
              <a:t>Помогают предотвращать или разрешать конфликтные ситуации.</a:t>
            </a:r>
          </a:p>
          <a:p>
            <a:pPr marL="457200" indent="-457200" algn="just">
              <a:lnSpc>
                <a:spcPct val="8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Cambria" pitchFamily="18" charset="0"/>
              </a:rPr>
              <a:t>Упрощают расстановку приоритетов в наборе задач.</a:t>
            </a:r>
          </a:p>
          <a:p>
            <a:pPr marL="457200" indent="-457200" algn="just">
              <a:lnSpc>
                <a:spcPct val="8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Cambria" pitchFamily="18" charset="0"/>
              </a:rPr>
              <a:t>Позволяют объективно оценить степень прогресса в разработке проекта.</a:t>
            </a:r>
          </a:p>
          <a:p>
            <a:pPr marL="361950" indent="-361950" algn="just">
              <a:lnSpc>
                <a:spcPct val="80000"/>
              </a:lnSpc>
              <a:spcAft>
                <a:spcPts val="600"/>
              </a:spcAft>
            </a:pPr>
            <a:endParaRPr lang="ru-RU" sz="2400" dirty="0" smtClean="0">
              <a:latin typeface="Cambria" pitchFamily="18" charset="0"/>
            </a:endParaRPr>
          </a:p>
          <a:p>
            <a:pPr marL="361950" indent="-361950" algn="just">
              <a:lnSpc>
                <a:spcPct val="80000"/>
              </a:lnSpc>
              <a:spcAft>
                <a:spcPts val="600"/>
              </a:spcAft>
            </a:pPr>
            <a:endParaRPr lang="en-US" sz="2400" dirty="0" smtClean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-24"/>
            <a:ext cx="7910538" cy="1285884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/>
              <a:t>Характеристики качественных требований</a:t>
            </a:r>
            <a:endParaRPr lang="ru-RU" sz="4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00496" y="6500834"/>
            <a:ext cx="514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Тестирование документации и требований</a:t>
            </a:r>
            <a:endParaRPr lang="ru-RU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00100" y="1500174"/>
            <a:ext cx="7910538" cy="5127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400" b="1" dirty="0" smtClean="0">
                <a:latin typeface="Cambria" pitchFamily="18" charset="0"/>
              </a:rPr>
              <a:t>Однозначность</a:t>
            </a:r>
            <a:r>
              <a:rPr lang="en-US" sz="2400" b="1" dirty="0" smtClean="0">
                <a:latin typeface="Cambria" pitchFamily="18" charset="0"/>
              </a:rPr>
              <a:t> (</a:t>
            </a:r>
            <a:r>
              <a:rPr lang="ru-RU" sz="2400" b="1" dirty="0" smtClean="0">
                <a:latin typeface="Cambria" pitchFamily="18" charset="0"/>
              </a:rPr>
              <a:t>ясность, непротиворечивость)</a:t>
            </a:r>
            <a:r>
              <a:rPr lang="ru-RU" sz="2400" b="1" dirty="0" smtClean="0"/>
              <a:t> </a:t>
            </a:r>
            <a:r>
              <a:rPr lang="ru-RU" sz="2400" dirty="0" smtClean="0"/>
              <a:t>— </a:t>
            </a:r>
            <a:r>
              <a:rPr lang="ru-RU" sz="2400" dirty="0" smtClean="0">
                <a:latin typeface="Cambria" pitchFamily="18" charset="0"/>
              </a:rPr>
              <a:t>требование должно быть внутренне непротиворечиво и все работающие с ним должны понимать его одинаково. Требования следует выражать просто, кратко и точно, используя известные термины. </a:t>
            </a:r>
            <a:endParaRPr lang="en-US" sz="2400" dirty="0" smtClean="0">
              <a:latin typeface="Cambria" pitchFamily="18" charset="0"/>
            </a:endParaRPr>
          </a:p>
          <a:p>
            <a:pPr marL="171450" indent="-171450"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400" b="1" dirty="0" smtClean="0">
                <a:latin typeface="Cambria" pitchFamily="18" charset="0"/>
              </a:rPr>
              <a:t>Осуществимость (выполнимость) — </a:t>
            </a:r>
            <a:r>
              <a:rPr lang="ru-RU" sz="2400" dirty="0" smtClean="0">
                <a:latin typeface="Cambria" pitchFamily="18" charset="0"/>
              </a:rPr>
              <a:t>включаемое в спецификацию требование должно быть выполнимым при заданных ограничениях операционной среды.  В частности, для нефункциональных требований проверяется возможность достижения указанных численных значений при существующих ограничениях.</a:t>
            </a:r>
          </a:p>
          <a:p>
            <a:pPr marL="171450" indent="-171450"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ru-RU" sz="2400" dirty="0" smtClean="0"/>
          </a:p>
          <a:p>
            <a:pPr marL="171450" indent="-171450"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ru-RU" sz="2400" dirty="0" smtClean="0"/>
          </a:p>
          <a:p>
            <a:pPr marL="171450" indent="-171450"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ru-RU" sz="2400" dirty="0" smtClean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-24"/>
            <a:ext cx="7910538" cy="1285884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/>
              <a:t>Характеристики качественных требований</a:t>
            </a:r>
            <a:endParaRPr lang="ru-RU" sz="4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00496" y="6500834"/>
            <a:ext cx="514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Тестирование документации и требований</a:t>
            </a:r>
            <a:endParaRPr lang="ru-RU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00100" y="1500174"/>
            <a:ext cx="807246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400" b="1" dirty="0" smtClean="0">
                <a:latin typeface="Cambria" pitchFamily="18" charset="0"/>
              </a:rPr>
              <a:t>Необходимость — </a:t>
            </a:r>
            <a:r>
              <a:rPr lang="ru-RU" sz="2400" dirty="0" smtClean="0">
                <a:latin typeface="Cambria" pitchFamily="18" charset="0"/>
              </a:rPr>
              <a:t>требование должно отражать возможность или характеристику ПО,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ru-RU" sz="2400" dirty="0" smtClean="0">
                <a:latin typeface="Cambria" pitchFamily="18" charset="0"/>
              </a:rPr>
              <a:t>действительно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ru-RU" sz="2400" dirty="0" smtClean="0">
                <a:latin typeface="Cambria" pitchFamily="18" charset="0"/>
              </a:rPr>
              <a:t>необходимую пользователям, или вытекающую из других требований.</a:t>
            </a:r>
          </a:p>
          <a:p>
            <a:pPr marL="171450" indent="-171450"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400" b="1" dirty="0" err="1" smtClean="0">
                <a:latin typeface="Cambria" pitchFamily="18" charset="0"/>
              </a:rPr>
              <a:t>Проверяемость</a:t>
            </a:r>
            <a:r>
              <a:rPr lang="ru-RU" sz="2400" b="1" dirty="0" smtClean="0">
                <a:latin typeface="Cambria" pitchFamily="18" charset="0"/>
              </a:rPr>
              <a:t> (</a:t>
            </a:r>
            <a:r>
              <a:rPr lang="ru-RU" sz="2400" b="1" dirty="0" err="1" smtClean="0">
                <a:latin typeface="Cambria" pitchFamily="18" charset="0"/>
              </a:rPr>
              <a:t>верифицируемость</a:t>
            </a:r>
            <a:r>
              <a:rPr lang="ru-RU" sz="2400" b="1" dirty="0" smtClean="0">
                <a:latin typeface="Cambria" pitchFamily="18" charset="0"/>
              </a:rPr>
              <a:t>)</a:t>
            </a:r>
            <a:r>
              <a:rPr lang="ru-RU" sz="2400" dirty="0" smtClean="0"/>
              <a:t> — </a:t>
            </a:r>
            <a:r>
              <a:rPr lang="ru-RU" sz="2400" dirty="0" err="1" smtClean="0">
                <a:latin typeface="Cambria" pitchFamily="18" charset="0"/>
              </a:rPr>
              <a:t>проверяемость</a:t>
            </a:r>
            <a:r>
              <a:rPr lang="ru-RU" sz="2400" dirty="0" smtClean="0">
                <a:latin typeface="Cambria" pitchFamily="18" charset="0"/>
              </a:rPr>
              <a:t> требования означает, что существует конечный и разумный по стоимости процесс ручной или машинной проверки того, что ПО удовлетворяет этому требованию. </a:t>
            </a:r>
          </a:p>
          <a:p>
            <a:pPr algn="just">
              <a:lnSpc>
                <a:spcPct val="80000"/>
              </a:lnSpc>
              <a:spcAft>
                <a:spcPts val="600"/>
              </a:spcAft>
            </a:pPr>
            <a:endParaRPr lang="ru-RU" sz="2400" dirty="0" smtClean="0"/>
          </a:p>
          <a:p>
            <a:pPr marL="171450" indent="-171450"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ru-RU" sz="2400" dirty="0" smtClean="0"/>
          </a:p>
          <a:p>
            <a:pPr marL="171450" indent="-171450"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ru-RU" sz="2100" dirty="0" smtClean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-24"/>
            <a:ext cx="7910538" cy="1285884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/>
              <a:t>Характеристики качественных требований</a:t>
            </a:r>
            <a:endParaRPr lang="ru-RU" sz="4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00496" y="6500834"/>
            <a:ext cx="514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Тестирование документации и требований</a:t>
            </a:r>
            <a:endParaRPr lang="ru-RU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00100" y="1500174"/>
            <a:ext cx="8072462" cy="4167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400" b="1" dirty="0" smtClean="0">
                <a:latin typeface="Cambria" pitchFamily="18" charset="0"/>
              </a:rPr>
              <a:t>Доступность</a:t>
            </a:r>
            <a:r>
              <a:rPr lang="ru-RU" sz="2400" dirty="0" smtClean="0">
                <a:latin typeface="Cambria" pitchFamily="18" charset="0"/>
              </a:rPr>
              <a:t> — атрибут качества, определяющий время непрерывной работы приложения или системы. Чтобы определить этот параметр, обычно указывают максимально допустимое время простоя системы.</a:t>
            </a:r>
          </a:p>
          <a:p>
            <a:pPr marL="171450" indent="-171450"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400" b="1" dirty="0" smtClean="0">
                <a:latin typeface="Cambria" pitchFamily="18" charset="0"/>
              </a:rPr>
              <a:t>Надежность</a:t>
            </a:r>
            <a:r>
              <a:rPr lang="ru-RU" sz="2400" dirty="0" smtClean="0">
                <a:latin typeface="Cambria" pitchFamily="18" charset="0"/>
              </a:rPr>
              <a:t> — требование, описывающее поведение приложения или системы в нештатных ситуациях (примеры: автоматический перезапуск, восстановление работы, сохранение данных, дублирование важных данных, резервирование логики)</a:t>
            </a:r>
          </a:p>
          <a:p>
            <a:pPr marL="171450" indent="-171450"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ru-RU" sz="2100" dirty="0" smtClean="0">
              <a:latin typeface="Cambria" pitchFamily="18" charset="0"/>
            </a:endParaRPr>
          </a:p>
          <a:p>
            <a:pPr marL="171450" indent="-171450"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ru-RU" sz="2400" dirty="0" smtClean="0"/>
          </a:p>
          <a:p>
            <a:pPr marL="171450" indent="-171450"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ü"/>
            </a:pPr>
            <a:endParaRPr lang="ru-RU" sz="2100" dirty="0" smtClean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-24"/>
            <a:ext cx="7910538" cy="1285884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/>
              <a:t>Характеристики хорошего набора требований</a:t>
            </a:r>
            <a:endParaRPr lang="ru-RU" sz="4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00496" y="6500834"/>
            <a:ext cx="514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Тестирование документации и требований</a:t>
            </a:r>
            <a:endParaRPr lang="ru-RU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00100" y="1500174"/>
            <a:ext cx="807246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Завершенность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Ясность</a:t>
            </a:r>
            <a:endParaRPr lang="ru-RU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Корректность и </a:t>
            </a: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согласованность</a:t>
            </a:r>
            <a:endParaRPr lang="ru-RU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Проверяемость</a:t>
            </a:r>
            <a:endParaRPr lang="ru-RU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Необходимость 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полезность при </a:t>
            </a: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эксплуатации</a:t>
            </a:r>
            <a:endParaRPr lang="ru-RU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Осуществимость</a:t>
            </a:r>
            <a:endParaRPr lang="ru-RU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Модифицируемость</a:t>
            </a:r>
            <a:endParaRPr lang="ru-RU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Прослеживаемость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Упорядоченным по важности, стабильности и срочности.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-24"/>
            <a:ext cx="7910538" cy="857256"/>
          </a:xfrm>
        </p:spPr>
        <p:txBody>
          <a:bodyPr>
            <a:normAutofit/>
          </a:bodyPr>
          <a:lstStyle/>
          <a:p>
            <a:r>
              <a:rPr lang="ru-RU" sz="4800" b="1" dirty="0" smtClean="0"/>
              <a:t>Проблемы с требованиями</a:t>
            </a:r>
            <a:endParaRPr lang="ru-RU" sz="4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00496" y="6500834"/>
            <a:ext cx="514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Тестирование документации и требований</a:t>
            </a:r>
            <a:endParaRPr lang="ru-RU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1538" y="1571612"/>
            <a:ext cx="8072462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algn="just">
              <a:buFont typeface="Wingdings" pitchFamily="2" charset="2"/>
              <a:buChar char="Ø"/>
            </a:pPr>
            <a:r>
              <a:rPr lang="ru-RU" sz="2800" dirty="0" smtClean="0">
                <a:latin typeface="Cambria" pitchFamily="18" charset="0"/>
              </a:rPr>
              <a:t>Проблема незавершенности (неполноты)</a:t>
            </a:r>
          </a:p>
          <a:p>
            <a:pPr marL="266700" indent="-266700" algn="just">
              <a:buFont typeface="Wingdings" pitchFamily="2" charset="2"/>
              <a:buChar char="Ø"/>
            </a:pPr>
            <a:r>
              <a:rPr lang="ru-RU" sz="2800" dirty="0" smtClean="0">
                <a:latin typeface="Cambria" pitchFamily="18" charset="0"/>
              </a:rPr>
              <a:t>Проблема двусмысленности</a:t>
            </a:r>
          </a:p>
          <a:p>
            <a:pPr marL="266700" indent="-266700" algn="just">
              <a:buFont typeface="Wingdings" pitchFamily="2" charset="2"/>
              <a:buChar char="Ø"/>
            </a:pPr>
            <a:r>
              <a:rPr lang="ru-RU" sz="2800" dirty="0" smtClean="0">
                <a:latin typeface="Cambria" pitchFamily="18" charset="0"/>
              </a:rPr>
              <a:t>Проблема противоречивости</a:t>
            </a:r>
          </a:p>
          <a:p>
            <a:pPr marL="266700" indent="-266700" algn="just">
              <a:buFont typeface="Wingdings" pitchFamily="2" charset="2"/>
              <a:buChar char="Ø"/>
            </a:pPr>
            <a:r>
              <a:rPr lang="ru-RU" sz="2800" dirty="0" smtClean="0">
                <a:latin typeface="Cambria" pitchFamily="18" charset="0"/>
              </a:rPr>
              <a:t>Проблема некорректности</a:t>
            </a:r>
          </a:p>
          <a:p>
            <a:pPr marL="266700" indent="-266700">
              <a:buFont typeface="Wingdings" pitchFamily="2" charset="2"/>
              <a:buChar char="Ø"/>
            </a:pPr>
            <a:r>
              <a:rPr lang="ru-RU" sz="2800" dirty="0" smtClean="0">
                <a:latin typeface="Cambria" pitchFamily="18" charset="0"/>
              </a:rPr>
              <a:t>Проблема </a:t>
            </a:r>
            <a:r>
              <a:rPr lang="ru-RU" sz="2800" dirty="0" err="1" smtClean="0">
                <a:latin typeface="Cambria" pitchFamily="18" charset="0"/>
              </a:rPr>
              <a:t>непроверяемости</a:t>
            </a:r>
            <a:endParaRPr lang="ru-RU" sz="2800" dirty="0" smtClean="0">
              <a:latin typeface="Cambria" pitchFamily="18" charset="0"/>
            </a:endParaRPr>
          </a:p>
          <a:p>
            <a:pPr marL="266700" indent="-266700">
              <a:buFont typeface="Wingdings" pitchFamily="2" charset="2"/>
              <a:buChar char="Ø"/>
            </a:pPr>
            <a:r>
              <a:rPr lang="ru-RU" sz="2800" dirty="0" smtClean="0">
                <a:latin typeface="Cambria" pitchFamily="18" charset="0"/>
              </a:rPr>
              <a:t>Проблема </a:t>
            </a:r>
            <a:r>
              <a:rPr lang="ru-RU" sz="2800" dirty="0" err="1" smtClean="0">
                <a:latin typeface="Cambria" pitchFamily="18" charset="0"/>
              </a:rPr>
              <a:t>немодифицируемости</a:t>
            </a:r>
            <a:endParaRPr lang="ru-RU" sz="2800" dirty="0" smtClean="0">
              <a:latin typeface="Cambria" pitchFamily="18" charset="0"/>
            </a:endParaRPr>
          </a:p>
          <a:p>
            <a:pPr marL="266700" indent="-266700">
              <a:buFont typeface="Wingdings" pitchFamily="2" charset="2"/>
              <a:buChar char="Ø"/>
            </a:pPr>
            <a:r>
              <a:rPr lang="ru-RU" sz="2800" dirty="0" smtClean="0">
                <a:latin typeface="Cambria" pitchFamily="18" charset="0"/>
              </a:rPr>
              <a:t>Проблема </a:t>
            </a:r>
            <a:r>
              <a:rPr lang="ru-RU" sz="2800" dirty="0" err="1" smtClean="0">
                <a:latin typeface="Cambria" pitchFamily="18" charset="0"/>
              </a:rPr>
              <a:t>непрослеживаемости</a:t>
            </a:r>
            <a:endParaRPr lang="ru-RU" sz="2800" dirty="0" smtClean="0">
              <a:latin typeface="Cambria" pitchFamily="18" charset="0"/>
            </a:endParaRPr>
          </a:p>
          <a:p>
            <a:pPr marL="266700" indent="-266700">
              <a:buFont typeface="Wingdings" pitchFamily="2" charset="2"/>
              <a:buChar char="Ø"/>
            </a:pPr>
            <a:r>
              <a:rPr lang="ru-RU" sz="2800" dirty="0" smtClean="0">
                <a:latin typeface="Cambria" pitchFamily="18" charset="0"/>
              </a:rPr>
              <a:t>Проблема </a:t>
            </a:r>
            <a:r>
              <a:rPr lang="ru-RU" sz="2800" dirty="0" err="1" smtClean="0">
                <a:latin typeface="Cambria" pitchFamily="18" charset="0"/>
              </a:rPr>
              <a:t>непроранжированности</a:t>
            </a:r>
            <a:r>
              <a:rPr lang="ru-RU" sz="2800" dirty="0" smtClean="0">
                <a:latin typeface="Cambria" pitchFamily="18" charset="0"/>
              </a:rPr>
              <a:t> (неупорядоченности) </a:t>
            </a:r>
            <a:endParaRPr lang="ru-RU" sz="2800" dirty="0" smtClean="0">
              <a:latin typeface="Cambria" pitchFamily="18" charset="0"/>
            </a:endParaRPr>
          </a:p>
          <a:p>
            <a:pPr marL="361950" indent="-361950" algn="just"/>
            <a:endParaRPr lang="ru-RU" sz="2300" dirty="0" smtClean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-24"/>
            <a:ext cx="8143900" cy="857256"/>
          </a:xfrm>
        </p:spPr>
        <p:txBody>
          <a:bodyPr>
            <a:normAutofit/>
          </a:bodyPr>
          <a:lstStyle/>
          <a:p>
            <a:r>
              <a:rPr lang="ru-RU" sz="4400" b="1" dirty="0" smtClean="0"/>
              <a:t>Тестирование требований</a:t>
            </a:r>
            <a:endParaRPr lang="ru-RU" sz="4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00496" y="6500834"/>
            <a:ext cx="514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Тестирование документации и требований</a:t>
            </a:r>
            <a:endParaRPr lang="ru-RU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1538" y="1571612"/>
            <a:ext cx="7643866" cy="428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algn="just">
              <a:lnSpc>
                <a:spcPct val="80000"/>
              </a:lnSpc>
              <a:spcAft>
                <a:spcPts val="600"/>
              </a:spcAft>
            </a:pPr>
            <a:r>
              <a:rPr lang="ru-RU" sz="2800" dirty="0" smtClean="0">
                <a:latin typeface="Cambria" pitchFamily="18" charset="0"/>
              </a:rPr>
              <a:t>Важность тестирования требований состоит в том, что хорошие требования позволяют:</a:t>
            </a:r>
          </a:p>
          <a:p>
            <a:pPr marL="361950" indent="-361950"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300" dirty="0" smtClean="0">
                <a:latin typeface="Cambria" pitchFamily="18" charset="0"/>
              </a:rPr>
              <a:t>Достичь </a:t>
            </a:r>
            <a:r>
              <a:rPr lang="ru-RU" sz="2300" b="1" dirty="0" smtClean="0">
                <a:latin typeface="Cambria" pitchFamily="18" charset="0"/>
              </a:rPr>
              <a:t>общего пони</a:t>
            </a:r>
            <a:r>
              <a:rPr lang="ru-RU" sz="2300" dirty="0" smtClean="0">
                <a:latin typeface="Cambria" pitchFamily="18" charset="0"/>
              </a:rPr>
              <a:t>мания между заказчиком и разработчиком</a:t>
            </a:r>
          </a:p>
          <a:p>
            <a:pPr marL="361950" indent="-361950"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300" dirty="0" smtClean="0">
                <a:latin typeface="Cambria" pitchFamily="18" charset="0"/>
              </a:rPr>
              <a:t>Определить </a:t>
            </a:r>
            <a:r>
              <a:rPr lang="ru-RU" sz="2300" b="1" dirty="0" smtClean="0">
                <a:latin typeface="Cambria" pitchFamily="18" charset="0"/>
              </a:rPr>
              <a:t>рамки проекта</a:t>
            </a:r>
          </a:p>
          <a:p>
            <a:pPr marL="361950" indent="-361950"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300" dirty="0" smtClean="0">
                <a:latin typeface="Cambria" pitchFamily="18" charset="0"/>
              </a:rPr>
              <a:t>Более точно определить </a:t>
            </a:r>
            <a:r>
              <a:rPr lang="ru-RU" sz="2300" b="1" dirty="0" smtClean="0">
                <a:latin typeface="Cambria" pitchFamily="18" charset="0"/>
              </a:rPr>
              <a:t>финансовые и временные характеристики</a:t>
            </a:r>
            <a:r>
              <a:rPr lang="ru-RU" sz="2300" dirty="0" smtClean="0">
                <a:latin typeface="Cambria" pitchFamily="18" charset="0"/>
              </a:rPr>
              <a:t> проекта.</a:t>
            </a:r>
          </a:p>
          <a:p>
            <a:pPr marL="361950" indent="-361950"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300" b="1" dirty="0" smtClean="0">
                <a:latin typeface="Cambria" pitchFamily="18" charset="0"/>
              </a:rPr>
              <a:t>Обезопасить заказчика </a:t>
            </a:r>
            <a:r>
              <a:rPr lang="ru-RU" sz="2300" dirty="0" smtClean="0">
                <a:latin typeface="Cambria" pitchFamily="18" charset="0"/>
              </a:rPr>
              <a:t>от риска получить продукт, в котором он не сможет работать</a:t>
            </a:r>
          </a:p>
          <a:p>
            <a:pPr marL="361950" indent="-361950" algn="just">
              <a:lnSpc>
                <a:spcPct val="8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300" b="1" dirty="0" smtClean="0">
                <a:latin typeface="Cambria" pitchFamily="18" charset="0"/>
              </a:rPr>
              <a:t>Обезопасить разработчика </a:t>
            </a:r>
            <a:r>
              <a:rPr lang="ru-RU" sz="2300" dirty="0" smtClean="0">
                <a:latin typeface="Cambria" pitchFamily="18" charset="0"/>
              </a:rPr>
              <a:t>от риска попасть в ситуацию «неконтролируемого размытия границ», которое может привести к непредвиденным затратам ресурсов сверх начальных ожиданий.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-24"/>
            <a:ext cx="8143900" cy="928694"/>
          </a:xfrm>
        </p:spPr>
        <p:txBody>
          <a:bodyPr>
            <a:normAutofit/>
          </a:bodyPr>
          <a:lstStyle/>
          <a:p>
            <a:r>
              <a:rPr lang="ru-RU" sz="4400" b="1" spc="-150" dirty="0" smtClean="0">
                <a:latin typeface="Cambria" pitchFamily="18" charset="0"/>
              </a:rPr>
              <a:t>Вывод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000496" y="6500834"/>
            <a:ext cx="514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Тестирование документации и требований</a:t>
            </a:r>
            <a:endParaRPr lang="ru-RU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42976" y="1285860"/>
            <a:ext cx="8001024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algn="just">
              <a:lnSpc>
                <a:spcPct val="80000"/>
              </a:lnSpc>
            </a:pPr>
            <a:r>
              <a:rPr lang="ru-RU" sz="2800" b="1" dirty="0" smtClean="0">
                <a:latin typeface="Cambria" pitchFamily="18" charset="0"/>
              </a:rPr>
              <a:t>Если невозможно проверить требование – это проблема. </a:t>
            </a:r>
          </a:p>
          <a:p>
            <a:pPr marL="266700" indent="-266700" algn="just">
              <a:lnSpc>
                <a:spcPct val="80000"/>
              </a:lnSpc>
            </a:pPr>
            <a:r>
              <a:rPr lang="ru-RU" sz="2800" dirty="0" smtClean="0">
                <a:latin typeface="Cambria" pitchFamily="18" charset="0"/>
              </a:rPr>
              <a:t>В конечном итоге именно </a:t>
            </a:r>
            <a:r>
              <a:rPr lang="ru-RU" sz="2800" dirty="0" err="1" smtClean="0">
                <a:latin typeface="Cambria" pitchFamily="18" charset="0"/>
              </a:rPr>
              <a:t>тестировщики</a:t>
            </a:r>
            <a:r>
              <a:rPr lang="ru-RU" sz="2800" dirty="0" smtClean="0">
                <a:latin typeface="Cambria" pitchFamily="18" charset="0"/>
              </a:rPr>
              <a:t> отвечают за то, чтобы требование было проверено.</a:t>
            </a:r>
          </a:p>
          <a:p>
            <a:pPr marL="266700" indent="-266700" algn="just">
              <a:lnSpc>
                <a:spcPct val="80000"/>
              </a:lnSpc>
            </a:pPr>
            <a:r>
              <a:rPr lang="ru-RU" sz="2800" dirty="0" smtClean="0">
                <a:latin typeface="Cambria" pitchFamily="18" charset="0"/>
              </a:rPr>
              <a:t>Если не можем проверить требование по объективным причинам, надо уточнять его до тех пор, пока оно не станет проверяемым. </a:t>
            </a:r>
          </a:p>
          <a:p>
            <a:pPr marL="266700" indent="-266700" algn="just">
              <a:lnSpc>
                <a:spcPct val="80000"/>
              </a:lnSpc>
            </a:pPr>
            <a:r>
              <a:rPr lang="ru-RU" sz="2800" dirty="0" smtClean="0">
                <a:latin typeface="Cambria" pitchFamily="18" charset="0"/>
              </a:rPr>
              <a:t>В зависимости от ситуации, необходимо расспрашивать заказчика, разработчиков, более опытных коллег и т.д.</a:t>
            </a:r>
          </a:p>
          <a:p>
            <a:pPr marL="266700" indent="-266700" algn="just">
              <a:lnSpc>
                <a:spcPct val="80000"/>
              </a:lnSpc>
            </a:pPr>
            <a:endParaRPr lang="ru-RU" sz="2800" dirty="0" smtClean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-24"/>
            <a:ext cx="8143900" cy="714380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/>
              <a:t>Техники тестирования требований </a:t>
            </a:r>
            <a:endParaRPr lang="ru-RU" sz="4400" b="1" spc="-150" dirty="0" smtClean="0">
              <a:latin typeface="Cambria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00496" y="6500834"/>
            <a:ext cx="514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Тестирование документации и требований</a:t>
            </a:r>
            <a:endParaRPr lang="ru-RU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28662" y="902859"/>
            <a:ext cx="8215338" cy="6346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algn="just">
              <a:lnSpc>
                <a:spcPct val="80000"/>
              </a:lnSpc>
            </a:pPr>
            <a:r>
              <a:rPr lang="ru-RU" sz="2400" dirty="0" smtClean="0">
                <a:latin typeface="Cambria" pitchFamily="18" charset="0"/>
              </a:rPr>
              <a:t>Одна из наиболее распространённых техник работы с требованиями – </a:t>
            </a:r>
            <a:r>
              <a:rPr lang="ru-RU" sz="2400" b="1" dirty="0" smtClean="0">
                <a:latin typeface="Calibri" pitchFamily="34" charset="0"/>
                <a:cs typeface="Calibri" pitchFamily="34" charset="0"/>
              </a:rPr>
              <a:t>взаимный просмотр.</a:t>
            </a:r>
          </a:p>
          <a:p>
            <a:pPr marL="266700" indent="-266700" algn="just">
              <a:lnSpc>
                <a:spcPct val="80000"/>
              </a:lnSpc>
            </a:pPr>
            <a:r>
              <a:rPr lang="ru-RU" sz="2400" dirty="0" smtClean="0">
                <a:latin typeface="Cambria" pitchFamily="18" charset="0"/>
              </a:rPr>
              <a:t>Суть взаимного просмотра требований проста: после того, как один человек создал требование, другой человек это требование проверяет.</a:t>
            </a:r>
          </a:p>
          <a:p>
            <a:pPr marL="266700" indent="-266700" algn="just">
              <a:lnSpc>
                <a:spcPct val="80000"/>
              </a:lnSpc>
            </a:pPr>
            <a:r>
              <a:rPr lang="ru-RU" sz="2400" dirty="0" smtClean="0">
                <a:latin typeface="Cambria" pitchFamily="18" charset="0"/>
              </a:rPr>
              <a:t>Обычно, выделяют три уровня просмотра:</a:t>
            </a:r>
          </a:p>
          <a:p>
            <a:pPr marL="266700" indent="-266700" algn="just">
              <a:lnSpc>
                <a:spcPct val="80000"/>
              </a:lnSpc>
            </a:pPr>
            <a:r>
              <a:rPr lang="ru-RU" sz="2400" b="1" dirty="0" smtClean="0">
                <a:latin typeface="Cambria" pitchFamily="18" charset="0"/>
              </a:rPr>
              <a:t>Неформальный</a:t>
            </a:r>
            <a:r>
              <a:rPr lang="en-US" sz="2400" b="1" dirty="0" smtClean="0">
                <a:latin typeface="Cambria" pitchFamily="18" charset="0"/>
              </a:rPr>
              <a:t> </a:t>
            </a:r>
            <a:r>
              <a:rPr lang="ru-RU" sz="2400" b="1" dirty="0" smtClean="0">
                <a:latin typeface="Cambria" pitchFamily="18" charset="0"/>
              </a:rPr>
              <a:t>(беглый) просмотр</a:t>
            </a:r>
            <a:r>
              <a:rPr lang="ru-RU" sz="2400" dirty="0" smtClean="0">
                <a:latin typeface="Cambria" pitchFamily="18" charset="0"/>
              </a:rPr>
              <a:t>. Двое коллег просто обмениваются листиками (</a:t>
            </a:r>
            <a:r>
              <a:rPr lang="ru-RU" sz="2400" dirty="0" err="1" smtClean="0">
                <a:latin typeface="Cambria" pitchFamily="18" charset="0"/>
              </a:rPr>
              <a:t>файликами</a:t>
            </a:r>
            <a:r>
              <a:rPr lang="ru-RU" sz="2400" dirty="0" smtClean="0">
                <a:latin typeface="Cambria" pitchFamily="18" charset="0"/>
              </a:rPr>
              <a:t>) и правят найденные ошибки, которые потом обсуждаются за чашкой чая или в любое другое относительно свободное время.</a:t>
            </a:r>
          </a:p>
          <a:p>
            <a:pPr marL="266700" indent="-266700" algn="just">
              <a:lnSpc>
                <a:spcPct val="80000"/>
              </a:lnSpc>
            </a:pPr>
            <a:r>
              <a:rPr lang="ru-RU" sz="2400" b="1" dirty="0" smtClean="0">
                <a:latin typeface="Cambria" pitchFamily="18" charset="0"/>
              </a:rPr>
              <a:t>Технический просмотр. </a:t>
            </a:r>
            <a:r>
              <a:rPr lang="ru-RU" sz="2400" dirty="0" smtClean="0">
                <a:latin typeface="Cambria" pitchFamily="18" charset="0"/>
              </a:rPr>
              <a:t>Это немного более формализованный процесс, требующий подготовки, выделенного времени, участия некоторой группы специалистов (желательно, из различных областей).</a:t>
            </a:r>
          </a:p>
          <a:p>
            <a:pPr marL="266700" indent="-266700" algn="just">
              <a:lnSpc>
                <a:spcPct val="80000"/>
              </a:lnSpc>
            </a:pPr>
            <a:r>
              <a:rPr lang="ru-RU" sz="2400" b="1" dirty="0" smtClean="0">
                <a:latin typeface="Cambria" pitchFamily="18" charset="0"/>
              </a:rPr>
              <a:t>Формальная инспекция. </a:t>
            </a:r>
            <a:r>
              <a:rPr lang="ru-RU" sz="2400" dirty="0" err="1" smtClean="0">
                <a:latin typeface="Cambria" pitchFamily="18" charset="0"/>
              </a:rPr>
              <a:t>Проводится редко и в случае очень больших проектов и крайней необходимости. Описывается специальными стандартами, требует соблюдения широкого спектра правил и протоколирования результатов.</a:t>
            </a:r>
          </a:p>
          <a:p>
            <a:pPr marL="266700" indent="-266700" algn="just">
              <a:lnSpc>
                <a:spcPct val="80000"/>
              </a:lnSpc>
            </a:pPr>
            <a:endParaRPr lang="ru-RU" sz="2800" dirty="0" smtClean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538"/>
            <a:ext cx="6984776" cy="616057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77906" y="5981178"/>
            <a:ext cx="80340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dirty="0" err="1"/>
              <a:t>Agile</a:t>
            </a:r>
            <a:r>
              <a:rPr lang="ru-RU" sz="2100" dirty="0"/>
              <a:t> </a:t>
            </a:r>
            <a:r>
              <a:rPr lang="ru-RU" sz="2100" dirty="0" smtClean="0"/>
              <a:t>позволяет разбить </a:t>
            </a:r>
            <a:r>
              <a:rPr lang="ru-RU" sz="2100" dirty="0"/>
              <a:t>огромный проект на ряд маленьких задач </a:t>
            </a:r>
            <a:r>
              <a:rPr lang="ru-RU" sz="2100" dirty="0" smtClean="0"/>
              <a:t>(пользовательские истории) </a:t>
            </a:r>
            <a:r>
              <a:rPr lang="ru-RU" sz="2100" dirty="0"/>
              <a:t>и определить наиболее приоритетные.</a:t>
            </a:r>
          </a:p>
        </p:txBody>
      </p:sp>
    </p:spTree>
    <p:extLst>
      <p:ext uri="{BB962C8B-B14F-4D97-AF65-F5344CB8AC3E}">
        <p14:creationId xmlns:p14="http://schemas.microsoft.com/office/powerpoint/2010/main" val="2407157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0"/>
            <a:ext cx="7498080" cy="1143000"/>
          </a:xfrm>
        </p:spPr>
        <p:txBody>
          <a:bodyPr/>
          <a:lstStyle/>
          <a:p>
            <a:r>
              <a:rPr lang="ru-RU" b="1" dirty="0" smtClean="0"/>
              <a:t>Контрольные вопросы: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484784"/>
            <a:ext cx="8424936" cy="5221560"/>
          </a:xfrm>
        </p:spPr>
        <p:txBody>
          <a:bodyPr>
            <a:normAutofit fontScale="85000" lnSpcReduction="10000"/>
          </a:bodyPr>
          <a:lstStyle/>
          <a:p>
            <a:pPr marL="596646" indent="-514350">
              <a:buClr>
                <a:srgbClr val="002060"/>
              </a:buClr>
              <a:buSzPct val="110000"/>
              <a:buFont typeface="+mj-lt"/>
              <a:buAutoNum type="arabicPeriod"/>
            </a:pPr>
            <a:r>
              <a:rPr lang="ru-RU" sz="3800" dirty="0" smtClean="0">
                <a:latin typeface="Cambria" panose="02040503050406030204" pitchFamily="18" charset="0"/>
              </a:rPr>
              <a:t>Что представляют собой требования?</a:t>
            </a:r>
          </a:p>
          <a:p>
            <a:pPr marL="596646" indent="-514350">
              <a:buClr>
                <a:srgbClr val="002060"/>
              </a:buClr>
              <a:buSzPct val="110000"/>
              <a:buFont typeface="+mj-lt"/>
              <a:buAutoNum type="arabicPeriod"/>
            </a:pPr>
            <a:r>
              <a:rPr lang="ru-RU" sz="3800" dirty="0" smtClean="0">
                <a:latin typeface="Cambria" panose="02040503050406030204" pitchFamily="18" charset="0"/>
              </a:rPr>
              <a:t>Уровни требований, их основные цели.</a:t>
            </a:r>
          </a:p>
          <a:p>
            <a:pPr marL="596646" indent="-514350">
              <a:buClr>
                <a:srgbClr val="002060"/>
              </a:buClr>
              <a:buSzPct val="110000"/>
              <a:buFont typeface="+mj-lt"/>
              <a:buAutoNum type="arabicPeriod"/>
            </a:pPr>
            <a:r>
              <a:rPr lang="ru-RU" sz="3800" dirty="0" smtClean="0">
                <a:latin typeface="Cambria" panose="02040503050406030204" pitchFamily="18" charset="0"/>
              </a:rPr>
              <a:t>Типы требований. Основные  функциональные требования.</a:t>
            </a:r>
          </a:p>
          <a:p>
            <a:pPr marL="596646" indent="-514350">
              <a:buClr>
                <a:srgbClr val="002060"/>
              </a:buClr>
              <a:buSzPct val="110000"/>
              <a:buFont typeface="+mj-lt"/>
              <a:buAutoNum type="arabicPeriod"/>
            </a:pPr>
            <a:r>
              <a:rPr lang="ru-RU" sz="3800" dirty="0" smtClean="0">
                <a:latin typeface="Cambria" panose="02040503050406030204" pitchFamily="18" charset="0"/>
              </a:rPr>
              <a:t>Основные нефункциональные требования.</a:t>
            </a:r>
          </a:p>
          <a:p>
            <a:pPr marL="596646" indent="-514350">
              <a:buClr>
                <a:srgbClr val="002060"/>
              </a:buClr>
              <a:buSzPct val="110000"/>
              <a:buFont typeface="+mj-lt"/>
              <a:buAutoNum type="arabicPeriod"/>
            </a:pPr>
            <a:r>
              <a:rPr lang="ru-RU" sz="3800" dirty="0" smtClean="0">
                <a:latin typeface="Cambria" panose="02040503050406030204" pitchFamily="18" charset="0"/>
              </a:rPr>
              <a:t>Характеристики качественных требований.</a:t>
            </a:r>
          </a:p>
          <a:p>
            <a:pPr marL="596646" indent="-514350">
              <a:buClr>
                <a:srgbClr val="002060"/>
              </a:buClr>
              <a:buSzPct val="110000"/>
              <a:buFont typeface="+mj-lt"/>
              <a:buAutoNum type="arabicPeriod"/>
            </a:pPr>
            <a:r>
              <a:rPr lang="ru-RU" sz="3800" dirty="0" smtClean="0">
                <a:latin typeface="Cambria" panose="02040503050406030204" pitchFamily="18" charset="0"/>
              </a:rPr>
              <a:t>Перечислить проблемы с требованиями.</a:t>
            </a:r>
          </a:p>
          <a:p>
            <a:pPr marL="596646" indent="-514350" algn="just">
              <a:buFont typeface="+mj-lt"/>
              <a:buAutoNum type="arabicPeriod"/>
            </a:pPr>
            <a:endParaRPr lang="ru-RU" dirty="0" smtClean="0"/>
          </a:p>
          <a:p>
            <a:pPr marL="596646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44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-24"/>
            <a:ext cx="7910538" cy="714380"/>
          </a:xfrm>
        </p:spPr>
        <p:txBody>
          <a:bodyPr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ru-RU" sz="4800" b="1" dirty="0" smtClean="0"/>
              <a:t>Важность требований</a:t>
            </a:r>
            <a:endParaRPr lang="ru-RU" sz="4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00496" y="6500834"/>
            <a:ext cx="514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Тестирование документации и требований</a:t>
            </a:r>
            <a:endParaRPr lang="ru-RU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35923" y="5509794"/>
            <a:ext cx="7929618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 algn="just">
              <a:lnSpc>
                <a:spcPct val="80000"/>
              </a:lnSpc>
            </a:pPr>
            <a:r>
              <a:rPr lang="ru-RU" sz="2600" dirty="0" smtClean="0">
                <a:latin typeface="Cambria" pitchFamily="18" charset="0"/>
              </a:rPr>
              <a:t>Обнаружение максимального числа ошибок в требованиях поможет избежать лишней траты времени и средств в дальнейшем.</a:t>
            </a:r>
          </a:p>
          <a:p>
            <a:pPr marL="800100" indent="-358775" algn="just">
              <a:lnSpc>
                <a:spcPct val="80000"/>
              </a:lnSpc>
            </a:pPr>
            <a:endParaRPr lang="ru-RU" sz="2600" dirty="0" smtClean="0">
              <a:latin typeface="Cambria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4581" t="15547" r="16240" b="15547"/>
          <a:stretch/>
        </p:blipFill>
        <p:spPr>
          <a:xfrm>
            <a:off x="1002422" y="714356"/>
            <a:ext cx="8141577" cy="47954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-24"/>
            <a:ext cx="7910538" cy="1000132"/>
          </a:xfrm>
        </p:spPr>
        <p:txBody>
          <a:bodyPr>
            <a:normAutofit/>
          </a:bodyPr>
          <a:lstStyle/>
          <a:p>
            <a:r>
              <a:rPr lang="ru-RU" sz="4800" b="1" dirty="0" smtClean="0"/>
              <a:t>Важность требований</a:t>
            </a:r>
            <a:endParaRPr lang="ru-RU" sz="4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00496" y="6500834"/>
            <a:ext cx="514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Тестирование документации и требований</a:t>
            </a:r>
            <a:endParaRPr lang="ru-RU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00100" y="1500174"/>
            <a:ext cx="8143900" cy="4727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algn="just">
              <a:lnSpc>
                <a:spcPct val="80000"/>
              </a:lnSpc>
              <a:spcAft>
                <a:spcPts val="600"/>
              </a:spcAft>
            </a:pPr>
            <a:r>
              <a:rPr lang="ru-RU" sz="2600" dirty="0" smtClean="0">
                <a:latin typeface="Cambria" pitchFamily="18" charset="0"/>
              </a:rPr>
              <a:t>Требования являются отправной точкой для определения того, что проектная команда будет проектировать, реализовывать и тестировать</a:t>
            </a:r>
            <a:r>
              <a:rPr lang="ru-RU" sz="2600" dirty="0" smtClean="0">
                <a:latin typeface="Cambria" pitchFamily="18" charset="0"/>
              </a:rPr>
              <a:t>.</a:t>
            </a:r>
          </a:p>
          <a:p>
            <a:pPr marL="361950" indent="-361950" algn="just">
              <a:lnSpc>
                <a:spcPct val="80000"/>
              </a:lnSpc>
              <a:spcAft>
                <a:spcPts val="600"/>
              </a:spcAft>
            </a:pPr>
            <a:r>
              <a:rPr lang="ru-RU" sz="2600" dirty="0">
                <a:latin typeface="Cambria" pitchFamily="18" charset="0"/>
              </a:rPr>
              <a:t>Вне зависимости от того, какая модель разработки ПО используется на проекте, чем позже будет обнаружена проблема, тем сложнее и дороже будет её решение.</a:t>
            </a:r>
          </a:p>
          <a:p>
            <a:pPr marL="361950" indent="-361950" algn="just">
              <a:lnSpc>
                <a:spcPct val="80000"/>
              </a:lnSpc>
              <a:spcAft>
                <a:spcPts val="600"/>
              </a:spcAft>
            </a:pPr>
            <a:r>
              <a:rPr lang="ru-RU" sz="2600" dirty="0">
                <a:latin typeface="Cambria" pitchFamily="18" charset="0"/>
              </a:rPr>
              <a:t>Если проблема в требованиях будет выяснена на стадии планирования, её решение может свестись к исправлению пары слов в тексте, в то время как недоработка, вызванная пропущенной проблемой в требованиях и обнаруженная на стадии эксплуатации, может даже полностью уничтожить проект</a:t>
            </a:r>
            <a:r>
              <a:rPr lang="ru-RU" sz="2600" dirty="0" smtClean="0">
                <a:latin typeface="Cambria" pitchFamily="18" charset="0"/>
              </a:rPr>
              <a:t>.</a:t>
            </a:r>
            <a:endParaRPr lang="ru-RU" sz="26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-24"/>
            <a:ext cx="7910538" cy="714380"/>
          </a:xfrm>
        </p:spPr>
        <p:txBody>
          <a:bodyPr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ru-RU" sz="4800" b="1" dirty="0" smtClean="0"/>
              <a:t>Важность требований</a:t>
            </a:r>
            <a:endParaRPr lang="ru-RU" sz="4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00496" y="6500834"/>
            <a:ext cx="514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Тестирование документации и требований</a:t>
            </a:r>
            <a:endParaRPr lang="ru-RU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00100" y="1142984"/>
            <a:ext cx="8143900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 algn="just">
              <a:lnSpc>
                <a:spcPct val="80000"/>
              </a:lnSpc>
            </a:pPr>
            <a:r>
              <a:rPr lang="ru-RU" sz="2200" b="1" dirty="0" smtClean="0">
                <a:latin typeface="Cambria" pitchFamily="18" charset="0"/>
              </a:rPr>
              <a:t>Зачем же </a:t>
            </a:r>
            <a:r>
              <a:rPr lang="ru-RU" sz="2200" b="1" dirty="0" err="1" smtClean="0">
                <a:latin typeface="Cambria" pitchFamily="18" charset="0"/>
              </a:rPr>
              <a:t>тестировщики</a:t>
            </a:r>
            <a:r>
              <a:rPr lang="ru-RU" sz="2200" b="1" dirty="0" smtClean="0">
                <a:latin typeface="Cambria" pitchFamily="18" charset="0"/>
              </a:rPr>
              <a:t> нужны при анализе требований?</a:t>
            </a:r>
            <a:endParaRPr lang="ru-RU" sz="1000" b="1" dirty="0" smtClean="0">
              <a:latin typeface="Cambria" pitchFamily="18" charset="0"/>
            </a:endParaRPr>
          </a:p>
          <a:p>
            <a:pPr marL="358775" indent="-358775" algn="just">
              <a:lnSpc>
                <a:spcPct val="80000"/>
              </a:lnSpc>
            </a:pPr>
            <a:endParaRPr lang="ru-RU" sz="1000" dirty="0" smtClean="0">
              <a:latin typeface="Cambria" pitchFamily="18" charset="0"/>
            </a:endParaRPr>
          </a:p>
          <a:p>
            <a:pPr marL="358775" indent="-358775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400" dirty="0" smtClean="0">
                <a:latin typeface="Cambria" pitchFamily="18" charset="0"/>
              </a:rPr>
              <a:t>А именно в требованиях закрадывается больше всего </a:t>
            </a:r>
            <a:r>
              <a:rPr lang="ru-RU" sz="2400" dirty="0" err="1" smtClean="0">
                <a:latin typeface="Cambria" pitchFamily="18" charset="0"/>
              </a:rPr>
              <a:t>багов</a:t>
            </a:r>
            <a:r>
              <a:rPr lang="ru-RU" sz="2400" dirty="0" smtClean="0">
                <a:latin typeface="Cambria" pitchFamily="18" charset="0"/>
              </a:rPr>
              <a:t>, а не в коде, как думают многие.</a:t>
            </a:r>
            <a:endParaRPr lang="en-US" sz="2400" dirty="0" smtClean="0">
              <a:latin typeface="Cambria" pitchFamily="18" charset="0"/>
            </a:endParaRPr>
          </a:p>
          <a:p>
            <a:pPr marL="800100" indent="-358775" algn="just">
              <a:lnSpc>
                <a:spcPct val="80000"/>
              </a:lnSpc>
            </a:pPr>
            <a:endParaRPr lang="ru-RU" sz="2200" dirty="0" smtClean="0">
              <a:latin typeface="Cambria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247240"/>
            <a:ext cx="6840760" cy="4620830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-24"/>
            <a:ext cx="7910538" cy="714380"/>
          </a:xfrm>
        </p:spPr>
        <p:txBody>
          <a:bodyPr>
            <a:normAutofit fontScale="90000"/>
          </a:bodyPr>
          <a:lstStyle/>
          <a:p>
            <a:r>
              <a:rPr lang="ru-RU" sz="4800" b="1" dirty="0" smtClean="0"/>
              <a:t>Документация и требования</a:t>
            </a:r>
            <a:endParaRPr lang="ru-RU" sz="4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00496" y="6500834"/>
            <a:ext cx="514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Тестирование документации и требований</a:t>
            </a:r>
            <a:endParaRPr lang="ru-RU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00100" y="928670"/>
            <a:ext cx="8143900" cy="5204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algn="just">
              <a:lnSpc>
                <a:spcPct val="80000"/>
              </a:lnSpc>
              <a:spcAft>
                <a:spcPts val="600"/>
              </a:spcAft>
            </a:pPr>
            <a:r>
              <a:rPr lang="ru-RU" sz="2800" dirty="0" smtClean="0">
                <a:latin typeface="Cambria" pitchFamily="18" charset="0"/>
              </a:rPr>
              <a:t>В общем случае документацию можно разделить на два вида в зависимости от времени и места её использования:</a:t>
            </a:r>
          </a:p>
          <a:p>
            <a:r>
              <a:rPr lang="ru-RU" sz="2000" b="1" u="sng" dirty="0" smtClean="0">
                <a:latin typeface="Cambria" pitchFamily="18" charset="0"/>
              </a:rPr>
              <a:t>Проектную документацию </a:t>
            </a:r>
            <a:r>
              <a:rPr lang="ru-RU" sz="2000" dirty="0" smtClean="0">
                <a:latin typeface="Cambria" pitchFamily="18" charset="0"/>
              </a:rPr>
              <a:t>(</a:t>
            </a:r>
            <a:r>
              <a:rPr lang="ru-RU" sz="2000" dirty="0" err="1" smtClean="0">
                <a:latin typeface="Cambria" pitchFamily="18" charset="0"/>
              </a:rPr>
              <a:t>project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documentation</a:t>
            </a:r>
            <a:r>
              <a:rPr lang="ru-RU" sz="2000" dirty="0" smtClean="0">
                <a:latin typeface="Cambria" pitchFamily="18" charset="0"/>
              </a:rPr>
              <a:t>):</a:t>
            </a:r>
          </a:p>
          <a:p>
            <a:pPr marL="0" lvl="1">
              <a:buFont typeface="Wingdings" pitchFamily="2" charset="2"/>
              <a:buChar char="Ø"/>
            </a:pPr>
            <a:r>
              <a:rPr lang="ru-RU" sz="2000" dirty="0" smtClean="0">
                <a:latin typeface="Cambria" pitchFamily="18" charset="0"/>
              </a:rPr>
              <a:t>Требования к программному продукту (</a:t>
            </a:r>
            <a:r>
              <a:rPr lang="ru-RU" sz="2000" dirty="0" err="1" smtClean="0">
                <a:latin typeface="Cambria" pitchFamily="18" charset="0"/>
              </a:rPr>
              <a:t>product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requirements</a:t>
            </a:r>
            <a:r>
              <a:rPr lang="ru-RU" sz="2000" dirty="0" smtClean="0">
                <a:latin typeface="Cambria" pitchFamily="18" charset="0"/>
              </a:rPr>
              <a:t>).</a:t>
            </a:r>
          </a:p>
          <a:p>
            <a:pPr marL="0" lvl="1">
              <a:buFont typeface="Wingdings" pitchFamily="2" charset="2"/>
              <a:buChar char="Ø"/>
            </a:pPr>
            <a:r>
              <a:rPr lang="ru-RU" sz="2000" dirty="0" smtClean="0">
                <a:latin typeface="Cambria" pitchFamily="18" charset="0"/>
              </a:rPr>
              <a:t>Функциональные  спецификации  к  программному  продукту (</a:t>
            </a:r>
            <a:r>
              <a:rPr lang="ru-RU" sz="2000" dirty="0" err="1" smtClean="0">
                <a:latin typeface="Cambria" pitchFamily="18" charset="0"/>
              </a:rPr>
              <a:t>functional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specifications</a:t>
            </a:r>
            <a:r>
              <a:rPr lang="ru-RU" sz="2000" dirty="0" smtClean="0">
                <a:latin typeface="Cambria" pitchFamily="18" charset="0"/>
              </a:rPr>
              <a:t>).</a:t>
            </a:r>
          </a:p>
          <a:p>
            <a:pPr marL="0" lvl="1">
              <a:buFont typeface="Wingdings" pitchFamily="2" charset="2"/>
              <a:buChar char="Ø"/>
            </a:pPr>
            <a:r>
              <a:rPr lang="ru-RU" sz="2000" dirty="0" smtClean="0">
                <a:latin typeface="Cambria" pitchFamily="18" charset="0"/>
              </a:rPr>
              <a:t>Документы,  описывающие  архитектуру (</a:t>
            </a:r>
            <a:r>
              <a:rPr lang="ru-RU" sz="2000" dirty="0" err="1" smtClean="0">
                <a:latin typeface="Cambria" pitchFamily="18" charset="0"/>
              </a:rPr>
              <a:t>product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en-US" sz="2000" dirty="0" smtClean="0">
                <a:latin typeface="Cambria" pitchFamily="18" charset="0"/>
              </a:rPr>
              <a:t>a</a:t>
            </a:r>
            <a:r>
              <a:rPr lang="ru-RU" sz="2000" dirty="0" err="1" smtClean="0">
                <a:latin typeface="Cambria" pitchFamily="18" charset="0"/>
              </a:rPr>
              <a:t>rchitecture</a:t>
            </a:r>
            <a:r>
              <a:rPr lang="ru-RU" sz="2000" dirty="0" smtClean="0">
                <a:latin typeface="Cambria" pitchFamily="18" charset="0"/>
              </a:rPr>
              <a:t>),  </a:t>
            </a:r>
            <a:r>
              <a:rPr lang="en-US" sz="2000" dirty="0" smtClean="0">
                <a:latin typeface="Cambria" pitchFamily="18" charset="0"/>
              </a:rPr>
              <a:t>   </a:t>
            </a:r>
            <a:r>
              <a:rPr lang="ru-RU" sz="2000" dirty="0" smtClean="0">
                <a:latin typeface="Cambria" pitchFamily="18" charset="0"/>
              </a:rPr>
              <a:t>дизайн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ru-RU" sz="2000" dirty="0" smtClean="0">
                <a:latin typeface="Cambria" pitchFamily="18" charset="0"/>
              </a:rPr>
              <a:t> (</a:t>
            </a:r>
            <a:r>
              <a:rPr lang="ru-RU" sz="2000" dirty="0" err="1" smtClean="0">
                <a:latin typeface="Cambria" pitchFamily="18" charset="0"/>
              </a:rPr>
              <a:t>product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design</a:t>
            </a:r>
            <a:r>
              <a:rPr lang="ru-RU" sz="2000" dirty="0" smtClean="0">
                <a:latin typeface="Cambria" pitchFamily="18" charset="0"/>
              </a:rPr>
              <a:t>).</a:t>
            </a:r>
          </a:p>
          <a:p>
            <a:pPr marL="0" lvl="1">
              <a:buFont typeface="Wingdings" pitchFamily="2" charset="2"/>
              <a:buChar char="Ø"/>
            </a:pPr>
            <a:r>
              <a:rPr lang="ru-RU" sz="2000" dirty="0" smtClean="0">
                <a:latin typeface="Cambria" pitchFamily="18" charset="0"/>
              </a:rPr>
              <a:t>План проекта (</a:t>
            </a:r>
            <a:r>
              <a:rPr lang="ru-RU" sz="2000" dirty="0" err="1" smtClean="0">
                <a:latin typeface="Cambria" pitchFamily="18" charset="0"/>
              </a:rPr>
              <a:t>project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plan</a:t>
            </a:r>
            <a:r>
              <a:rPr lang="ru-RU" sz="2000" dirty="0" smtClean="0">
                <a:latin typeface="Cambria" pitchFamily="18" charset="0"/>
              </a:rPr>
              <a:t>) и тестовый план (</a:t>
            </a:r>
            <a:r>
              <a:rPr lang="ru-RU" sz="2000" dirty="0" err="1" smtClean="0">
                <a:latin typeface="Cambria" pitchFamily="18" charset="0"/>
              </a:rPr>
              <a:t>test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plan</a:t>
            </a:r>
            <a:r>
              <a:rPr lang="ru-RU" sz="2000" dirty="0" smtClean="0">
                <a:latin typeface="Cambria" pitchFamily="18" charset="0"/>
              </a:rPr>
              <a:t>).</a:t>
            </a:r>
          </a:p>
          <a:p>
            <a:pPr marL="0" lvl="1">
              <a:buFont typeface="Wingdings" pitchFamily="2" charset="2"/>
              <a:buChar char="Ø"/>
            </a:pPr>
            <a:r>
              <a:rPr lang="ru-RU" sz="2000" dirty="0" smtClean="0">
                <a:latin typeface="Cambria" pitchFamily="18" charset="0"/>
              </a:rPr>
              <a:t>Тестовые сценарии (</a:t>
            </a:r>
            <a:r>
              <a:rPr lang="ru-RU" sz="2000" dirty="0" err="1" smtClean="0">
                <a:latin typeface="Cambria" pitchFamily="18" charset="0"/>
              </a:rPr>
              <a:t>test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cases</a:t>
            </a:r>
            <a:r>
              <a:rPr lang="ru-RU" sz="2000" dirty="0" smtClean="0">
                <a:latin typeface="Cambria" pitchFamily="18" charset="0"/>
              </a:rPr>
              <a:t>).</a:t>
            </a:r>
          </a:p>
          <a:p>
            <a:r>
              <a:rPr lang="ru-RU" sz="2000" b="1" u="sng" dirty="0" smtClean="0">
                <a:latin typeface="Cambria" pitchFamily="18" charset="0"/>
              </a:rPr>
              <a:t>Сопроводительную документацию</a:t>
            </a:r>
            <a:r>
              <a:rPr lang="ru-RU" sz="2000" b="1" dirty="0" smtClean="0">
                <a:latin typeface="Cambria" pitchFamily="18" charset="0"/>
              </a:rPr>
              <a:t> </a:t>
            </a:r>
            <a:r>
              <a:rPr lang="ru-RU" sz="2000" dirty="0" smtClean="0">
                <a:latin typeface="Cambria" pitchFamily="18" charset="0"/>
              </a:rPr>
              <a:t>(и документацию для пользователей):</a:t>
            </a:r>
          </a:p>
          <a:p>
            <a:pPr marL="0" lvl="1">
              <a:buFont typeface="Wingdings" pitchFamily="2" charset="2"/>
              <a:buChar char="Ø"/>
            </a:pPr>
            <a:r>
              <a:rPr lang="ru-RU" sz="2000" dirty="0" smtClean="0">
                <a:latin typeface="Cambria" pitchFamily="18" charset="0"/>
              </a:rPr>
              <a:t>Интерактивную помощь (</a:t>
            </a:r>
            <a:r>
              <a:rPr lang="ru-RU" sz="2000" dirty="0" err="1" smtClean="0">
                <a:latin typeface="Cambria" pitchFamily="18" charset="0"/>
              </a:rPr>
              <a:t>on-line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help</a:t>
            </a:r>
            <a:r>
              <a:rPr lang="ru-RU" sz="2000" dirty="0" smtClean="0">
                <a:latin typeface="Cambria" pitchFamily="18" charset="0"/>
              </a:rPr>
              <a:t>).</a:t>
            </a:r>
          </a:p>
          <a:p>
            <a:pPr marL="0" lvl="1">
              <a:buFont typeface="Wingdings" pitchFamily="2" charset="2"/>
              <a:buChar char="Ø"/>
            </a:pPr>
            <a:r>
              <a:rPr lang="ru-RU" sz="2000" dirty="0" smtClean="0">
                <a:latin typeface="Cambria" pitchFamily="18" charset="0"/>
              </a:rPr>
              <a:t>Руководства  по  установке </a:t>
            </a:r>
            <a:r>
              <a:rPr lang="en-US" sz="2000" dirty="0" smtClean="0">
                <a:latin typeface="Cambria" pitchFamily="18" charset="0"/>
              </a:rPr>
              <a:t> </a:t>
            </a:r>
            <a:r>
              <a:rPr lang="ru-RU" sz="2000" dirty="0" smtClean="0">
                <a:latin typeface="Cambria" pitchFamily="18" charset="0"/>
              </a:rPr>
              <a:t>(</a:t>
            </a:r>
            <a:r>
              <a:rPr lang="ru-RU" sz="2000" dirty="0" err="1" smtClean="0">
                <a:latin typeface="Cambria" pitchFamily="18" charset="0"/>
              </a:rPr>
              <a:t>Installation</a:t>
            </a:r>
            <a:r>
              <a:rPr lang="ru-RU" sz="2000" dirty="0" smtClean="0">
                <a:latin typeface="Cambria" pitchFamily="18" charset="0"/>
              </a:rPr>
              <a:t> </a:t>
            </a:r>
            <a:r>
              <a:rPr lang="ru-RU" sz="2000" dirty="0" err="1" smtClean="0">
                <a:latin typeface="Cambria" pitchFamily="18" charset="0"/>
              </a:rPr>
              <a:t>guide</a:t>
            </a:r>
            <a:r>
              <a:rPr lang="ru-RU" sz="2000" dirty="0" smtClean="0">
                <a:latin typeface="Cambria" pitchFamily="18" charset="0"/>
              </a:rPr>
              <a:t>)  и  </a:t>
            </a:r>
            <a:r>
              <a:rPr lang="ru-RU" sz="2000" dirty="0" smtClean="0">
                <a:latin typeface="Cambria" pitchFamily="18" charset="0"/>
              </a:rPr>
              <a:t>использованию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smtClean="0">
                <a:latin typeface="Cambria" pitchFamily="18" charset="0"/>
              </a:rPr>
              <a:t>программного </a:t>
            </a:r>
            <a:r>
              <a:rPr lang="ru-RU" sz="2000" dirty="0" smtClean="0">
                <a:latin typeface="Cambria" pitchFamily="18" charset="0"/>
              </a:rPr>
              <a:t>продукта (</a:t>
            </a:r>
            <a:r>
              <a:rPr lang="ru-RU" sz="2000" dirty="0" err="1" smtClean="0">
                <a:latin typeface="Cambria" pitchFamily="18" charset="0"/>
              </a:rPr>
              <a:t>user</a:t>
            </a:r>
            <a:r>
              <a:rPr lang="ru-RU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manual</a:t>
            </a:r>
            <a:r>
              <a:rPr lang="ru-RU" sz="2000" dirty="0" smtClean="0">
                <a:latin typeface="Cambria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1776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-24"/>
            <a:ext cx="7910538" cy="714380"/>
          </a:xfrm>
        </p:spPr>
        <p:txBody>
          <a:bodyPr>
            <a:normAutofit fontScale="90000"/>
          </a:bodyPr>
          <a:lstStyle/>
          <a:p>
            <a:r>
              <a:rPr lang="ru-RU" sz="4800" b="1" dirty="0" smtClean="0"/>
              <a:t>Типичный набор документов</a:t>
            </a:r>
            <a:endParaRPr lang="ru-RU" sz="4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00496" y="6500834"/>
            <a:ext cx="514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Тестирование документации и требований</a:t>
            </a:r>
            <a:endParaRPr lang="ru-RU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00100" y="928670"/>
            <a:ext cx="81439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b="1" dirty="0" smtClean="0">
                <a:latin typeface="Cambria" pitchFamily="18" charset="0"/>
              </a:rPr>
              <a:t>(</a:t>
            </a:r>
            <a:r>
              <a:rPr lang="en-US" sz="2800" b="1" dirty="0" smtClean="0">
                <a:latin typeface="Cambria" pitchFamily="18" charset="0"/>
              </a:rPr>
              <a:t>IEEE Std </a:t>
            </a:r>
            <a:r>
              <a:rPr lang="ru-RU" sz="2800" b="1" dirty="0" smtClean="0">
                <a:latin typeface="Cambria" pitchFamily="18" charset="0"/>
              </a:rPr>
              <a:t>829</a:t>
            </a:r>
            <a:r>
              <a:rPr lang="en-US" sz="2800" b="1" dirty="0" smtClean="0">
                <a:latin typeface="Cambria" pitchFamily="18" charset="0"/>
              </a:rPr>
              <a:t>-</a:t>
            </a:r>
            <a:r>
              <a:rPr lang="ru-RU" sz="2800" b="1" dirty="0" smtClean="0">
                <a:latin typeface="Cambria" pitchFamily="18" charset="0"/>
              </a:rPr>
              <a:t>1998)</a:t>
            </a:r>
          </a:p>
          <a:p>
            <a:pPr>
              <a:defRPr/>
            </a:pPr>
            <a:endParaRPr lang="ru-RU" sz="2800" b="1" dirty="0" smtClean="0">
              <a:latin typeface="Cambria" pitchFamily="18" charset="0"/>
            </a:endParaRPr>
          </a:p>
          <a:p>
            <a:pPr marL="800100" indent="-358775">
              <a:buFont typeface="Wingdings" pitchFamily="2" charset="2"/>
              <a:buChar char="Ø"/>
              <a:tabLst>
                <a:tab pos="800100" algn="l"/>
              </a:tabLst>
              <a:defRPr/>
            </a:pPr>
            <a:r>
              <a:rPr lang="ru-RU" sz="2800" b="1" dirty="0" smtClean="0">
                <a:latin typeface="Calibri" pitchFamily="34" charset="0"/>
                <a:cs typeface="Calibri" pitchFamily="34" charset="0"/>
              </a:rPr>
              <a:t>Функциональная спецификация </a:t>
            </a:r>
            <a:r>
              <a:rPr lang="ru-RU" sz="2800" i="1" dirty="0" smtClean="0">
                <a:latin typeface="Cambria" pitchFamily="18" charset="0"/>
              </a:rPr>
              <a:t>(</a:t>
            </a:r>
            <a:r>
              <a:rPr lang="en-US" sz="2800" i="1" dirty="0" smtClean="0">
                <a:latin typeface="Cambria" pitchFamily="18" charset="0"/>
              </a:rPr>
              <a:t>Functional specification, FS</a:t>
            </a:r>
            <a:r>
              <a:rPr lang="ru-RU" sz="2800" i="1" dirty="0" smtClean="0">
                <a:latin typeface="Cambria" pitchFamily="18" charset="0"/>
              </a:rPr>
              <a:t>)</a:t>
            </a:r>
            <a:endParaRPr lang="en-US" sz="2800" i="1" dirty="0" smtClean="0">
              <a:latin typeface="Cambria" pitchFamily="18" charset="0"/>
            </a:endParaRPr>
          </a:p>
          <a:p>
            <a:pPr marL="800100" indent="-358775">
              <a:buFont typeface="Wingdings" pitchFamily="2" charset="2"/>
              <a:buChar char="Ø"/>
              <a:tabLst>
                <a:tab pos="800100" algn="l"/>
              </a:tabLst>
              <a:defRPr/>
            </a:pPr>
            <a:r>
              <a:rPr lang="ru-RU" sz="2800" b="1" dirty="0" smtClean="0">
                <a:latin typeface="Calibri" pitchFamily="34" charset="0"/>
                <a:cs typeface="Calibri" pitchFamily="34" charset="0"/>
              </a:rPr>
              <a:t>Спецификация программных требований </a:t>
            </a:r>
            <a:r>
              <a:rPr lang="ru-RU" sz="2800" i="1" dirty="0" smtClean="0">
                <a:latin typeface="Cambria" pitchFamily="18" charset="0"/>
              </a:rPr>
              <a:t>(</a:t>
            </a:r>
            <a:r>
              <a:rPr lang="en-US" sz="2800" i="1" dirty="0" smtClean="0">
                <a:latin typeface="Cambria" pitchFamily="18" charset="0"/>
              </a:rPr>
              <a:t>Software requirement specification, SRS</a:t>
            </a:r>
            <a:r>
              <a:rPr lang="ru-RU" sz="2800" i="1" dirty="0" smtClean="0">
                <a:latin typeface="Cambria" pitchFamily="18" charset="0"/>
              </a:rPr>
              <a:t>)</a:t>
            </a:r>
          </a:p>
          <a:p>
            <a:pPr marL="800100" indent="-358775">
              <a:buFont typeface="Wingdings" pitchFamily="2" charset="2"/>
              <a:buChar char="Ø"/>
              <a:tabLst>
                <a:tab pos="800100" algn="l"/>
              </a:tabLst>
              <a:defRPr/>
            </a:pPr>
            <a:r>
              <a:rPr lang="ru-RU" sz="2800" b="1" dirty="0" smtClean="0">
                <a:latin typeface="Calibri" pitchFamily="34" charset="0"/>
                <a:cs typeface="Calibri" pitchFamily="34" charset="0"/>
              </a:rPr>
              <a:t>Матрица  </a:t>
            </a:r>
            <a:r>
              <a:rPr lang="ru-RU" sz="2800" b="1" dirty="0" err="1" smtClean="0">
                <a:latin typeface="Calibri" pitchFamily="34" charset="0"/>
                <a:cs typeface="Calibri" pitchFamily="34" charset="0"/>
              </a:rPr>
              <a:t>прослеживаемости</a:t>
            </a:r>
            <a:r>
              <a:rPr lang="ru-RU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i="1" dirty="0" smtClean="0">
                <a:latin typeface="Cambria" pitchFamily="18" charset="0"/>
              </a:rPr>
              <a:t>(</a:t>
            </a:r>
            <a:r>
              <a:rPr lang="en-US" sz="2800" i="1" dirty="0" smtClean="0">
                <a:latin typeface="Cambria" pitchFamily="18" charset="0"/>
              </a:rPr>
              <a:t>Traceability matrix</a:t>
            </a:r>
            <a:r>
              <a:rPr lang="ru-RU" sz="2800" i="1" dirty="0" smtClean="0">
                <a:latin typeface="Cambria" pitchFamily="18" charset="0"/>
              </a:rPr>
              <a:t>)</a:t>
            </a:r>
            <a:endParaRPr lang="en-US" sz="2800" i="1" dirty="0" smtClean="0">
              <a:latin typeface="Cambria" pitchFamily="18" charset="0"/>
            </a:endParaRPr>
          </a:p>
          <a:p>
            <a:pPr marL="800100" indent="-358775">
              <a:buFont typeface="Wingdings" pitchFamily="2" charset="2"/>
              <a:buChar char="Ø"/>
              <a:tabLst>
                <a:tab pos="800100" algn="l"/>
              </a:tabLst>
              <a:defRPr/>
            </a:pPr>
            <a:r>
              <a:rPr lang="ru-RU" sz="2800" b="1" dirty="0" smtClean="0">
                <a:latin typeface="Calibri" pitchFamily="34" charset="0"/>
                <a:cs typeface="Calibri" pitchFamily="34" charset="0"/>
              </a:rPr>
              <a:t>Тест-план</a:t>
            </a:r>
            <a:r>
              <a:rPr lang="ru-RU" sz="3200" dirty="0" smtClean="0"/>
              <a:t> </a:t>
            </a:r>
            <a:r>
              <a:rPr lang="ru-RU" sz="2800" i="1" dirty="0" smtClean="0">
                <a:latin typeface="Cambria" pitchFamily="18" charset="0"/>
              </a:rPr>
              <a:t>(</a:t>
            </a:r>
            <a:r>
              <a:rPr lang="en-US" sz="2800" i="1" dirty="0" smtClean="0">
                <a:latin typeface="Cambria" pitchFamily="18" charset="0"/>
              </a:rPr>
              <a:t>Test plan, test strategy - TP)</a:t>
            </a:r>
          </a:p>
          <a:p>
            <a:pPr marL="800100" indent="-358775">
              <a:buFont typeface="Wingdings" pitchFamily="2" charset="2"/>
              <a:buChar char="Ø"/>
              <a:tabLst>
                <a:tab pos="800100" algn="l"/>
              </a:tabLst>
              <a:defRPr/>
            </a:pPr>
            <a:r>
              <a:rPr lang="ru-RU" sz="2800" b="1" dirty="0" smtClean="0">
                <a:latin typeface="Calibri" pitchFamily="34" charset="0"/>
                <a:cs typeface="Calibri" pitchFamily="34" charset="0"/>
              </a:rPr>
              <a:t>Тестовая</a:t>
            </a:r>
            <a:r>
              <a:rPr lang="ru-RU" sz="3200" dirty="0" smtClean="0"/>
              <a:t> </a:t>
            </a:r>
            <a:r>
              <a:rPr lang="ru-RU" sz="2800" b="1" dirty="0" smtClean="0">
                <a:latin typeface="Calibri" pitchFamily="34" charset="0"/>
                <a:cs typeface="Calibri" pitchFamily="34" charset="0"/>
              </a:rPr>
              <a:t>спецификация</a:t>
            </a:r>
            <a:r>
              <a:rPr lang="ru-RU" sz="3200" dirty="0" smtClean="0"/>
              <a:t> </a:t>
            </a:r>
            <a:r>
              <a:rPr lang="ru-RU" sz="2800" i="1" dirty="0" smtClean="0">
                <a:latin typeface="Cambria" pitchFamily="18" charset="0"/>
              </a:rPr>
              <a:t>(</a:t>
            </a:r>
            <a:r>
              <a:rPr lang="en-US" sz="2800" i="1" dirty="0" smtClean="0">
                <a:latin typeface="Cambria" pitchFamily="18" charset="0"/>
              </a:rPr>
              <a:t>Test specification, TS)</a:t>
            </a:r>
            <a:endParaRPr lang="ru-RU" sz="2800" i="1" dirty="0" smtClean="0">
              <a:latin typeface="Cambria" pitchFamily="18" charset="0"/>
            </a:endParaRPr>
          </a:p>
          <a:p>
            <a:pPr marL="800100" lvl="1" indent="277813">
              <a:buFont typeface="Wingdings" pitchFamily="2" charset="2"/>
              <a:buChar char="ü"/>
              <a:tabLst>
                <a:tab pos="800100" algn="l"/>
              </a:tabLst>
              <a:defRPr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Test cases</a:t>
            </a:r>
            <a:r>
              <a:rPr lang="ru-RU" sz="2800" b="1" dirty="0" smtClean="0">
                <a:latin typeface="Calibri" pitchFamily="34" charset="0"/>
                <a:cs typeface="Calibri" pitchFamily="34" charset="0"/>
              </a:rPr>
              <a:t>, Тестовые процедуры</a:t>
            </a:r>
            <a:endParaRPr lang="en-US" sz="2800" b="1" dirty="0" smtClean="0">
              <a:latin typeface="Calibri" pitchFamily="34" charset="0"/>
              <a:cs typeface="Calibri" pitchFamily="34" charset="0"/>
            </a:endParaRPr>
          </a:p>
          <a:p>
            <a:pPr marL="800100" lvl="1" indent="-358775">
              <a:buFont typeface="Wingdings" pitchFamily="2" charset="2"/>
              <a:buChar char="Ø"/>
              <a:tabLst>
                <a:tab pos="800100" algn="l"/>
              </a:tabLst>
              <a:defRPr/>
            </a:pP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Bug report</a:t>
            </a:r>
            <a:endParaRPr lang="ru-RU" sz="2800" b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73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00496" y="6500834"/>
            <a:ext cx="514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Тестирование документации и требований</a:t>
            </a:r>
            <a:endParaRPr lang="ru-RU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Organization Chart 2"/>
          <p:cNvGrpSpPr>
            <a:grpSpLocks noChangeAspect="1"/>
          </p:cNvGrpSpPr>
          <p:nvPr/>
        </p:nvGrpSpPr>
        <p:grpSpPr bwMode="auto">
          <a:xfrm>
            <a:off x="1036644" y="692151"/>
            <a:ext cx="8035950" cy="5594370"/>
            <a:chOff x="272" y="999"/>
            <a:chExt cx="3808" cy="2064"/>
          </a:xfrm>
        </p:grpSpPr>
        <p:cxnSp>
          <p:nvCxnSpPr>
            <p:cNvPr id="2052" name="_s2052"/>
            <p:cNvCxnSpPr>
              <a:cxnSpLocks noChangeShapeType="1"/>
              <a:stCxn id="27" idx="3"/>
              <a:endCxn id="24" idx="2"/>
            </p:cNvCxnSpPr>
            <p:nvPr/>
          </p:nvCxnSpPr>
          <p:spPr bwMode="auto">
            <a:xfrm flipV="1">
              <a:off x="3491" y="1731"/>
              <a:ext cx="157" cy="118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053" name="_s2053"/>
            <p:cNvCxnSpPr>
              <a:cxnSpLocks noChangeShapeType="1"/>
              <a:stCxn id="26" idx="3"/>
              <a:endCxn id="24" idx="2"/>
            </p:cNvCxnSpPr>
            <p:nvPr/>
          </p:nvCxnSpPr>
          <p:spPr bwMode="auto">
            <a:xfrm flipV="1">
              <a:off x="3491" y="1731"/>
              <a:ext cx="157" cy="744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054" name="_s2054"/>
            <p:cNvCxnSpPr>
              <a:cxnSpLocks noChangeShapeType="1"/>
              <a:stCxn id="25" idx="3"/>
              <a:endCxn id="24" idx="2"/>
            </p:cNvCxnSpPr>
            <p:nvPr/>
          </p:nvCxnSpPr>
          <p:spPr bwMode="auto">
            <a:xfrm flipV="1">
              <a:off x="3491" y="1731"/>
              <a:ext cx="157" cy="300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055" name="_s2055"/>
            <p:cNvCxnSpPr>
              <a:cxnSpLocks noChangeShapeType="1"/>
              <a:stCxn id="24" idx="0"/>
              <a:endCxn id="16" idx="2"/>
            </p:cNvCxnSpPr>
            <p:nvPr/>
          </p:nvCxnSpPr>
          <p:spPr bwMode="auto">
            <a:xfrm rot="5400000" flipH="1">
              <a:off x="2981" y="776"/>
              <a:ext cx="156" cy="1178"/>
            </a:xfrm>
            <a:prstGeom prst="bentConnector3">
              <a:avLst>
                <a:gd name="adj1" fmla="val 2706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056" name="_s2056"/>
            <p:cNvCxnSpPr>
              <a:cxnSpLocks noChangeShapeType="1"/>
              <a:stCxn id="23" idx="3"/>
              <a:endCxn id="18" idx="2"/>
            </p:cNvCxnSpPr>
            <p:nvPr/>
          </p:nvCxnSpPr>
          <p:spPr bwMode="auto">
            <a:xfrm flipV="1">
              <a:off x="2313" y="1731"/>
              <a:ext cx="157" cy="118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057" name="_s2057"/>
            <p:cNvCxnSpPr>
              <a:cxnSpLocks noChangeShapeType="1"/>
              <a:stCxn id="22" idx="3"/>
              <a:endCxn id="18" idx="2"/>
            </p:cNvCxnSpPr>
            <p:nvPr/>
          </p:nvCxnSpPr>
          <p:spPr bwMode="auto">
            <a:xfrm flipV="1">
              <a:off x="2313" y="1731"/>
              <a:ext cx="157" cy="744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058" name="_s2058"/>
            <p:cNvCxnSpPr>
              <a:cxnSpLocks noChangeShapeType="1"/>
              <a:stCxn id="21" idx="3"/>
              <a:endCxn id="18" idx="2"/>
            </p:cNvCxnSpPr>
            <p:nvPr/>
          </p:nvCxnSpPr>
          <p:spPr bwMode="auto">
            <a:xfrm flipV="1">
              <a:off x="2313" y="1731"/>
              <a:ext cx="157" cy="300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059" name="_s2059"/>
            <p:cNvCxnSpPr>
              <a:cxnSpLocks noChangeShapeType="1"/>
              <a:stCxn id="20" idx="3"/>
              <a:endCxn id="17" idx="2"/>
            </p:cNvCxnSpPr>
            <p:nvPr/>
          </p:nvCxnSpPr>
          <p:spPr bwMode="auto">
            <a:xfrm flipV="1">
              <a:off x="1136" y="1731"/>
              <a:ext cx="157" cy="744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060" name="_s2060"/>
            <p:cNvCxnSpPr>
              <a:cxnSpLocks noChangeShapeType="1"/>
              <a:stCxn id="19" idx="3"/>
              <a:endCxn id="17" idx="2"/>
            </p:cNvCxnSpPr>
            <p:nvPr/>
          </p:nvCxnSpPr>
          <p:spPr bwMode="auto">
            <a:xfrm flipV="1">
              <a:off x="1136" y="1731"/>
              <a:ext cx="157" cy="300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061" name="_s2061"/>
            <p:cNvCxnSpPr>
              <a:cxnSpLocks noChangeShapeType="1"/>
              <a:stCxn id="18" idx="0"/>
              <a:endCxn id="16" idx="2"/>
            </p:cNvCxnSpPr>
            <p:nvPr/>
          </p:nvCxnSpPr>
          <p:spPr bwMode="auto">
            <a:xfrm rot="16200000">
              <a:off x="2393" y="1364"/>
              <a:ext cx="156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62" name="_s2062"/>
            <p:cNvCxnSpPr>
              <a:cxnSpLocks noChangeShapeType="1"/>
              <a:stCxn id="17" idx="0"/>
              <a:endCxn id="16" idx="2"/>
            </p:cNvCxnSpPr>
            <p:nvPr/>
          </p:nvCxnSpPr>
          <p:spPr bwMode="auto">
            <a:xfrm rot="16200000">
              <a:off x="1804" y="776"/>
              <a:ext cx="156" cy="1177"/>
            </a:xfrm>
            <a:prstGeom prst="bentConnector3">
              <a:avLst>
                <a:gd name="adj1" fmla="val 2706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16" name="_s2063"/>
            <p:cNvSpPr>
              <a:spLocks noChangeArrowheads="1"/>
            </p:cNvSpPr>
            <p:nvPr/>
          </p:nvSpPr>
          <p:spPr bwMode="auto">
            <a:xfrm>
              <a:off x="2038" y="999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rPr>
                <a:t>Требования</a:t>
              </a:r>
            </a:p>
          </p:txBody>
        </p:sp>
        <p:sp>
          <p:nvSpPr>
            <p:cNvPr id="17" name="_s2064"/>
            <p:cNvSpPr>
              <a:spLocks noChangeArrowheads="1"/>
            </p:cNvSpPr>
            <p:nvPr/>
          </p:nvSpPr>
          <p:spPr bwMode="auto">
            <a:xfrm>
              <a:off x="861" y="1443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rPr>
                <a:t>Объект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rPr>
                <a:t>требований</a:t>
              </a:r>
            </a:p>
          </p:txBody>
        </p:sp>
        <p:sp>
          <p:nvSpPr>
            <p:cNvPr id="18" name="_s2065"/>
            <p:cNvSpPr>
              <a:spLocks noChangeArrowheads="1"/>
            </p:cNvSpPr>
            <p:nvPr/>
          </p:nvSpPr>
          <p:spPr bwMode="auto">
            <a:xfrm>
              <a:off x="2038" y="1443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rPr>
                <a:t>Уровень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rPr>
                <a:t>требований</a:t>
              </a:r>
            </a:p>
          </p:txBody>
        </p:sp>
        <p:sp>
          <p:nvSpPr>
            <p:cNvPr id="19" name="_s2066"/>
            <p:cNvSpPr>
              <a:spLocks noChangeArrowheads="1"/>
            </p:cNvSpPr>
            <p:nvPr/>
          </p:nvSpPr>
          <p:spPr bwMode="auto">
            <a:xfrm>
              <a:off x="272" y="1887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3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rPr>
                <a:t>Требования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3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rPr>
                <a:t>к продукту</a:t>
              </a:r>
            </a:p>
          </p:txBody>
        </p:sp>
        <p:sp>
          <p:nvSpPr>
            <p:cNvPr id="20" name="_s2067"/>
            <p:cNvSpPr>
              <a:spLocks noChangeArrowheads="1"/>
            </p:cNvSpPr>
            <p:nvPr/>
          </p:nvSpPr>
          <p:spPr bwMode="auto">
            <a:xfrm>
              <a:off x="272" y="2331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3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rPr>
                <a:t>Требования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3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rPr>
                <a:t>к проекту</a:t>
              </a:r>
            </a:p>
          </p:txBody>
        </p:sp>
        <p:sp>
          <p:nvSpPr>
            <p:cNvPr id="21" name="_s2068"/>
            <p:cNvSpPr>
              <a:spLocks noChangeArrowheads="1"/>
            </p:cNvSpPr>
            <p:nvPr/>
          </p:nvSpPr>
          <p:spPr bwMode="auto">
            <a:xfrm>
              <a:off x="1450" y="1887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rPr>
                <a:t>Бизнес-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rPr>
                <a:t>требования</a:t>
              </a:r>
            </a:p>
          </p:txBody>
        </p:sp>
        <p:sp>
          <p:nvSpPr>
            <p:cNvPr id="22" name="_s2069"/>
            <p:cNvSpPr>
              <a:spLocks noChangeArrowheads="1"/>
            </p:cNvSpPr>
            <p:nvPr/>
          </p:nvSpPr>
          <p:spPr bwMode="auto">
            <a:xfrm>
              <a:off x="1406" y="2331"/>
              <a:ext cx="907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rPr>
                <a:t>Требования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rPr>
                <a:t>пользователя</a:t>
              </a:r>
            </a:p>
          </p:txBody>
        </p:sp>
        <p:sp>
          <p:nvSpPr>
            <p:cNvPr id="23" name="_s2070"/>
            <p:cNvSpPr>
              <a:spLocks noChangeArrowheads="1"/>
            </p:cNvSpPr>
            <p:nvPr/>
          </p:nvSpPr>
          <p:spPr bwMode="auto">
            <a:xfrm>
              <a:off x="1338" y="2775"/>
              <a:ext cx="975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rPr>
                <a:t>Функциональные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rPr>
                <a:t>требования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endParaRPr>
            </a:p>
          </p:txBody>
        </p:sp>
        <p:sp>
          <p:nvSpPr>
            <p:cNvPr id="24" name="_s2071"/>
            <p:cNvSpPr>
              <a:spLocks noChangeArrowheads="1"/>
            </p:cNvSpPr>
            <p:nvPr/>
          </p:nvSpPr>
          <p:spPr bwMode="auto">
            <a:xfrm>
              <a:off x="3216" y="1443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rPr>
                <a:t>Характер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rPr>
                <a:t>требований</a:t>
              </a:r>
            </a:p>
          </p:txBody>
        </p:sp>
        <p:sp>
          <p:nvSpPr>
            <p:cNvPr id="25" name="_s2072"/>
            <p:cNvSpPr>
              <a:spLocks noChangeArrowheads="1"/>
            </p:cNvSpPr>
            <p:nvPr/>
          </p:nvSpPr>
          <p:spPr bwMode="auto">
            <a:xfrm>
              <a:off x="2627" y="1887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rPr>
                <a:t>Внешние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rPr>
                <a:t>интерфейсы</a:t>
              </a:r>
            </a:p>
          </p:txBody>
        </p:sp>
        <p:sp>
          <p:nvSpPr>
            <p:cNvPr id="26" name="_s2073"/>
            <p:cNvSpPr>
              <a:spLocks noChangeArrowheads="1"/>
            </p:cNvSpPr>
            <p:nvPr/>
          </p:nvSpPr>
          <p:spPr bwMode="auto">
            <a:xfrm>
              <a:off x="2628" y="2331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3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rPr>
                <a:t>Атрибуты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3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rPr>
                <a:t>качества</a:t>
              </a:r>
            </a:p>
          </p:txBody>
        </p:sp>
        <p:sp>
          <p:nvSpPr>
            <p:cNvPr id="27" name="_s2074"/>
            <p:cNvSpPr>
              <a:spLocks noChangeArrowheads="1"/>
            </p:cNvSpPr>
            <p:nvPr/>
          </p:nvSpPr>
          <p:spPr bwMode="auto">
            <a:xfrm>
              <a:off x="2628" y="2775"/>
              <a:ext cx="863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3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rPr>
                <a:t>Системные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3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charset="0"/>
                </a:rPr>
                <a:t>ограничения</a:t>
              </a:r>
            </a:p>
          </p:txBody>
        </p:sp>
      </p:grpSp>
      <p:sp>
        <p:nvSpPr>
          <p:cNvPr id="30" name="AutoShape 50"/>
          <p:cNvSpPr>
            <a:spLocks noChangeArrowheads="1"/>
          </p:cNvSpPr>
          <p:nvPr/>
        </p:nvSpPr>
        <p:spPr bwMode="auto">
          <a:xfrm>
            <a:off x="6696075" y="1142984"/>
            <a:ext cx="2447925" cy="504825"/>
          </a:xfrm>
          <a:prstGeom prst="wedgeRoundRectCallout">
            <a:avLst>
              <a:gd name="adj1" fmla="val -48185"/>
              <a:gd name="adj2" fmla="val 32044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ru-RU" sz="1800" i="1"/>
              <a:t>Нефункциональные требования</a:t>
            </a:r>
          </a:p>
        </p:txBody>
      </p:sp>
      <p:sp>
        <p:nvSpPr>
          <p:cNvPr id="31" name="Freeform 51"/>
          <p:cNvSpPr>
            <a:spLocks/>
          </p:cNvSpPr>
          <p:nvPr/>
        </p:nvSpPr>
        <p:spPr bwMode="auto">
          <a:xfrm>
            <a:off x="5500694" y="2786058"/>
            <a:ext cx="2916238" cy="3803650"/>
          </a:xfrm>
          <a:custGeom>
            <a:avLst/>
            <a:gdLst>
              <a:gd name="T0" fmla="*/ 976 w 1980"/>
              <a:gd name="T1" fmla="*/ 76 h 2396"/>
              <a:gd name="T2" fmla="*/ 159 w 1980"/>
              <a:gd name="T3" fmla="*/ 302 h 2396"/>
              <a:gd name="T4" fmla="*/ 114 w 1980"/>
              <a:gd name="T5" fmla="*/ 1618 h 2396"/>
              <a:gd name="T6" fmla="*/ 250 w 1980"/>
              <a:gd name="T7" fmla="*/ 2207 h 2396"/>
              <a:gd name="T8" fmla="*/ 1611 w 1980"/>
              <a:gd name="T9" fmla="*/ 2298 h 2396"/>
              <a:gd name="T10" fmla="*/ 1973 w 1980"/>
              <a:gd name="T11" fmla="*/ 1618 h 2396"/>
              <a:gd name="T12" fmla="*/ 1656 w 1980"/>
              <a:gd name="T13" fmla="*/ 257 h 2396"/>
              <a:gd name="T14" fmla="*/ 839 w 1980"/>
              <a:gd name="T15" fmla="*/ 76 h 2396"/>
              <a:gd name="T16" fmla="*/ 749 w 1980"/>
              <a:gd name="T17" fmla="*/ 76 h 23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80"/>
              <a:gd name="T28" fmla="*/ 0 h 2396"/>
              <a:gd name="T29" fmla="*/ 1980 w 1980"/>
              <a:gd name="T30" fmla="*/ 2396 h 23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80" h="2396">
                <a:moveTo>
                  <a:pt x="976" y="76"/>
                </a:moveTo>
                <a:cubicBezTo>
                  <a:pt x="639" y="60"/>
                  <a:pt x="303" y="45"/>
                  <a:pt x="159" y="302"/>
                </a:cubicBezTo>
                <a:cubicBezTo>
                  <a:pt x="15" y="559"/>
                  <a:pt x="99" y="1301"/>
                  <a:pt x="114" y="1618"/>
                </a:cubicBezTo>
                <a:cubicBezTo>
                  <a:pt x="129" y="1935"/>
                  <a:pt x="0" y="2094"/>
                  <a:pt x="250" y="2207"/>
                </a:cubicBezTo>
                <a:cubicBezTo>
                  <a:pt x="500" y="2320"/>
                  <a:pt x="1324" y="2396"/>
                  <a:pt x="1611" y="2298"/>
                </a:cubicBezTo>
                <a:cubicBezTo>
                  <a:pt x="1898" y="2200"/>
                  <a:pt x="1966" y="1958"/>
                  <a:pt x="1973" y="1618"/>
                </a:cubicBezTo>
                <a:cubicBezTo>
                  <a:pt x="1980" y="1278"/>
                  <a:pt x="1845" y="514"/>
                  <a:pt x="1656" y="257"/>
                </a:cubicBezTo>
                <a:cubicBezTo>
                  <a:pt x="1467" y="0"/>
                  <a:pt x="990" y="106"/>
                  <a:pt x="839" y="76"/>
                </a:cubicBezTo>
                <a:cubicBezTo>
                  <a:pt x="688" y="46"/>
                  <a:pt x="718" y="61"/>
                  <a:pt x="749" y="7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9" name="Заголовок 1"/>
          <p:cNvSpPr>
            <a:spLocks noGrp="1"/>
          </p:cNvSpPr>
          <p:nvPr>
            <p:ph type="ctrTitle"/>
          </p:nvPr>
        </p:nvSpPr>
        <p:spPr>
          <a:xfrm>
            <a:off x="1000100" y="-24"/>
            <a:ext cx="7910538" cy="714380"/>
          </a:xfrm>
        </p:spPr>
        <p:txBody>
          <a:bodyPr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ru-RU" sz="4800" b="1" dirty="0" smtClean="0"/>
              <a:t>Типы и уровни требований</a:t>
            </a:r>
            <a:endParaRPr lang="ru-RU" sz="4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0100" y="-24"/>
            <a:ext cx="8143900" cy="785818"/>
          </a:xfrm>
        </p:spPr>
        <p:txBody>
          <a:bodyPr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ru-RU" sz="3600" b="1" dirty="0" smtClean="0"/>
              <a:t>Требования</a:t>
            </a:r>
            <a:r>
              <a:rPr lang="ru-RU" sz="4800" b="1" dirty="0" smtClean="0"/>
              <a:t>. </a:t>
            </a:r>
            <a:r>
              <a:rPr lang="ru-RU" sz="4800" b="1" spc="-150" dirty="0" smtClean="0"/>
              <a:t>Объекты  требований.</a:t>
            </a:r>
            <a:endParaRPr lang="ru-RU" sz="4800" b="1" spc="-15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00496" y="6500834"/>
            <a:ext cx="514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Тестирование документации и требований</a:t>
            </a:r>
            <a:endParaRPr lang="ru-RU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00100" y="1431557"/>
            <a:ext cx="7929618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 algn="just">
              <a:lnSpc>
                <a:spcPct val="80000"/>
              </a:lnSpc>
              <a:defRPr/>
            </a:pPr>
            <a:r>
              <a:rPr lang="ru-RU" sz="2600" dirty="0" smtClean="0">
                <a:latin typeface="Cambria" pitchFamily="18" charset="0"/>
              </a:rPr>
              <a:t>Необходимо  четко разграничить такие объекты требований как:</a:t>
            </a:r>
          </a:p>
          <a:p>
            <a:pPr marL="979488" indent="-260350" algn="just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ru-RU" sz="2600" dirty="0" smtClean="0">
                <a:latin typeface="Cambria" pitchFamily="18" charset="0"/>
              </a:rPr>
              <a:t>свойства продукта, который необходимо получить;</a:t>
            </a:r>
          </a:p>
          <a:p>
            <a:pPr marL="979488" indent="-260350" algn="just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ru-RU" sz="2600" dirty="0" smtClean="0">
                <a:latin typeface="Cambria" pitchFamily="18" charset="0"/>
              </a:rPr>
              <a:t>процесс (проект), с помощью которого продукт будет создаваться.</a:t>
            </a:r>
          </a:p>
          <a:p>
            <a:pPr marL="979488" indent="-260350" algn="just">
              <a:lnSpc>
                <a:spcPct val="80000"/>
              </a:lnSpc>
              <a:defRPr/>
            </a:pPr>
            <a:endParaRPr lang="ru-RU" sz="2600" dirty="0" smtClean="0">
              <a:latin typeface="Cambria" pitchFamily="18" charset="0"/>
            </a:endParaRPr>
          </a:p>
          <a:p>
            <a:pPr marL="358775" indent="-358775" algn="just">
              <a:lnSpc>
                <a:spcPct val="80000"/>
              </a:lnSpc>
            </a:pPr>
            <a:r>
              <a:rPr lang="ru-RU" sz="2600" b="1" dirty="0" smtClean="0">
                <a:latin typeface="Cambria" pitchFamily="18" charset="0"/>
              </a:rPr>
              <a:t>Требования </a:t>
            </a:r>
            <a:r>
              <a:rPr lang="ru-RU" sz="2600" b="1" dirty="0" smtClean="0">
                <a:latin typeface="Cambria" pitchFamily="18" charset="0"/>
              </a:rPr>
              <a:t>к продукту </a:t>
            </a:r>
            <a:r>
              <a:rPr lang="ru-RU" sz="2600" dirty="0" smtClean="0">
                <a:latin typeface="Cambria" pitchFamily="18" charset="0"/>
              </a:rPr>
              <a:t>- это то, что формулирует заказчик. </a:t>
            </a:r>
            <a:endParaRPr lang="en-US" sz="2600" dirty="0" smtClean="0">
              <a:latin typeface="Cambria" pitchFamily="18" charset="0"/>
            </a:endParaRPr>
          </a:p>
          <a:p>
            <a:pPr marL="358775" indent="-358775" algn="just">
              <a:lnSpc>
                <a:spcPct val="80000"/>
              </a:lnSpc>
            </a:pPr>
            <a:r>
              <a:rPr lang="ru-RU" sz="2600" dirty="0" smtClean="0">
                <a:latin typeface="Cambria" pitchFamily="18" charset="0"/>
              </a:rPr>
              <a:t>Цель, которую он преследует - получить хороший конечный продукт, функциональный и удобный в использовании. Поэтому требования к продукту являются основополагающим классом требований.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1993</TotalTime>
  <Words>1455</Words>
  <Application>Microsoft Office PowerPoint</Application>
  <PresentationFormat>Экран (4:3)</PresentationFormat>
  <Paragraphs>268</Paragraphs>
  <Slides>29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9" baseType="lpstr">
      <vt:lpstr>Arial</vt:lpstr>
      <vt:lpstr>Calibri</vt:lpstr>
      <vt:lpstr>Cambria</vt:lpstr>
      <vt:lpstr>Corbel</vt:lpstr>
      <vt:lpstr>Gill Sans MT</vt:lpstr>
      <vt:lpstr>Times New Roman</vt:lpstr>
      <vt:lpstr>Verdana</vt:lpstr>
      <vt:lpstr>Wingdings</vt:lpstr>
      <vt:lpstr>Wingdings 2</vt:lpstr>
      <vt:lpstr>Solstice</vt:lpstr>
      <vt:lpstr>Типы и уровни требований. Выявление требований</vt:lpstr>
      <vt:lpstr>Требования </vt:lpstr>
      <vt:lpstr>Важность требований</vt:lpstr>
      <vt:lpstr>Важность требований</vt:lpstr>
      <vt:lpstr>Важность требований</vt:lpstr>
      <vt:lpstr>Документация и требования</vt:lpstr>
      <vt:lpstr>Типичный набор документов</vt:lpstr>
      <vt:lpstr>Типы и уровни требований</vt:lpstr>
      <vt:lpstr>Требования. Объекты  требований.</vt:lpstr>
      <vt:lpstr>Требования. Объекты  требований.</vt:lpstr>
      <vt:lpstr>Типы  требований</vt:lpstr>
      <vt:lpstr>Типы требований. Группы (уровни) функциональных требований </vt:lpstr>
      <vt:lpstr>Типы требований. Нефункциональные требования</vt:lpstr>
      <vt:lpstr>Типы требований. Группы нефункциональных требований</vt:lpstr>
      <vt:lpstr>Уровни требований:</vt:lpstr>
      <vt:lpstr>Источники требований</vt:lpstr>
      <vt:lpstr>Пути выявления требований</vt:lpstr>
      <vt:lpstr>Свойства качественных требований</vt:lpstr>
      <vt:lpstr>Характеристики качественных требований</vt:lpstr>
      <vt:lpstr>Характеристики качественных требований</vt:lpstr>
      <vt:lpstr>Характеристики качественных требований</vt:lpstr>
      <vt:lpstr>Характеристики качественных требований</vt:lpstr>
      <vt:lpstr>Характеристики хорошего набора требований</vt:lpstr>
      <vt:lpstr>Проблемы с требованиями</vt:lpstr>
      <vt:lpstr>Тестирование требований</vt:lpstr>
      <vt:lpstr>Вывод</vt:lpstr>
      <vt:lpstr>Техники тестирования требований </vt:lpstr>
      <vt:lpstr>Agile</vt:lpstr>
      <vt:lpstr>Контрольные вопросы: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документации и требований</dc:title>
  <dc:creator>admin</dc:creator>
  <cp:lastModifiedBy>Пользователь Windows</cp:lastModifiedBy>
  <cp:revision>161</cp:revision>
  <dcterms:created xsi:type="dcterms:W3CDTF">2016-02-07T16:19:28Z</dcterms:created>
  <dcterms:modified xsi:type="dcterms:W3CDTF">2020-09-07T20:20:35Z</dcterms:modified>
</cp:coreProperties>
</file>