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8" r:id="rId3"/>
    <p:sldId id="269" r:id="rId4"/>
    <p:sldId id="273" r:id="rId5"/>
    <p:sldId id="274" r:id="rId6"/>
    <p:sldId id="275" r:id="rId7"/>
    <p:sldId id="280" r:id="rId8"/>
    <p:sldId id="270" r:id="rId9"/>
    <p:sldId id="271" r:id="rId10"/>
    <p:sldId id="272" r:id="rId11"/>
    <p:sldId id="277" r:id="rId12"/>
    <p:sldId id="278" r:id="rId13"/>
    <p:sldId id="267" r:id="rId1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5" autoAdjust="0"/>
    <p:restoredTop sz="94660"/>
  </p:normalViewPr>
  <p:slideViewPr>
    <p:cSldViewPr snapToGrid="0">
      <p:cViewPr varScale="1">
        <p:scale>
          <a:sx n="52" d="100"/>
          <a:sy n="5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2133601"/>
            <a:ext cx="10363200" cy="1012825"/>
          </a:xfrm>
        </p:spPr>
        <p:txBody>
          <a:bodyPr/>
          <a:lstStyle>
            <a:lvl1pPr algn="l">
              <a:defRPr/>
            </a:lvl1pPr>
          </a:lstStyle>
          <a:p>
            <a:r>
              <a:rPr lang="ru-RU" altLang="zh-CN"/>
              <a:t>Образец заголовка</a:t>
            </a:r>
            <a:endParaRPr lang="zh-CN" dirty="0"/>
          </a:p>
        </p:txBody>
      </p:sp>
      <p:sp>
        <p:nvSpPr>
          <p:cNvPr id="2051" name="Rectangle 3"/>
          <p:cNvSpPr>
            <a:spLocks noGrp="1" noChangeArrowheads="1"/>
          </p:cNvSpPr>
          <p:nvPr>
            <p:ph type="subTitle" idx="1"/>
          </p:nvPr>
        </p:nvSpPr>
        <p:spPr>
          <a:xfrm>
            <a:off x="914400" y="3200400"/>
            <a:ext cx="8534400" cy="762000"/>
          </a:xfrm>
        </p:spPr>
        <p:txBody>
          <a:bodyPr/>
          <a:lstStyle>
            <a:lvl1pPr marL="0" indent="0">
              <a:buFontTx/>
              <a:buNone/>
              <a:defRPr/>
            </a:lvl1pPr>
          </a:lstStyle>
          <a:p>
            <a:r>
              <a:rPr lang="ru-RU" altLang="zh-CN"/>
              <a:t>Образец подзаголовка</a:t>
            </a:r>
            <a:endParaRPr lang="zh-CN" dirty="0"/>
          </a:p>
        </p:txBody>
      </p:sp>
      <p:sp>
        <p:nvSpPr>
          <p:cNvPr id="4" name="Rectangle 4">
            <a:extLst>
              <a:ext uri="{FF2B5EF4-FFF2-40B4-BE49-F238E27FC236}">
                <a16:creationId xmlns:a16="http://schemas.microsoft.com/office/drawing/2014/main" id="{9B0D5D2F-607F-4B72-9A5B-B8C0E2981BAA}"/>
              </a:ext>
            </a:extLst>
          </p:cNvPr>
          <p:cNvSpPr>
            <a:spLocks noGrp="1" noChangeArrowheads="1"/>
          </p:cNvSpPr>
          <p:nvPr>
            <p:ph type="dt" sz="half" idx="10"/>
          </p:nvPr>
        </p:nvSpPr>
        <p:spPr/>
        <p:txBody>
          <a:bodyPr/>
          <a:lstStyle>
            <a:lvl1pPr>
              <a:defRPr smtClean="0"/>
            </a:lvl1pPr>
          </a:lstStyle>
          <a:p>
            <a:fld id="{1C41897A-55BB-47B5-A1BC-1E0BA05DF111}" type="datetimeFigureOut">
              <a:rPr lang="ru-RU" smtClean="0"/>
              <a:t>11.09.2021</a:t>
            </a:fld>
            <a:endParaRPr lang="ru-RU"/>
          </a:p>
        </p:txBody>
      </p:sp>
      <p:sp>
        <p:nvSpPr>
          <p:cNvPr id="5" name="Rectangle 5">
            <a:extLst>
              <a:ext uri="{FF2B5EF4-FFF2-40B4-BE49-F238E27FC236}">
                <a16:creationId xmlns:a16="http://schemas.microsoft.com/office/drawing/2014/main" id="{3B1DBFD1-B681-404A-9582-270FB2920840}"/>
              </a:ext>
            </a:extLst>
          </p:cNvPr>
          <p:cNvSpPr>
            <a:spLocks noGrp="1" noChangeArrowheads="1"/>
          </p:cNvSpPr>
          <p:nvPr>
            <p:ph type="ftr" sz="quarter" idx="11"/>
          </p:nvPr>
        </p:nvSpPr>
        <p:spPr/>
        <p:txBody>
          <a:bodyPr/>
          <a:lstStyle>
            <a:lvl1pPr>
              <a:defRPr smtClean="0"/>
            </a:lvl1pPr>
          </a:lstStyle>
          <a:p>
            <a:endParaRPr lang="ru-RU"/>
          </a:p>
        </p:txBody>
      </p:sp>
      <p:sp>
        <p:nvSpPr>
          <p:cNvPr id="6" name="Rectangle 6">
            <a:extLst>
              <a:ext uri="{FF2B5EF4-FFF2-40B4-BE49-F238E27FC236}">
                <a16:creationId xmlns:a16="http://schemas.microsoft.com/office/drawing/2014/main" id="{44CD8097-1CF4-48F8-902C-45775DE8E535}"/>
              </a:ext>
            </a:extLst>
          </p:cNvPr>
          <p:cNvSpPr>
            <a:spLocks noGrp="1" noChangeArrowheads="1"/>
          </p:cNvSpPr>
          <p:nvPr>
            <p:ph type="sldNum" sz="quarter" idx="12"/>
          </p:nvPr>
        </p:nvSpPr>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1330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7BC8850F-A140-4C09-A98B-A8106BF6D7F9}"/>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5" name="Rectangle 5">
            <a:extLst>
              <a:ext uri="{FF2B5EF4-FFF2-40B4-BE49-F238E27FC236}">
                <a16:creationId xmlns:a16="http://schemas.microsoft.com/office/drawing/2014/main" id="{DD9B984B-9864-4553-A3CB-FAE44F33A0EE}"/>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3384E57D-3033-4DC4-913A-A6EEAAC0FE84}"/>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65217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0F650B4E-8558-4153-83B7-26F85127859A}"/>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5" name="Rectangle 5">
            <a:extLst>
              <a:ext uri="{FF2B5EF4-FFF2-40B4-BE49-F238E27FC236}">
                <a16:creationId xmlns:a16="http://schemas.microsoft.com/office/drawing/2014/main" id="{9FB81408-B94C-4701-9EF0-BDACDD4A4D4B}"/>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FC7BAC87-9D4C-42C9-A197-9F9812714F50}"/>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05134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9E481F2B-86C1-4492-8F1B-F3F2B3729572}"/>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5" name="Rectangle 5">
            <a:extLst>
              <a:ext uri="{FF2B5EF4-FFF2-40B4-BE49-F238E27FC236}">
                <a16:creationId xmlns:a16="http://schemas.microsoft.com/office/drawing/2014/main" id="{D175B99A-2929-46E5-9EB4-F69A32731910}"/>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61C7BA16-AC5D-469A-BF61-CF18007360D6}"/>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24163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a:extLst>
              <a:ext uri="{FF2B5EF4-FFF2-40B4-BE49-F238E27FC236}">
                <a16:creationId xmlns:a16="http://schemas.microsoft.com/office/drawing/2014/main" id="{0CF12E4F-DFDC-4E6C-B271-A95DDE21DF00}"/>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5" name="Rectangle 5">
            <a:extLst>
              <a:ext uri="{FF2B5EF4-FFF2-40B4-BE49-F238E27FC236}">
                <a16:creationId xmlns:a16="http://schemas.microsoft.com/office/drawing/2014/main" id="{78186CD0-3610-4984-9687-93ED049B4D12}"/>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5A26724C-92DB-4E1B-A6F3-CDD0F56D33D4}"/>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109884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a:extLst>
              <a:ext uri="{FF2B5EF4-FFF2-40B4-BE49-F238E27FC236}">
                <a16:creationId xmlns:a16="http://schemas.microsoft.com/office/drawing/2014/main" id="{AEF71A5F-3359-42EB-9B7C-1DF0CDC71064}"/>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6" name="Rectangle 5">
            <a:extLst>
              <a:ext uri="{FF2B5EF4-FFF2-40B4-BE49-F238E27FC236}">
                <a16:creationId xmlns:a16="http://schemas.microsoft.com/office/drawing/2014/main" id="{A59789C1-A7E3-497B-A9CB-F057847A6BC0}"/>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060E64E5-6DF2-4BC7-ACCD-8D2C5AE5EBC0}"/>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8983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a:extLst>
              <a:ext uri="{FF2B5EF4-FFF2-40B4-BE49-F238E27FC236}">
                <a16:creationId xmlns:a16="http://schemas.microsoft.com/office/drawing/2014/main" id="{3EE44B11-A953-46BC-89A2-9534F8934F21}"/>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8" name="Rectangle 5">
            <a:extLst>
              <a:ext uri="{FF2B5EF4-FFF2-40B4-BE49-F238E27FC236}">
                <a16:creationId xmlns:a16="http://schemas.microsoft.com/office/drawing/2014/main" id="{AA688DC9-5E9A-447C-85A4-39FF3C7AA31D}"/>
              </a:ext>
            </a:extLst>
          </p:cNvPr>
          <p:cNvSpPr>
            <a:spLocks noGrp="1" noChangeArrowheads="1"/>
          </p:cNvSpPr>
          <p:nvPr>
            <p:ph type="ftr" sz="quarter" idx="11"/>
          </p:nvPr>
        </p:nvSpPr>
        <p:spPr>
          <a:ln/>
        </p:spPr>
        <p:txBody>
          <a:bodyPr/>
          <a:lstStyle>
            <a:lvl1pPr>
              <a:defRPr/>
            </a:lvl1pPr>
          </a:lstStyle>
          <a:p>
            <a:endParaRPr lang="ru-RU"/>
          </a:p>
        </p:txBody>
      </p:sp>
      <p:sp>
        <p:nvSpPr>
          <p:cNvPr id="9" name="Rectangle 6">
            <a:extLst>
              <a:ext uri="{FF2B5EF4-FFF2-40B4-BE49-F238E27FC236}">
                <a16:creationId xmlns:a16="http://schemas.microsoft.com/office/drawing/2014/main" id="{24E0EFE0-C70A-48B9-90F8-89758B4CB66D}"/>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4829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a:extLst>
              <a:ext uri="{FF2B5EF4-FFF2-40B4-BE49-F238E27FC236}">
                <a16:creationId xmlns:a16="http://schemas.microsoft.com/office/drawing/2014/main" id="{A8C85106-1849-443A-AB14-54225C738972}"/>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4" name="Rectangle 5">
            <a:extLst>
              <a:ext uri="{FF2B5EF4-FFF2-40B4-BE49-F238E27FC236}">
                <a16:creationId xmlns:a16="http://schemas.microsoft.com/office/drawing/2014/main" id="{2027103B-A158-442C-97FA-CB718C846596}"/>
              </a:ext>
            </a:extLst>
          </p:cNvPr>
          <p:cNvSpPr>
            <a:spLocks noGrp="1" noChangeArrowheads="1"/>
          </p:cNvSpPr>
          <p:nvPr>
            <p:ph type="ftr" sz="quarter" idx="11"/>
          </p:nvPr>
        </p:nvSpPr>
        <p:spPr>
          <a:ln/>
        </p:spPr>
        <p:txBody>
          <a:bodyPr/>
          <a:lstStyle>
            <a:lvl1pPr>
              <a:defRPr/>
            </a:lvl1pPr>
          </a:lstStyle>
          <a:p>
            <a:endParaRPr lang="ru-RU"/>
          </a:p>
        </p:txBody>
      </p:sp>
      <p:sp>
        <p:nvSpPr>
          <p:cNvPr id="5" name="Rectangle 6">
            <a:extLst>
              <a:ext uri="{FF2B5EF4-FFF2-40B4-BE49-F238E27FC236}">
                <a16:creationId xmlns:a16="http://schemas.microsoft.com/office/drawing/2014/main" id="{E5D41561-8A3E-49D2-8A3F-37D9164D5EF8}"/>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267621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7E75B6-D35F-442A-B42A-A8C9920D03AE}"/>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3" name="Rectangle 5">
            <a:extLst>
              <a:ext uri="{FF2B5EF4-FFF2-40B4-BE49-F238E27FC236}">
                <a16:creationId xmlns:a16="http://schemas.microsoft.com/office/drawing/2014/main" id="{7015FD7B-1605-45E7-A899-48011E005AFE}"/>
              </a:ext>
            </a:extLst>
          </p:cNvPr>
          <p:cNvSpPr>
            <a:spLocks noGrp="1" noChangeArrowheads="1"/>
          </p:cNvSpPr>
          <p:nvPr>
            <p:ph type="ftr" sz="quarter" idx="11"/>
          </p:nvPr>
        </p:nvSpPr>
        <p:spPr>
          <a:ln/>
        </p:spPr>
        <p:txBody>
          <a:bodyPr/>
          <a:lstStyle>
            <a:lvl1pPr>
              <a:defRPr/>
            </a:lvl1pPr>
          </a:lstStyle>
          <a:p>
            <a:endParaRPr lang="ru-RU"/>
          </a:p>
        </p:txBody>
      </p:sp>
      <p:sp>
        <p:nvSpPr>
          <p:cNvPr id="4" name="Rectangle 6">
            <a:extLst>
              <a:ext uri="{FF2B5EF4-FFF2-40B4-BE49-F238E27FC236}">
                <a16:creationId xmlns:a16="http://schemas.microsoft.com/office/drawing/2014/main" id="{1971AAD2-A5DC-4119-B5CC-1EDDBF455B6C}"/>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65867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0CACB8C8-44ED-43B3-B14F-5F6AD8C11F17}"/>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6" name="Rectangle 5">
            <a:extLst>
              <a:ext uri="{FF2B5EF4-FFF2-40B4-BE49-F238E27FC236}">
                <a16:creationId xmlns:a16="http://schemas.microsoft.com/office/drawing/2014/main" id="{981D28CD-A95C-4719-BB41-837524259EE2}"/>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FFCD9109-9B78-4CF9-A516-C7A95CE79885}"/>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41300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8EDE967C-3DEE-4709-B2D6-D0B673C560FF}"/>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11.09.2021</a:t>
            </a:fld>
            <a:endParaRPr lang="ru-RU"/>
          </a:p>
        </p:txBody>
      </p:sp>
      <p:sp>
        <p:nvSpPr>
          <p:cNvPr id="6" name="Rectangle 5">
            <a:extLst>
              <a:ext uri="{FF2B5EF4-FFF2-40B4-BE49-F238E27FC236}">
                <a16:creationId xmlns:a16="http://schemas.microsoft.com/office/drawing/2014/main" id="{60C94987-0EC0-4A93-955D-1DC0635D2C3E}"/>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90F5BA93-D8ED-4BE4-8D8E-8ED872F6AC68}"/>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254071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A8C6F2-3C23-4CCF-B83C-8CE25B36D1C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ru-RU"/>
              <a:t>单击此处编辑母版标题样式</a:t>
            </a:r>
          </a:p>
        </p:txBody>
      </p:sp>
      <p:sp>
        <p:nvSpPr>
          <p:cNvPr id="1027" name="Rectangle 3">
            <a:extLst>
              <a:ext uri="{FF2B5EF4-FFF2-40B4-BE49-F238E27FC236}">
                <a16:creationId xmlns:a16="http://schemas.microsoft.com/office/drawing/2014/main" id="{F115F9DF-3830-4E44-B7B8-8583195AEAEF}"/>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ru-RU" altLang="ru-RU"/>
          </a:p>
        </p:txBody>
      </p:sp>
      <p:sp>
        <p:nvSpPr>
          <p:cNvPr id="1028" name="Rectangle 4">
            <a:extLst>
              <a:ext uri="{FF2B5EF4-FFF2-40B4-BE49-F238E27FC236}">
                <a16:creationId xmlns:a16="http://schemas.microsoft.com/office/drawing/2014/main" id="{231B66EB-1FA9-4898-BD8C-23DE8D21998B}"/>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charset="-122"/>
              </a:defRPr>
            </a:lvl1pPr>
          </a:lstStyle>
          <a:p>
            <a:fld id="{1C41897A-55BB-47B5-A1BC-1E0BA05DF111}" type="datetimeFigureOut">
              <a:rPr lang="ru-RU" smtClean="0"/>
              <a:t>11.09.2021</a:t>
            </a:fld>
            <a:endParaRPr lang="ru-RU"/>
          </a:p>
        </p:txBody>
      </p:sp>
      <p:sp>
        <p:nvSpPr>
          <p:cNvPr id="1029" name="Rectangle 5">
            <a:extLst>
              <a:ext uri="{FF2B5EF4-FFF2-40B4-BE49-F238E27FC236}">
                <a16:creationId xmlns:a16="http://schemas.microsoft.com/office/drawing/2014/main" id="{698F94BD-2539-4484-BAAD-72D0B60672A8}"/>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charset="-122"/>
              </a:defRPr>
            </a:lvl1pPr>
          </a:lstStyle>
          <a:p>
            <a:endParaRPr lang="ru-RU"/>
          </a:p>
        </p:txBody>
      </p:sp>
      <p:sp>
        <p:nvSpPr>
          <p:cNvPr id="1030" name="Rectangle 6">
            <a:extLst>
              <a:ext uri="{FF2B5EF4-FFF2-40B4-BE49-F238E27FC236}">
                <a16:creationId xmlns:a16="http://schemas.microsoft.com/office/drawing/2014/main" id="{D2FFE701-4FA5-4744-8A3D-4C509A2B6D1D}"/>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BC8F28-DCE2-49D4-BE08-D37A43F6BC51}" type="slidenum">
              <a:rPr lang="ru-RU" smtClean="0"/>
              <a:t>‹#›</a:t>
            </a:fld>
            <a:endParaRPr lang="ru-RU"/>
          </a:p>
        </p:txBody>
      </p:sp>
    </p:spTree>
    <p:extLst>
      <p:ext uri="{BB962C8B-B14F-4D97-AF65-F5344CB8AC3E}">
        <p14:creationId xmlns:p14="http://schemas.microsoft.com/office/powerpoint/2010/main" val="752822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黑体" charset="-122"/>
        </a:defRPr>
      </a:lvl2pPr>
      <a:lvl3pPr algn="ctr" rtl="0" eaLnBrk="1" fontAlgn="base" hangingPunct="1">
        <a:spcBef>
          <a:spcPct val="0"/>
        </a:spcBef>
        <a:spcAft>
          <a:spcPct val="0"/>
        </a:spcAft>
        <a:defRPr sz="4400">
          <a:solidFill>
            <a:schemeClr val="tx2"/>
          </a:solidFill>
          <a:latin typeface="Arial" pitchFamily="34" charset="0"/>
          <a:ea typeface="黑体" charset="-122"/>
        </a:defRPr>
      </a:lvl3pPr>
      <a:lvl4pPr algn="ctr" rtl="0" eaLnBrk="1" fontAlgn="base" hangingPunct="1">
        <a:spcBef>
          <a:spcPct val="0"/>
        </a:spcBef>
        <a:spcAft>
          <a:spcPct val="0"/>
        </a:spcAft>
        <a:defRPr sz="4400">
          <a:solidFill>
            <a:schemeClr val="tx2"/>
          </a:solidFill>
          <a:latin typeface="Arial" pitchFamily="34" charset="0"/>
          <a:ea typeface="黑体" charset="-122"/>
        </a:defRPr>
      </a:lvl4pPr>
      <a:lvl5pPr algn="ctr" rtl="0" eaLnBrk="1" fontAlgn="base" hangingPunct="1">
        <a:spcBef>
          <a:spcPct val="0"/>
        </a:spcBef>
        <a:spcAft>
          <a:spcPct val="0"/>
        </a:spcAft>
        <a:defRPr sz="4400">
          <a:solidFill>
            <a:schemeClr val="tx2"/>
          </a:solidFill>
          <a:latin typeface="Arial" pitchFamily="34" charset="0"/>
          <a:ea typeface="黑体" charset="-122"/>
        </a:defRPr>
      </a:lvl5pPr>
      <a:lvl6pPr marL="457200" algn="ctr" rtl="0" eaLnBrk="1" fontAlgn="base" hangingPunct="1">
        <a:spcBef>
          <a:spcPct val="0"/>
        </a:spcBef>
        <a:spcAft>
          <a:spcPct val="0"/>
        </a:spcAft>
        <a:defRPr sz="4400">
          <a:solidFill>
            <a:schemeClr val="tx2"/>
          </a:solidFill>
          <a:latin typeface="Arial" pitchFamily="34" charset="0"/>
          <a:ea typeface="黑体" charset="-122"/>
        </a:defRPr>
      </a:lvl6pPr>
      <a:lvl7pPr marL="914400" algn="ctr" rtl="0" eaLnBrk="1" fontAlgn="base" hangingPunct="1">
        <a:spcBef>
          <a:spcPct val="0"/>
        </a:spcBef>
        <a:spcAft>
          <a:spcPct val="0"/>
        </a:spcAft>
        <a:defRPr sz="4400">
          <a:solidFill>
            <a:schemeClr val="tx2"/>
          </a:solidFill>
          <a:latin typeface="Arial" pitchFamily="34" charset="0"/>
          <a:ea typeface="黑体" charset="-122"/>
        </a:defRPr>
      </a:lvl7pPr>
      <a:lvl8pPr marL="1371600" algn="ctr" rtl="0" eaLnBrk="1" fontAlgn="base" hangingPunct="1">
        <a:spcBef>
          <a:spcPct val="0"/>
        </a:spcBef>
        <a:spcAft>
          <a:spcPct val="0"/>
        </a:spcAft>
        <a:defRPr sz="4400">
          <a:solidFill>
            <a:schemeClr val="tx2"/>
          </a:solidFill>
          <a:latin typeface="Arial" pitchFamily="34" charset="0"/>
          <a:ea typeface="黑体" charset="-122"/>
        </a:defRPr>
      </a:lvl8pPr>
      <a:lvl9pPr marL="1828800" algn="ctr" rtl="0" eaLnBrk="1" fontAlgn="base" hangingPunct="1">
        <a:spcBef>
          <a:spcPct val="0"/>
        </a:spcBef>
        <a:spcAft>
          <a:spcPct val="0"/>
        </a:spcAft>
        <a:defRPr sz="4400">
          <a:solidFill>
            <a:schemeClr val="tx2"/>
          </a:solidFill>
          <a:latin typeface="Arial" pitchFamily="34" charset="0"/>
          <a:ea typeface="黑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35C05-BCBC-4DB0-B65E-24060D24691B}"/>
              </a:ext>
            </a:extLst>
          </p:cNvPr>
          <p:cNvSpPr>
            <a:spLocks noGrp="1"/>
          </p:cNvSpPr>
          <p:nvPr>
            <p:ph type="ctrTitle"/>
          </p:nvPr>
        </p:nvSpPr>
        <p:spPr>
          <a:xfrm>
            <a:off x="0" y="2720484"/>
            <a:ext cx="11231894" cy="1012825"/>
          </a:xfrm>
        </p:spPr>
        <p:txBody>
          <a:bodyPr/>
          <a:lstStyle/>
          <a:p>
            <a:pPr algn="ctr"/>
            <a:r>
              <a:rPr lang="ru-RU" sz="5400" b="1" i="1" dirty="0">
                <a:solidFill>
                  <a:srgbClr val="0070C0"/>
                </a:solidFill>
                <a:latin typeface="Georgia" panose="02040502050405020303" pitchFamily="18" charset="0"/>
              </a:rPr>
              <a:t>Классификация </a:t>
            </a:r>
            <a:br>
              <a:rPr lang="ru-RU" sz="5400" b="1" i="1" dirty="0">
                <a:solidFill>
                  <a:srgbClr val="0070C0"/>
                </a:solidFill>
                <a:latin typeface="Georgia" panose="02040502050405020303" pitchFamily="18" charset="0"/>
              </a:rPr>
            </a:br>
            <a:r>
              <a:rPr lang="ru-RU" sz="5400" b="1" i="1" dirty="0">
                <a:solidFill>
                  <a:srgbClr val="0070C0"/>
                </a:solidFill>
                <a:latin typeface="Georgia" panose="02040502050405020303" pitchFamily="18" charset="0"/>
              </a:rPr>
              <a:t>линий связи.</a:t>
            </a:r>
            <a:br>
              <a:rPr lang="ru-RU" sz="5400" b="1" i="1" dirty="0">
                <a:solidFill>
                  <a:srgbClr val="0070C0"/>
                </a:solidFill>
                <a:latin typeface="Georgia" panose="02040502050405020303" pitchFamily="18" charset="0"/>
              </a:rPr>
            </a:br>
            <a:r>
              <a:rPr lang="ru-RU" sz="5400" b="1" i="1" dirty="0">
                <a:solidFill>
                  <a:srgbClr val="0070C0"/>
                </a:solidFill>
                <a:latin typeface="Georgia" panose="02040502050405020303" pitchFamily="18" charset="0"/>
              </a:rPr>
              <a:t>Характеристики линий связи</a:t>
            </a:r>
          </a:p>
        </p:txBody>
      </p:sp>
    </p:spTree>
    <p:extLst>
      <p:ext uri="{BB962C8B-B14F-4D97-AF65-F5344CB8AC3E}">
        <p14:creationId xmlns:p14="http://schemas.microsoft.com/office/powerpoint/2010/main" val="238456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5D5688-6989-45D6-9E48-D2948CEB0FE5}"/>
              </a:ext>
            </a:extLst>
          </p:cNvPr>
          <p:cNvSpPr txBox="1"/>
          <p:nvPr/>
        </p:nvSpPr>
        <p:spPr>
          <a:xfrm>
            <a:off x="292359" y="932002"/>
            <a:ext cx="11607281" cy="3416320"/>
          </a:xfrm>
          <a:prstGeom prst="rect">
            <a:avLst/>
          </a:prstGeom>
          <a:noFill/>
        </p:spPr>
        <p:txBody>
          <a:bodyPr wrap="square">
            <a:spAutoFit/>
          </a:bodyPr>
          <a:lstStyle/>
          <a:p>
            <a:pPr indent="228600"/>
            <a:r>
              <a:rPr lang="ru-RU" sz="2400" b="1" dirty="0">
                <a:solidFill>
                  <a:srgbClr val="000080"/>
                </a:solidFill>
                <a:effectLst/>
                <a:latin typeface="Times New Roman" panose="02020603050405020304" pitchFamily="18" charset="0"/>
                <a:ea typeface="Times New Roman" panose="02020603050405020304" pitchFamily="18" charset="0"/>
              </a:rPr>
              <a:t>В настоящее время действуют следующие стандарты на кабели</a:t>
            </a:r>
            <a:r>
              <a:rPr lang="ru-RU" sz="2400" dirty="0">
                <a:solidFill>
                  <a:srgbClr val="000080"/>
                </a:solidFill>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r>
              <a:rPr lang="ru-RU" sz="2400" dirty="0">
                <a:solidFill>
                  <a:srgbClr val="000080"/>
                </a:solidFill>
                <a:effectLst/>
                <a:latin typeface="Times New Roman" panose="02020603050405020304" pitchFamily="18" charset="0"/>
                <a:ea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endParaRPr>
          </a:p>
          <a:p>
            <a:r>
              <a:rPr lang="en-US" sz="2400" dirty="0">
                <a:solidFill>
                  <a:srgbClr val="000080"/>
                </a:solidFill>
                <a:effectLst/>
                <a:latin typeface="Times New Roman" panose="02020603050405020304" pitchFamily="18" charset="0"/>
                <a:ea typeface="Times New Roman" panose="02020603050405020304" pitchFamily="18" charset="0"/>
              </a:rPr>
              <a:t>EIA/TIA 568 (Commercial Building Telecommunications Cabling Standard) – американский;</a:t>
            </a:r>
            <a:endParaRPr lang="ru-RU" sz="2400" dirty="0">
              <a:effectLst/>
              <a:latin typeface="Times New Roman" panose="02020603050405020304" pitchFamily="18" charset="0"/>
              <a:ea typeface="Times New Roman" panose="02020603050405020304" pitchFamily="18" charset="0"/>
            </a:endParaRPr>
          </a:p>
          <a:p>
            <a:r>
              <a:rPr lang="en-US" sz="2400" dirty="0">
                <a:solidFill>
                  <a:srgbClr val="000080"/>
                </a:solidFill>
                <a:effectLst/>
                <a:latin typeface="Times New Roman" panose="02020603050405020304" pitchFamily="18" charset="0"/>
                <a:ea typeface="Times New Roman" panose="02020603050405020304" pitchFamily="18" charset="0"/>
              </a:rPr>
              <a:t>ISO/IEC IS 11801 (Generic cabling for customer premises) – международный;</a:t>
            </a:r>
            <a:endParaRPr lang="ru-RU" sz="2400" dirty="0">
              <a:effectLst/>
              <a:latin typeface="Times New Roman" panose="02020603050405020304" pitchFamily="18" charset="0"/>
              <a:ea typeface="Times New Roman" panose="02020603050405020304" pitchFamily="18" charset="0"/>
            </a:endParaRPr>
          </a:p>
          <a:p>
            <a:r>
              <a:rPr lang="en-US" sz="2400" dirty="0">
                <a:solidFill>
                  <a:srgbClr val="000080"/>
                </a:solidFill>
                <a:effectLst/>
                <a:latin typeface="Times New Roman" panose="02020603050405020304" pitchFamily="18" charset="0"/>
                <a:ea typeface="Times New Roman" panose="02020603050405020304" pitchFamily="18" charset="0"/>
              </a:rPr>
              <a:t>CENELEC EN 50173 (Generic cabling systems) – европейский.</a:t>
            </a:r>
            <a:endParaRPr lang="ru-RU" sz="2400" dirty="0">
              <a:effectLst/>
              <a:latin typeface="Times New Roman" panose="02020603050405020304" pitchFamily="18" charset="0"/>
              <a:ea typeface="Times New Roman" panose="02020603050405020304" pitchFamily="18" charset="0"/>
            </a:endParaRPr>
          </a:p>
          <a:p>
            <a:r>
              <a:rPr lang="en-US" sz="2400" dirty="0">
                <a:solidFill>
                  <a:srgbClr val="000080"/>
                </a:solidFill>
                <a:effectLst/>
                <a:latin typeface="Times New Roman" panose="02020603050405020304" pitchFamily="18" charset="0"/>
                <a:ea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endParaRPr>
          </a:p>
          <a:p>
            <a:pPr indent="228600"/>
            <a:r>
              <a:rPr lang="ru-RU" sz="2400" dirty="0">
                <a:solidFill>
                  <a:srgbClr val="000080"/>
                </a:solidFill>
                <a:effectLst/>
                <a:latin typeface="Times New Roman" panose="02020603050405020304" pitchFamily="18" charset="0"/>
                <a:ea typeface="Times New Roman" panose="02020603050405020304" pitchFamily="18" charset="0"/>
              </a:rPr>
              <a:t>Эти стандарты описывают практически одинаковые кабельные системы, но отличаются терминологией и нормами на параметры. </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868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3128C-CC5D-4C02-95B6-BEE56685E730}"/>
              </a:ext>
            </a:extLst>
          </p:cNvPr>
          <p:cNvSpPr txBox="1"/>
          <p:nvPr/>
        </p:nvSpPr>
        <p:spPr>
          <a:xfrm>
            <a:off x="466531" y="335902"/>
            <a:ext cx="9255967" cy="584775"/>
          </a:xfrm>
          <a:prstGeom prst="rect">
            <a:avLst/>
          </a:prstGeom>
          <a:noFill/>
        </p:spPr>
        <p:txBody>
          <a:bodyPr wrap="square" rtlCol="0">
            <a:spAutoFit/>
          </a:bodyPr>
          <a:lstStyle/>
          <a:p>
            <a:r>
              <a:rPr lang="ru-RU" sz="3200" b="1" dirty="0">
                <a:solidFill>
                  <a:srgbClr val="FF0000"/>
                </a:solidFill>
                <a:effectLst/>
                <a:latin typeface="Bookman Old Style" panose="02050604050505020204" pitchFamily="18" charset="0"/>
                <a:ea typeface="Times New Roman" panose="02020603050405020304" pitchFamily="18" charset="0"/>
              </a:rPr>
              <a:t>Оборудование линий связи</a:t>
            </a:r>
            <a:endParaRPr lang="ru-RU" sz="3200" b="1" dirty="0">
              <a:latin typeface="Bookman Old Style" panose="02050604050505020204" pitchFamily="18" charset="0"/>
            </a:endParaRPr>
          </a:p>
        </p:txBody>
      </p:sp>
      <p:pic>
        <p:nvPicPr>
          <p:cNvPr id="3" name="Рисунок 2">
            <a:extLst>
              <a:ext uri="{FF2B5EF4-FFF2-40B4-BE49-F238E27FC236}">
                <a16:creationId xmlns:a16="http://schemas.microsoft.com/office/drawing/2014/main" id="{30D1FAEC-10E1-471E-906A-F8A15F4ACF79}"/>
              </a:ext>
            </a:extLst>
          </p:cNvPr>
          <p:cNvPicPr>
            <a:picLocks noChangeAspect="1"/>
          </p:cNvPicPr>
          <p:nvPr/>
        </p:nvPicPr>
        <p:blipFill>
          <a:blip r:embed="rId2"/>
          <a:stretch>
            <a:fillRect/>
          </a:stretch>
        </p:blipFill>
        <p:spPr>
          <a:xfrm>
            <a:off x="1884783" y="920677"/>
            <a:ext cx="8621485" cy="5416915"/>
          </a:xfrm>
          <a:prstGeom prst="rect">
            <a:avLst/>
          </a:prstGeom>
        </p:spPr>
      </p:pic>
    </p:spTree>
    <p:extLst>
      <p:ext uri="{BB962C8B-B14F-4D97-AF65-F5344CB8AC3E}">
        <p14:creationId xmlns:p14="http://schemas.microsoft.com/office/powerpoint/2010/main" val="354630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C410B-E5BE-4E9F-A3BB-8BBE8E39C61D}"/>
              </a:ext>
            </a:extLst>
          </p:cNvPr>
          <p:cNvSpPr txBox="1"/>
          <p:nvPr/>
        </p:nvSpPr>
        <p:spPr>
          <a:xfrm>
            <a:off x="354564" y="648993"/>
            <a:ext cx="10618236" cy="4524315"/>
          </a:xfrm>
          <a:prstGeom prst="rect">
            <a:avLst/>
          </a:prstGeom>
          <a:noFill/>
        </p:spPr>
        <p:txBody>
          <a:bodyPr wrap="square">
            <a:spAutoFit/>
          </a:bodyPr>
          <a:lstStyle/>
          <a:p>
            <a:pPr algn="ctr"/>
            <a:r>
              <a:rPr lang="ru-RU" sz="2400" b="1" i="0" dirty="0">
                <a:solidFill>
                  <a:srgbClr val="000000"/>
                </a:solidFill>
                <a:effectLst/>
                <a:latin typeface="Merriweather" panose="020B0604020202020204" pitchFamily="2" charset="-52"/>
              </a:rPr>
              <a:t>Список ключевых слов</a:t>
            </a:r>
            <a:r>
              <a:rPr lang="ru-RU" sz="2400" b="0" i="0" dirty="0">
                <a:solidFill>
                  <a:srgbClr val="000000"/>
                </a:solidFill>
                <a:effectLst/>
                <a:latin typeface="Merriweather" panose="020B0604020202020204" pitchFamily="2" charset="-52"/>
              </a:rPr>
              <a:t>:</a:t>
            </a:r>
          </a:p>
          <a:p>
            <a:pPr algn="just"/>
            <a:r>
              <a:rPr lang="ru-RU" sz="2400" b="0" i="0" dirty="0">
                <a:solidFill>
                  <a:srgbClr val="000000"/>
                </a:solidFill>
                <a:effectLst/>
                <a:latin typeface="Merriweather" panose="020B0604020202020204" pitchFamily="2" charset="-52"/>
              </a:rPr>
              <a:t>Линия связи, физическая среда передачи данных, проводная (воздушная) линия связи, кабельная линия связи, неэкранированная витая пара, экранированная витая пара, медный кабель, радиоканал, радио, диапазон очень высоких частот, диапазон ультравысоких частот, диапазон микроволн, аппаратура передачи данных, модем, терминальный адаптер сетей ISDN, устройства для подключения к цифровым каналам, оконечное оборудование данных, промежуточная аппаратура, повторитель, концентратор, усилитель, регенератор, мультиплексор, демультиплексор, коммутатор, аналоговая линия связи, цифровая линия связи.</a:t>
            </a:r>
          </a:p>
        </p:txBody>
      </p:sp>
    </p:spTree>
    <p:extLst>
      <p:ext uri="{BB962C8B-B14F-4D97-AF65-F5344CB8AC3E}">
        <p14:creationId xmlns:p14="http://schemas.microsoft.com/office/powerpoint/2010/main" val="151987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7545B-1B6D-4DAF-BC52-8F48F30D747D}"/>
              </a:ext>
            </a:extLst>
          </p:cNvPr>
          <p:cNvSpPr txBox="1"/>
          <p:nvPr/>
        </p:nvSpPr>
        <p:spPr>
          <a:xfrm>
            <a:off x="858416" y="1340986"/>
            <a:ext cx="11607281" cy="2554545"/>
          </a:xfrm>
          <a:prstGeom prst="rect">
            <a:avLst/>
          </a:prstGeom>
          <a:noFill/>
        </p:spPr>
        <p:txBody>
          <a:bodyPr wrap="square" rtlCol="0">
            <a:spAutoFit/>
          </a:bodyPr>
          <a:lstStyle/>
          <a:p>
            <a:r>
              <a:rPr lang="ru-RU" sz="8000" b="1" i="1" dirty="0">
                <a:solidFill>
                  <a:srgbClr val="0070C0"/>
                </a:solidFill>
                <a:latin typeface="Georgia" panose="02040502050405020303" pitchFamily="18" charset="0"/>
              </a:rPr>
              <a:t>До новых </a:t>
            </a:r>
          </a:p>
          <a:p>
            <a:r>
              <a:rPr lang="ru-RU" sz="8000" b="1" i="1" dirty="0">
                <a:solidFill>
                  <a:srgbClr val="0070C0"/>
                </a:solidFill>
                <a:latin typeface="Georgia" panose="02040502050405020303" pitchFamily="18" charset="0"/>
              </a:rPr>
              <a:t>            встреч!!!</a:t>
            </a:r>
          </a:p>
        </p:txBody>
      </p:sp>
      <p:pic>
        <p:nvPicPr>
          <p:cNvPr id="3" name="Рисунок 2">
            <a:extLst>
              <a:ext uri="{FF2B5EF4-FFF2-40B4-BE49-F238E27FC236}">
                <a16:creationId xmlns:a16="http://schemas.microsoft.com/office/drawing/2014/main" id="{8EFC814C-5296-4209-AE54-91E76ABA79ED}"/>
              </a:ext>
            </a:extLst>
          </p:cNvPr>
          <p:cNvPicPr>
            <a:picLocks noChangeAspect="1"/>
          </p:cNvPicPr>
          <p:nvPr/>
        </p:nvPicPr>
        <p:blipFill>
          <a:blip r:embed="rId2"/>
          <a:stretch>
            <a:fillRect/>
          </a:stretch>
        </p:blipFill>
        <p:spPr>
          <a:xfrm>
            <a:off x="0" y="0"/>
            <a:ext cx="12192000" cy="6868470"/>
          </a:xfrm>
          <a:prstGeom prst="rect">
            <a:avLst/>
          </a:prstGeom>
        </p:spPr>
      </p:pic>
    </p:spTree>
    <p:extLst>
      <p:ext uri="{BB962C8B-B14F-4D97-AF65-F5344CB8AC3E}">
        <p14:creationId xmlns:p14="http://schemas.microsoft.com/office/powerpoint/2010/main" val="9506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18D9D4-FCC8-4D80-90A9-CA52DB62E0CB}"/>
              </a:ext>
            </a:extLst>
          </p:cNvPr>
          <p:cNvSpPr txBox="1"/>
          <p:nvPr/>
        </p:nvSpPr>
        <p:spPr>
          <a:xfrm>
            <a:off x="508519" y="1482021"/>
            <a:ext cx="9587203" cy="1569660"/>
          </a:xfrm>
          <a:prstGeom prst="rect">
            <a:avLst/>
          </a:prstGeom>
          <a:noFill/>
        </p:spPr>
        <p:txBody>
          <a:bodyPr wrap="square">
            <a:spAutoFit/>
          </a:bodyPr>
          <a:lstStyle/>
          <a:p>
            <a:r>
              <a:rPr lang="ru-RU" sz="2400" b="0" i="0" dirty="0">
                <a:solidFill>
                  <a:srgbClr val="000000"/>
                </a:solidFill>
                <a:effectLst/>
                <a:latin typeface="Bookman Old Style" panose="02050604050505020204" pitchFamily="18" charset="0"/>
              </a:rPr>
              <a:t>Линия связи состоит в общем случае из физической среды, по которой передаются электрические информационные сигналы, аппаратуры передачи данных и промежуточной аппаратуры (рис. 3.1).</a:t>
            </a:r>
            <a:endParaRPr lang="ru-RU" sz="2400" dirty="0">
              <a:latin typeface="Bookman Old Style" panose="02050604050505020204" pitchFamily="18" charset="0"/>
            </a:endParaRPr>
          </a:p>
        </p:txBody>
      </p:sp>
      <p:pic>
        <p:nvPicPr>
          <p:cNvPr id="4" name="Рисунок 3">
            <a:extLst>
              <a:ext uri="{FF2B5EF4-FFF2-40B4-BE49-F238E27FC236}">
                <a16:creationId xmlns:a16="http://schemas.microsoft.com/office/drawing/2014/main" id="{9EA4BB30-1F4C-40D3-BF48-45391C349A18}"/>
              </a:ext>
            </a:extLst>
          </p:cNvPr>
          <p:cNvPicPr>
            <a:picLocks noChangeAspect="1"/>
          </p:cNvPicPr>
          <p:nvPr/>
        </p:nvPicPr>
        <p:blipFill>
          <a:blip r:embed="rId2"/>
          <a:stretch>
            <a:fillRect/>
          </a:stretch>
        </p:blipFill>
        <p:spPr>
          <a:xfrm>
            <a:off x="1159329" y="3265800"/>
            <a:ext cx="9310007" cy="3357708"/>
          </a:xfrm>
          <a:prstGeom prst="rect">
            <a:avLst/>
          </a:prstGeom>
        </p:spPr>
      </p:pic>
      <p:sp>
        <p:nvSpPr>
          <p:cNvPr id="9" name="TextBox 8">
            <a:extLst>
              <a:ext uri="{FF2B5EF4-FFF2-40B4-BE49-F238E27FC236}">
                <a16:creationId xmlns:a16="http://schemas.microsoft.com/office/drawing/2014/main" id="{84B592B3-037A-4C40-A450-9D1BCF36C020}"/>
              </a:ext>
            </a:extLst>
          </p:cNvPr>
          <p:cNvSpPr txBox="1"/>
          <p:nvPr/>
        </p:nvSpPr>
        <p:spPr>
          <a:xfrm>
            <a:off x="508519" y="234492"/>
            <a:ext cx="6979297" cy="584775"/>
          </a:xfrm>
          <a:prstGeom prst="rect">
            <a:avLst/>
          </a:prstGeom>
          <a:noFill/>
        </p:spPr>
        <p:txBody>
          <a:bodyPr wrap="square" rtlCol="0">
            <a:spAutoFit/>
          </a:bodyPr>
          <a:lstStyle/>
          <a:p>
            <a:r>
              <a:rPr lang="ru-RU" sz="3200" b="1" dirty="0">
                <a:solidFill>
                  <a:srgbClr val="FF0000"/>
                </a:solidFill>
                <a:effectLst/>
                <a:latin typeface="Bookman Old Style" panose="02050604050505020204" pitchFamily="18" charset="0"/>
                <a:ea typeface="Times New Roman" panose="02020603050405020304" pitchFamily="18" charset="0"/>
              </a:rPr>
              <a:t>Виды линий связи</a:t>
            </a:r>
            <a:endParaRPr lang="ru-RU" sz="3200" b="1" dirty="0">
              <a:latin typeface="Bookman Old Style" panose="02050604050505020204" pitchFamily="18" charset="0"/>
            </a:endParaRPr>
          </a:p>
        </p:txBody>
      </p:sp>
    </p:spTree>
    <p:extLst>
      <p:ext uri="{BB962C8B-B14F-4D97-AF65-F5344CB8AC3E}">
        <p14:creationId xmlns:p14="http://schemas.microsoft.com/office/powerpoint/2010/main" val="404903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91FE5-1F1D-4900-B6F0-F3FDCF8A2D2D}"/>
              </a:ext>
            </a:extLst>
          </p:cNvPr>
          <p:cNvSpPr txBox="1"/>
          <p:nvPr/>
        </p:nvSpPr>
        <p:spPr>
          <a:xfrm>
            <a:off x="489856" y="3429000"/>
            <a:ext cx="10650895" cy="1938992"/>
          </a:xfrm>
          <a:prstGeom prst="rect">
            <a:avLst/>
          </a:prstGeom>
          <a:noFill/>
        </p:spPr>
        <p:txBody>
          <a:bodyPr wrap="square">
            <a:spAutoFit/>
          </a:bodyPr>
          <a:lstStyle/>
          <a:p>
            <a:pPr algn="l"/>
            <a:r>
              <a:rPr lang="ru-RU" sz="2400" b="0" i="0" dirty="0">
                <a:solidFill>
                  <a:srgbClr val="000000"/>
                </a:solidFill>
                <a:effectLst/>
                <a:latin typeface="Bookman Old Style" panose="02050604050505020204" pitchFamily="18" charset="0"/>
              </a:rPr>
              <a:t>В зависимости от среды передачи данных линии связи разделяются на следующие:</a:t>
            </a:r>
          </a:p>
          <a:p>
            <a:pPr marL="342900" indent="-342900" algn="l">
              <a:buFont typeface="Arial" panose="020B0604020202020204" pitchFamily="34" charset="0"/>
              <a:buChar char="•"/>
            </a:pPr>
            <a:r>
              <a:rPr lang="ru-RU" sz="2400" b="0" i="1" dirty="0">
                <a:solidFill>
                  <a:srgbClr val="000000"/>
                </a:solidFill>
                <a:effectLst/>
                <a:latin typeface="Bookman Old Style" panose="02050604050505020204" pitchFamily="18" charset="0"/>
              </a:rPr>
              <a:t>проводные</a:t>
            </a:r>
            <a:r>
              <a:rPr lang="ru-RU" sz="2400" b="0" i="0" dirty="0">
                <a:solidFill>
                  <a:srgbClr val="000000"/>
                </a:solidFill>
                <a:effectLst/>
                <a:latin typeface="Bookman Old Style" panose="02050604050505020204" pitchFamily="18" charset="0"/>
              </a:rPr>
              <a:t> (воздушные);</a:t>
            </a:r>
          </a:p>
          <a:p>
            <a:pPr marL="342900" indent="-342900" algn="l">
              <a:buFont typeface="Arial" panose="020B0604020202020204" pitchFamily="34" charset="0"/>
              <a:buChar char="•"/>
            </a:pPr>
            <a:r>
              <a:rPr lang="ru-RU" sz="2400" b="0" i="1" dirty="0">
                <a:solidFill>
                  <a:srgbClr val="000000"/>
                </a:solidFill>
                <a:effectLst/>
                <a:latin typeface="Bookman Old Style" panose="02050604050505020204" pitchFamily="18" charset="0"/>
              </a:rPr>
              <a:t>кабельные</a:t>
            </a:r>
            <a:r>
              <a:rPr lang="ru-RU" sz="2400" b="0" i="0" dirty="0">
                <a:solidFill>
                  <a:srgbClr val="000000"/>
                </a:solidFill>
                <a:effectLst/>
                <a:latin typeface="Bookman Old Style" panose="02050604050505020204" pitchFamily="18" charset="0"/>
              </a:rPr>
              <a:t> (медные и волоконно-оптические);</a:t>
            </a:r>
          </a:p>
          <a:p>
            <a:pPr marL="342900" indent="-342900" algn="l">
              <a:buFont typeface="Arial" panose="020B0604020202020204" pitchFamily="34" charset="0"/>
              <a:buChar char="•"/>
            </a:pPr>
            <a:r>
              <a:rPr lang="ru-RU" sz="2400" b="0" i="1" dirty="0">
                <a:solidFill>
                  <a:srgbClr val="000000"/>
                </a:solidFill>
                <a:effectLst/>
                <a:latin typeface="Bookman Old Style" panose="02050604050505020204" pitchFamily="18" charset="0"/>
              </a:rPr>
              <a:t>радиоканалы наземной и спутниковой связи</a:t>
            </a:r>
            <a:r>
              <a:rPr lang="ru-RU" sz="2400" b="0" i="0" dirty="0">
                <a:solidFill>
                  <a:srgbClr val="000000"/>
                </a:solidFill>
                <a:effectLst/>
                <a:latin typeface="Bookman Old Style" panose="02050604050505020204" pitchFamily="18" charset="0"/>
              </a:rPr>
              <a:t>.</a:t>
            </a:r>
          </a:p>
        </p:txBody>
      </p:sp>
      <p:sp>
        <p:nvSpPr>
          <p:cNvPr id="4" name="TextBox 3">
            <a:extLst>
              <a:ext uri="{FF2B5EF4-FFF2-40B4-BE49-F238E27FC236}">
                <a16:creationId xmlns:a16="http://schemas.microsoft.com/office/drawing/2014/main" id="{3C49FC2A-48AD-4EE2-86E9-E137A618DB23}"/>
              </a:ext>
            </a:extLst>
          </p:cNvPr>
          <p:cNvSpPr txBox="1"/>
          <p:nvPr/>
        </p:nvSpPr>
        <p:spPr>
          <a:xfrm>
            <a:off x="276030" y="725791"/>
            <a:ext cx="11051333" cy="1938992"/>
          </a:xfrm>
          <a:prstGeom prst="rect">
            <a:avLst/>
          </a:prstGeom>
          <a:noFill/>
        </p:spPr>
        <p:txBody>
          <a:bodyPr wrap="square">
            <a:spAutoFit/>
          </a:bodyPr>
          <a:lstStyle/>
          <a:p>
            <a:r>
              <a:rPr lang="ru-RU" sz="2400" b="0" i="0" dirty="0">
                <a:solidFill>
                  <a:srgbClr val="000000"/>
                </a:solidFill>
                <a:effectLst/>
                <a:latin typeface="Bookman Old Style" panose="02050604050505020204" pitchFamily="18" charset="0"/>
              </a:rPr>
              <a:t>Физическая среда передачи данных может представлять собой кабель, то есть набор проводов, изоляционных и защитных оболочек и соединительных разъемов, а также земную атмосферу или космическое пространство, через которые распространяются электромагнитные волны.</a:t>
            </a:r>
            <a:endParaRPr lang="ru-RU" sz="2400" dirty="0">
              <a:latin typeface="Bookman Old Style" panose="02050604050505020204" pitchFamily="18" charset="0"/>
            </a:endParaRPr>
          </a:p>
        </p:txBody>
      </p:sp>
    </p:spTree>
    <p:extLst>
      <p:ext uri="{BB962C8B-B14F-4D97-AF65-F5344CB8AC3E}">
        <p14:creationId xmlns:p14="http://schemas.microsoft.com/office/powerpoint/2010/main" val="91627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949E6-214E-4833-9EBF-C69C0EA0D067}"/>
              </a:ext>
            </a:extLst>
          </p:cNvPr>
          <p:cNvSpPr txBox="1"/>
          <p:nvPr/>
        </p:nvSpPr>
        <p:spPr>
          <a:xfrm>
            <a:off x="362339" y="388021"/>
            <a:ext cx="9770706" cy="4278094"/>
          </a:xfrm>
          <a:prstGeom prst="rect">
            <a:avLst/>
          </a:prstGeom>
          <a:noFill/>
        </p:spPr>
        <p:txBody>
          <a:bodyPr wrap="square">
            <a:spAutoFit/>
          </a:bodyPr>
          <a:lstStyle/>
          <a:p>
            <a:r>
              <a:rPr lang="ru-RU" sz="3200" b="1" i="1" dirty="0">
                <a:solidFill>
                  <a:srgbClr val="000000"/>
                </a:solidFill>
                <a:effectLst/>
                <a:latin typeface="Bookman Old Style" panose="02050604050505020204" pitchFamily="18" charset="0"/>
              </a:rPr>
              <a:t>Проводные</a:t>
            </a:r>
            <a:r>
              <a:rPr lang="ru-RU" sz="2400" b="1" i="1" dirty="0">
                <a:solidFill>
                  <a:srgbClr val="000000"/>
                </a:solidFill>
                <a:effectLst/>
                <a:latin typeface="Bookman Old Style" panose="02050604050505020204" pitchFamily="18" charset="0"/>
              </a:rPr>
              <a:t> </a:t>
            </a:r>
            <a:r>
              <a:rPr lang="ru-RU" sz="2400" b="0" i="0" dirty="0">
                <a:solidFill>
                  <a:srgbClr val="000000"/>
                </a:solidFill>
                <a:effectLst/>
                <a:latin typeface="Bookman Old Style" panose="02050604050505020204" pitchFamily="18" charset="0"/>
              </a:rPr>
              <a:t>(воздушные) линии связи представляют собой провода без каких-либо изолирующих или экранирующих оплеток, проложенные между столбами и висящие в воздухе. По таким линиям связи традиционно передаются </a:t>
            </a:r>
            <a:r>
              <a:rPr lang="ru-RU" sz="2400" b="0" i="1" dirty="0">
                <a:solidFill>
                  <a:srgbClr val="000000"/>
                </a:solidFill>
                <a:effectLst/>
                <a:latin typeface="Bookman Old Style" panose="02050604050505020204" pitchFamily="18" charset="0"/>
              </a:rPr>
              <a:t>телефонные или телеграфные сигналы</a:t>
            </a:r>
            <a:r>
              <a:rPr lang="ru-RU" sz="2400" b="0" i="0" dirty="0">
                <a:solidFill>
                  <a:srgbClr val="000000"/>
                </a:solidFill>
                <a:effectLst/>
                <a:latin typeface="Bookman Old Style" panose="02050604050505020204" pitchFamily="18" charset="0"/>
              </a:rPr>
              <a:t>, но при отсутствии других возможностей эти линии используются и для передачи компьютерных данных. </a:t>
            </a:r>
          </a:p>
          <a:p>
            <a:endParaRPr lang="ru-RU" sz="2400" dirty="0">
              <a:solidFill>
                <a:srgbClr val="000000"/>
              </a:solidFill>
              <a:latin typeface="Bookman Old Style" panose="02050604050505020204" pitchFamily="18" charset="0"/>
            </a:endParaRPr>
          </a:p>
          <a:p>
            <a:r>
              <a:rPr lang="ru-RU" sz="2400" b="0" i="1" dirty="0">
                <a:solidFill>
                  <a:srgbClr val="000000"/>
                </a:solidFill>
                <a:effectLst/>
                <a:latin typeface="Bookman Old Style" panose="02050604050505020204" pitchFamily="18" charset="0"/>
              </a:rPr>
              <a:t>Скоростные качества и помехозащищенность </a:t>
            </a:r>
            <a:r>
              <a:rPr lang="ru-RU" sz="2400" b="0" i="0" dirty="0">
                <a:solidFill>
                  <a:srgbClr val="000000"/>
                </a:solidFill>
                <a:effectLst/>
                <a:latin typeface="Bookman Old Style" panose="02050604050505020204" pitchFamily="18" charset="0"/>
              </a:rPr>
              <a:t>этих линий оставляют желать много лучшего. Сегодня проводные линии связи быстро вытесняются кабельными.</a:t>
            </a:r>
            <a:endParaRPr lang="ru-RU" sz="2400" dirty="0">
              <a:latin typeface="Bookman Old Style" panose="02050604050505020204" pitchFamily="18" charset="0"/>
            </a:endParaRPr>
          </a:p>
        </p:txBody>
      </p:sp>
      <p:pic>
        <p:nvPicPr>
          <p:cNvPr id="4" name="Рисунок 3">
            <a:extLst>
              <a:ext uri="{FF2B5EF4-FFF2-40B4-BE49-F238E27FC236}">
                <a16:creationId xmlns:a16="http://schemas.microsoft.com/office/drawing/2014/main" id="{713FFA7C-36D7-4CDF-A8EE-A5374FF12190}"/>
              </a:ext>
            </a:extLst>
          </p:cNvPr>
          <p:cNvPicPr>
            <a:picLocks noChangeAspect="1"/>
          </p:cNvPicPr>
          <p:nvPr/>
        </p:nvPicPr>
        <p:blipFill>
          <a:blip r:embed="rId2"/>
          <a:stretch>
            <a:fillRect/>
          </a:stretch>
        </p:blipFill>
        <p:spPr>
          <a:xfrm>
            <a:off x="7634384" y="4305300"/>
            <a:ext cx="3469043" cy="2312695"/>
          </a:xfrm>
          <a:prstGeom prst="rect">
            <a:avLst/>
          </a:prstGeom>
        </p:spPr>
      </p:pic>
    </p:spTree>
    <p:extLst>
      <p:ext uri="{BB962C8B-B14F-4D97-AF65-F5344CB8AC3E}">
        <p14:creationId xmlns:p14="http://schemas.microsoft.com/office/powerpoint/2010/main" val="70861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4F65A-FF49-4100-89BD-5232140CBE9E}"/>
              </a:ext>
            </a:extLst>
          </p:cNvPr>
          <p:cNvSpPr txBox="1"/>
          <p:nvPr/>
        </p:nvSpPr>
        <p:spPr>
          <a:xfrm>
            <a:off x="359228" y="196462"/>
            <a:ext cx="9829800" cy="4216539"/>
          </a:xfrm>
          <a:prstGeom prst="rect">
            <a:avLst/>
          </a:prstGeom>
          <a:noFill/>
        </p:spPr>
        <p:txBody>
          <a:bodyPr wrap="square">
            <a:spAutoFit/>
          </a:bodyPr>
          <a:lstStyle/>
          <a:p>
            <a:r>
              <a:rPr lang="ru-RU" sz="2800" b="1" i="1" dirty="0">
                <a:solidFill>
                  <a:srgbClr val="000000"/>
                </a:solidFill>
                <a:effectLst/>
                <a:latin typeface="Bookman Old Style" panose="02050604050505020204" pitchFamily="18" charset="0"/>
              </a:rPr>
              <a:t>Кабельные линии </a:t>
            </a:r>
            <a:r>
              <a:rPr lang="ru-RU" sz="2400" b="0" i="0" dirty="0">
                <a:solidFill>
                  <a:srgbClr val="000000"/>
                </a:solidFill>
                <a:effectLst/>
                <a:latin typeface="Bookman Old Style" panose="02050604050505020204" pitchFamily="18" charset="0"/>
              </a:rPr>
              <a:t>состоят из проводников, заключенных в несколько слоев изоляции: электрической, электромагнитной, механической. Кроме того, кабель может быть оснащен разъемами, позволяющими быстро выполнять присоединение к нему различного оборудования.</a:t>
            </a:r>
          </a:p>
          <a:p>
            <a:r>
              <a:rPr lang="ru-RU" sz="2400" b="0" i="0" dirty="0">
                <a:solidFill>
                  <a:srgbClr val="000000"/>
                </a:solidFill>
                <a:effectLst/>
                <a:latin typeface="Bookman Old Style" panose="02050604050505020204" pitchFamily="18" charset="0"/>
              </a:rPr>
              <a:t> </a:t>
            </a:r>
          </a:p>
          <a:p>
            <a:r>
              <a:rPr lang="ru-RU" sz="2400" b="0" i="0" dirty="0">
                <a:solidFill>
                  <a:srgbClr val="000000"/>
                </a:solidFill>
                <a:effectLst/>
                <a:latin typeface="Bookman Old Style" panose="02050604050505020204" pitchFamily="18" charset="0"/>
              </a:rPr>
              <a:t>В компьютерных сетях применяются </a:t>
            </a:r>
            <a:r>
              <a:rPr lang="ru-RU" sz="2400" b="0" i="1" dirty="0">
                <a:solidFill>
                  <a:srgbClr val="000000"/>
                </a:solidFill>
                <a:effectLst/>
                <a:latin typeface="Bookman Old Style" panose="02050604050505020204" pitchFamily="18" charset="0"/>
              </a:rPr>
              <a:t>три основных типа </a:t>
            </a:r>
            <a:r>
              <a:rPr lang="ru-RU" sz="2400" b="0" i="0" dirty="0">
                <a:solidFill>
                  <a:srgbClr val="000000"/>
                </a:solidFill>
                <a:effectLst/>
                <a:latin typeface="Bookman Old Style" panose="02050604050505020204" pitchFamily="18" charset="0"/>
              </a:rPr>
              <a:t>кабеля: </a:t>
            </a:r>
          </a:p>
          <a:p>
            <a:pPr marL="342900" indent="-342900">
              <a:buFont typeface="Arial" panose="020B0604020202020204" pitchFamily="34" charset="0"/>
              <a:buChar char="•"/>
            </a:pPr>
            <a:r>
              <a:rPr lang="ru-RU" sz="2400" b="0" i="0" dirty="0">
                <a:solidFill>
                  <a:srgbClr val="000000"/>
                </a:solidFill>
                <a:effectLst/>
                <a:latin typeface="Bookman Old Style" panose="02050604050505020204" pitchFamily="18" charset="0"/>
              </a:rPr>
              <a:t>кабели на основе скрученных пар медных проводов,</a:t>
            </a:r>
          </a:p>
          <a:p>
            <a:pPr marL="342900" indent="-342900">
              <a:buFont typeface="Arial" panose="020B0604020202020204" pitchFamily="34" charset="0"/>
              <a:buChar char="•"/>
            </a:pPr>
            <a:r>
              <a:rPr lang="ru-RU" sz="2400" b="0" i="0" dirty="0">
                <a:solidFill>
                  <a:srgbClr val="000000"/>
                </a:solidFill>
                <a:effectLst/>
                <a:latin typeface="Bookman Old Style" panose="02050604050505020204" pitchFamily="18" charset="0"/>
              </a:rPr>
              <a:t>коаксиальные кабели с медной жилой, </a:t>
            </a:r>
          </a:p>
          <a:p>
            <a:pPr marL="342900" indent="-342900">
              <a:buFont typeface="Arial" panose="020B0604020202020204" pitchFamily="34" charset="0"/>
              <a:buChar char="•"/>
            </a:pPr>
            <a:r>
              <a:rPr lang="ru-RU" sz="2400" b="0" i="0" dirty="0">
                <a:solidFill>
                  <a:srgbClr val="000000"/>
                </a:solidFill>
                <a:effectLst/>
                <a:latin typeface="Bookman Old Style" panose="02050604050505020204" pitchFamily="18" charset="0"/>
              </a:rPr>
              <a:t>волоконно-оптические кабели.</a:t>
            </a:r>
            <a:endParaRPr lang="ru-RU" sz="2400" dirty="0">
              <a:latin typeface="Bookman Old Style" panose="02050604050505020204" pitchFamily="18" charset="0"/>
            </a:endParaRPr>
          </a:p>
        </p:txBody>
      </p:sp>
      <p:pic>
        <p:nvPicPr>
          <p:cNvPr id="4" name="Рисунок 3">
            <a:extLst>
              <a:ext uri="{FF2B5EF4-FFF2-40B4-BE49-F238E27FC236}">
                <a16:creationId xmlns:a16="http://schemas.microsoft.com/office/drawing/2014/main" id="{8BD4F0BB-0AAE-4B3C-83AB-56EBFC5692C8}"/>
              </a:ext>
            </a:extLst>
          </p:cNvPr>
          <p:cNvPicPr>
            <a:picLocks noChangeAspect="1"/>
          </p:cNvPicPr>
          <p:nvPr/>
        </p:nvPicPr>
        <p:blipFill>
          <a:blip r:embed="rId2"/>
          <a:stretch>
            <a:fillRect/>
          </a:stretch>
        </p:blipFill>
        <p:spPr>
          <a:xfrm>
            <a:off x="7223836" y="3726800"/>
            <a:ext cx="4346123" cy="2897416"/>
          </a:xfrm>
          <a:prstGeom prst="rect">
            <a:avLst/>
          </a:prstGeom>
        </p:spPr>
      </p:pic>
    </p:spTree>
    <p:extLst>
      <p:ext uri="{BB962C8B-B14F-4D97-AF65-F5344CB8AC3E}">
        <p14:creationId xmlns:p14="http://schemas.microsoft.com/office/powerpoint/2010/main" val="22637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89A3C-5883-4FA4-B4E3-8F3C27FDDB9C}"/>
              </a:ext>
            </a:extLst>
          </p:cNvPr>
          <p:cNvSpPr txBox="1"/>
          <p:nvPr/>
        </p:nvSpPr>
        <p:spPr>
          <a:xfrm>
            <a:off x="807097" y="727701"/>
            <a:ext cx="9325947" cy="2000548"/>
          </a:xfrm>
          <a:prstGeom prst="rect">
            <a:avLst/>
          </a:prstGeom>
          <a:noFill/>
        </p:spPr>
        <p:txBody>
          <a:bodyPr wrap="square">
            <a:spAutoFit/>
          </a:bodyPr>
          <a:lstStyle/>
          <a:p>
            <a:r>
              <a:rPr lang="ru-RU" sz="2800" b="1" i="1" dirty="0">
                <a:solidFill>
                  <a:srgbClr val="000000"/>
                </a:solidFill>
                <a:effectLst/>
                <a:latin typeface="Bookman Old Style" panose="02050604050505020204" pitchFamily="18" charset="0"/>
              </a:rPr>
              <a:t>Радиоканалы наземной и спутниковой связи </a:t>
            </a:r>
            <a:r>
              <a:rPr lang="ru-RU" sz="2400" b="0" i="0" dirty="0">
                <a:solidFill>
                  <a:srgbClr val="000000"/>
                </a:solidFill>
                <a:effectLst/>
                <a:latin typeface="Bookman Old Style" panose="02050604050505020204" pitchFamily="18" charset="0"/>
              </a:rPr>
              <a:t>образуются с помощью передатчика и приемника радиоволн. Существует большое количество различных типов радиоканалов, отличающихся как используемым частотным диапазоном, так и дальностью канала.</a:t>
            </a:r>
            <a:endParaRPr lang="ru-RU" sz="2400" dirty="0">
              <a:latin typeface="Bookman Old Style" panose="02050604050505020204" pitchFamily="18" charset="0"/>
            </a:endParaRPr>
          </a:p>
        </p:txBody>
      </p:sp>
      <p:pic>
        <p:nvPicPr>
          <p:cNvPr id="6" name="Рисунок 5">
            <a:extLst>
              <a:ext uri="{FF2B5EF4-FFF2-40B4-BE49-F238E27FC236}">
                <a16:creationId xmlns:a16="http://schemas.microsoft.com/office/drawing/2014/main" id="{41366524-5016-40FE-AF9E-E763F84B0E2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09241" y="2986574"/>
            <a:ext cx="7070661" cy="3205366"/>
          </a:xfrm>
          <a:prstGeom prst="rect">
            <a:avLst/>
          </a:prstGeom>
        </p:spPr>
      </p:pic>
    </p:spTree>
    <p:extLst>
      <p:ext uri="{BB962C8B-B14F-4D97-AF65-F5344CB8AC3E}">
        <p14:creationId xmlns:p14="http://schemas.microsoft.com/office/powerpoint/2010/main" val="43585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A3DBB-527B-45A4-893C-B817AACAA275}"/>
              </a:ext>
            </a:extLst>
          </p:cNvPr>
          <p:cNvSpPr txBox="1"/>
          <p:nvPr/>
        </p:nvSpPr>
        <p:spPr>
          <a:xfrm>
            <a:off x="433872" y="704375"/>
            <a:ext cx="10655558" cy="3139321"/>
          </a:xfrm>
          <a:prstGeom prst="rect">
            <a:avLst/>
          </a:prstGeom>
          <a:noFill/>
        </p:spPr>
        <p:txBody>
          <a:bodyPr wrap="square">
            <a:spAutoFit/>
          </a:bodyPr>
          <a:lstStyle/>
          <a:p>
            <a:r>
              <a:rPr lang="ru-RU" b="0" i="0" dirty="0">
                <a:solidFill>
                  <a:srgbClr val="000000"/>
                </a:solidFill>
                <a:effectLst/>
                <a:latin typeface="Verdana" panose="020B0604030504040204" pitchFamily="34" charset="0"/>
              </a:rPr>
              <a:t>Диапазоны коротких, средних и длинных волн (KB, СВ и ДВ), называемые также диапазонами амплитудной модуляции (</a:t>
            </a:r>
            <a:r>
              <a:rPr lang="ru-RU" b="0" i="0" dirty="0" err="1">
                <a:solidFill>
                  <a:srgbClr val="000000"/>
                </a:solidFill>
                <a:effectLst/>
                <a:latin typeface="Verdana" panose="020B0604030504040204" pitchFamily="34" charset="0"/>
              </a:rPr>
              <a:t>Amplitude</a:t>
            </a:r>
            <a:r>
              <a:rPr lang="ru-RU" b="0" i="0" dirty="0">
                <a:solidFill>
                  <a:srgbClr val="000000"/>
                </a:solidFill>
                <a:effectLst/>
                <a:latin typeface="Verdana" panose="020B0604030504040204" pitchFamily="34" charset="0"/>
              </a:rPr>
              <a:t> </a:t>
            </a:r>
            <a:r>
              <a:rPr lang="ru-RU" b="0" i="0" dirty="0" err="1">
                <a:solidFill>
                  <a:srgbClr val="000000"/>
                </a:solidFill>
                <a:effectLst/>
                <a:latin typeface="Verdana" panose="020B0604030504040204" pitchFamily="34" charset="0"/>
              </a:rPr>
              <a:t>Modulation</a:t>
            </a:r>
            <a:r>
              <a:rPr lang="ru-RU" b="0" i="0" dirty="0">
                <a:solidFill>
                  <a:srgbClr val="000000"/>
                </a:solidFill>
                <a:effectLst/>
                <a:latin typeface="Verdana" panose="020B0604030504040204" pitchFamily="34" charset="0"/>
              </a:rPr>
              <a:t>, AM) по типу используемого в них метода модуляции сигнала, обеспечивают дальнюю связь, но при невысокой скорости передачи данных. </a:t>
            </a:r>
          </a:p>
          <a:p>
            <a:r>
              <a:rPr lang="ru-RU" b="0" i="0" dirty="0">
                <a:solidFill>
                  <a:srgbClr val="000000"/>
                </a:solidFill>
                <a:effectLst/>
                <a:latin typeface="Verdana" panose="020B0604030504040204" pitchFamily="34" charset="0"/>
              </a:rPr>
              <a:t>Более скоростными являются каналы, работающие на диапазонах ультракоротких волн (УКВ), для которых характерна частотная модуляция (</a:t>
            </a:r>
            <a:r>
              <a:rPr lang="ru-RU" b="0" i="0" dirty="0" err="1">
                <a:solidFill>
                  <a:srgbClr val="000000"/>
                </a:solidFill>
                <a:effectLst/>
                <a:latin typeface="Verdana" panose="020B0604030504040204" pitchFamily="34" charset="0"/>
              </a:rPr>
              <a:t>Frequency</a:t>
            </a:r>
            <a:r>
              <a:rPr lang="ru-RU" b="0" i="0" dirty="0">
                <a:solidFill>
                  <a:srgbClr val="000000"/>
                </a:solidFill>
                <a:effectLst/>
                <a:latin typeface="Verdana" panose="020B0604030504040204" pitchFamily="34" charset="0"/>
              </a:rPr>
              <a:t> </a:t>
            </a:r>
            <a:r>
              <a:rPr lang="ru-RU" b="0" i="0" dirty="0" err="1">
                <a:solidFill>
                  <a:srgbClr val="000000"/>
                </a:solidFill>
                <a:effectLst/>
                <a:latin typeface="Verdana" panose="020B0604030504040204" pitchFamily="34" charset="0"/>
              </a:rPr>
              <a:t>Modulation</a:t>
            </a:r>
            <a:r>
              <a:rPr lang="ru-RU" b="0" i="0" dirty="0">
                <a:solidFill>
                  <a:srgbClr val="000000"/>
                </a:solidFill>
                <a:effectLst/>
                <a:latin typeface="Verdana" panose="020B0604030504040204" pitchFamily="34" charset="0"/>
              </a:rPr>
              <a:t>, FM), а также диапазонах сверхвысоких частот (СВЧ или </a:t>
            </a:r>
            <a:r>
              <a:rPr lang="ru-RU" b="0" i="0" dirty="0" err="1">
                <a:solidFill>
                  <a:srgbClr val="000000"/>
                </a:solidFill>
                <a:effectLst/>
                <a:latin typeface="Verdana" panose="020B0604030504040204" pitchFamily="34" charset="0"/>
              </a:rPr>
              <a:t>microwaves</a:t>
            </a:r>
            <a:r>
              <a:rPr lang="ru-RU" b="0" i="0" dirty="0">
                <a:solidFill>
                  <a:srgbClr val="000000"/>
                </a:solidFill>
                <a:effectLst/>
                <a:latin typeface="Verdana" panose="020B0604030504040204" pitchFamily="34" charset="0"/>
              </a:rPr>
              <a:t>).</a:t>
            </a:r>
          </a:p>
          <a:p>
            <a:r>
              <a:rPr lang="ru-RU" b="0" i="0" dirty="0">
                <a:solidFill>
                  <a:srgbClr val="000000"/>
                </a:solidFill>
                <a:effectLst/>
                <a:latin typeface="Verdana" panose="020B0604030504040204" pitchFamily="34" charset="0"/>
              </a:rPr>
              <a:t> В диапазоне СВЧ (свыше 4 ГГц) сигналы уже не отражаются ионосферой Земли, и для устойчивой связи требуется наличие прямой видимости между передатчиком и приемником. Поэтому такие частоты используют либо спутниковые каналы, либо радиорелейные каналы, где это условие выполняется.</a:t>
            </a:r>
            <a:endParaRPr lang="ru-RU" dirty="0"/>
          </a:p>
        </p:txBody>
      </p:sp>
    </p:spTree>
    <p:extLst>
      <p:ext uri="{BB962C8B-B14F-4D97-AF65-F5344CB8AC3E}">
        <p14:creationId xmlns:p14="http://schemas.microsoft.com/office/powerpoint/2010/main" val="179705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707C9-5825-457F-8FD5-6D86B6E50983}"/>
              </a:ext>
            </a:extLst>
          </p:cNvPr>
          <p:cNvSpPr txBox="1"/>
          <p:nvPr/>
        </p:nvSpPr>
        <p:spPr>
          <a:xfrm>
            <a:off x="466531" y="335902"/>
            <a:ext cx="9255967" cy="584775"/>
          </a:xfrm>
          <a:prstGeom prst="rect">
            <a:avLst/>
          </a:prstGeom>
          <a:noFill/>
        </p:spPr>
        <p:txBody>
          <a:bodyPr wrap="square" rtlCol="0">
            <a:spAutoFit/>
          </a:bodyPr>
          <a:lstStyle/>
          <a:p>
            <a:r>
              <a:rPr lang="ru-RU" sz="3200" b="1" dirty="0">
                <a:solidFill>
                  <a:srgbClr val="FF0000"/>
                </a:solidFill>
                <a:effectLst/>
                <a:latin typeface="Bookman Old Style" panose="02050604050505020204" pitchFamily="18" charset="0"/>
                <a:ea typeface="Times New Roman" panose="02020603050405020304" pitchFamily="18" charset="0"/>
              </a:rPr>
              <a:t>Основные характеристики линий связи</a:t>
            </a:r>
            <a:endParaRPr lang="ru-RU" sz="3200" b="1" dirty="0">
              <a:latin typeface="Bookman Old Style" panose="02050604050505020204" pitchFamily="18" charset="0"/>
            </a:endParaRPr>
          </a:p>
        </p:txBody>
      </p:sp>
      <p:sp>
        <p:nvSpPr>
          <p:cNvPr id="4" name="TextBox 3">
            <a:extLst>
              <a:ext uri="{FF2B5EF4-FFF2-40B4-BE49-F238E27FC236}">
                <a16:creationId xmlns:a16="http://schemas.microsoft.com/office/drawing/2014/main" id="{2A75496F-3699-471A-BD62-E0642971E7F0}"/>
              </a:ext>
            </a:extLst>
          </p:cNvPr>
          <p:cNvSpPr txBox="1"/>
          <p:nvPr/>
        </p:nvSpPr>
        <p:spPr>
          <a:xfrm>
            <a:off x="466530" y="1413302"/>
            <a:ext cx="10655559" cy="1569660"/>
          </a:xfrm>
          <a:prstGeom prst="rect">
            <a:avLst/>
          </a:prstGeom>
          <a:noFill/>
        </p:spPr>
        <p:txBody>
          <a:bodyPr wrap="square">
            <a:spAutoFit/>
          </a:bodyPr>
          <a:lstStyle/>
          <a:p>
            <a:pPr marL="342900" lvl="0" indent="-342900" algn="just">
              <a:buFont typeface="Times New Roman" panose="02020603050405020304" pitchFamily="18" charset="0"/>
              <a:buChar char="-"/>
              <a:tabLst>
                <a:tab pos="342900" algn="l"/>
              </a:tabLst>
            </a:pPr>
            <a:r>
              <a:rPr lang="ru-RU" sz="2400" b="1" dirty="0">
                <a:solidFill>
                  <a:srgbClr val="0000FF"/>
                </a:solidFill>
                <a:effectLst/>
                <a:latin typeface="Times New Roman" panose="02020603050405020304" pitchFamily="18" charset="0"/>
                <a:ea typeface="Times New Roman" panose="02020603050405020304" pitchFamily="18" charset="0"/>
              </a:rPr>
              <a:t>Полоса пропускания</a:t>
            </a:r>
            <a:r>
              <a:rPr lang="ru-RU" sz="2400" dirty="0">
                <a:solidFill>
                  <a:srgbClr val="0000FF"/>
                </a:solidFill>
                <a:effectLst/>
                <a:latin typeface="Times New Roman" panose="02020603050405020304" pitchFamily="18" charset="0"/>
                <a:ea typeface="Times New Roman" panose="02020603050405020304" pitchFamily="18" charset="0"/>
              </a:rPr>
              <a:t> кабеля </a:t>
            </a:r>
            <a:r>
              <a:rPr lang="ru-RU" sz="2400" dirty="0">
                <a:solidFill>
                  <a:srgbClr val="000080"/>
                </a:solidFill>
                <a:effectLst/>
                <a:latin typeface="Times New Roman" panose="02020603050405020304" pitchFamily="18" charset="0"/>
                <a:ea typeface="Times New Roman" panose="02020603050405020304" pitchFamily="18" charset="0"/>
              </a:rPr>
              <a:t>(частотный диапазон сигналов, пропускаемых кабелем) и </a:t>
            </a:r>
            <a:r>
              <a:rPr lang="ru-RU" sz="2400" b="1" dirty="0">
                <a:solidFill>
                  <a:srgbClr val="0000FF"/>
                </a:solidFill>
                <a:effectLst/>
                <a:latin typeface="Times New Roman" panose="02020603050405020304" pitchFamily="18" charset="0"/>
                <a:ea typeface="Times New Roman" panose="02020603050405020304" pitchFamily="18" charset="0"/>
              </a:rPr>
              <a:t>затухание </a:t>
            </a:r>
            <a:r>
              <a:rPr lang="ru-RU" sz="2400" dirty="0">
                <a:solidFill>
                  <a:srgbClr val="0000FF"/>
                </a:solidFill>
                <a:effectLst/>
                <a:latin typeface="Times New Roman" panose="02020603050405020304" pitchFamily="18" charset="0"/>
                <a:ea typeface="Times New Roman" panose="02020603050405020304" pitchFamily="18" charset="0"/>
              </a:rPr>
              <a:t>сигнала в кабеле</a:t>
            </a:r>
            <a:r>
              <a:rPr lang="ru-RU" sz="2400" dirty="0">
                <a:solidFill>
                  <a:srgbClr val="000080"/>
                </a:solidFill>
                <a:effectLst/>
                <a:latin typeface="Times New Roman" panose="02020603050405020304" pitchFamily="18" charset="0"/>
                <a:ea typeface="Times New Roman" panose="02020603050405020304" pitchFamily="18" charset="0"/>
              </a:rPr>
              <a:t>. Два этих параметра тесно связаны между собой, так как с ростом частоты сигнала растет затухание сигнала. Затухание измеряется в </a:t>
            </a:r>
            <a:r>
              <a:rPr lang="ru-RU" sz="2400" i="1" dirty="0">
                <a:solidFill>
                  <a:srgbClr val="000080"/>
                </a:solidFill>
                <a:effectLst/>
                <a:latin typeface="Times New Roman" panose="02020603050405020304" pitchFamily="18" charset="0"/>
                <a:ea typeface="Times New Roman" panose="02020603050405020304" pitchFamily="18" charset="0"/>
              </a:rPr>
              <a:t>децибелах</a:t>
            </a:r>
            <a:r>
              <a:rPr lang="ru-RU" sz="2400" dirty="0">
                <a:solidFill>
                  <a:srgbClr val="000080"/>
                </a:solidFill>
                <a:effectLst/>
                <a:latin typeface="Times New Roman" panose="02020603050405020304" pitchFamily="18" charset="0"/>
                <a:ea typeface="Times New Roman" panose="02020603050405020304" pitchFamily="18" charset="0"/>
              </a:rPr>
              <a:t> и пропорционально длине кабеля.</a:t>
            </a:r>
            <a:endParaRPr lang="ru-RU" sz="2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A46434F-9C8A-4782-9ACA-273DAC1E8D06}"/>
              </a:ext>
            </a:extLst>
          </p:cNvPr>
          <p:cNvSpPr txBox="1"/>
          <p:nvPr/>
        </p:nvSpPr>
        <p:spPr>
          <a:xfrm>
            <a:off x="466530" y="3459540"/>
            <a:ext cx="10655558" cy="1569660"/>
          </a:xfrm>
          <a:prstGeom prst="rect">
            <a:avLst/>
          </a:prstGeom>
          <a:noFill/>
        </p:spPr>
        <p:txBody>
          <a:bodyPr wrap="square">
            <a:spAutoFit/>
          </a:bodyPr>
          <a:lstStyle/>
          <a:p>
            <a:pPr marL="342900" lvl="0" indent="-342900" algn="just">
              <a:buFont typeface="Times New Roman" panose="02020603050405020304" pitchFamily="18" charset="0"/>
              <a:buChar char="-"/>
              <a:tabLst>
                <a:tab pos="342900" algn="l"/>
              </a:tabLst>
            </a:pPr>
            <a:r>
              <a:rPr lang="ru-RU" sz="2400" b="1" dirty="0">
                <a:solidFill>
                  <a:srgbClr val="0000FF"/>
                </a:solidFill>
                <a:effectLst/>
                <a:latin typeface="Times New Roman" panose="02020603050405020304" pitchFamily="18" charset="0"/>
                <a:ea typeface="Times New Roman" panose="02020603050405020304" pitchFamily="18" charset="0"/>
              </a:rPr>
              <a:t>Помехозащищенность</a:t>
            </a:r>
            <a:r>
              <a:rPr lang="ru-RU" sz="2400" dirty="0">
                <a:solidFill>
                  <a:srgbClr val="0000FF"/>
                </a:solidFill>
                <a:effectLst/>
                <a:latin typeface="Times New Roman" panose="02020603050405020304" pitchFamily="18" charset="0"/>
                <a:ea typeface="Times New Roman" panose="02020603050405020304" pitchFamily="18" charset="0"/>
              </a:rPr>
              <a:t> кабеля</a:t>
            </a:r>
            <a:r>
              <a:rPr lang="ru-RU" sz="2400" dirty="0">
                <a:solidFill>
                  <a:srgbClr val="000080"/>
                </a:solidFill>
                <a:effectLst/>
                <a:latin typeface="Times New Roman" panose="02020603050405020304" pitchFamily="18" charset="0"/>
                <a:ea typeface="Times New Roman" panose="02020603050405020304" pitchFamily="18" charset="0"/>
              </a:rPr>
              <a:t> и обеспечиваемая им секретность передачи информации. Эти два взаимосвязанных параметра показывают, как кабель взаимодействует с окружающей средой  (реагирует на внешние помехи)  и насколько просто прослушать информацию, передаваемую по кабелю.</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69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B7B6D7-A5E6-4FE2-BACE-6B4B98DC43AE}"/>
              </a:ext>
            </a:extLst>
          </p:cNvPr>
          <p:cNvSpPr txBox="1"/>
          <p:nvPr/>
        </p:nvSpPr>
        <p:spPr>
          <a:xfrm>
            <a:off x="919066" y="3601933"/>
            <a:ext cx="9288623" cy="2677656"/>
          </a:xfrm>
          <a:prstGeom prst="rect">
            <a:avLst/>
          </a:prstGeom>
          <a:noFill/>
        </p:spPr>
        <p:txBody>
          <a:bodyPr wrap="square">
            <a:spAutoFit/>
          </a:bodyPr>
          <a:lstStyle/>
          <a:p>
            <a:pPr marL="342900" lvl="0" indent="-342900" algn="just">
              <a:buFont typeface="Times New Roman" panose="02020603050405020304" pitchFamily="18" charset="0"/>
              <a:buChar char="-"/>
              <a:tabLst>
                <a:tab pos="342900" algn="l"/>
              </a:tabLst>
            </a:pPr>
            <a:r>
              <a:rPr lang="ru-RU" sz="2400" dirty="0">
                <a:solidFill>
                  <a:srgbClr val="000080"/>
                </a:solidFill>
                <a:effectLst/>
                <a:latin typeface="Times New Roman" panose="02020603050405020304" pitchFamily="18" charset="0"/>
                <a:ea typeface="Times New Roman" panose="02020603050405020304" pitchFamily="18" charset="0"/>
              </a:rPr>
              <a:t>Для электрических кабелей очень важна </a:t>
            </a:r>
            <a:r>
              <a:rPr lang="ru-RU" sz="2400" b="1" dirty="0">
                <a:solidFill>
                  <a:srgbClr val="0000FF"/>
                </a:solidFill>
                <a:effectLst/>
                <a:latin typeface="Times New Roman" panose="02020603050405020304" pitchFamily="18" charset="0"/>
                <a:ea typeface="Times New Roman" panose="02020603050405020304" pitchFamily="18" charset="0"/>
              </a:rPr>
              <a:t>величина волнового сопротивления</a:t>
            </a:r>
            <a:r>
              <a:rPr lang="ru-RU" sz="2400" dirty="0">
                <a:solidFill>
                  <a:srgbClr val="0000FF"/>
                </a:solidFill>
                <a:effectLst/>
                <a:latin typeface="Times New Roman" panose="02020603050405020304" pitchFamily="18" charset="0"/>
                <a:ea typeface="Times New Roman" panose="02020603050405020304" pitchFamily="18" charset="0"/>
              </a:rPr>
              <a:t> </a:t>
            </a:r>
            <a:r>
              <a:rPr lang="ru-RU" sz="2400" dirty="0">
                <a:solidFill>
                  <a:srgbClr val="000080"/>
                </a:solidFill>
                <a:effectLst/>
                <a:latin typeface="Times New Roman" panose="02020603050405020304" pitchFamily="18" charset="0"/>
                <a:ea typeface="Times New Roman" panose="02020603050405020304" pitchFamily="18" charset="0"/>
              </a:rPr>
              <a:t>кабеля. Волновое сопротивление важно учитывать при согласовании кабеля для предотвращения отражения сигнала от концов кабеля. Волновое сопротивление зависит от формы и взаиморасположения проводников, от технологии изготовления и материала диэлектрика кабеля. Типичные значения волнового сопротивления – от 50 до 150 Ом.</a:t>
            </a:r>
            <a:endParaRPr lang="ru-RU"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6BEE556-2BDF-446F-861A-9F2B1CEC7D50}"/>
              </a:ext>
            </a:extLst>
          </p:cNvPr>
          <p:cNvSpPr txBox="1"/>
          <p:nvPr/>
        </p:nvSpPr>
        <p:spPr>
          <a:xfrm>
            <a:off x="919065" y="578411"/>
            <a:ext cx="9288623" cy="2308324"/>
          </a:xfrm>
          <a:prstGeom prst="rect">
            <a:avLst/>
          </a:prstGeom>
          <a:noFill/>
        </p:spPr>
        <p:txBody>
          <a:bodyPr wrap="square">
            <a:spAutoFit/>
          </a:bodyPr>
          <a:lstStyle/>
          <a:p>
            <a:pPr marL="342900" lvl="0" indent="-342900" algn="just">
              <a:buFont typeface="Times New Roman" panose="02020603050405020304" pitchFamily="18" charset="0"/>
              <a:buChar char="-"/>
              <a:tabLst>
                <a:tab pos="342900" algn="l"/>
              </a:tabLst>
            </a:pPr>
            <a:r>
              <a:rPr lang="ru-RU" sz="2400" b="1" dirty="0">
                <a:solidFill>
                  <a:srgbClr val="0000FF"/>
                </a:solidFill>
                <a:effectLst/>
                <a:latin typeface="Times New Roman" panose="02020603050405020304" pitchFamily="18" charset="0"/>
                <a:ea typeface="Times New Roman" panose="02020603050405020304" pitchFamily="18" charset="0"/>
              </a:rPr>
              <a:t>Скорость распространения сигнала</a:t>
            </a:r>
            <a:r>
              <a:rPr lang="ru-RU" sz="2400" dirty="0">
                <a:solidFill>
                  <a:srgbClr val="0000FF"/>
                </a:solidFill>
                <a:effectLst/>
                <a:latin typeface="Times New Roman" panose="02020603050405020304" pitchFamily="18" charset="0"/>
                <a:ea typeface="Times New Roman" panose="02020603050405020304" pitchFamily="18" charset="0"/>
              </a:rPr>
              <a:t> </a:t>
            </a:r>
            <a:r>
              <a:rPr lang="ru-RU" sz="2400" dirty="0">
                <a:solidFill>
                  <a:srgbClr val="000080"/>
                </a:solidFill>
                <a:effectLst/>
                <a:latin typeface="Times New Roman" panose="02020603050405020304" pitchFamily="18" charset="0"/>
                <a:ea typeface="Times New Roman" panose="02020603050405020304" pitchFamily="18" charset="0"/>
              </a:rPr>
              <a:t>по кабелю или  обратный параметр – </a:t>
            </a:r>
            <a:r>
              <a:rPr lang="ru-RU" sz="2400" b="1" dirty="0">
                <a:solidFill>
                  <a:srgbClr val="0000FF"/>
                </a:solidFill>
                <a:effectLst/>
                <a:latin typeface="Times New Roman" panose="02020603050405020304" pitchFamily="18" charset="0"/>
                <a:ea typeface="Times New Roman" panose="02020603050405020304" pitchFamily="18" charset="0"/>
              </a:rPr>
              <a:t>задержка сигнала на метр длины кабеля</a:t>
            </a:r>
            <a:r>
              <a:rPr lang="ru-RU" sz="2400" dirty="0">
                <a:solidFill>
                  <a:srgbClr val="0000FF"/>
                </a:solidFill>
                <a:effectLst/>
                <a:latin typeface="Times New Roman" panose="02020603050405020304" pitchFamily="18" charset="0"/>
                <a:ea typeface="Times New Roman" panose="02020603050405020304" pitchFamily="18" charset="0"/>
              </a:rPr>
              <a:t>.</a:t>
            </a:r>
            <a:r>
              <a:rPr lang="ru-RU" sz="2400" dirty="0">
                <a:solidFill>
                  <a:srgbClr val="000080"/>
                </a:solidFill>
                <a:effectLst/>
                <a:latin typeface="Times New Roman" panose="02020603050405020304" pitchFamily="18" charset="0"/>
                <a:ea typeface="Times New Roman" panose="02020603050405020304" pitchFamily="18" charset="0"/>
              </a:rPr>
              <a:t> Этот параметр имеет принципиальное значение при выборе длины сети. Типичные величины скорости распространения сигнала – от 0,6 до 0,8 от скорости распространения света в вакууме. Соответственно типичные величины задержек – от 4 до 5 </a:t>
            </a:r>
            <a:r>
              <a:rPr lang="ru-RU" sz="2400" dirty="0" err="1">
                <a:solidFill>
                  <a:srgbClr val="000080"/>
                </a:solidFill>
                <a:effectLst/>
                <a:latin typeface="Times New Roman" panose="02020603050405020304" pitchFamily="18" charset="0"/>
                <a:ea typeface="Times New Roman" panose="02020603050405020304" pitchFamily="18" charset="0"/>
              </a:rPr>
              <a:t>нс</a:t>
            </a:r>
            <a:r>
              <a:rPr lang="ru-RU" sz="2400" dirty="0">
                <a:solidFill>
                  <a:srgbClr val="000080"/>
                </a:solidFill>
                <a:effectLst/>
                <a:latin typeface="Times New Roman" panose="02020603050405020304" pitchFamily="18" charset="0"/>
                <a:ea typeface="Times New Roman" panose="02020603050405020304" pitchFamily="18" charset="0"/>
              </a:rPr>
              <a:t>/м.</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760353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1180</TotalTime>
  <Words>757</Words>
  <Application>Microsoft Office PowerPoint</Application>
  <PresentationFormat>Широкоэкранный</PresentationFormat>
  <Paragraphs>38</Paragraphs>
  <Slides>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Arial</vt:lpstr>
      <vt:lpstr>Bookman Old Style</vt:lpstr>
      <vt:lpstr>Georgia</vt:lpstr>
      <vt:lpstr>Merriweather</vt:lpstr>
      <vt:lpstr>Times New Roman</vt:lpstr>
      <vt:lpstr>Verdana</vt:lpstr>
      <vt:lpstr>默认设计模板</vt:lpstr>
      <vt:lpstr>Классификация  линий связи. Характеристики линий связи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E-group</dc:creator>
  <cp:lastModifiedBy>E-group</cp:lastModifiedBy>
  <cp:revision>13</cp:revision>
  <dcterms:created xsi:type="dcterms:W3CDTF">2021-03-16T12:19:42Z</dcterms:created>
  <dcterms:modified xsi:type="dcterms:W3CDTF">2021-09-11T06:27:47Z</dcterms:modified>
</cp:coreProperties>
</file>