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77" r:id="rId3"/>
    <p:sldId id="279" r:id="rId4"/>
    <p:sldId id="278" r:id="rId5"/>
    <p:sldId id="280" r:id="rId6"/>
    <p:sldId id="284" r:id="rId7"/>
    <p:sldId id="281" r:id="rId8"/>
    <p:sldId id="282" r:id="rId9"/>
    <p:sldId id="283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67" r:id="rId1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3601"/>
            <a:ext cx="10363200" cy="1012825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altLang="zh-CN"/>
              <a:t>Образец заголовка</a:t>
            </a:r>
            <a:endParaRPr 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200400"/>
            <a:ext cx="8534400" cy="76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ru-RU" altLang="zh-CN"/>
              <a:t>Образец подзаголовка</a:t>
            </a:r>
            <a:endParaRPr lang="zh-CN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B0D5D2F-607F-4B72-9A5B-B8C0E2981B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C41897A-55BB-47B5-A1BC-1E0BA05DF111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1DBFD1-B681-404A-9582-270FB29208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CD8097-1CF4-48F8-902C-45775DE8E5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BC8F28-DCE2-49D4-BE08-D37A43F6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04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C8850F-A140-4C09-A98B-A8106BF6D7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1897A-55BB-47B5-A1BC-1E0BA05DF111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9B984B-9864-4553-A3CB-FAE44F33A0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84E57D-3033-4DC4-913A-A6EEAAC0FE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C8F28-DCE2-49D4-BE08-D37A43F6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17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650B4E-8558-4153-83B7-26F8512785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1897A-55BB-47B5-A1BC-1E0BA05DF111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B81408-B94C-4701-9EF0-BDACDD4A4D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7BAC87-9D4C-42C9-A197-9F9812714F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C8F28-DCE2-49D4-BE08-D37A43F6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34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481F2B-86C1-4492-8F1B-F3F2B37295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1897A-55BB-47B5-A1BC-1E0BA05DF111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75B99A-2929-46E5-9EB4-F69A327319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C7BA16-AC5D-469A-BF61-CF18007360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C8F28-DCE2-49D4-BE08-D37A43F6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63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F12E4F-DFDC-4E6C-B271-A95DDE21DF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1897A-55BB-47B5-A1BC-1E0BA05DF111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186CD0-3610-4984-9687-93ED049B4D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26724C-92DB-4E1B-A6F3-CDD0F56D33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C8F28-DCE2-49D4-BE08-D37A43F6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84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F71A5F-3359-42EB-9B7C-1DF0CDC710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1897A-55BB-47B5-A1BC-1E0BA05DF111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789C1-A7E3-497B-A9CB-F057847A6B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0E64E5-6DF2-4BC7-ACCD-8D2C5AE5EB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C8F28-DCE2-49D4-BE08-D37A43F6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4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E44B11-A953-46BC-89A2-9534F8934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1897A-55BB-47B5-A1BC-1E0BA05DF111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A688DC9-5E9A-447C-85A4-39FF3C7AA3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4E0EFE0-C70A-48B9-90F8-89758B4CB6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C8F28-DCE2-49D4-BE08-D37A43F6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91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8C85106-1849-443A-AB14-54225C7389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1897A-55BB-47B5-A1BC-1E0BA05DF111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27103B-A158-442C-97FA-CB718C8465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5D41561-8A3E-49D2-8A3F-37D9164D5E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C8F28-DCE2-49D4-BE08-D37A43F6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21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A7E75B6-D35F-442A-B42A-A8C9920D03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1897A-55BB-47B5-A1BC-1E0BA05DF111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015FD7B-1605-45E7-A899-48011E005A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971AAD2-A5DC-4119-B5CC-1EDDBF455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C8F28-DCE2-49D4-BE08-D37A43F6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67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ACB8C8-44ED-43B3-B14F-5F6AD8C11F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1897A-55BB-47B5-A1BC-1E0BA05DF111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1D28CD-A95C-4719-BB41-837524259E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CD9109-9B78-4CF9-A516-C7A95CE798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C8F28-DCE2-49D4-BE08-D37A43F6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00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E967C-3DEE-4709-B2D6-D0B673C560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1897A-55BB-47B5-A1BC-1E0BA05DF111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C94987-0EC0-4A93-955D-1DC0635D2C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F5BA93-D8ED-4BE4-8D8E-8ED872F6AC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C8F28-DCE2-49D4-BE08-D37A43F6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71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A8C6F2-3C23-4CCF-B83C-8CE25B36D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ru-RU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115F9DF-3830-4E44-B7B8-8583195AEA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31B66EB-1FA9-4898-BD8C-23DE8D21998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宋体" charset="-122"/>
              </a:defRPr>
            </a:lvl1pPr>
          </a:lstStyle>
          <a:p>
            <a:fld id="{1C41897A-55BB-47B5-A1BC-1E0BA05DF111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98F94BD-2539-4484-BAAD-72D0B60672A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宋体" charset="-122"/>
              </a:defRPr>
            </a:lvl1pPr>
          </a:lstStyle>
          <a:p>
            <a:endParaRPr 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2FFE701-4FA5-4744-8A3D-4C509A2B6D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BC8F28-DCE2-49D4-BE08-D37A43F6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82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35C05-BCBC-4DB0-B65E-24060D246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30487"/>
            <a:ext cx="8986838" cy="1012825"/>
          </a:xfrm>
        </p:spPr>
        <p:txBody>
          <a:bodyPr/>
          <a:lstStyle/>
          <a:p>
            <a:pPr algn="ctr"/>
            <a:r>
              <a:rPr lang="ru-RU" sz="4800" b="1" i="1" dirty="0">
                <a:solidFill>
                  <a:srgbClr val="0070C0"/>
                </a:solidFill>
                <a:latin typeface="Georgia" panose="02040502050405020303" pitchFamily="18" charset="0"/>
              </a:rPr>
              <a:t>Виды кабелей.</a:t>
            </a:r>
            <a:br>
              <a:rPr lang="ru-RU" sz="4800" b="1" i="1" dirty="0">
                <a:solidFill>
                  <a:srgbClr val="0070C0"/>
                </a:solidFill>
                <a:latin typeface="Georgia" panose="02040502050405020303" pitchFamily="18" charset="0"/>
              </a:rPr>
            </a:br>
            <a:r>
              <a:rPr lang="ru-RU" sz="4800" b="1" i="1" dirty="0">
                <a:solidFill>
                  <a:srgbClr val="0070C0"/>
                </a:solidFill>
                <a:latin typeface="Georgia" panose="02040502050405020303" pitchFamily="18" charset="0"/>
              </a:rPr>
              <a:t> Их строение, характеристики, назначение и применение</a:t>
            </a:r>
          </a:p>
        </p:txBody>
      </p:sp>
    </p:spTree>
    <p:extLst>
      <p:ext uri="{BB962C8B-B14F-4D97-AF65-F5344CB8AC3E}">
        <p14:creationId xmlns:p14="http://schemas.microsoft.com/office/powerpoint/2010/main" val="2384561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E313021-3B75-44BB-8B95-23EE13D63703}"/>
              </a:ext>
            </a:extLst>
          </p:cNvPr>
          <p:cNvSpPr/>
          <p:nvPr/>
        </p:nvSpPr>
        <p:spPr>
          <a:xfrm>
            <a:off x="876298" y="434073"/>
            <a:ext cx="91106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Величина перекрестной наводки на ближнем конце</a:t>
            </a:r>
            <a:r>
              <a:rPr lang="ru-RU" sz="24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NEXT</a:t>
            </a:r>
            <a:r>
              <a:rPr lang="ru-RU" sz="24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Near End </a:t>
            </a:r>
            <a:r>
              <a:rPr lang="en-US" sz="2400" dirty="0" err="1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CrossTalk</a:t>
            </a:r>
            <a:r>
              <a:rPr lang="ru-RU" sz="24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 Он характеризует влияние разных проводов в кабеле друг на друга. </a:t>
            </a:r>
            <a:endParaRPr lang="ru-BY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DC8155-52DA-441F-9100-6376FB696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0" r="28316"/>
          <a:stretch/>
        </p:blipFill>
        <p:spPr>
          <a:xfrm>
            <a:off x="247648" y="434073"/>
            <a:ext cx="628650" cy="111442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D0F4A0C-3888-43FE-A4BF-DAFB324E994E}"/>
              </a:ext>
            </a:extLst>
          </p:cNvPr>
          <p:cNvSpPr/>
          <p:nvPr/>
        </p:nvSpPr>
        <p:spPr>
          <a:xfrm>
            <a:off x="876298" y="2272784"/>
            <a:ext cx="100965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Максимально допустимая величина рабочей емкости каждой из витых пар кабелей категории 4 и 5.</a:t>
            </a:r>
            <a:r>
              <a:rPr lang="ru-RU" sz="24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Она должна составлять не более 17 </a:t>
            </a:r>
            <a:r>
              <a:rPr lang="ru-RU" sz="2400" dirty="0" err="1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нФ</a:t>
            </a:r>
            <a:r>
              <a:rPr lang="ru-RU" sz="24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на 305 метров (1000 футов) при частоте сигнала 1 кГц и температуре окружающей среды 20°С</a:t>
            </a:r>
            <a:endParaRPr lang="ru-BY" sz="2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8FD398-A644-41E2-851F-FD134A0C9EC8}"/>
              </a:ext>
            </a:extLst>
          </p:cNvPr>
          <p:cNvSpPr/>
          <p:nvPr/>
        </p:nvSpPr>
        <p:spPr>
          <a:xfrm>
            <a:off x="876298" y="4480827"/>
            <a:ext cx="98393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14300" algn="just">
              <a:spcAft>
                <a:spcPts val="0"/>
              </a:spcAft>
            </a:pPr>
            <a:r>
              <a:rPr lang="ru-RU" sz="2400" b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Еще один важный параметр любого кабеля</a:t>
            </a:r>
            <a:r>
              <a:rPr lang="ru-RU" sz="24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который жестко не определяется стандартом, но может существенно повлиять на работоспособность сети, – это скорость распространения сигнала в кабеле или, другими словами, </a:t>
            </a:r>
            <a:r>
              <a:rPr lang="ru-RU" sz="2400" b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задержка распространения сигнала в кабеле</a:t>
            </a:r>
            <a:r>
              <a:rPr lang="ru-RU" sz="24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 расчете на единицу длины.</a:t>
            </a:r>
            <a:endParaRPr lang="ru-BY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DA72BD-ED6F-4683-9D8D-ACDA96E13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0" r="28316"/>
          <a:stretch/>
        </p:blipFill>
        <p:spPr>
          <a:xfrm>
            <a:off x="247648" y="2392146"/>
            <a:ext cx="628650" cy="11144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927DE3-9078-48C9-A7EE-00FF02F0B3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0" r="28316"/>
          <a:stretch/>
        </p:blipFill>
        <p:spPr>
          <a:xfrm>
            <a:off x="247648" y="4600188"/>
            <a:ext cx="6286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14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E34041-5823-47FB-B81C-DB943AB7D692}"/>
              </a:ext>
            </a:extLst>
          </p:cNvPr>
          <p:cNvSpPr txBox="1"/>
          <p:nvPr/>
        </p:nvSpPr>
        <p:spPr>
          <a:xfrm>
            <a:off x="509394" y="156834"/>
            <a:ext cx="925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Коаксиальные кабели</a:t>
            </a:r>
            <a:endParaRPr lang="ru-RU" sz="4000" b="1" dirty="0">
              <a:solidFill>
                <a:srgbClr val="FF00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987F80-EE18-4EB5-A5F9-F8C945B3F56B}"/>
              </a:ext>
            </a:extLst>
          </p:cNvPr>
          <p:cNvSpPr txBox="1"/>
          <p:nvPr/>
        </p:nvSpPr>
        <p:spPr>
          <a:xfrm>
            <a:off x="377890" y="1021416"/>
            <a:ext cx="10203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Коаксиальный кабель представляет собой электрический кабель, состоящий из центрального медного провода и металлической оплетки (экрана), разделенных между собой слоем диэлектрика (внутренней изоляции) и помещенных в общую внешнюю оболочку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A08948-8E3C-4D61-8F86-72ADF5C56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369" y="3268185"/>
            <a:ext cx="9214523" cy="292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8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935923-2373-4849-A9E7-97F439F62577}"/>
              </a:ext>
            </a:extLst>
          </p:cNvPr>
          <p:cNvSpPr txBox="1"/>
          <p:nvPr/>
        </p:nvSpPr>
        <p:spPr>
          <a:xfrm>
            <a:off x="359229" y="1038399"/>
            <a:ext cx="10968134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 algn="just">
              <a:spcBef>
                <a:spcPts val="60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Существует два основных типа коаксиального кабеля: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 algn="just">
              <a:spcBef>
                <a:spcPts val="60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342900" algn="l"/>
              </a:tabLst>
            </a:pPr>
            <a:r>
              <a:rPr lang="ru-RU" sz="28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тонкий </a:t>
            </a:r>
            <a:r>
              <a:rPr lang="ru-RU" sz="2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кабель, имеющий диаметр около 0,5 см, более гибкий;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342900" algn="l"/>
              </a:tabLst>
            </a:pPr>
            <a:r>
              <a:rPr lang="ru-RU" sz="28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толстый</a:t>
            </a:r>
            <a:r>
              <a:rPr lang="ru-RU" sz="2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кабель, диаметром около 1 см, значительно более жесткий. Он представляет собой классический вариант коаксиального кабеля, который уже почти полностью вытеснен современным тонким кабелем.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 algn="just">
              <a:spcBef>
                <a:spcPts val="600"/>
              </a:spcBef>
              <a:spcAft>
                <a:spcPts val="0"/>
              </a:spcAft>
            </a:pPr>
            <a:r>
              <a:rPr lang="ru-RU" sz="2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0714A-FB60-49F6-AB2B-02C934FC45CF}"/>
              </a:ext>
            </a:extLst>
          </p:cNvPr>
          <p:cNvSpPr txBox="1"/>
          <p:nvPr/>
        </p:nvSpPr>
        <p:spPr>
          <a:xfrm>
            <a:off x="359229" y="4885606"/>
            <a:ext cx="111734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 algn="just">
              <a:spcBef>
                <a:spcPts val="60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Типичные величины задержки распространения сигнала в коаксиальном кабеле составляют для тонкого кабеля около 5 </a:t>
            </a:r>
            <a:r>
              <a:rPr lang="ru-RU" sz="2400" dirty="0" err="1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нс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/м, а для толстого – около 4,5 </a:t>
            </a:r>
            <a:r>
              <a:rPr lang="ru-RU" sz="2400" dirty="0" err="1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нс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/м.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880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7436E7-CC40-49CE-B392-0EA8E2AE9114}"/>
              </a:ext>
            </a:extLst>
          </p:cNvPr>
          <p:cNvSpPr txBox="1"/>
          <p:nvPr/>
        </p:nvSpPr>
        <p:spPr>
          <a:xfrm>
            <a:off x="509394" y="156834"/>
            <a:ext cx="925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340" algn="l">
              <a:spcBef>
                <a:spcPts val="600"/>
              </a:spcBef>
              <a:spcAft>
                <a:spcPts val="0"/>
              </a:spcAft>
            </a:pPr>
            <a:r>
              <a:rPr lang="ru-RU" sz="36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Оптоволоконные кабели</a:t>
            </a:r>
            <a:endParaRPr lang="ru-RU" sz="4000" b="1" dirty="0">
              <a:solidFill>
                <a:srgbClr val="FF00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A9F2B-35A0-40AE-9FD9-7AB3756253A3}"/>
              </a:ext>
            </a:extLst>
          </p:cNvPr>
          <p:cNvSpPr txBox="1"/>
          <p:nvPr/>
        </p:nvSpPr>
        <p:spPr>
          <a:xfrm>
            <a:off x="247260" y="803165"/>
            <a:ext cx="110054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 algn="just">
              <a:spcBef>
                <a:spcPts val="60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Оптоволоконный (он же волоконно-оптический) кабель – информация передается не электрическим сигналом, а световым. Главный его элемент – это прозрачное стекловолокно, по которому свет проходит на огромные расстояния (до десятков километров) с незначительным ослаблением.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E756A7-B040-4E6F-A486-4DAA3C224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077" y="2348916"/>
            <a:ext cx="8617459" cy="2657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F088EB-FA3C-421E-8444-5F8592466AA3}"/>
              </a:ext>
            </a:extLst>
          </p:cNvPr>
          <p:cNvSpPr txBox="1"/>
          <p:nvPr/>
        </p:nvSpPr>
        <p:spPr>
          <a:xfrm>
            <a:off x="509394" y="5006350"/>
            <a:ext cx="110054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место центрального медного провода здесь используется тонкое </a:t>
            </a:r>
            <a:r>
              <a:rPr lang="ru-RU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(диаметром около 1 – 10 мкм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стекловолокно, а вместо внутренней изоляции – стеклянная или пластиковая оболочка, не позволяющая свету выходить за пределы стекловолокна. Металлическая оплетка кабеля обычно отсутствует.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4712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79700DB-E31F-41CC-9F4E-9BAFF5ECC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427151"/>
              </p:ext>
            </p:extLst>
          </p:nvPr>
        </p:nvGraphicFramePr>
        <p:xfrm>
          <a:off x="2032000" y="719664"/>
          <a:ext cx="8707718" cy="4621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859">
                  <a:extLst>
                    <a:ext uri="{9D8B030D-6E8A-4147-A177-3AD203B41FA5}">
                      <a16:colId xmlns:a16="http://schemas.microsoft.com/office/drawing/2014/main" val="1860474567"/>
                    </a:ext>
                  </a:extLst>
                </a:gridCol>
                <a:gridCol w="4353859">
                  <a:extLst>
                    <a:ext uri="{9D8B030D-6E8A-4147-A177-3AD203B41FA5}">
                      <a16:colId xmlns:a16="http://schemas.microsoft.com/office/drawing/2014/main" val="2877776499"/>
                    </a:ext>
                  </a:extLst>
                </a:gridCol>
              </a:tblGrid>
              <a:tr h="1198783">
                <a:tc>
                  <a:txBody>
                    <a:bodyPr/>
                    <a:lstStyle/>
                    <a:p>
                      <a:pPr algn="ctr"/>
                      <a:r>
                        <a:rPr lang="ru-RU" sz="80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890756"/>
                  </a:ext>
                </a:extLst>
              </a:tr>
              <a:tr h="331125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84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974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F426E2-B5DD-48BD-B3B0-EF3A42D2DD08}"/>
              </a:ext>
            </a:extLst>
          </p:cNvPr>
          <p:cNvSpPr txBox="1"/>
          <p:nvPr/>
        </p:nvSpPr>
        <p:spPr>
          <a:xfrm>
            <a:off x="537882" y="253588"/>
            <a:ext cx="10004612" cy="2908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 algn="just">
              <a:spcBef>
                <a:spcPts val="60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Существуют два различных типа оптоволоконного кабеля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 algn="just">
              <a:spcBef>
                <a:spcPts val="60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-  </a:t>
            </a:r>
            <a:r>
              <a:rPr lang="ru-RU" sz="24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многомодовый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или мультимодовый кабель, более дешевый, но менее качественный;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 algn="just">
              <a:spcBef>
                <a:spcPts val="60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- </a:t>
            </a:r>
            <a:r>
              <a:rPr lang="ru-RU" sz="24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одномодовый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кабель, более дорогой, но имеет лучшие характеристики по сравнению с первым.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 algn="just">
              <a:spcBef>
                <a:spcPts val="60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Суть различия между этими двумя типами сводится к разным режимам прохождения световых лучей в кабеле.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020F41-C8BF-46B6-9BB3-B16A83B4B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31" y="3429000"/>
            <a:ext cx="5717269" cy="887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EC869D-F61B-4954-AF83-2F0A9F56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433482"/>
            <a:ext cx="5717269" cy="9013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F6B7F0-3C28-4F9D-A89C-DCBA03F9C5A6}"/>
              </a:ext>
            </a:extLst>
          </p:cNvPr>
          <p:cNvSpPr txBox="1"/>
          <p:nvPr/>
        </p:nvSpPr>
        <p:spPr>
          <a:xfrm>
            <a:off x="6535149" y="4606197"/>
            <a:ext cx="54485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Распространение света в многомодовом кабеле</a:t>
            </a:r>
            <a:endParaRPr lang="ru-RU" sz="20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8478B-0332-4103-ACEF-A7F55EDD1CB3}"/>
              </a:ext>
            </a:extLst>
          </p:cNvPr>
          <p:cNvSpPr txBox="1"/>
          <p:nvPr/>
        </p:nvSpPr>
        <p:spPr>
          <a:xfrm>
            <a:off x="378731" y="4606197"/>
            <a:ext cx="60990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Распространение света в одномодовом кабеле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96676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31437-348C-41D9-9F7C-5488CEE6615D}"/>
              </a:ext>
            </a:extLst>
          </p:cNvPr>
          <p:cNvSpPr txBox="1"/>
          <p:nvPr/>
        </p:nvSpPr>
        <p:spPr>
          <a:xfrm>
            <a:off x="675861" y="518124"/>
            <a:ext cx="6096000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 algn="l">
              <a:spcBef>
                <a:spcPts val="600"/>
              </a:spcBef>
            </a:pPr>
            <a:r>
              <a:rPr lang="ru-RU" sz="4000" b="1" i="0" baseline="3000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Бескабельные каналы связи</a:t>
            </a:r>
            <a:endParaRPr lang="ru-RU" sz="4000" b="1" i="1" baseline="30000" dirty="0">
              <a:solidFill>
                <a:srgbClr val="FF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645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C7545B-1B6D-4DAF-BC52-8F48F30D747D}"/>
              </a:ext>
            </a:extLst>
          </p:cNvPr>
          <p:cNvSpPr txBox="1"/>
          <p:nvPr/>
        </p:nvSpPr>
        <p:spPr>
          <a:xfrm>
            <a:off x="858416" y="1340986"/>
            <a:ext cx="116072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i="1" dirty="0">
                <a:solidFill>
                  <a:srgbClr val="0070C0"/>
                </a:solidFill>
                <a:latin typeface="Georgia" panose="02040502050405020303" pitchFamily="18" charset="0"/>
              </a:rPr>
              <a:t>До новых </a:t>
            </a:r>
          </a:p>
          <a:p>
            <a:r>
              <a:rPr lang="ru-RU" sz="8000" b="1" i="1" dirty="0">
                <a:solidFill>
                  <a:srgbClr val="0070C0"/>
                </a:solidFill>
                <a:latin typeface="Georgia" panose="02040502050405020303" pitchFamily="18" charset="0"/>
              </a:rPr>
              <a:t>            встреч!!!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FC814C-5296-4209-AE54-91E76ABA7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8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DE255F8-241E-4AB1-89EA-942FCF94C4BB}"/>
              </a:ext>
            </a:extLst>
          </p:cNvPr>
          <p:cNvSpPr/>
          <p:nvPr/>
        </p:nvSpPr>
        <p:spPr>
          <a:xfrm>
            <a:off x="319088" y="326380"/>
            <a:ext cx="99393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Физические   кабели   являются   наиболее распространенными  носителями   для   сетевых   коммуникаций.</a:t>
            </a:r>
            <a:endParaRPr lang="ru-BY" sz="2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B5DBE27-1387-46DB-8D9D-BB2CE2EDBDC2}"/>
              </a:ext>
            </a:extLst>
          </p:cNvPr>
          <p:cNvSpPr/>
          <p:nvPr/>
        </p:nvSpPr>
        <p:spPr>
          <a:xfrm>
            <a:off x="319088" y="1383477"/>
            <a:ext cx="9753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lang="ru-RU" sz="28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Для организации связи в сетях используются следующие понятия</a:t>
            </a:r>
            <a:r>
              <a:rPr lang="ru-RU" sz="2800" b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BY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800100" algn="just">
              <a:spcAft>
                <a:spcPts val="0"/>
              </a:spcAft>
            </a:pPr>
            <a:r>
              <a:rPr lang="ru-RU" sz="28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- кабели связи (</a:t>
            </a:r>
            <a:r>
              <a:rPr lang="ru-RU" sz="2800" dirty="0"/>
              <a:t>это   длинномерное   изделие   электротехнической промышленности. Из кабелей связи и других элементов (монтаж, крепеж и т.д.) строят </a:t>
            </a:r>
            <a:r>
              <a:rPr lang="ru-RU" sz="2800" i="1" dirty="0"/>
              <a:t>линии </a:t>
            </a:r>
            <a:r>
              <a:rPr lang="ru-RU" sz="2800" dirty="0"/>
              <a:t>связи</a:t>
            </a:r>
            <a:r>
              <a:rPr lang="ru-RU" sz="28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ru-BY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800100" algn="just">
              <a:spcAft>
                <a:spcPts val="0"/>
              </a:spcAft>
            </a:pPr>
            <a:r>
              <a:rPr lang="ru-RU" sz="28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- линии связи (</a:t>
            </a:r>
            <a:r>
              <a:rPr lang="ru-RU" sz="2800" dirty="0"/>
              <a:t>кроме  кабелей,  входят</a:t>
            </a:r>
            <a:r>
              <a:rPr lang="ru-RU" sz="2800" b="1" dirty="0"/>
              <a:t>:</a:t>
            </a:r>
            <a:r>
              <a:rPr lang="ru-RU" sz="2800" dirty="0"/>
              <a:t>  траншеи, колодцы, муфты, переходы  через  реки,  моря  и  океаны,  а  также  </a:t>
            </a:r>
            <a:r>
              <a:rPr lang="ru-RU" sz="2800" dirty="0" err="1"/>
              <a:t>грозозащита</a:t>
            </a:r>
            <a:r>
              <a:rPr lang="ru-RU" sz="2800" dirty="0"/>
              <a:t>  (равно как и  другие  виды  защиты)  линий</a:t>
            </a:r>
            <a:r>
              <a:rPr lang="ru-RU" sz="28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ru-BY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800100" algn="just">
              <a:spcAft>
                <a:spcPts val="0"/>
              </a:spcAft>
            </a:pPr>
            <a:r>
              <a:rPr lang="ru-RU" sz="28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- каналы связи.</a:t>
            </a:r>
            <a:endParaRPr lang="ru-BY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0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39A5320-5D44-4257-AEEA-DF7E85EBB52C}"/>
              </a:ext>
            </a:extLst>
          </p:cNvPr>
          <p:cNvSpPr/>
          <p:nvPr/>
        </p:nvSpPr>
        <p:spPr>
          <a:xfrm>
            <a:off x="2886076" y="838959"/>
            <a:ext cx="7786686" cy="1653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Кабельная система должна соответствовать условиям ее применения. К числу факторов, влияющих на стоимость и пропускную способность кабеля, относятся следующие: </a:t>
            </a:r>
            <a:endParaRPr lang="ru-BY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5F6E20B-254A-4029-9705-270F79C8390C}"/>
              </a:ext>
            </a:extLst>
          </p:cNvPr>
          <p:cNvSpPr/>
          <p:nvPr/>
        </p:nvSpPr>
        <p:spPr>
          <a:xfrm>
            <a:off x="947737" y="2747469"/>
            <a:ext cx="7896226" cy="2828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Простота установки.</a:t>
            </a: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Экранирование. </a:t>
            </a:r>
            <a:endParaRPr lang="ru-BY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Перекрестные помехи. </a:t>
            </a:r>
            <a:endParaRPr lang="ru-BY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передачи информации (полоса пропускания). </a:t>
            </a: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Стоимость. </a:t>
            </a:r>
            <a:endParaRPr lang="ru-BY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Затухание сигнала. </a:t>
            </a:r>
            <a:endParaRPr lang="ru-BY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448085-6DE0-4F9E-A272-481F18DEF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1" y="376996"/>
            <a:ext cx="2343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5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928E31-C5E5-4558-B935-59F1CCE3D74B}"/>
              </a:ext>
            </a:extLst>
          </p:cNvPr>
          <p:cNvSpPr txBox="1"/>
          <p:nvPr/>
        </p:nvSpPr>
        <p:spPr>
          <a:xfrm>
            <a:off x="680844" y="393052"/>
            <a:ext cx="9255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Типы кабелей</a:t>
            </a:r>
            <a:endParaRPr lang="ru-RU" sz="3200" b="1" dirty="0">
              <a:latin typeface="Bookman Old Style" panose="020506040505050202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B8F3C9C-8507-40B5-9514-DF5DA5DA70AC}"/>
              </a:ext>
            </a:extLst>
          </p:cNvPr>
          <p:cNvSpPr/>
          <p:nvPr/>
        </p:nvSpPr>
        <p:spPr>
          <a:xfrm>
            <a:off x="476249" y="977827"/>
            <a:ext cx="100107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ru-RU" sz="28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электрические кабели </a:t>
            </a:r>
            <a:r>
              <a:rPr lang="ru-RU" sz="2800" b="1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 основе</a:t>
            </a:r>
            <a:r>
              <a:rPr lang="ru-RU" sz="2800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витых пар</a:t>
            </a:r>
            <a:r>
              <a:rPr lang="ru-RU" sz="28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проводов, которые делятся на </a:t>
            </a:r>
            <a:r>
              <a:rPr lang="ru-RU" sz="2800" i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экранированные</a:t>
            </a:r>
            <a:r>
              <a:rPr lang="ru-RU" sz="28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shielded twisted pair</a:t>
            </a:r>
            <a:r>
              <a:rPr lang="ru-RU" sz="28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STP</a:t>
            </a:r>
            <a:r>
              <a:rPr lang="ru-RU" sz="28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и </a:t>
            </a:r>
            <a:r>
              <a:rPr lang="ru-RU" sz="2800" i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неэкранированные</a:t>
            </a:r>
            <a:r>
              <a:rPr lang="ru-RU" sz="28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unshielded twisted pair</a:t>
            </a:r>
            <a:r>
              <a:rPr lang="ru-RU" sz="28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UTP</a:t>
            </a:r>
            <a:r>
              <a:rPr lang="ru-RU" sz="28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ru-BY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-  </a:t>
            </a:r>
            <a:r>
              <a:rPr lang="ru-RU" sz="28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электрические  </a:t>
            </a:r>
            <a:r>
              <a:rPr lang="ru-RU" sz="2800" b="1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коаксиальные</a:t>
            </a:r>
            <a:r>
              <a:rPr lang="ru-RU" sz="28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кабели;</a:t>
            </a:r>
            <a:endParaRPr lang="ru-BY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-  </a:t>
            </a:r>
            <a:r>
              <a:rPr lang="ru-RU" sz="2800" b="1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оптоволоконные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кабели</a:t>
            </a:r>
            <a:r>
              <a:rPr lang="ru-RU" sz="28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dirty="0" err="1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fibre</a:t>
            </a:r>
            <a:r>
              <a:rPr lang="en-US" sz="28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optic</a:t>
            </a:r>
            <a:r>
              <a:rPr lang="ru-RU" sz="28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BY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4A67F-32EC-4310-BBAB-48F58484E8B1}"/>
              </a:ext>
            </a:extLst>
          </p:cNvPr>
          <p:cNvSpPr txBox="1"/>
          <p:nvPr/>
        </p:nvSpPr>
        <p:spPr>
          <a:xfrm>
            <a:off x="680844" y="3655483"/>
            <a:ext cx="9255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Стандарты</a:t>
            </a:r>
            <a:endParaRPr lang="ru-RU" sz="3200" b="1" dirty="0"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20472EC-DF9C-46A0-B887-6498BB5DEEBF}"/>
              </a:ext>
            </a:extLst>
          </p:cNvPr>
          <p:cNvSpPr/>
          <p:nvPr/>
        </p:nvSpPr>
        <p:spPr>
          <a:xfrm>
            <a:off x="545451" y="4240258"/>
            <a:ext cx="78413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американский стандарт ЕIА/TIA568A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международный стандарт ISO/IEC 11801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европейский стандарт EN50173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фирменный стандарт компании IBM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157841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AF16FE-93EA-4301-A18F-8FE4D2F45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47" y="185953"/>
            <a:ext cx="5952381" cy="345714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794CF6-219E-46E4-ABDF-940751F6D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174" y="3562520"/>
            <a:ext cx="5880953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8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FB76DD0-30A8-4941-9032-C9749DF1957C}"/>
              </a:ext>
            </a:extLst>
          </p:cNvPr>
          <p:cNvSpPr/>
          <p:nvPr/>
        </p:nvSpPr>
        <p:spPr>
          <a:xfrm>
            <a:off x="376236" y="2027027"/>
            <a:ext cx="9525001" cy="2520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Типичная иерархическая структура структурированной кабельной системы включает: </a:t>
            </a:r>
            <a:endParaRPr lang="ru-BY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1143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горизонтальные подсистемы (в пределах этажа); </a:t>
            </a:r>
            <a:endParaRPr lang="ru-BY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1143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вертикальные подсистемы (внутри здания); </a:t>
            </a:r>
            <a:endParaRPr lang="ru-BY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1143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подсистему кампуса (в пределах одной территории с несколькими зданиями).</a:t>
            </a:r>
            <a:endParaRPr lang="ru-BY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42C00-D07F-49B9-AE86-365909008E05}"/>
              </a:ext>
            </a:extLst>
          </p:cNvPr>
          <p:cNvSpPr txBox="1"/>
          <p:nvPr/>
        </p:nvSpPr>
        <p:spPr>
          <a:xfrm>
            <a:off x="713790" y="682594"/>
            <a:ext cx="98671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Выбор типа кабеля для горизонтальных и вертикальных подсистем</a:t>
            </a:r>
            <a:endParaRPr lang="ru-RU" sz="28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41D01-9218-4E47-BBED-FC7005C50C3A}"/>
              </a:ext>
            </a:extLst>
          </p:cNvPr>
          <p:cNvSpPr txBox="1"/>
          <p:nvPr/>
        </p:nvSpPr>
        <p:spPr>
          <a:xfrm>
            <a:off x="509394" y="156834"/>
            <a:ext cx="925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Кабели на основе витых пар</a:t>
            </a:r>
            <a:r>
              <a:rPr lang="ru-RU" sz="3600" dirty="0">
                <a:solidFill>
                  <a:srgbClr val="FF0000"/>
                </a:solidFill>
                <a:latin typeface="Bookman Old Style" panose="02050604050505020204" pitchFamily="18" charset="0"/>
              </a:rPr>
              <a:t> </a:t>
            </a:r>
            <a:endParaRPr lang="ru-BY" sz="36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F4354A1-56FC-4C3D-8799-8EA945015D7B}"/>
              </a:ext>
            </a:extLst>
          </p:cNvPr>
          <p:cNvSpPr/>
          <p:nvPr/>
        </p:nvSpPr>
        <p:spPr>
          <a:xfrm>
            <a:off x="404810" y="803165"/>
            <a:ext cx="99536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Представляет собой несколько пар скрученных попарно изолированных медных проводов в единой диэлектрической (пластиковой) оболочке. Он довольно гибкий и удобный для прокладки. Скручивание проводов позволяет свести к минимуму индуктивные наводки кабелей друг на друга и снизить влияние переходных процессов</a:t>
            </a:r>
            <a:endParaRPr lang="ru-BY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81C727-0405-451E-A4E8-2DDABA73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61" y="2105181"/>
            <a:ext cx="6658132" cy="1033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2FC90EE-05D1-4F9A-A52D-7122AD867C55}"/>
              </a:ext>
            </a:extLst>
          </p:cNvPr>
          <p:cNvSpPr/>
          <p:nvPr/>
        </p:nvSpPr>
        <p:spPr>
          <a:xfrm>
            <a:off x="404809" y="3262438"/>
            <a:ext cx="759619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6695" algn="just">
              <a:spcBef>
                <a:spcPts val="600"/>
              </a:spcBef>
              <a:spcAft>
                <a:spcPts val="0"/>
              </a:spcAft>
            </a:pPr>
            <a:r>
              <a:rPr lang="ru-RU" sz="2000" b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Неэкранированные витые пары</a:t>
            </a:r>
            <a:r>
              <a:rPr lang="ru-RU" sz="20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UTP</a:t>
            </a:r>
            <a:r>
              <a:rPr lang="ru-RU" sz="2000" b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20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характеризуются слабой защищенностью от внешних электромагнитных помех, а также от подслушивания. </a:t>
            </a:r>
            <a:endParaRPr lang="ru-BY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случае </a:t>
            </a:r>
            <a:r>
              <a:rPr lang="ru-RU" sz="2000" b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экранированной витой пары</a:t>
            </a:r>
            <a:r>
              <a:rPr lang="ru-RU" sz="20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000" b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STP</a:t>
            </a:r>
            <a:r>
              <a:rPr lang="ru-RU" sz="20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и  </a:t>
            </a:r>
            <a:r>
              <a:rPr lang="ru-RU" sz="2000" b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FTP</a:t>
            </a:r>
            <a:r>
              <a:rPr lang="ru-RU" sz="20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они помещается в металлическую оплетку-экран для уменьшения излучений кабеля, защиты от внешних электромагнитных помех и снижения взаимного влияния пар проводов друг на друга (перекрестные наводки). </a:t>
            </a:r>
            <a:endParaRPr lang="ru-BY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ED82DF-888E-4FC2-A272-BA1AC4075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76" y="3264730"/>
            <a:ext cx="2833994" cy="255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3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0FE8DD7-D43C-460C-BB39-DEE3D71D31C9}"/>
              </a:ext>
            </a:extLst>
          </p:cNvPr>
          <p:cNvSpPr/>
          <p:nvPr/>
        </p:nvSpPr>
        <p:spPr>
          <a:xfrm>
            <a:off x="114300" y="117693"/>
            <a:ext cx="1128712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spcBef>
                <a:spcPts val="600"/>
              </a:spcBef>
              <a:spcAft>
                <a:spcPts val="0"/>
              </a:spcAft>
            </a:pPr>
            <a:r>
              <a:rPr lang="ru-RU" b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Согласно стандарту </a:t>
            </a:r>
            <a:r>
              <a:rPr lang="en-US" b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EIA</a:t>
            </a:r>
            <a:r>
              <a:rPr lang="ru-RU" b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b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TIA</a:t>
            </a:r>
            <a:r>
              <a:rPr lang="ru-RU" b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568, существуют пять основных и две дополнительные категории кабелей на основе неэкранированной витой пары (</a:t>
            </a:r>
            <a:r>
              <a:rPr lang="en-US" b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UTP</a:t>
            </a:r>
            <a:r>
              <a:rPr lang="ru-RU" b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  <a:endParaRPr lang="ru-BY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b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BY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342900" algn="l"/>
              </a:tabLst>
            </a:pPr>
            <a:r>
              <a:rPr lang="ru-RU" b="1" i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Кабель категории 1 </a:t>
            </a:r>
            <a:r>
              <a:rPr lang="ru-RU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это обычный телефонный кабель (пары проводов не витые), по которому можно передавать только речь. Этот тип кабеля имеет большой разброс параметров (волнового сопротивления, полосы пропускания, перекрестных наводок).</a:t>
            </a: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342900" algn="l"/>
              </a:tabLst>
            </a:pPr>
            <a:r>
              <a:rPr lang="ru-RU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b="1" i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Кабель категории 2 </a:t>
            </a:r>
            <a:r>
              <a:rPr lang="ru-RU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это кабель из витых пар для передачи данных в полосе частот до 1 МГц. В настоящее время он используется редко. Стандарт </a:t>
            </a:r>
            <a:r>
              <a:rPr lang="en-US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EIA</a:t>
            </a:r>
            <a:r>
              <a:rPr lang="ru-RU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TIA</a:t>
            </a:r>
            <a:r>
              <a:rPr lang="ru-RU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568 не различает кабели категорий 1 и 2.</a:t>
            </a:r>
            <a:endParaRPr lang="ru-BY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 </a:t>
            </a:r>
            <a:r>
              <a:rPr lang="ru-RU" b="1" i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Кабель категории 3 </a:t>
            </a:r>
            <a:r>
              <a:rPr lang="ru-RU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это кабель для передачи данных в полосе частот до 16 МГц, состоящий из витых пар с девятью витками проводов на метр длины. Кабель тестируется на все параметры и имеет волновое сопротивление 100 Ом. Это самый простой тип кабелей, рекомендованный стандартом для локальных сетей. Еще недавно он был самым распространенным, но сейчас повсеместно вытесняется кабелем категории 5.</a:t>
            </a:r>
            <a:endParaRPr lang="ru-BY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b="1" i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 Кабель категории 4 </a:t>
            </a:r>
            <a:r>
              <a:rPr lang="ru-RU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это кабель, передающий данные в полосе частот до 20 МГц. Используется редко, так как не слишком заметно отличается от категории 3. Стандартом рекомендуется вместо кабеля категории 3 переходить сразу на кабель категории 5. </a:t>
            </a:r>
            <a:endParaRPr lang="ru-BY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b="1" i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Кабель категории 5 </a:t>
            </a:r>
            <a:r>
              <a:rPr lang="ru-RU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в настоящее время самый совершенный кабель, рассчитанный на передачу данных в полосе частот до 100 МГц. Состоит из витых пар, имеющих не менее 27 витков на метр длины (8 витков на фут). Кабель тестируется на все параметры и имеет волновое сопротивление 100 Ом. Рекомендуется применять его в современных высокоскоростных сетях типа </a:t>
            </a:r>
            <a:r>
              <a:rPr lang="en-US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Fast Ethernet</a:t>
            </a:r>
            <a:r>
              <a:rPr lang="ru-RU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TPFDDI</a:t>
            </a:r>
            <a:r>
              <a:rPr lang="ru-RU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Кабель категории 5 примерно на 30—50% дороже, чем кабель категории 3.</a:t>
            </a:r>
            <a:endParaRPr lang="ru-BY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b="1" i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 Кабель категории 6 </a:t>
            </a:r>
            <a:r>
              <a:rPr lang="ru-RU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перспективный тип кабеля для передачи данных в полосе частот до 200 (или 250) МГц.</a:t>
            </a:r>
            <a:endParaRPr lang="ru-BY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b="1" i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 Кабель категории 7 </a:t>
            </a:r>
            <a:r>
              <a:rPr lang="ru-RU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перспективный тип кабеля для передачи данных в полосе частот до 600 МГц.</a:t>
            </a:r>
            <a:endParaRPr lang="ru-BY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1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99113AC-ABC7-4A10-8418-74E1EE3091D0}"/>
              </a:ext>
            </a:extLst>
          </p:cNvPr>
          <p:cNvSpPr/>
          <p:nvPr/>
        </p:nvSpPr>
        <p:spPr>
          <a:xfrm>
            <a:off x="919162" y="395108"/>
            <a:ext cx="9625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Второй после полосы частот важнейший параметр, задаваемый стандартом, – это максимальное затухание сигнала, передаваемого по кабелю, на разных частотах.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874F93-6BDA-48C8-827D-11A59B7A6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1" y="1041439"/>
            <a:ext cx="7072313" cy="559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5449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</TotalTime>
  <Words>1101</Words>
  <Application>Microsoft Office PowerPoint</Application>
  <PresentationFormat>Широкоэкранный</PresentationFormat>
  <Paragraphs>66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Bookman Old Style</vt:lpstr>
      <vt:lpstr>Calibri</vt:lpstr>
      <vt:lpstr>Georgia</vt:lpstr>
      <vt:lpstr>Times New Roman</vt:lpstr>
      <vt:lpstr>Wingdings</vt:lpstr>
      <vt:lpstr>默认设计模板</vt:lpstr>
      <vt:lpstr>Виды кабелей.  Их строение, характеристики, назначение и применение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E-group</dc:creator>
  <cp:lastModifiedBy>E-group</cp:lastModifiedBy>
  <cp:revision>27</cp:revision>
  <dcterms:created xsi:type="dcterms:W3CDTF">2021-03-16T12:19:42Z</dcterms:created>
  <dcterms:modified xsi:type="dcterms:W3CDTF">2021-09-14T21:28:00Z</dcterms:modified>
</cp:coreProperties>
</file>