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78" r:id="rId3"/>
    <p:sldId id="277" r:id="rId4"/>
    <p:sldId id="279" r:id="rId5"/>
    <p:sldId id="280" r:id="rId6"/>
    <p:sldId id="284" r:id="rId7"/>
    <p:sldId id="282" r:id="rId8"/>
    <p:sldId id="283" r:id="rId9"/>
    <p:sldId id="281" r:id="rId10"/>
    <p:sldId id="286" r:id="rId11"/>
    <p:sldId id="285" r:id="rId12"/>
    <p:sldId id="287" r:id="rId13"/>
    <p:sldId id="288" r:id="rId14"/>
    <p:sldId id="289" r:id="rId15"/>
    <p:sldId id="290" r:id="rId16"/>
    <p:sldId id="291" r:id="rId17"/>
    <p:sldId id="267" r:id="rId1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8" autoAdjust="0"/>
    <p:restoredTop sz="94660"/>
  </p:normalViewPr>
  <p:slideViewPr>
    <p:cSldViewPr snapToGrid="0">
      <p:cViewPr varScale="1">
        <p:scale>
          <a:sx n="54" d="100"/>
          <a:sy n="54" d="100"/>
        </p:scale>
        <p:origin x="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2133601"/>
            <a:ext cx="10363200" cy="1012825"/>
          </a:xfrm>
        </p:spPr>
        <p:txBody>
          <a:bodyPr/>
          <a:lstStyle>
            <a:lvl1pPr algn="l">
              <a:defRPr/>
            </a:lvl1pPr>
          </a:lstStyle>
          <a:p>
            <a:r>
              <a:rPr lang="ru-RU" altLang="zh-CN"/>
              <a:t>Образец заголовка</a:t>
            </a:r>
            <a:endParaRPr lang="zh-CN" dirty="0"/>
          </a:p>
        </p:txBody>
      </p:sp>
      <p:sp>
        <p:nvSpPr>
          <p:cNvPr id="2051" name="Rectangle 3"/>
          <p:cNvSpPr>
            <a:spLocks noGrp="1" noChangeArrowheads="1"/>
          </p:cNvSpPr>
          <p:nvPr>
            <p:ph type="subTitle" idx="1"/>
          </p:nvPr>
        </p:nvSpPr>
        <p:spPr>
          <a:xfrm>
            <a:off x="914400" y="3200400"/>
            <a:ext cx="8534400" cy="762000"/>
          </a:xfrm>
        </p:spPr>
        <p:txBody>
          <a:bodyPr/>
          <a:lstStyle>
            <a:lvl1pPr marL="0" indent="0">
              <a:buFontTx/>
              <a:buNone/>
              <a:defRPr/>
            </a:lvl1pPr>
          </a:lstStyle>
          <a:p>
            <a:r>
              <a:rPr lang="ru-RU" altLang="zh-CN"/>
              <a:t>Образец подзаголовка</a:t>
            </a:r>
            <a:endParaRPr lang="zh-CN" dirty="0"/>
          </a:p>
        </p:txBody>
      </p:sp>
      <p:sp>
        <p:nvSpPr>
          <p:cNvPr id="4" name="Rectangle 4">
            <a:extLst>
              <a:ext uri="{FF2B5EF4-FFF2-40B4-BE49-F238E27FC236}">
                <a16:creationId xmlns:a16="http://schemas.microsoft.com/office/drawing/2014/main" id="{9B0D5D2F-607F-4B72-9A5B-B8C0E2981BAA}"/>
              </a:ext>
            </a:extLst>
          </p:cNvPr>
          <p:cNvSpPr>
            <a:spLocks noGrp="1" noChangeArrowheads="1"/>
          </p:cNvSpPr>
          <p:nvPr>
            <p:ph type="dt" sz="half" idx="10"/>
          </p:nvPr>
        </p:nvSpPr>
        <p:spPr/>
        <p:txBody>
          <a:bodyPr/>
          <a:lstStyle>
            <a:lvl1pPr>
              <a:defRPr smtClean="0"/>
            </a:lvl1pPr>
          </a:lstStyle>
          <a:p>
            <a:fld id="{1C41897A-55BB-47B5-A1BC-1E0BA05DF111}" type="datetimeFigureOut">
              <a:rPr lang="ru-RU" smtClean="0"/>
              <a:t>18.09.2021</a:t>
            </a:fld>
            <a:endParaRPr lang="ru-RU"/>
          </a:p>
        </p:txBody>
      </p:sp>
      <p:sp>
        <p:nvSpPr>
          <p:cNvPr id="5" name="Rectangle 5">
            <a:extLst>
              <a:ext uri="{FF2B5EF4-FFF2-40B4-BE49-F238E27FC236}">
                <a16:creationId xmlns:a16="http://schemas.microsoft.com/office/drawing/2014/main" id="{3B1DBFD1-B681-404A-9582-270FB2920840}"/>
              </a:ext>
            </a:extLst>
          </p:cNvPr>
          <p:cNvSpPr>
            <a:spLocks noGrp="1" noChangeArrowheads="1"/>
          </p:cNvSpPr>
          <p:nvPr>
            <p:ph type="ftr" sz="quarter" idx="11"/>
          </p:nvPr>
        </p:nvSpPr>
        <p:spPr/>
        <p:txBody>
          <a:bodyPr/>
          <a:lstStyle>
            <a:lvl1pPr>
              <a:defRPr smtClean="0"/>
            </a:lvl1pPr>
          </a:lstStyle>
          <a:p>
            <a:endParaRPr lang="ru-RU"/>
          </a:p>
        </p:txBody>
      </p:sp>
      <p:sp>
        <p:nvSpPr>
          <p:cNvPr id="6" name="Rectangle 6">
            <a:extLst>
              <a:ext uri="{FF2B5EF4-FFF2-40B4-BE49-F238E27FC236}">
                <a16:creationId xmlns:a16="http://schemas.microsoft.com/office/drawing/2014/main" id="{44CD8097-1CF4-48F8-902C-45775DE8E535}"/>
              </a:ext>
            </a:extLst>
          </p:cNvPr>
          <p:cNvSpPr>
            <a:spLocks noGrp="1" noChangeArrowheads="1"/>
          </p:cNvSpPr>
          <p:nvPr>
            <p:ph type="sldNum" sz="quarter" idx="12"/>
          </p:nvPr>
        </p:nvSpPr>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13304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a:extLst>
              <a:ext uri="{FF2B5EF4-FFF2-40B4-BE49-F238E27FC236}">
                <a16:creationId xmlns:a16="http://schemas.microsoft.com/office/drawing/2014/main" id="{7BC8850F-A140-4C09-A98B-A8106BF6D7F9}"/>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18.09.2021</a:t>
            </a:fld>
            <a:endParaRPr lang="ru-RU"/>
          </a:p>
        </p:txBody>
      </p:sp>
      <p:sp>
        <p:nvSpPr>
          <p:cNvPr id="5" name="Rectangle 5">
            <a:extLst>
              <a:ext uri="{FF2B5EF4-FFF2-40B4-BE49-F238E27FC236}">
                <a16:creationId xmlns:a16="http://schemas.microsoft.com/office/drawing/2014/main" id="{DD9B984B-9864-4553-A3CB-FAE44F33A0EE}"/>
              </a:ext>
            </a:extLst>
          </p:cNvPr>
          <p:cNvSpPr>
            <a:spLocks noGrp="1" noChangeArrowheads="1"/>
          </p:cNvSpPr>
          <p:nvPr>
            <p:ph type="ftr" sz="quarter" idx="11"/>
          </p:nvPr>
        </p:nvSpPr>
        <p:spPr>
          <a:ln/>
        </p:spPr>
        <p:txBody>
          <a:bodyPr/>
          <a:lstStyle>
            <a:lvl1pPr>
              <a:defRPr/>
            </a:lvl1pPr>
          </a:lstStyle>
          <a:p>
            <a:endParaRPr lang="ru-RU"/>
          </a:p>
        </p:txBody>
      </p:sp>
      <p:sp>
        <p:nvSpPr>
          <p:cNvPr id="6" name="Rectangle 6">
            <a:extLst>
              <a:ext uri="{FF2B5EF4-FFF2-40B4-BE49-F238E27FC236}">
                <a16:creationId xmlns:a16="http://schemas.microsoft.com/office/drawing/2014/main" id="{3384E57D-3033-4DC4-913A-A6EEAAC0FE84}"/>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65217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a:extLst>
              <a:ext uri="{FF2B5EF4-FFF2-40B4-BE49-F238E27FC236}">
                <a16:creationId xmlns:a16="http://schemas.microsoft.com/office/drawing/2014/main" id="{0F650B4E-8558-4153-83B7-26F85127859A}"/>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18.09.2021</a:t>
            </a:fld>
            <a:endParaRPr lang="ru-RU"/>
          </a:p>
        </p:txBody>
      </p:sp>
      <p:sp>
        <p:nvSpPr>
          <p:cNvPr id="5" name="Rectangle 5">
            <a:extLst>
              <a:ext uri="{FF2B5EF4-FFF2-40B4-BE49-F238E27FC236}">
                <a16:creationId xmlns:a16="http://schemas.microsoft.com/office/drawing/2014/main" id="{9FB81408-B94C-4701-9EF0-BDACDD4A4D4B}"/>
              </a:ext>
            </a:extLst>
          </p:cNvPr>
          <p:cNvSpPr>
            <a:spLocks noGrp="1" noChangeArrowheads="1"/>
          </p:cNvSpPr>
          <p:nvPr>
            <p:ph type="ftr" sz="quarter" idx="11"/>
          </p:nvPr>
        </p:nvSpPr>
        <p:spPr>
          <a:ln/>
        </p:spPr>
        <p:txBody>
          <a:bodyPr/>
          <a:lstStyle>
            <a:lvl1pPr>
              <a:defRPr/>
            </a:lvl1pPr>
          </a:lstStyle>
          <a:p>
            <a:endParaRPr lang="ru-RU"/>
          </a:p>
        </p:txBody>
      </p:sp>
      <p:sp>
        <p:nvSpPr>
          <p:cNvPr id="6" name="Rectangle 6">
            <a:extLst>
              <a:ext uri="{FF2B5EF4-FFF2-40B4-BE49-F238E27FC236}">
                <a16:creationId xmlns:a16="http://schemas.microsoft.com/office/drawing/2014/main" id="{FC7BAC87-9D4C-42C9-A197-9F9812714F50}"/>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051349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a:extLst>
              <a:ext uri="{FF2B5EF4-FFF2-40B4-BE49-F238E27FC236}">
                <a16:creationId xmlns:a16="http://schemas.microsoft.com/office/drawing/2014/main" id="{9E481F2B-86C1-4492-8F1B-F3F2B3729572}"/>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18.09.2021</a:t>
            </a:fld>
            <a:endParaRPr lang="ru-RU"/>
          </a:p>
        </p:txBody>
      </p:sp>
      <p:sp>
        <p:nvSpPr>
          <p:cNvPr id="5" name="Rectangle 5">
            <a:extLst>
              <a:ext uri="{FF2B5EF4-FFF2-40B4-BE49-F238E27FC236}">
                <a16:creationId xmlns:a16="http://schemas.microsoft.com/office/drawing/2014/main" id="{D175B99A-2929-46E5-9EB4-F69A32731910}"/>
              </a:ext>
            </a:extLst>
          </p:cNvPr>
          <p:cNvSpPr>
            <a:spLocks noGrp="1" noChangeArrowheads="1"/>
          </p:cNvSpPr>
          <p:nvPr>
            <p:ph type="ftr" sz="quarter" idx="11"/>
          </p:nvPr>
        </p:nvSpPr>
        <p:spPr>
          <a:ln/>
        </p:spPr>
        <p:txBody>
          <a:bodyPr/>
          <a:lstStyle>
            <a:lvl1pPr>
              <a:defRPr/>
            </a:lvl1pPr>
          </a:lstStyle>
          <a:p>
            <a:endParaRPr lang="ru-RU"/>
          </a:p>
        </p:txBody>
      </p:sp>
      <p:sp>
        <p:nvSpPr>
          <p:cNvPr id="6" name="Rectangle 6">
            <a:extLst>
              <a:ext uri="{FF2B5EF4-FFF2-40B4-BE49-F238E27FC236}">
                <a16:creationId xmlns:a16="http://schemas.microsoft.com/office/drawing/2014/main" id="{61C7BA16-AC5D-469A-BF61-CF18007360D6}"/>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24163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a:extLst>
              <a:ext uri="{FF2B5EF4-FFF2-40B4-BE49-F238E27FC236}">
                <a16:creationId xmlns:a16="http://schemas.microsoft.com/office/drawing/2014/main" id="{0CF12E4F-DFDC-4E6C-B271-A95DDE21DF00}"/>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18.09.2021</a:t>
            </a:fld>
            <a:endParaRPr lang="ru-RU"/>
          </a:p>
        </p:txBody>
      </p:sp>
      <p:sp>
        <p:nvSpPr>
          <p:cNvPr id="5" name="Rectangle 5">
            <a:extLst>
              <a:ext uri="{FF2B5EF4-FFF2-40B4-BE49-F238E27FC236}">
                <a16:creationId xmlns:a16="http://schemas.microsoft.com/office/drawing/2014/main" id="{78186CD0-3610-4984-9687-93ED049B4D12}"/>
              </a:ext>
            </a:extLst>
          </p:cNvPr>
          <p:cNvSpPr>
            <a:spLocks noGrp="1" noChangeArrowheads="1"/>
          </p:cNvSpPr>
          <p:nvPr>
            <p:ph type="ftr" sz="quarter" idx="11"/>
          </p:nvPr>
        </p:nvSpPr>
        <p:spPr>
          <a:ln/>
        </p:spPr>
        <p:txBody>
          <a:bodyPr/>
          <a:lstStyle>
            <a:lvl1pPr>
              <a:defRPr/>
            </a:lvl1pPr>
          </a:lstStyle>
          <a:p>
            <a:endParaRPr lang="ru-RU"/>
          </a:p>
        </p:txBody>
      </p:sp>
      <p:sp>
        <p:nvSpPr>
          <p:cNvPr id="6" name="Rectangle 6">
            <a:extLst>
              <a:ext uri="{FF2B5EF4-FFF2-40B4-BE49-F238E27FC236}">
                <a16:creationId xmlns:a16="http://schemas.microsoft.com/office/drawing/2014/main" id="{5A26724C-92DB-4E1B-A6F3-CDD0F56D33D4}"/>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109884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a:extLst>
              <a:ext uri="{FF2B5EF4-FFF2-40B4-BE49-F238E27FC236}">
                <a16:creationId xmlns:a16="http://schemas.microsoft.com/office/drawing/2014/main" id="{AEF71A5F-3359-42EB-9B7C-1DF0CDC71064}"/>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18.09.2021</a:t>
            </a:fld>
            <a:endParaRPr lang="ru-RU"/>
          </a:p>
        </p:txBody>
      </p:sp>
      <p:sp>
        <p:nvSpPr>
          <p:cNvPr id="6" name="Rectangle 5">
            <a:extLst>
              <a:ext uri="{FF2B5EF4-FFF2-40B4-BE49-F238E27FC236}">
                <a16:creationId xmlns:a16="http://schemas.microsoft.com/office/drawing/2014/main" id="{A59789C1-A7E3-497B-A9CB-F057847A6BC0}"/>
              </a:ext>
            </a:extLst>
          </p:cNvPr>
          <p:cNvSpPr>
            <a:spLocks noGrp="1" noChangeArrowheads="1"/>
          </p:cNvSpPr>
          <p:nvPr>
            <p:ph type="ftr" sz="quarter" idx="11"/>
          </p:nvPr>
        </p:nvSpPr>
        <p:spPr>
          <a:ln/>
        </p:spPr>
        <p:txBody>
          <a:bodyPr/>
          <a:lstStyle>
            <a:lvl1pPr>
              <a:defRPr/>
            </a:lvl1pPr>
          </a:lstStyle>
          <a:p>
            <a:endParaRPr lang="ru-RU"/>
          </a:p>
        </p:txBody>
      </p:sp>
      <p:sp>
        <p:nvSpPr>
          <p:cNvPr id="7" name="Rectangle 6">
            <a:extLst>
              <a:ext uri="{FF2B5EF4-FFF2-40B4-BE49-F238E27FC236}">
                <a16:creationId xmlns:a16="http://schemas.microsoft.com/office/drawing/2014/main" id="{060E64E5-6DF2-4BC7-ACCD-8D2C5AE5EBC0}"/>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89834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a:extLst>
              <a:ext uri="{FF2B5EF4-FFF2-40B4-BE49-F238E27FC236}">
                <a16:creationId xmlns:a16="http://schemas.microsoft.com/office/drawing/2014/main" id="{3EE44B11-A953-46BC-89A2-9534F8934F21}"/>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18.09.2021</a:t>
            </a:fld>
            <a:endParaRPr lang="ru-RU"/>
          </a:p>
        </p:txBody>
      </p:sp>
      <p:sp>
        <p:nvSpPr>
          <p:cNvPr id="8" name="Rectangle 5">
            <a:extLst>
              <a:ext uri="{FF2B5EF4-FFF2-40B4-BE49-F238E27FC236}">
                <a16:creationId xmlns:a16="http://schemas.microsoft.com/office/drawing/2014/main" id="{AA688DC9-5E9A-447C-85A4-39FF3C7AA31D}"/>
              </a:ext>
            </a:extLst>
          </p:cNvPr>
          <p:cNvSpPr>
            <a:spLocks noGrp="1" noChangeArrowheads="1"/>
          </p:cNvSpPr>
          <p:nvPr>
            <p:ph type="ftr" sz="quarter" idx="11"/>
          </p:nvPr>
        </p:nvSpPr>
        <p:spPr>
          <a:ln/>
        </p:spPr>
        <p:txBody>
          <a:bodyPr/>
          <a:lstStyle>
            <a:lvl1pPr>
              <a:defRPr/>
            </a:lvl1pPr>
          </a:lstStyle>
          <a:p>
            <a:endParaRPr lang="ru-RU"/>
          </a:p>
        </p:txBody>
      </p:sp>
      <p:sp>
        <p:nvSpPr>
          <p:cNvPr id="9" name="Rectangle 6">
            <a:extLst>
              <a:ext uri="{FF2B5EF4-FFF2-40B4-BE49-F238E27FC236}">
                <a16:creationId xmlns:a16="http://schemas.microsoft.com/office/drawing/2014/main" id="{24E0EFE0-C70A-48B9-90F8-89758B4CB66D}"/>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48291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a:extLst>
              <a:ext uri="{FF2B5EF4-FFF2-40B4-BE49-F238E27FC236}">
                <a16:creationId xmlns:a16="http://schemas.microsoft.com/office/drawing/2014/main" id="{A8C85106-1849-443A-AB14-54225C738972}"/>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18.09.2021</a:t>
            </a:fld>
            <a:endParaRPr lang="ru-RU"/>
          </a:p>
        </p:txBody>
      </p:sp>
      <p:sp>
        <p:nvSpPr>
          <p:cNvPr id="4" name="Rectangle 5">
            <a:extLst>
              <a:ext uri="{FF2B5EF4-FFF2-40B4-BE49-F238E27FC236}">
                <a16:creationId xmlns:a16="http://schemas.microsoft.com/office/drawing/2014/main" id="{2027103B-A158-442C-97FA-CB718C846596}"/>
              </a:ext>
            </a:extLst>
          </p:cNvPr>
          <p:cNvSpPr>
            <a:spLocks noGrp="1" noChangeArrowheads="1"/>
          </p:cNvSpPr>
          <p:nvPr>
            <p:ph type="ftr" sz="quarter" idx="11"/>
          </p:nvPr>
        </p:nvSpPr>
        <p:spPr>
          <a:ln/>
        </p:spPr>
        <p:txBody>
          <a:bodyPr/>
          <a:lstStyle>
            <a:lvl1pPr>
              <a:defRPr/>
            </a:lvl1pPr>
          </a:lstStyle>
          <a:p>
            <a:endParaRPr lang="ru-RU"/>
          </a:p>
        </p:txBody>
      </p:sp>
      <p:sp>
        <p:nvSpPr>
          <p:cNvPr id="5" name="Rectangle 6">
            <a:extLst>
              <a:ext uri="{FF2B5EF4-FFF2-40B4-BE49-F238E27FC236}">
                <a16:creationId xmlns:a16="http://schemas.microsoft.com/office/drawing/2014/main" id="{E5D41561-8A3E-49D2-8A3F-37D9164D5EF8}"/>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267621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A7E75B6-D35F-442A-B42A-A8C9920D03AE}"/>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18.09.2021</a:t>
            </a:fld>
            <a:endParaRPr lang="ru-RU"/>
          </a:p>
        </p:txBody>
      </p:sp>
      <p:sp>
        <p:nvSpPr>
          <p:cNvPr id="3" name="Rectangle 5">
            <a:extLst>
              <a:ext uri="{FF2B5EF4-FFF2-40B4-BE49-F238E27FC236}">
                <a16:creationId xmlns:a16="http://schemas.microsoft.com/office/drawing/2014/main" id="{7015FD7B-1605-45E7-A899-48011E005AFE}"/>
              </a:ext>
            </a:extLst>
          </p:cNvPr>
          <p:cNvSpPr>
            <a:spLocks noGrp="1" noChangeArrowheads="1"/>
          </p:cNvSpPr>
          <p:nvPr>
            <p:ph type="ftr" sz="quarter" idx="11"/>
          </p:nvPr>
        </p:nvSpPr>
        <p:spPr>
          <a:ln/>
        </p:spPr>
        <p:txBody>
          <a:bodyPr/>
          <a:lstStyle>
            <a:lvl1pPr>
              <a:defRPr/>
            </a:lvl1pPr>
          </a:lstStyle>
          <a:p>
            <a:endParaRPr lang="ru-RU"/>
          </a:p>
        </p:txBody>
      </p:sp>
      <p:sp>
        <p:nvSpPr>
          <p:cNvPr id="4" name="Rectangle 6">
            <a:extLst>
              <a:ext uri="{FF2B5EF4-FFF2-40B4-BE49-F238E27FC236}">
                <a16:creationId xmlns:a16="http://schemas.microsoft.com/office/drawing/2014/main" id="{1971AAD2-A5DC-4119-B5CC-1EDDBF455B6C}"/>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65867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a:extLst>
              <a:ext uri="{FF2B5EF4-FFF2-40B4-BE49-F238E27FC236}">
                <a16:creationId xmlns:a16="http://schemas.microsoft.com/office/drawing/2014/main" id="{0CACB8C8-44ED-43B3-B14F-5F6AD8C11F17}"/>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18.09.2021</a:t>
            </a:fld>
            <a:endParaRPr lang="ru-RU"/>
          </a:p>
        </p:txBody>
      </p:sp>
      <p:sp>
        <p:nvSpPr>
          <p:cNvPr id="6" name="Rectangle 5">
            <a:extLst>
              <a:ext uri="{FF2B5EF4-FFF2-40B4-BE49-F238E27FC236}">
                <a16:creationId xmlns:a16="http://schemas.microsoft.com/office/drawing/2014/main" id="{981D28CD-A95C-4719-BB41-837524259EE2}"/>
              </a:ext>
            </a:extLst>
          </p:cNvPr>
          <p:cNvSpPr>
            <a:spLocks noGrp="1" noChangeArrowheads="1"/>
          </p:cNvSpPr>
          <p:nvPr>
            <p:ph type="ftr" sz="quarter" idx="11"/>
          </p:nvPr>
        </p:nvSpPr>
        <p:spPr>
          <a:ln/>
        </p:spPr>
        <p:txBody>
          <a:bodyPr/>
          <a:lstStyle>
            <a:lvl1pPr>
              <a:defRPr/>
            </a:lvl1pPr>
          </a:lstStyle>
          <a:p>
            <a:endParaRPr lang="ru-RU"/>
          </a:p>
        </p:txBody>
      </p:sp>
      <p:sp>
        <p:nvSpPr>
          <p:cNvPr id="7" name="Rectangle 6">
            <a:extLst>
              <a:ext uri="{FF2B5EF4-FFF2-40B4-BE49-F238E27FC236}">
                <a16:creationId xmlns:a16="http://schemas.microsoft.com/office/drawing/2014/main" id="{FFCD9109-9B78-4CF9-A516-C7A95CE79885}"/>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341300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a:extLst>
              <a:ext uri="{FF2B5EF4-FFF2-40B4-BE49-F238E27FC236}">
                <a16:creationId xmlns:a16="http://schemas.microsoft.com/office/drawing/2014/main" id="{8EDE967C-3DEE-4709-B2D6-D0B673C560FF}"/>
              </a:ext>
            </a:extLst>
          </p:cNvPr>
          <p:cNvSpPr>
            <a:spLocks noGrp="1" noChangeArrowheads="1"/>
          </p:cNvSpPr>
          <p:nvPr>
            <p:ph type="dt" sz="half" idx="10"/>
          </p:nvPr>
        </p:nvSpPr>
        <p:spPr>
          <a:ln/>
        </p:spPr>
        <p:txBody>
          <a:bodyPr/>
          <a:lstStyle>
            <a:lvl1pPr>
              <a:defRPr/>
            </a:lvl1pPr>
          </a:lstStyle>
          <a:p>
            <a:fld id="{1C41897A-55BB-47B5-A1BC-1E0BA05DF111}" type="datetimeFigureOut">
              <a:rPr lang="ru-RU" smtClean="0"/>
              <a:t>18.09.2021</a:t>
            </a:fld>
            <a:endParaRPr lang="ru-RU"/>
          </a:p>
        </p:txBody>
      </p:sp>
      <p:sp>
        <p:nvSpPr>
          <p:cNvPr id="6" name="Rectangle 5">
            <a:extLst>
              <a:ext uri="{FF2B5EF4-FFF2-40B4-BE49-F238E27FC236}">
                <a16:creationId xmlns:a16="http://schemas.microsoft.com/office/drawing/2014/main" id="{60C94987-0EC0-4A93-955D-1DC0635D2C3E}"/>
              </a:ext>
            </a:extLst>
          </p:cNvPr>
          <p:cNvSpPr>
            <a:spLocks noGrp="1" noChangeArrowheads="1"/>
          </p:cNvSpPr>
          <p:nvPr>
            <p:ph type="ftr" sz="quarter" idx="11"/>
          </p:nvPr>
        </p:nvSpPr>
        <p:spPr>
          <a:ln/>
        </p:spPr>
        <p:txBody>
          <a:bodyPr/>
          <a:lstStyle>
            <a:lvl1pPr>
              <a:defRPr/>
            </a:lvl1pPr>
          </a:lstStyle>
          <a:p>
            <a:endParaRPr lang="ru-RU"/>
          </a:p>
        </p:txBody>
      </p:sp>
      <p:sp>
        <p:nvSpPr>
          <p:cNvPr id="7" name="Rectangle 6">
            <a:extLst>
              <a:ext uri="{FF2B5EF4-FFF2-40B4-BE49-F238E27FC236}">
                <a16:creationId xmlns:a16="http://schemas.microsoft.com/office/drawing/2014/main" id="{90F5BA93-D8ED-4BE4-8D8E-8ED872F6AC68}"/>
              </a:ext>
            </a:extLst>
          </p:cNvPr>
          <p:cNvSpPr>
            <a:spLocks noGrp="1" noChangeArrowheads="1"/>
          </p:cNvSpPr>
          <p:nvPr>
            <p:ph type="sldNum" sz="quarter" idx="12"/>
          </p:nvPr>
        </p:nvSpPr>
        <p:spPr>
          <a:ln/>
        </p:spPr>
        <p:txBody>
          <a:bodyPr/>
          <a:lstStyle>
            <a:lvl1pPr>
              <a:defRPr/>
            </a:lvl1pPr>
          </a:lstStyle>
          <a:p>
            <a:fld id="{EBBC8F28-DCE2-49D4-BE08-D37A43F6BC51}" type="slidenum">
              <a:rPr lang="ru-RU" smtClean="0"/>
              <a:t>‹#›</a:t>
            </a:fld>
            <a:endParaRPr lang="ru-RU"/>
          </a:p>
        </p:txBody>
      </p:sp>
    </p:spTree>
    <p:extLst>
      <p:ext uri="{BB962C8B-B14F-4D97-AF65-F5344CB8AC3E}">
        <p14:creationId xmlns:p14="http://schemas.microsoft.com/office/powerpoint/2010/main" val="254071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5A8C6F2-3C23-4CCF-B83C-8CE25B36D1C2}"/>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ru-RU"/>
              <a:t>单击此处编辑母版标题样式</a:t>
            </a:r>
          </a:p>
        </p:txBody>
      </p:sp>
      <p:sp>
        <p:nvSpPr>
          <p:cNvPr id="1027" name="Rectangle 3">
            <a:extLst>
              <a:ext uri="{FF2B5EF4-FFF2-40B4-BE49-F238E27FC236}">
                <a16:creationId xmlns:a16="http://schemas.microsoft.com/office/drawing/2014/main" id="{F115F9DF-3830-4E44-B7B8-8583195AEAEF}"/>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ru-RU" altLang="ru-RU"/>
          </a:p>
        </p:txBody>
      </p:sp>
      <p:sp>
        <p:nvSpPr>
          <p:cNvPr id="1028" name="Rectangle 4">
            <a:extLst>
              <a:ext uri="{FF2B5EF4-FFF2-40B4-BE49-F238E27FC236}">
                <a16:creationId xmlns:a16="http://schemas.microsoft.com/office/drawing/2014/main" id="{231B66EB-1FA9-4898-BD8C-23DE8D21998B}"/>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宋体" charset="-122"/>
              </a:defRPr>
            </a:lvl1pPr>
          </a:lstStyle>
          <a:p>
            <a:fld id="{1C41897A-55BB-47B5-A1BC-1E0BA05DF111}" type="datetimeFigureOut">
              <a:rPr lang="ru-RU" smtClean="0"/>
              <a:t>18.09.2021</a:t>
            </a:fld>
            <a:endParaRPr lang="ru-RU"/>
          </a:p>
        </p:txBody>
      </p:sp>
      <p:sp>
        <p:nvSpPr>
          <p:cNvPr id="1029" name="Rectangle 5">
            <a:extLst>
              <a:ext uri="{FF2B5EF4-FFF2-40B4-BE49-F238E27FC236}">
                <a16:creationId xmlns:a16="http://schemas.microsoft.com/office/drawing/2014/main" id="{698F94BD-2539-4484-BAAD-72D0B60672A8}"/>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宋体" charset="-122"/>
              </a:defRPr>
            </a:lvl1pPr>
          </a:lstStyle>
          <a:p>
            <a:endParaRPr lang="ru-RU"/>
          </a:p>
        </p:txBody>
      </p:sp>
      <p:sp>
        <p:nvSpPr>
          <p:cNvPr id="1030" name="Rectangle 6">
            <a:extLst>
              <a:ext uri="{FF2B5EF4-FFF2-40B4-BE49-F238E27FC236}">
                <a16:creationId xmlns:a16="http://schemas.microsoft.com/office/drawing/2014/main" id="{D2FFE701-4FA5-4744-8A3D-4C509A2B6D1D}"/>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BBC8F28-DCE2-49D4-BE08-D37A43F6BC51}" type="slidenum">
              <a:rPr lang="ru-RU" smtClean="0"/>
              <a:t>‹#›</a:t>
            </a:fld>
            <a:endParaRPr lang="ru-RU"/>
          </a:p>
        </p:txBody>
      </p:sp>
    </p:spTree>
    <p:extLst>
      <p:ext uri="{BB962C8B-B14F-4D97-AF65-F5344CB8AC3E}">
        <p14:creationId xmlns:p14="http://schemas.microsoft.com/office/powerpoint/2010/main" val="752822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黑体" charset="-122"/>
        </a:defRPr>
      </a:lvl2pPr>
      <a:lvl3pPr algn="ctr" rtl="0" eaLnBrk="1" fontAlgn="base" hangingPunct="1">
        <a:spcBef>
          <a:spcPct val="0"/>
        </a:spcBef>
        <a:spcAft>
          <a:spcPct val="0"/>
        </a:spcAft>
        <a:defRPr sz="4400">
          <a:solidFill>
            <a:schemeClr val="tx2"/>
          </a:solidFill>
          <a:latin typeface="Arial" pitchFamily="34" charset="0"/>
          <a:ea typeface="黑体" charset="-122"/>
        </a:defRPr>
      </a:lvl3pPr>
      <a:lvl4pPr algn="ctr" rtl="0" eaLnBrk="1" fontAlgn="base" hangingPunct="1">
        <a:spcBef>
          <a:spcPct val="0"/>
        </a:spcBef>
        <a:spcAft>
          <a:spcPct val="0"/>
        </a:spcAft>
        <a:defRPr sz="4400">
          <a:solidFill>
            <a:schemeClr val="tx2"/>
          </a:solidFill>
          <a:latin typeface="Arial" pitchFamily="34" charset="0"/>
          <a:ea typeface="黑体" charset="-122"/>
        </a:defRPr>
      </a:lvl4pPr>
      <a:lvl5pPr algn="ctr" rtl="0" eaLnBrk="1" fontAlgn="base" hangingPunct="1">
        <a:spcBef>
          <a:spcPct val="0"/>
        </a:spcBef>
        <a:spcAft>
          <a:spcPct val="0"/>
        </a:spcAft>
        <a:defRPr sz="4400">
          <a:solidFill>
            <a:schemeClr val="tx2"/>
          </a:solidFill>
          <a:latin typeface="Arial" pitchFamily="34" charset="0"/>
          <a:ea typeface="黑体" charset="-122"/>
        </a:defRPr>
      </a:lvl5pPr>
      <a:lvl6pPr marL="457200" algn="ctr" rtl="0" eaLnBrk="1" fontAlgn="base" hangingPunct="1">
        <a:spcBef>
          <a:spcPct val="0"/>
        </a:spcBef>
        <a:spcAft>
          <a:spcPct val="0"/>
        </a:spcAft>
        <a:defRPr sz="4400">
          <a:solidFill>
            <a:schemeClr val="tx2"/>
          </a:solidFill>
          <a:latin typeface="Arial" pitchFamily="34" charset="0"/>
          <a:ea typeface="黑体" charset="-122"/>
        </a:defRPr>
      </a:lvl6pPr>
      <a:lvl7pPr marL="914400" algn="ctr" rtl="0" eaLnBrk="1" fontAlgn="base" hangingPunct="1">
        <a:spcBef>
          <a:spcPct val="0"/>
        </a:spcBef>
        <a:spcAft>
          <a:spcPct val="0"/>
        </a:spcAft>
        <a:defRPr sz="4400">
          <a:solidFill>
            <a:schemeClr val="tx2"/>
          </a:solidFill>
          <a:latin typeface="Arial" pitchFamily="34" charset="0"/>
          <a:ea typeface="黑体" charset="-122"/>
        </a:defRPr>
      </a:lvl7pPr>
      <a:lvl8pPr marL="1371600" algn="ctr" rtl="0" eaLnBrk="1" fontAlgn="base" hangingPunct="1">
        <a:spcBef>
          <a:spcPct val="0"/>
        </a:spcBef>
        <a:spcAft>
          <a:spcPct val="0"/>
        </a:spcAft>
        <a:defRPr sz="4400">
          <a:solidFill>
            <a:schemeClr val="tx2"/>
          </a:solidFill>
          <a:latin typeface="Arial" pitchFamily="34" charset="0"/>
          <a:ea typeface="黑体" charset="-122"/>
        </a:defRPr>
      </a:lvl8pPr>
      <a:lvl9pPr marL="1828800" algn="ctr" rtl="0" eaLnBrk="1" fontAlgn="base" hangingPunct="1">
        <a:spcBef>
          <a:spcPct val="0"/>
        </a:spcBef>
        <a:spcAft>
          <a:spcPct val="0"/>
        </a:spcAft>
        <a:defRPr sz="4400">
          <a:solidFill>
            <a:schemeClr val="tx2"/>
          </a:solidFill>
          <a:latin typeface="Arial" pitchFamily="34" charset="0"/>
          <a:ea typeface="黑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F35C05-BCBC-4DB0-B65E-24060D24691B}"/>
              </a:ext>
            </a:extLst>
          </p:cNvPr>
          <p:cNvSpPr>
            <a:spLocks noGrp="1"/>
          </p:cNvSpPr>
          <p:nvPr>
            <p:ph type="ctrTitle"/>
          </p:nvPr>
        </p:nvSpPr>
        <p:spPr>
          <a:xfrm>
            <a:off x="0" y="2164323"/>
            <a:ext cx="8986838" cy="1012825"/>
          </a:xfrm>
        </p:spPr>
        <p:txBody>
          <a:bodyPr/>
          <a:lstStyle/>
          <a:p>
            <a:pPr algn="ctr"/>
            <a:r>
              <a:rPr lang="ru-RU" sz="4800" b="1" i="1" dirty="0">
                <a:solidFill>
                  <a:srgbClr val="0070C0"/>
                </a:solidFill>
                <a:latin typeface="Georgia" panose="02040502050405020303" pitchFamily="18" charset="0"/>
              </a:rPr>
              <a:t>Платы сетевого адаптера. Параметры настройки платы сетевого адаптера</a:t>
            </a:r>
          </a:p>
        </p:txBody>
      </p:sp>
    </p:spTree>
    <p:extLst>
      <p:ext uri="{BB962C8B-B14F-4D97-AF65-F5344CB8AC3E}">
        <p14:creationId xmlns:p14="http://schemas.microsoft.com/office/powerpoint/2010/main" val="238456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0511DF-FE2D-4F57-BA31-9FB874F89E41}"/>
              </a:ext>
            </a:extLst>
          </p:cNvPr>
          <p:cNvSpPr txBox="1"/>
          <p:nvPr/>
        </p:nvSpPr>
        <p:spPr>
          <a:xfrm>
            <a:off x="268940" y="435496"/>
            <a:ext cx="10201835" cy="3724096"/>
          </a:xfrm>
          <a:prstGeom prst="rect">
            <a:avLst/>
          </a:prstGeom>
          <a:noFill/>
        </p:spPr>
        <p:txBody>
          <a:bodyPr wrap="square">
            <a:spAutoFit/>
          </a:bodyPr>
          <a:lstStyle/>
          <a:p>
            <a:pPr marL="228600" indent="-228600" algn="just">
              <a:spcBef>
                <a:spcPts val="600"/>
              </a:spcBef>
              <a:buFont typeface="+mj-lt"/>
              <a:buAutoNum type="arabicPeriod" startAt="4"/>
              <a:tabLst>
                <a:tab pos="2969895" algn="ctr"/>
                <a:tab pos="5940425" algn="r"/>
              </a:tabLst>
            </a:pPr>
            <a:r>
              <a:rPr lang="ru-RU" sz="2400" b="1" i="1" dirty="0">
                <a:effectLst/>
                <a:latin typeface="Times New Roman" panose="02020603050405020304" pitchFamily="18" charset="0"/>
                <a:ea typeface="Times New Roman" panose="02020603050405020304" pitchFamily="18" charset="0"/>
              </a:rPr>
              <a:t>Выдача сигналов в кабель</a:t>
            </a:r>
            <a:r>
              <a:rPr lang="ru-RU" sz="2400" b="1"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в соответствии с принятым линейным кодом — манчестерским, NRZI, MLT-3 и т. п.</a:t>
            </a:r>
          </a:p>
          <a:p>
            <a:pPr marL="228600" indent="-228600" algn="just">
              <a:spcBef>
                <a:spcPts val="600"/>
              </a:spcBef>
              <a:buFont typeface="+mj-lt"/>
              <a:buAutoNum type="arabicPeriod" startAt="4"/>
              <a:tabLst>
                <a:tab pos="2969895" algn="ctr"/>
                <a:tab pos="5940425" algn="r"/>
              </a:tabLst>
            </a:pPr>
            <a:r>
              <a:rPr lang="ru-RU" sz="2400" b="1" i="1" dirty="0">
                <a:effectLst/>
                <a:latin typeface="Times New Roman" panose="02020603050405020304" pitchFamily="18" charset="0"/>
                <a:ea typeface="Times New Roman" panose="02020603050405020304" pitchFamily="18" charset="0"/>
              </a:rPr>
              <a:t>Прием кадра из кабеля</a:t>
            </a:r>
            <a:r>
              <a:rPr lang="ru-RU" sz="2400" b="1"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в компьютер включает следующие действия: </a:t>
            </a:r>
          </a:p>
          <a:p>
            <a:pPr marL="342900" indent="-342900" algn="just">
              <a:spcBef>
                <a:spcPts val="600"/>
              </a:spcBef>
              <a:buFont typeface="Wingdings" panose="05000000000000000000" pitchFamily="2" charset="2"/>
              <a:buChar char="ü"/>
              <a:tabLst>
                <a:tab pos="2969895" algn="ctr"/>
                <a:tab pos="5940425" algn="r"/>
              </a:tabLst>
            </a:pPr>
            <a:r>
              <a:rPr lang="ru-RU" sz="2400" dirty="0">
                <a:effectLst/>
                <a:latin typeface="Times New Roman" panose="02020603050405020304" pitchFamily="18" charset="0"/>
                <a:ea typeface="Times New Roman" panose="02020603050405020304" pitchFamily="18" charset="0"/>
              </a:rPr>
              <a:t> - Прием из кабеля сигналов, кодирующих битовый поток.</a:t>
            </a:r>
          </a:p>
          <a:p>
            <a:pPr marL="342900" indent="-342900" algn="just">
              <a:spcBef>
                <a:spcPts val="600"/>
              </a:spcBef>
              <a:buFont typeface="Wingdings" panose="05000000000000000000" pitchFamily="2" charset="2"/>
              <a:buChar char="ü"/>
              <a:tabLst>
                <a:tab pos="2969895" algn="ctr"/>
                <a:tab pos="5940425" algn="r"/>
              </a:tabLst>
            </a:pPr>
            <a:r>
              <a:rPr lang="ru-RU" sz="2400" dirty="0">
                <a:effectLst/>
                <a:latin typeface="Times New Roman" panose="02020603050405020304" pitchFamily="18" charset="0"/>
                <a:ea typeface="Times New Roman" panose="02020603050405020304" pitchFamily="18" charset="0"/>
              </a:rPr>
              <a:t> - Выделение сигналов на фоне шума. </a:t>
            </a:r>
          </a:p>
          <a:p>
            <a:pPr marL="457200" indent="-457200" algn="just">
              <a:spcBef>
                <a:spcPts val="600"/>
              </a:spcBef>
              <a:buFont typeface="+mj-lt"/>
              <a:buAutoNum type="arabicPeriod" startAt="6"/>
              <a:tabLst>
                <a:tab pos="2969895" algn="ctr"/>
                <a:tab pos="5940425" algn="r"/>
              </a:tabLst>
            </a:pPr>
            <a:r>
              <a:rPr lang="ru-RU" sz="2400" b="1" i="1" dirty="0">
                <a:effectLst/>
                <a:latin typeface="Times New Roman" panose="02020603050405020304" pitchFamily="18" charset="0"/>
                <a:ea typeface="Times New Roman" panose="02020603050405020304" pitchFamily="18" charset="0"/>
              </a:rPr>
              <a:t>Проверка контрольной суммы кадра</a:t>
            </a:r>
            <a:r>
              <a:rPr lang="ru-RU" sz="2400" dirty="0">
                <a:effectLst/>
                <a:latin typeface="Times New Roman" panose="02020603050405020304" pitchFamily="18" charset="0"/>
                <a:ea typeface="Times New Roman" panose="02020603050405020304" pitchFamily="18" charset="0"/>
              </a:rPr>
              <a:t>. (</a:t>
            </a:r>
            <a:r>
              <a:rPr lang="ru-RU" dirty="0">
                <a:effectLst/>
                <a:latin typeface="Times New Roman" panose="02020603050405020304" pitchFamily="18" charset="0"/>
                <a:ea typeface="Times New Roman" panose="02020603050405020304" pitchFamily="18" charset="0"/>
              </a:rPr>
              <a:t>Если она неверна, то кадр отбрасывается, а через межуровневый интерфейс наверх, протоколу LLC передается соответствующий код ошибки. Если контрольная сумма верна, то из MAC-кадра извлекается кадр LLC и передается через межуровневый интерфейс наверх, протоколу LLC. Кадр LLC помещается в буфер оперативной памяти)</a:t>
            </a:r>
          </a:p>
        </p:txBody>
      </p:sp>
      <p:sp>
        <p:nvSpPr>
          <p:cNvPr id="8" name="TextBox 7">
            <a:extLst>
              <a:ext uri="{FF2B5EF4-FFF2-40B4-BE49-F238E27FC236}">
                <a16:creationId xmlns:a16="http://schemas.microsoft.com/office/drawing/2014/main" id="{9A2E0474-36E7-4054-B520-B9B2E375C172}"/>
              </a:ext>
            </a:extLst>
          </p:cNvPr>
          <p:cNvSpPr txBox="1"/>
          <p:nvPr/>
        </p:nvSpPr>
        <p:spPr>
          <a:xfrm>
            <a:off x="4589212" y="4124418"/>
            <a:ext cx="3406589" cy="523220"/>
          </a:xfrm>
          <a:prstGeom prst="rect">
            <a:avLst/>
          </a:prstGeom>
          <a:noFill/>
        </p:spPr>
        <p:txBody>
          <a:bodyPr wrap="square">
            <a:spAutoFit/>
          </a:bodyPr>
          <a:lstStyle/>
          <a:p>
            <a:r>
              <a:rPr lang="ru-RU" sz="2800" dirty="0">
                <a:effectLst/>
                <a:latin typeface="Times New Roman" panose="02020603050405020304" pitchFamily="18" charset="0"/>
                <a:ea typeface="Times New Roman" panose="02020603050405020304" pitchFamily="18" charset="0"/>
              </a:rPr>
              <a:t>сетевые адаптеры</a:t>
            </a:r>
            <a:endParaRPr lang="ru-RU" sz="2800" dirty="0"/>
          </a:p>
        </p:txBody>
      </p:sp>
      <p:sp>
        <p:nvSpPr>
          <p:cNvPr id="10" name="TextBox 9">
            <a:extLst>
              <a:ext uri="{FF2B5EF4-FFF2-40B4-BE49-F238E27FC236}">
                <a16:creationId xmlns:a16="http://schemas.microsoft.com/office/drawing/2014/main" id="{4C74773A-2F0A-4317-847D-CFC57088818E}"/>
              </a:ext>
            </a:extLst>
          </p:cNvPr>
          <p:cNvSpPr txBox="1"/>
          <p:nvPr/>
        </p:nvSpPr>
        <p:spPr>
          <a:xfrm>
            <a:off x="561907" y="5135685"/>
            <a:ext cx="6096000" cy="954107"/>
          </a:xfrm>
          <a:prstGeom prst="rect">
            <a:avLst/>
          </a:prstGeom>
          <a:noFill/>
        </p:spPr>
        <p:txBody>
          <a:bodyPr wrap="square">
            <a:spAutoFit/>
          </a:bodyPr>
          <a:lstStyle/>
          <a:p>
            <a:r>
              <a:rPr lang="ru-RU" sz="2800" dirty="0">
                <a:effectLst/>
                <a:latin typeface="Times New Roman" panose="02020603050405020304" pitchFamily="18" charset="0"/>
                <a:ea typeface="Times New Roman" panose="02020603050405020304" pitchFamily="18" charset="0"/>
              </a:rPr>
              <a:t>адаптеры для клиентских компьютеров </a:t>
            </a:r>
            <a:endParaRPr lang="ru-RU" sz="2800" dirty="0"/>
          </a:p>
        </p:txBody>
      </p:sp>
      <p:sp>
        <p:nvSpPr>
          <p:cNvPr id="13" name="Овал 12">
            <a:extLst>
              <a:ext uri="{FF2B5EF4-FFF2-40B4-BE49-F238E27FC236}">
                <a16:creationId xmlns:a16="http://schemas.microsoft.com/office/drawing/2014/main" id="{4F3CD452-03E7-48E5-91CD-0924556DF307}"/>
              </a:ext>
            </a:extLst>
          </p:cNvPr>
          <p:cNvSpPr/>
          <p:nvPr/>
        </p:nvSpPr>
        <p:spPr>
          <a:xfrm>
            <a:off x="4589212" y="4085126"/>
            <a:ext cx="2921419" cy="758478"/>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a:extLst>
              <a:ext uri="{FF2B5EF4-FFF2-40B4-BE49-F238E27FC236}">
                <a16:creationId xmlns:a16="http://schemas.microsoft.com/office/drawing/2014/main" id="{5C323775-FA71-4576-8BEE-D87FB147ECF3}"/>
              </a:ext>
            </a:extLst>
          </p:cNvPr>
          <p:cNvSpPr txBox="1"/>
          <p:nvPr/>
        </p:nvSpPr>
        <p:spPr>
          <a:xfrm>
            <a:off x="7510631" y="5087627"/>
            <a:ext cx="4468009" cy="523220"/>
          </a:xfrm>
          <a:prstGeom prst="rect">
            <a:avLst/>
          </a:prstGeom>
          <a:noFill/>
        </p:spPr>
        <p:txBody>
          <a:bodyPr wrap="square">
            <a:spAutoFit/>
          </a:bodyPr>
          <a:lstStyle/>
          <a:p>
            <a:r>
              <a:rPr lang="ru-RU" sz="2800" dirty="0">
                <a:effectLst/>
                <a:latin typeface="Times New Roman" panose="02020603050405020304" pitchFamily="18" charset="0"/>
                <a:ea typeface="Times New Roman" panose="02020603050405020304" pitchFamily="18" charset="0"/>
              </a:rPr>
              <a:t>адаптеры для серверов</a:t>
            </a:r>
            <a:endParaRPr lang="ru-RU" sz="2800" dirty="0"/>
          </a:p>
        </p:txBody>
      </p:sp>
      <p:cxnSp>
        <p:nvCxnSpPr>
          <p:cNvPr id="15" name="Прямая со стрелкой 14">
            <a:extLst>
              <a:ext uri="{FF2B5EF4-FFF2-40B4-BE49-F238E27FC236}">
                <a16:creationId xmlns:a16="http://schemas.microsoft.com/office/drawing/2014/main" id="{605BF92A-C89B-46A0-BE71-399E0AAAF5DC}"/>
              </a:ext>
            </a:extLst>
          </p:cNvPr>
          <p:cNvCxnSpPr/>
          <p:nvPr/>
        </p:nvCxnSpPr>
        <p:spPr>
          <a:xfrm flipH="1">
            <a:off x="2889504" y="4586545"/>
            <a:ext cx="1699708" cy="50108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E95C9F87-83BD-41C3-9B37-65F9CC874A57}"/>
              </a:ext>
            </a:extLst>
          </p:cNvPr>
          <p:cNvCxnSpPr>
            <a:cxnSpLocks/>
          </p:cNvCxnSpPr>
          <p:nvPr/>
        </p:nvCxnSpPr>
        <p:spPr>
          <a:xfrm>
            <a:off x="7525694" y="4562517"/>
            <a:ext cx="2169815" cy="52511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98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3FDC8155-52DA-441F-9100-6376FB696D47}"/>
              </a:ext>
            </a:extLst>
          </p:cNvPr>
          <p:cNvPicPr>
            <a:picLocks noChangeAspect="1"/>
          </p:cNvPicPr>
          <p:nvPr/>
        </p:nvPicPr>
        <p:blipFill rotWithShape="1">
          <a:blip r:embed="rId2">
            <a:extLst>
              <a:ext uri="{28A0092B-C50C-407E-A947-70E740481C1C}">
                <a14:useLocalDpi xmlns:a14="http://schemas.microsoft.com/office/drawing/2010/main" val="0"/>
              </a:ext>
            </a:extLst>
          </a:blip>
          <a:srcRect l="27710" r="28316"/>
          <a:stretch/>
        </p:blipFill>
        <p:spPr>
          <a:xfrm>
            <a:off x="247648" y="434073"/>
            <a:ext cx="628650" cy="1114425"/>
          </a:xfrm>
          <a:prstGeom prst="rect">
            <a:avLst/>
          </a:prstGeom>
        </p:spPr>
      </p:pic>
      <p:sp>
        <p:nvSpPr>
          <p:cNvPr id="9" name="TextBox 8">
            <a:extLst>
              <a:ext uri="{FF2B5EF4-FFF2-40B4-BE49-F238E27FC236}">
                <a16:creationId xmlns:a16="http://schemas.microsoft.com/office/drawing/2014/main" id="{173B4256-17EC-4264-9FCE-C6CB3B090F4E}"/>
              </a:ext>
            </a:extLst>
          </p:cNvPr>
          <p:cNvSpPr txBox="1"/>
          <p:nvPr/>
        </p:nvSpPr>
        <p:spPr>
          <a:xfrm>
            <a:off x="876298" y="366623"/>
            <a:ext cx="10700006" cy="5693866"/>
          </a:xfrm>
          <a:prstGeom prst="rect">
            <a:avLst/>
          </a:prstGeom>
          <a:noFill/>
        </p:spPr>
        <p:txBody>
          <a:bodyPr wrap="square">
            <a:spAutoFit/>
          </a:bodyPr>
          <a:lstStyle/>
          <a:p>
            <a:pPr indent="450215" algn="just">
              <a:spcBef>
                <a:spcPts val="600"/>
              </a:spcBef>
              <a:tabLst>
                <a:tab pos="2969895" algn="ctr"/>
                <a:tab pos="5940425" algn="r"/>
              </a:tabLst>
            </a:pPr>
            <a:r>
              <a:rPr lang="ru-RU" sz="2800" dirty="0">
                <a:effectLst/>
                <a:latin typeface="Times New Roman" panose="02020603050405020304" pitchFamily="18" charset="0"/>
                <a:ea typeface="Times New Roman" panose="02020603050405020304" pitchFamily="18" charset="0"/>
              </a:rPr>
              <a:t>В адаптерах для клиентских компьютеров значительная часть работы перекладывается на драйвер, тем самым адаптер оказывается проще и дешевле. Недостатком такого подхода является высокая степень загрузки центрального процессора компьютера рутинными работами по передаче кадров из оперативной памяти компьютера в сеть. Центральный процессор вынужден заниматься этой работой вместо выполнения прикладных задач пользователя.  Поэтому адаптеры, предназначенные для серверов, обычно снабжаются собственными процессорами, которые самостоятельно выполняют большую часть работы по передаче кадров из оперативной памяти в сеть и в обратном направлении. Примером такого адаптера может служить сетевой адаптер SMC </a:t>
            </a:r>
            <a:r>
              <a:rPr lang="ru-RU" sz="2800" dirty="0" err="1">
                <a:effectLst/>
                <a:latin typeface="Times New Roman" panose="02020603050405020304" pitchFamily="18" charset="0"/>
                <a:ea typeface="Times New Roman" panose="02020603050405020304" pitchFamily="18" charset="0"/>
              </a:rPr>
              <a:t>EtherPower</a:t>
            </a:r>
            <a:r>
              <a:rPr lang="ru-RU" sz="2800" dirty="0">
                <a:effectLst/>
                <a:latin typeface="Times New Roman" panose="02020603050405020304" pitchFamily="18" charset="0"/>
                <a:ea typeface="Times New Roman" panose="02020603050405020304" pitchFamily="18" charset="0"/>
              </a:rPr>
              <a:t> со встроенным процессором Intel i960. </a:t>
            </a:r>
          </a:p>
        </p:txBody>
      </p:sp>
    </p:spTree>
    <p:extLst>
      <p:ext uri="{BB962C8B-B14F-4D97-AF65-F5344CB8AC3E}">
        <p14:creationId xmlns:p14="http://schemas.microsoft.com/office/powerpoint/2010/main" val="607514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ED15EC-AEB7-4C4D-9AD7-81BCE2D8DCCA}"/>
              </a:ext>
            </a:extLst>
          </p:cNvPr>
          <p:cNvSpPr txBox="1"/>
          <p:nvPr/>
        </p:nvSpPr>
        <p:spPr>
          <a:xfrm>
            <a:off x="215152" y="840467"/>
            <a:ext cx="11241742" cy="4047262"/>
          </a:xfrm>
          <a:prstGeom prst="rect">
            <a:avLst/>
          </a:prstGeom>
          <a:noFill/>
        </p:spPr>
        <p:txBody>
          <a:bodyPr wrap="square">
            <a:spAutoFit/>
          </a:bodyPr>
          <a:lstStyle/>
          <a:p>
            <a:pPr indent="450215" algn="just">
              <a:spcBef>
                <a:spcPts val="600"/>
              </a:spcBef>
              <a:tabLst>
                <a:tab pos="2969895" algn="ctr"/>
                <a:tab pos="5940425" algn="r"/>
              </a:tabLst>
            </a:pPr>
            <a:r>
              <a:rPr lang="ru-RU" sz="2800" b="1" dirty="0">
                <a:effectLst/>
                <a:latin typeface="Times New Roman" panose="02020603050405020304" pitchFamily="18" charset="0"/>
                <a:ea typeface="Times New Roman" panose="02020603050405020304" pitchFamily="18" charset="0"/>
              </a:rPr>
              <a:t>В зависимости от того, какой протокол реализует адаптер, адаптеры делятся на Ethernet-адаптеры, </a:t>
            </a:r>
            <a:r>
              <a:rPr lang="ru-RU" sz="2800" b="1" dirty="0" err="1">
                <a:effectLst/>
                <a:latin typeface="Times New Roman" panose="02020603050405020304" pitchFamily="18" charset="0"/>
                <a:ea typeface="Times New Roman" panose="02020603050405020304" pitchFamily="18" charset="0"/>
              </a:rPr>
              <a:t>Token</a:t>
            </a:r>
            <a:r>
              <a:rPr lang="ru-RU" sz="2800" b="1" dirty="0">
                <a:effectLst/>
                <a:latin typeface="Times New Roman" panose="02020603050405020304" pitchFamily="18" charset="0"/>
                <a:ea typeface="Times New Roman" panose="02020603050405020304" pitchFamily="18" charset="0"/>
              </a:rPr>
              <a:t> Ring-адаптеры, FDDI-адаптеры и т. д.</a:t>
            </a:r>
            <a:r>
              <a:rPr lang="ru-RU" sz="2800" dirty="0">
                <a:effectLst/>
                <a:latin typeface="Times New Roman" panose="02020603050405020304" pitchFamily="18" charset="0"/>
                <a:ea typeface="Times New Roman" panose="02020603050405020304" pitchFamily="18" charset="0"/>
              </a:rPr>
              <a:t> </a:t>
            </a:r>
          </a:p>
          <a:p>
            <a:pPr indent="450215" algn="just">
              <a:spcBef>
                <a:spcPts val="600"/>
              </a:spcBef>
              <a:tabLst>
                <a:tab pos="2969895" algn="ctr"/>
                <a:tab pos="5940425" algn="r"/>
              </a:tabLst>
            </a:pPr>
            <a:r>
              <a:rPr lang="ru-RU" sz="2800" dirty="0">
                <a:effectLst/>
                <a:latin typeface="Times New Roman" panose="02020603050405020304" pitchFamily="18" charset="0"/>
                <a:ea typeface="Times New Roman" panose="02020603050405020304" pitchFamily="18" charset="0"/>
              </a:rPr>
              <a:t>Так как протокол Fast Ethernet позволяет за счет процедуры автопереговоров автоматически выбрать скорость работы сетевого адаптера в зависимости от возможностей концентратора, то многие адаптеры Ethernet сегодня поддерживают две скорости работы и имеют в своем названии приставку 10/100. Это свойство некоторые производители называют авточувствительностью. </a:t>
            </a:r>
          </a:p>
        </p:txBody>
      </p:sp>
    </p:spTree>
    <p:extLst>
      <p:ext uri="{BB962C8B-B14F-4D97-AF65-F5344CB8AC3E}">
        <p14:creationId xmlns:p14="http://schemas.microsoft.com/office/powerpoint/2010/main" val="259088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7436E7-CC40-49CE-B392-0EA8E2AE9114}"/>
              </a:ext>
            </a:extLst>
          </p:cNvPr>
          <p:cNvSpPr txBox="1"/>
          <p:nvPr/>
        </p:nvSpPr>
        <p:spPr>
          <a:xfrm>
            <a:off x="509394" y="156834"/>
            <a:ext cx="9255967" cy="1200329"/>
          </a:xfrm>
          <a:prstGeom prst="rect">
            <a:avLst/>
          </a:prstGeom>
          <a:noFill/>
        </p:spPr>
        <p:txBody>
          <a:bodyPr wrap="square" rtlCol="0">
            <a:spAutoFit/>
          </a:bodyPr>
          <a:lstStyle/>
          <a:p>
            <a:pPr indent="180340" algn="ctr">
              <a:spcBef>
                <a:spcPts val="600"/>
              </a:spcBef>
              <a:spcAft>
                <a:spcPts val="0"/>
              </a:spcAft>
            </a:pPr>
            <a:r>
              <a:rPr lang="ru-RU" sz="3600" b="1" dirty="0">
                <a:solidFill>
                  <a:srgbClr val="FF0000"/>
                </a:solidFill>
                <a:effectLst/>
                <a:latin typeface="Bookman Old Style" panose="02050604050505020204" pitchFamily="18" charset="0"/>
                <a:ea typeface="Times New Roman" panose="02020603050405020304" pitchFamily="18" charset="0"/>
              </a:rPr>
              <a:t>Установка и настройка сетевой карты</a:t>
            </a:r>
            <a:endParaRPr lang="ru-RU" sz="4000" b="1" dirty="0">
              <a:solidFill>
                <a:srgbClr val="FF0000"/>
              </a:solidFill>
              <a:effectLst/>
              <a:latin typeface="Bookman Old Style" panose="02050604050505020204" pitchFamily="18" charset="0"/>
            </a:endParaRPr>
          </a:p>
        </p:txBody>
      </p:sp>
      <p:sp>
        <p:nvSpPr>
          <p:cNvPr id="3" name="Rectangle 2">
            <a:extLst>
              <a:ext uri="{FF2B5EF4-FFF2-40B4-BE49-F238E27FC236}">
                <a16:creationId xmlns:a16="http://schemas.microsoft.com/office/drawing/2014/main" id="{B69D21BF-08ED-4916-9433-804CF0EE9B46}"/>
              </a:ext>
            </a:extLst>
          </p:cNvPr>
          <p:cNvSpPr>
            <a:spLocks noChangeArrowheads="1"/>
          </p:cNvSpPr>
          <p:nvPr/>
        </p:nvSpPr>
        <p:spPr bwMode="auto">
          <a:xfrm>
            <a:off x="509394" y="1823507"/>
            <a:ext cx="100331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hangingPunct="0">
              <a:tabLst>
                <a:tab pos="2970213" algn="ctr"/>
                <a:tab pos="5940425" algn="r"/>
              </a:tabLst>
              <a:defRPr>
                <a:solidFill>
                  <a:schemeClr val="tx1"/>
                </a:solidFill>
                <a:latin typeface="Arial" panose="020B0604020202020204" pitchFamily="34" charset="0"/>
              </a:defRPr>
            </a:lvl1pPr>
            <a:lvl2pPr eaLnBrk="0" hangingPunct="0">
              <a:tabLst>
                <a:tab pos="2970213" algn="ctr"/>
                <a:tab pos="5940425" algn="r"/>
              </a:tabLst>
              <a:defRPr>
                <a:solidFill>
                  <a:schemeClr val="tx1"/>
                </a:solidFill>
                <a:latin typeface="Arial" panose="020B0604020202020204" pitchFamily="34" charset="0"/>
              </a:defRPr>
            </a:lvl2pPr>
            <a:lvl3pPr eaLnBrk="0" hangingPunct="0">
              <a:tabLst>
                <a:tab pos="2970213" algn="ctr"/>
                <a:tab pos="5940425" algn="r"/>
              </a:tabLst>
              <a:defRPr>
                <a:solidFill>
                  <a:schemeClr val="tx1"/>
                </a:solidFill>
                <a:latin typeface="Arial" panose="020B0604020202020204" pitchFamily="34" charset="0"/>
              </a:defRPr>
            </a:lvl3pPr>
            <a:lvl4pPr eaLnBrk="0" hangingPunct="0">
              <a:tabLst>
                <a:tab pos="2970213" algn="ctr"/>
                <a:tab pos="5940425" algn="r"/>
              </a:tabLst>
              <a:defRPr>
                <a:solidFill>
                  <a:schemeClr val="tx1"/>
                </a:solidFill>
                <a:latin typeface="Arial" panose="020B0604020202020204" pitchFamily="34" charset="0"/>
              </a:defRPr>
            </a:lvl4pPr>
            <a:lvl5pPr eaLnBrk="0" hangingPunct="0">
              <a:tabLst>
                <a:tab pos="2970213" algn="ctr"/>
                <a:tab pos="5940425" algn="r"/>
              </a:tabLst>
              <a:defRPr>
                <a:solidFill>
                  <a:schemeClr val="tx1"/>
                </a:solidFill>
                <a:latin typeface="Arial" panose="020B0604020202020204" pitchFamily="34" charset="0"/>
              </a:defRPr>
            </a:lvl5pPr>
            <a:lvl6pPr eaLnBrk="0" fontAlgn="base" hangingPunct="0">
              <a:spcBef>
                <a:spcPct val="0"/>
              </a:spcBef>
              <a:spcAft>
                <a:spcPct val="0"/>
              </a:spcAft>
              <a:tabLst>
                <a:tab pos="2970213" algn="ctr"/>
                <a:tab pos="5940425" algn="r"/>
              </a:tabLst>
              <a:defRPr>
                <a:solidFill>
                  <a:schemeClr val="tx1"/>
                </a:solidFill>
                <a:latin typeface="Arial" panose="020B0604020202020204" pitchFamily="34" charset="0"/>
              </a:defRPr>
            </a:lvl6pPr>
            <a:lvl7pPr eaLnBrk="0" fontAlgn="base" hangingPunct="0">
              <a:spcBef>
                <a:spcPct val="0"/>
              </a:spcBef>
              <a:spcAft>
                <a:spcPct val="0"/>
              </a:spcAft>
              <a:tabLst>
                <a:tab pos="2970213" algn="ctr"/>
                <a:tab pos="5940425" algn="r"/>
              </a:tabLst>
              <a:defRPr>
                <a:solidFill>
                  <a:schemeClr val="tx1"/>
                </a:solidFill>
                <a:latin typeface="Arial" panose="020B0604020202020204" pitchFamily="34" charset="0"/>
              </a:defRPr>
            </a:lvl7pPr>
            <a:lvl8pPr eaLnBrk="0" fontAlgn="base" hangingPunct="0">
              <a:spcBef>
                <a:spcPct val="0"/>
              </a:spcBef>
              <a:spcAft>
                <a:spcPct val="0"/>
              </a:spcAft>
              <a:tabLst>
                <a:tab pos="2970213" algn="ctr"/>
                <a:tab pos="5940425" algn="r"/>
              </a:tabLst>
              <a:defRPr>
                <a:solidFill>
                  <a:schemeClr val="tx1"/>
                </a:solidFill>
                <a:latin typeface="Arial" panose="020B0604020202020204" pitchFamily="34" charset="0"/>
              </a:defRPr>
            </a:lvl8pPr>
            <a:lvl9pPr eaLnBrk="0" fontAlgn="base" hangingPunct="0">
              <a:spcBef>
                <a:spcPct val="0"/>
              </a:spcBef>
              <a:spcAft>
                <a:spcPct val="0"/>
              </a:spcAft>
              <a:tabLst>
                <a:tab pos="2970213" algn="ctr"/>
                <a:tab pos="5940425" algn="r"/>
              </a:tabLst>
              <a:defRPr>
                <a:solidFill>
                  <a:schemeClr val="tx1"/>
                </a:solidFill>
                <a:latin typeface="Arial" panose="020B0604020202020204" pitchFamily="34" charset="0"/>
              </a:defRPr>
            </a:lvl9pPr>
          </a:lstStyle>
          <a:p>
            <a:pPr marL="0" marR="0" lvl="0" indent="450850" algn="just" defTabSz="914400" rtl="0" eaLnBrk="0" fontAlgn="base" latinLnBrk="0" hangingPunct="0">
              <a:lnSpc>
                <a:spcPct val="100000"/>
              </a:lnSpc>
              <a:spcBef>
                <a:spcPct val="0"/>
              </a:spcBef>
              <a:spcAft>
                <a:spcPct val="0"/>
              </a:spcAft>
              <a:buClrTx/>
              <a:buSzTx/>
              <a:buFontTx/>
              <a:buNone/>
              <a:tabLst>
                <a:tab pos="2970213" algn="ctr"/>
                <a:tab pos="5940425" algn="r"/>
              </a:tabLst>
            </a:pP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Для установки сетевой карты </a:t>
            </a:r>
            <a:r>
              <a:rPr kumimoji="0" lang="ru-RU" altLang="ru-RU" sz="2800" b="0" i="0" u="sng" strike="noStrike" cap="none" normalizeH="0" baseline="0" dirty="0">
                <a:ln>
                  <a:noFill/>
                </a:ln>
                <a:solidFill>
                  <a:srgbClr val="FF0000"/>
                </a:solidFill>
                <a:effectLst/>
                <a:latin typeface="Arial" panose="020B0604020202020204" pitchFamily="34" charset="0"/>
                <a:ea typeface="Times New Roman" panose="02020603050405020304" pitchFamily="18" charset="0"/>
              </a:rPr>
              <a:t>необходимо</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2800" b="1" i="1" u="sng" strike="noStrike" cap="none" normalizeH="0" baseline="0" dirty="0">
                <a:ln>
                  <a:noFill/>
                </a:ln>
                <a:solidFill>
                  <a:srgbClr val="FF0000"/>
                </a:solidFill>
                <a:effectLst/>
                <a:latin typeface="Arial" panose="020B0604020202020204" pitchFamily="34" charset="0"/>
                <a:ea typeface="Times New Roman" panose="02020603050405020304" pitchFamily="18" charset="0"/>
              </a:rPr>
              <a:t>выключить и обесточить</a:t>
            </a:r>
            <a:r>
              <a:rPr kumimoji="0" lang="ru-RU" altLang="ru-RU"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системный блок, снять защитный кожух системного блока, и установить сетевую карту в слот, соответствующий ее интерфейсу.</a:t>
            </a:r>
            <a:endParaRPr kumimoji="0" lang="ru-RU" altLang="ru-RU" sz="2800" b="0" i="0" u="none" strike="noStrike" cap="none" normalizeH="0" baseline="0" dirty="0">
              <a:ln>
                <a:noFill/>
              </a:ln>
              <a:solidFill>
                <a:schemeClr val="tx1"/>
              </a:solidFill>
              <a:effectLst/>
              <a:latin typeface="Arial" panose="020B0604020202020204"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tab pos="2970213" algn="ctr"/>
                <a:tab pos="5940425" algn="r"/>
              </a:tabLst>
            </a:pP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pic>
        <p:nvPicPr>
          <p:cNvPr id="1025" name="Рисунок 1">
            <a:extLst>
              <a:ext uri="{FF2B5EF4-FFF2-40B4-BE49-F238E27FC236}">
                <a16:creationId xmlns:a16="http://schemas.microsoft.com/office/drawing/2014/main" id="{7BA60540-FA7D-4FB8-BC26-1DA3A4B2B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258" y="3940798"/>
            <a:ext cx="4176347" cy="2246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12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16DF85-C5BE-4AE5-9782-4573AF359991}"/>
              </a:ext>
            </a:extLst>
          </p:cNvPr>
          <p:cNvSpPr txBox="1"/>
          <p:nvPr/>
        </p:nvSpPr>
        <p:spPr>
          <a:xfrm>
            <a:off x="179294" y="151179"/>
            <a:ext cx="11833412" cy="6555641"/>
          </a:xfrm>
          <a:prstGeom prst="rect">
            <a:avLst/>
          </a:prstGeom>
          <a:noFill/>
        </p:spPr>
        <p:txBody>
          <a:bodyPr wrap="square">
            <a:spAutoFit/>
          </a:bodyPr>
          <a:lstStyle/>
          <a:p>
            <a:pPr indent="450215" algn="just">
              <a:spcBef>
                <a:spcPts val="600"/>
              </a:spcBef>
              <a:tabLst>
                <a:tab pos="2969895" algn="ctr"/>
                <a:tab pos="5940425" algn="r"/>
              </a:tabLst>
            </a:pPr>
            <a:r>
              <a:rPr lang="ru-RU" sz="2000" b="1" dirty="0">
                <a:effectLst/>
                <a:latin typeface="Times New Roman" panose="02020603050405020304" pitchFamily="18" charset="0"/>
                <a:ea typeface="Times New Roman" panose="02020603050405020304" pitchFamily="18" charset="0"/>
              </a:rPr>
              <a:t>Установка драйвера сетевой карты</a:t>
            </a:r>
            <a:endParaRPr lang="ru-RU" sz="2000" dirty="0">
              <a:effectLst/>
              <a:latin typeface="Times New Roman" panose="02020603050405020304" pitchFamily="18" charset="0"/>
              <a:ea typeface="Times New Roman" panose="02020603050405020304" pitchFamily="18" charset="0"/>
            </a:endParaRP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Для того чтобы установить на своем компьютере «внутренний» сетевой адаптер, подключаемый к шине ISA или PCI, вам необходимо проделать предложенную далее последовательность действий.</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Выключите питание компьютера. </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Откройте корпус компьютера, открутив фиксирующие винты боковой стенки системного блока и удалив его крышку. </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Выберите свободный слот, в который вы будете устанавливать сетевой адаптер. В случае, если расположенное на задней стенке системного блока отверстие, в котором размещается интерфейсная панель периферийных устройств, закрыто заглушкой, удалите ее. Поместив плату в слот, зафиксируйте ее крепежным винтом. </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4. Закройте крышку системного блока и закрепите ее соответствующими винтами. </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5. Включите питание компьютера. </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В случае, если вы используете сетевой адаптер USB, его следует присоединить к соответствующему порту, расположенному на задней или передней стенке системного блока компьютера, посредством специального кабеля. К адаптеру, в свою очередь, подключается сетевой кабель (например, 10BaseT/100BaseT). После выполнения этих операций можно переходить к установке драйверов. </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Интегрированные сетевые адаптеры не требуют дополнительной настройки и установки. Для того чтобы подготовить их к работе, достаточно установить соответствующие драйверы, которые входят обычно в комплект поставки программного обеспечения материнской платы.</a:t>
            </a:r>
          </a:p>
        </p:txBody>
      </p:sp>
    </p:spTree>
    <p:extLst>
      <p:ext uri="{BB962C8B-B14F-4D97-AF65-F5344CB8AC3E}">
        <p14:creationId xmlns:p14="http://schemas.microsoft.com/office/powerpoint/2010/main" val="1529974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B87BA7-A9A8-4C9A-A351-BDD5FC588308}"/>
              </a:ext>
            </a:extLst>
          </p:cNvPr>
          <p:cNvSpPr txBox="1"/>
          <p:nvPr/>
        </p:nvSpPr>
        <p:spPr>
          <a:xfrm>
            <a:off x="340659" y="527174"/>
            <a:ext cx="10703858" cy="3631763"/>
          </a:xfrm>
          <a:prstGeom prst="rect">
            <a:avLst/>
          </a:prstGeom>
          <a:noFill/>
        </p:spPr>
        <p:txBody>
          <a:bodyPr wrap="square">
            <a:spAutoFit/>
          </a:bodyPr>
          <a:lstStyle/>
          <a:p>
            <a:pPr indent="450215" algn="just">
              <a:spcBef>
                <a:spcPts val="600"/>
              </a:spcBef>
              <a:tabLst>
                <a:tab pos="2969895" algn="ctr"/>
                <a:tab pos="5940425" algn="r"/>
              </a:tabLst>
            </a:pPr>
            <a:r>
              <a:rPr lang="ru-RU" sz="2000" b="1" dirty="0">
                <a:effectLst/>
                <a:latin typeface="Times New Roman" panose="02020603050405020304" pitchFamily="18" charset="0"/>
                <a:ea typeface="Times New Roman" panose="02020603050405020304" pitchFamily="18" charset="0"/>
              </a:rPr>
              <a:t>Установка драйверов</a:t>
            </a:r>
            <a:endParaRPr lang="ru-RU" sz="2000" dirty="0">
              <a:effectLst/>
              <a:latin typeface="Times New Roman" panose="02020603050405020304" pitchFamily="18" charset="0"/>
              <a:ea typeface="Times New Roman" panose="02020603050405020304" pitchFamily="18" charset="0"/>
            </a:endParaRP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Нажмите кнопку Пуск на панели задач. Выберете пункт  Панель Управления.</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Откройте объект Сеть. В появившемся окне на вкладке Конфигурация нажмите кнопку Добавить:</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Выберите тип устанавливаемого компонента: Сетевая карта. Нажмите кнопку Добавить:</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Выберите соответствующие пункты в окнах Изготовители: Обнаруженные сетевые драйверы и Сетевые платы: Драйвер Ndis2. Нажмите кнопку OK.</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Отметьте появления в окне Система установлены следующие компоненты компонентов Драйвер Ndis2 и соответствующих ему протоколов.</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Перезагрузите систему.</a:t>
            </a:r>
          </a:p>
        </p:txBody>
      </p:sp>
    </p:spTree>
    <p:extLst>
      <p:ext uri="{BB962C8B-B14F-4D97-AF65-F5344CB8AC3E}">
        <p14:creationId xmlns:p14="http://schemas.microsoft.com/office/powerpoint/2010/main" val="96676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3E4671-0905-4785-A5B7-8DEC7F27E0F0}"/>
              </a:ext>
            </a:extLst>
          </p:cNvPr>
          <p:cNvSpPr txBox="1"/>
          <p:nvPr/>
        </p:nvSpPr>
        <p:spPr>
          <a:xfrm>
            <a:off x="430305" y="819417"/>
            <a:ext cx="10703859" cy="3323987"/>
          </a:xfrm>
          <a:prstGeom prst="rect">
            <a:avLst/>
          </a:prstGeom>
          <a:noFill/>
        </p:spPr>
        <p:txBody>
          <a:bodyPr wrap="square">
            <a:spAutoFit/>
          </a:bodyPr>
          <a:lstStyle/>
          <a:p>
            <a:pPr indent="450215" algn="just">
              <a:spcBef>
                <a:spcPts val="600"/>
              </a:spcBef>
              <a:tabLst>
                <a:tab pos="2969895" algn="ctr"/>
                <a:tab pos="5940425" algn="r"/>
              </a:tabLst>
            </a:pPr>
            <a:r>
              <a:rPr lang="ru-RU" sz="2000" b="1" dirty="0">
                <a:effectLst/>
                <a:latin typeface="Times New Roman" panose="02020603050405020304" pitchFamily="18" charset="0"/>
                <a:ea typeface="Times New Roman" panose="02020603050405020304" pitchFamily="18" charset="0"/>
              </a:rPr>
              <a:t>Удаление сетевой карты</a:t>
            </a:r>
            <a:endParaRPr lang="ru-RU" sz="2000" dirty="0">
              <a:effectLst/>
              <a:latin typeface="Times New Roman" panose="02020603050405020304" pitchFamily="18" charset="0"/>
              <a:ea typeface="Times New Roman" panose="02020603050405020304" pitchFamily="18" charset="0"/>
            </a:endParaRP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Нажмите кнопку Пуск на панели задач. Выберете пункт  Панель Управления. </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Откройте объект Сеть. В появившемся окне:</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На вкладке Конфигурация в окне Система установлены следующие компоненты выберите тип удаляемого компонента: Драйвер Ndis2   нажмите кнопку Удалить.</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Нажмите кнопку OK.</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Отметьте исчезновение в окне Система установлены следующие компоненты компонентов Драйвер Ndis2 и соответствующих ему протоколов.</a:t>
            </a:r>
          </a:p>
          <a:p>
            <a:pPr indent="450215" algn="just">
              <a:spcBef>
                <a:spcPts val="600"/>
              </a:spcBef>
              <a:tabLst>
                <a:tab pos="2969895" algn="ctr"/>
                <a:tab pos="5940425" algn="r"/>
              </a:tabLst>
            </a:pPr>
            <a:r>
              <a:rPr lang="ru-RU" sz="2000" dirty="0">
                <a:effectLst/>
                <a:latin typeface="Times New Roman" panose="02020603050405020304" pitchFamily="18" charset="0"/>
                <a:ea typeface="Times New Roman" panose="02020603050405020304" pitchFamily="18" charset="0"/>
              </a:rPr>
              <a:t>Перезагрузите систему.</a:t>
            </a:r>
          </a:p>
        </p:txBody>
      </p:sp>
    </p:spTree>
    <p:extLst>
      <p:ext uri="{BB962C8B-B14F-4D97-AF65-F5344CB8AC3E}">
        <p14:creationId xmlns:p14="http://schemas.microsoft.com/office/powerpoint/2010/main" val="2435645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7545B-1B6D-4DAF-BC52-8F48F30D747D}"/>
              </a:ext>
            </a:extLst>
          </p:cNvPr>
          <p:cNvSpPr txBox="1"/>
          <p:nvPr/>
        </p:nvSpPr>
        <p:spPr>
          <a:xfrm>
            <a:off x="858416" y="1340986"/>
            <a:ext cx="11607281" cy="2554545"/>
          </a:xfrm>
          <a:prstGeom prst="rect">
            <a:avLst/>
          </a:prstGeom>
          <a:noFill/>
        </p:spPr>
        <p:txBody>
          <a:bodyPr wrap="square" rtlCol="0">
            <a:spAutoFit/>
          </a:bodyPr>
          <a:lstStyle/>
          <a:p>
            <a:r>
              <a:rPr lang="ru-RU" sz="8000" b="1" i="1" dirty="0">
                <a:solidFill>
                  <a:srgbClr val="0070C0"/>
                </a:solidFill>
                <a:latin typeface="Georgia" panose="02040502050405020303" pitchFamily="18" charset="0"/>
              </a:rPr>
              <a:t>До новых </a:t>
            </a:r>
          </a:p>
          <a:p>
            <a:r>
              <a:rPr lang="ru-RU" sz="8000" b="1" i="1" dirty="0">
                <a:solidFill>
                  <a:srgbClr val="0070C0"/>
                </a:solidFill>
                <a:latin typeface="Georgia" panose="02040502050405020303" pitchFamily="18" charset="0"/>
              </a:rPr>
              <a:t>            встреч!!!</a:t>
            </a:r>
          </a:p>
        </p:txBody>
      </p:sp>
      <p:pic>
        <p:nvPicPr>
          <p:cNvPr id="3" name="Рисунок 2">
            <a:extLst>
              <a:ext uri="{FF2B5EF4-FFF2-40B4-BE49-F238E27FC236}">
                <a16:creationId xmlns:a16="http://schemas.microsoft.com/office/drawing/2014/main" id="{8EFC814C-5296-4209-AE54-91E76ABA79ED}"/>
              </a:ext>
            </a:extLst>
          </p:cNvPr>
          <p:cNvPicPr>
            <a:picLocks noChangeAspect="1"/>
          </p:cNvPicPr>
          <p:nvPr/>
        </p:nvPicPr>
        <p:blipFill>
          <a:blip r:embed="rId2"/>
          <a:stretch>
            <a:fillRect/>
          </a:stretch>
        </p:blipFill>
        <p:spPr>
          <a:xfrm>
            <a:off x="0" y="0"/>
            <a:ext cx="12192000" cy="6868470"/>
          </a:xfrm>
          <a:prstGeom prst="rect">
            <a:avLst/>
          </a:prstGeom>
        </p:spPr>
      </p:pic>
    </p:spTree>
    <p:extLst>
      <p:ext uri="{BB962C8B-B14F-4D97-AF65-F5344CB8AC3E}">
        <p14:creationId xmlns:p14="http://schemas.microsoft.com/office/powerpoint/2010/main" val="95068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28E31-C5E5-4558-B935-59F1CCE3D74B}"/>
              </a:ext>
            </a:extLst>
          </p:cNvPr>
          <p:cNvSpPr txBox="1"/>
          <p:nvPr/>
        </p:nvSpPr>
        <p:spPr>
          <a:xfrm>
            <a:off x="680844" y="393052"/>
            <a:ext cx="9255967" cy="584775"/>
          </a:xfrm>
          <a:prstGeom prst="rect">
            <a:avLst/>
          </a:prstGeom>
          <a:noFill/>
        </p:spPr>
        <p:txBody>
          <a:bodyPr wrap="square" rtlCol="0">
            <a:spAutoFit/>
          </a:bodyPr>
          <a:lstStyle/>
          <a:p>
            <a:r>
              <a:rPr lang="ru-RU" sz="3200" b="1" dirty="0">
                <a:solidFill>
                  <a:srgbClr val="FF0000"/>
                </a:solidFill>
                <a:latin typeface="Bookman Old Style" panose="02050604050505020204" pitchFamily="18" charset="0"/>
              </a:rPr>
              <a:t>Сетевая плата</a:t>
            </a:r>
            <a:endParaRPr lang="ru-RU" sz="3200" b="1" dirty="0">
              <a:latin typeface="Bookman Old Style" panose="02050604050505020204" pitchFamily="18" charset="0"/>
            </a:endParaRPr>
          </a:p>
        </p:txBody>
      </p:sp>
      <p:sp>
        <p:nvSpPr>
          <p:cNvPr id="4" name="Прямоугольник 3">
            <a:extLst>
              <a:ext uri="{FF2B5EF4-FFF2-40B4-BE49-F238E27FC236}">
                <a16:creationId xmlns:a16="http://schemas.microsoft.com/office/drawing/2014/main" id="{DB8F3C9C-8507-40B5-9514-DF5DA5DA70AC}"/>
              </a:ext>
            </a:extLst>
          </p:cNvPr>
          <p:cNvSpPr/>
          <p:nvPr/>
        </p:nvSpPr>
        <p:spPr>
          <a:xfrm>
            <a:off x="476249" y="977827"/>
            <a:ext cx="10010776" cy="2554545"/>
          </a:xfrm>
          <a:prstGeom prst="rect">
            <a:avLst/>
          </a:prstGeom>
        </p:spPr>
        <p:txBody>
          <a:bodyPr wrap="square">
            <a:spAutoFit/>
          </a:bodyPr>
          <a:lstStyle/>
          <a:p>
            <a:pPr marL="457200" indent="-457200" algn="just">
              <a:spcAft>
                <a:spcPts val="0"/>
              </a:spcAft>
              <a:buFont typeface="Wingdings" panose="05000000000000000000" pitchFamily="2" charset="2"/>
              <a:buChar char="§"/>
            </a:pPr>
            <a:r>
              <a:rPr lang="ru-RU" sz="3200" b="1" i="1" dirty="0">
                <a:solidFill>
                  <a:srgbClr val="FF0000"/>
                </a:solidFill>
                <a:latin typeface="Times New Roman" panose="02020603050405020304" pitchFamily="18" charset="0"/>
                <a:ea typeface="Times New Roman" panose="02020603050405020304" pitchFamily="18" charset="0"/>
              </a:rPr>
              <a:t> </a:t>
            </a:r>
            <a:r>
              <a:rPr lang="ru-RU" sz="3200" b="1" i="1" dirty="0">
                <a:solidFill>
                  <a:srgbClr val="FF0000"/>
                </a:solidFill>
                <a:effectLst/>
                <a:latin typeface="Times New Roman" panose="02020603050405020304" pitchFamily="18" charset="0"/>
                <a:ea typeface="Times New Roman" panose="02020603050405020304" pitchFamily="18" charset="0"/>
              </a:rPr>
              <a:t>Сетевые адаптеры, или сетевые карты</a:t>
            </a:r>
            <a:r>
              <a:rPr lang="ru-RU" sz="3200" dirty="0">
                <a:effectLst/>
                <a:latin typeface="Times New Roman" panose="02020603050405020304" pitchFamily="18" charset="0"/>
                <a:ea typeface="Times New Roman" panose="02020603050405020304" pitchFamily="18" charset="0"/>
              </a:rPr>
              <a:t>, — это специальные устройства, основное назначение которых состоит в обеспечении двунаправленного обмена данными между персональным компьютером и локальной сетью.</a:t>
            </a:r>
            <a:endParaRPr lang="ru-BY" sz="3200" dirty="0"/>
          </a:p>
        </p:txBody>
      </p:sp>
      <p:pic>
        <p:nvPicPr>
          <p:cNvPr id="5" name="Рисунок 4">
            <a:extLst>
              <a:ext uri="{FF2B5EF4-FFF2-40B4-BE49-F238E27FC236}">
                <a16:creationId xmlns:a16="http://schemas.microsoft.com/office/drawing/2014/main" id="{A81B61E8-964C-4205-A7B3-8767A67DD0E1}"/>
              </a:ext>
            </a:extLst>
          </p:cNvPr>
          <p:cNvPicPr>
            <a:picLocks noChangeAspect="1"/>
          </p:cNvPicPr>
          <p:nvPr/>
        </p:nvPicPr>
        <p:blipFill>
          <a:blip r:embed="rId2"/>
          <a:stretch>
            <a:fillRect/>
          </a:stretch>
        </p:blipFill>
        <p:spPr>
          <a:xfrm>
            <a:off x="4767591" y="3088340"/>
            <a:ext cx="6585432" cy="3376607"/>
          </a:xfrm>
          <a:prstGeom prst="rect">
            <a:avLst/>
          </a:prstGeom>
        </p:spPr>
      </p:pic>
    </p:spTree>
    <p:extLst>
      <p:ext uri="{BB962C8B-B14F-4D97-AF65-F5344CB8AC3E}">
        <p14:creationId xmlns:p14="http://schemas.microsoft.com/office/powerpoint/2010/main" val="157841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DB6554-2769-4D78-915F-771F2100956C}"/>
              </a:ext>
            </a:extLst>
          </p:cNvPr>
          <p:cNvSpPr txBox="1"/>
          <p:nvPr/>
        </p:nvSpPr>
        <p:spPr>
          <a:xfrm>
            <a:off x="466164" y="536191"/>
            <a:ext cx="9914965" cy="3108543"/>
          </a:xfrm>
          <a:prstGeom prst="rect">
            <a:avLst/>
          </a:prstGeom>
          <a:noFill/>
        </p:spPr>
        <p:txBody>
          <a:bodyPr wrap="square">
            <a:spAutoFit/>
          </a:bodyPr>
          <a:lstStyle/>
          <a:p>
            <a:pPr indent="450215" algn="just">
              <a:spcBef>
                <a:spcPts val="600"/>
              </a:spcBef>
              <a:tabLst>
                <a:tab pos="2969895" algn="ctr"/>
                <a:tab pos="5940425" algn="r"/>
              </a:tabLst>
            </a:pPr>
            <a:r>
              <a:rPr lang="ru-RU" sz="2800" dirty="0">
                <a:effectLst/>
                <a:latin typeface="Times New Roman" panose="02020603050405020304" pitchFamily="18" charset="0"/>
                <a:ea typeface="Times New Roman" panose="02020603050405020304" pitchFamily="18" charset="0"/>
              </a:rPr>
              <a:t>По </a:t>
            </a:r>
            <a:r>
              <a:rPr lang="ru-RU" sz="2800" i="1" dirty="0">
                <a:solidFill>
                  <a:srgbClr val="FF0000"/>
                </a:solidFill>
                <a:effectLst/>
                <a:latin typeface="Times New Roman" panose="02020603050405020304" pitchFamily="18" charset="0"/>
                <a:ea typeface="Times New Roman" panose="02020603050405020304" pitchFamily="18" charset="0"/>
              </a:rPr>
              <a:t>конструктивной реализации </a:t>
            </a:r>
            <a:r>
              <a:rPr lang="ru-RU" sz="2800" dirty="0">
                <a:effectLst/>
                <a:latin typeface="Times New Roman" panose="02020603050405020304" pitchFamily="18" charset="0"/>
                <a:ea typeface="Times New Roman" panose="02020603050405020304" pitchFamily="18" charset="0"/>
              </a:rPr>
              <a:t>сетевые платы делятся на: </a:t>
            </a:r>
          </a:p>
          <a:p>
            <a:pPr marL="457200" indent="-457200" algn="just">
              <a:buFont typeface="Wingdings" panose="05000000000000000000" pitchFamily="2" charset="2"/>
              <a:buChar char="Ø"/>
              <a:tabLst>
                <a:tab pos="2969895" algn="ctr"/>
                <a:tab pos="5940425" algn="r"/>
              </a:tabLst>
            </a:pPr>
            <a:r>
              <a:rPr lang="ru-RU" sz="2800" b="1" dirty="0">
                <a:effectLst/>
                <a:latin typeface="Times New Roman" panose="02020603050405020304" pitchFamily="18" charset="0"/>
                <a:ea typeface="Times New Roman" panose="02020603050405020304" pitchFamily="18" charset="0"/>
              </a:rPr>
              <a:t>внутренние</a:t>
            </a:r>
            <a:r>
              <a:rPr lang="ru-RU" sz="2800" dirty="0">
                <a:effectLst/>
                <a:latin typeface="Times New Roman" panose="02020603050405020304" pitchFamily="18" charset="0"/>
                <a:ea typeface="Times New Roman" panose="02020603050405020304" pitchFamily="18" charset="0"/>
              </a:rPr>
              <a:t> — отдельные платы, вставляющиеся в  PCI или PCI-E слот;</a:t>
            </a:r>
          </a:p>
          <a:p>
            <a:pPr marL="457200" indent="-457200" algn="just">
              <a:buFont typeface="Wingdings" panose="05000000000000000000" pitchFamily="2" charset="2"/>
              <a:buChar char="Ø"/>
              <a:tabLst>
                <a:tab pos="2969895" algn="ctr"/>
                <a:tab pos="5940425" algn="r"/>
              </a:tabLst>
            </a:pPr>
            <a:r>
              <a:rPr lang="ru-RU" sz="2800" b="1" dirty="0">
                <a:effectLst/>
                <a:latin typeface="Times New Roman" panose="02020603050405020304" pitchFamily="18" charset="0"/>
                <a:ea typeface="Times New Roman" panose="02020603050405020304" pitchFamily="18" charset="0"/>
              </a:rPr>
              <a:t>внешние,</a:t>
            </a:r>
            <a:r>
              <a:rPr lang="ru-RU" sz="2800" dirty="0">
                <a:effectLst/>
                <a:latin typeface="Times New Roman" panose="02020603050405020304" pitchFamily="18" charset="0"/>
                <a:ea typeface="Times New Roman" panose="02020603050405020304" pitchFamily="18" charset="0"/>
              </a:rPr>
              <a:t> подключающиеся через  USB или PCMCIA интерфейс, преимущественно использующиеся в старых ноутбуках;</a:t>
            </a:r>
          </a:p>
          <a:p>
            <a:pPr marL="457200" indent="-457200" algn="just">
              <a:buFont typeface="Wingdings" panose="05000000000000000000" pitchFamily="2" charset="2"/>
              <a:buChar char="Ø"/>
              <a:tabLst>
                <a:tab pos="2969895" algn="ctr"/>
                <a:tab pos="5940425" algn="r"/>
              </a:tabLst>
            </a:pPr>
            <a:r>
              <a:rPr lang="ru-RU" sz="2800" b="1" dirty="0">
                <a:effectLst/>
                <a:latin typeface="Times New Roman" panose="02020603050405020304" pitchFamily="18" charset="0"/>
                <a:ea typeface="Times New Roman" panose="02020603050405020304" pitchFamily="18" charset="0"/>
              </a:rPr>
              <a:t>встроенные в материнскую плату</a:t>
            </a:r>
            <a:r>
              <a:rPr lang="ru-RU" sz="2800" dirty="0">
                <a:effectLst/>
                <a:latin typeface="Times New Roman" panose="02020603050405020304" pitchFamily="18" charset="0"/>
                <a:ea typeface="Times New Roman" panose="02020603050405020304" pitchFamily="18" charset="0"/>
              </a:rPr>
              <a:t>.</a:t>
            </a:r>
          </a:p>
        </p:txBody>
      </p:sp>
      <p:pic>
        <p:nvPicPr>
          <p:cNvPr id="3" name="Рисунок 2">
            <a:extLst>
              <a:ext uri="{FF2B5EF4-FFF2-40B4-BE49-F238E27FC236}">
                <a16:creationId xmlns:a16="http://schemas.microsoft.com/office/drawing/2014/main" id="{9B56192F-F7AA-469C-9C7B-22D75549DA83}"/>
              </a:ext>
            </a:extLst>
          </p:cNvPr>
          <p:cNvPicPr>
            <a:picLocks noChangeAspect="1"/>
          </p:cNvPicPr>
          <p:nvPr/>
        </p:nvPicPr>
        <p:blipFill>
          <a:blip r:embed="rId2"/>
          <a:stretch>
            <a:fillRect/>
          </a:stretch>
        </p:blipFill>
        <p:spPr>
          <a:xfrm>
            <a:off x="241645" y="3938596"/>
            <a:ext cx="3864503" cy="1981481"/>
          </a:xfrm>
          <a:prstGeom prst="rect">
            <a:avLst/>
          </a:prstGeom>
        </p:spPr>
      </p:pic>
      <p:pic>
        <p:nvPicPr>
          <p:cNvPr id="7" name="Рисунок 6">
            <a:extLst>
              <a:ext uri="{FF2B5EF4-FFF2-40B4-BE49-F238E27FC236}">
                <a16:creationId xmlns:a16="http://schemas.microsoft.com/office/drawing/2014/main" id="{E92C1396-C656-4BE6-8D0A-77DB01549BB1}"/>
              </a:ext>
            </a:extLst>
          </p:cNvPr>
          <p:cNvPicPr>
            <a:picLocks noChangeAspect="1"/>
          </p:cNvPicPr>
          <p:nvPr/>
        </p:nvPicPr>
        <p:blipFill>
          <a:blip r:embed="rId3"/>
          <a:stretch>
            <a:fillRect/>
          </a:stretch>
        </p:blipFill>
        <p:spPr>
          <a:xfrm>
            <a:off x="4356845" y="3644734"/>
            <a:ext cx="2665177" cy="2677075"/>
          </a:xfrm>
          <a:prstGeom prst="rect">
            <a:avLst/>
          </a:prstGeom>
        </p:spPr>
      </p:pic>
      <p:pic>
        <p:nvPicPr>
          <p:cNvPr id="8" name="Рисунок 7">
            <a:extLst>
              <a:ext uri="{FF2B5EF4-FFF2-40B4-BE49-F238E27FC236}">
                <a16:creationId xmlns:a16="http://schemas.microsoft.com/office/drawing/2014/main" id="{0234216F-3E1E-4B1D-B115-856021461C54}"/>
              </a:ext>
            </a:extLst>
          </p:cNvPr>
          <p:cNvPicPr>
            <a:picLocks noChangeAspect="1"/>
          </p:cNvPicPr>
          <p:nvPr/>
        </p:nvPicPr>
        <p:blipFill rotWithShape="1">
          <a:blip r:embed="rId4"/>
          <a:srcRect b="15404"/>
          <a:stretch/>
        </p:blipFill>
        <p:spPr>
          <a:xfrm>
            <a:off x="7259131" y="3536866"/>
            <a:ext cx="4572295" cy="2784943"/>
          </a:xfrm>
          <a:prstGeom prst="rect">
            <a:avLst/>
          </a:prstGeom>
        </p:spPr>
      </p:pic>
    </p:spTree>
    <p:extLst>
      <p:ext uri="{BB962C8B-B14F-4D97-AF65-F5344CB8AC3E}">
        <p14:creationId xmlns:p14="http://schemas.microsoft.com/office/powerpoint/2010/main" val="354630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45EE0A-A6E5-4036-BE07-67736A87B160}"/>
              </a:ext>
            </a:extLst>
          </p:cNvPr>
          <p:cNvSpPr txBox="1"/>
          <p:nvPr/>
        </p:nvSpPr>
        <p:spPr>
          <a:xfrm>
            <a:off x="449917" y="771114"/>
            <a:ext cx="11292166" cy="4201150"/>
          </a:xfrm>
          <a:prstGeom prst="rect">
            <a:avLst/>
          </a:prstGeom>
          <a:noFill/>
        </p:spPr>
        <p:txBody>
          <a:bodyPr wrap="square">
            <a:spAutoFit/>
          </a:bodyPr>
          <a:lstStyle/>
          <a:p>
            <a:pPr indent="450215" algn="just">
              <a:spcBef>
                <a:spcPts val="600"/>
              </a:spcBef>
              <a:tabLst>
                <a:tab pos="2969895" algn="ctr"/>
                <a:tab pos="5940425" algn="r"/>
              </a:tabLst>
            </a:pPr>
            <a:r>
              <a:rPr lang="ru-RU" sz="2800" dirty="0">
                <a:effectLst/>
                <a:latin typeface="Times New Roman" panose="02020603050405020304" pitchFamily="18" charset="0"/>
                <a:ea typeface="Times New Roman" panose="02020603050405020304" pitchFamily="18" charset="0"/>
              </a:rPr>
              <a:t>                          На </a:t>
            </a:r>
            <a:r>
              <a:rPr lang="ru-RU" sz="2800" i="1" dirty="0">
                <a:solidFill>
                  <a:srgbClr val="FF0000"/>
                </a:solidFill>
                <a:effectLst/>
                <a:latin typeface="Times New Roman" panose="02020603050405020304" pitchFamily="18" charset="0"/>
                <a:ea typeface="Times New Roman" panose="02020603050405020304" pitchFamily="18" charset="0"/>
              </a:rPr>
              <a:t>10-мегабитных</a:t>
            </a:r>
            <a:r>
              <a:rPr lang="ru-RU" sz="2800" dirty="0">
                <a:effectLst/>
                <a:latin typeface="Times New Roman" panose="02020603050405020304" pitchFamily="18" charset="0"/>
                <a:ea typeface="Times New Roman" panose="02020603050405020304" pitchFamily="18" charset="0"/>
              </a:rPr>
              <a:t> сетевых платах для</a:t>
            </a:r>
          </a:p>
          <a:p>
            <a:pPr indent="450215" algn="just">
              <a:spcBef>
                <a:spcPts val="600"/>
              </a:spcBef>
              <a:tabLst>
                <a:tab pos="2969895" algn="ctr"/>
                <a:tab pos="5940425" algn="r"/>
              </a:tabLst>
            </a:pPr>
            <a:r>
              <a:rPr lang="ru-RU" sz="2800" dirty="0">
                <a:latin typeface="Times New Roman" panose="02020603050405020304" pitchFamily="18" charset="0"/>
                <a:ea typeface="Times New Roman" panose="02020603050405020304" pitchFamily="18" charset="0"/>
              </a:rPr>
              <a:t>                          </a:t>
            </a:r>
            <a:r>
              <a:rPr lang="ru-RU" sz="2800" dirty="0">
                <a:effectLst/>
                <a:latin typeface="Times New Roman" panose="02020603050405020304" pitchFamily="18" charset="0"/>
                <a:ea typeface="Times New Roman" panose="02020603050405020304" pitchFamily="18" charset="0"/>
              </a:rPr>
              <a:t>подключения к локальной сети используются</a:t>
            </a:r>
          </a:p>
          <a:p>
            <a:pPr indent="450215" algn="just">
              <a:spcBef>
                <a:spcPts val="600"/>
              </a:spcBef>
              <a:tabLst>
                <a:tab pos="2969895" algn="ctr"/>
                <a:tab pos="5940425" algn="r"/>
              </a:tabLst>
            </a:pPr>
            <a:r>
              <a:rPr lang="ru-RU" sz="2800" dirty="0">
                <a:effectLst/>
                <a:latin typeface="Times New Roman" panose="02020603050405020304" pitchFamily="18" charset="0"/>
                <a:ea typeface="Times New Roman" panose="02020603050405020304" pitchFamily="18" charset="0"/>
              </a:rPr>
              <a:t>                          4 типа разъёмов: </a:t>
            </a:r>
          </a:p>
          <a:p>
            <a:pPr marL="457200" indent="-457200" algn="just">
              <a:spcBef>
                <a:spcPts val="600"/>
              </a:spcBef>
              <a:buFont typeface="Wingdings" panose="05000000000000000000" pitchFamily="2" charset="2"/>
              <a:buChar char="§"/>
              <a:tabLst>
                <a:tab pos="2969895" algn="ctr"/>
                <a:tab pos="5940425" algn="r"/>
              </a:tabLst>
            </a:pPr>
            <a:r>
              <a:rPr lang="ru-RU" sz="2800" dirty="0">
                <a:effectLst/>
                <a:latin typeface="Times New Roman" panose="02020603050405020304" pitchFamily="18" charset="0"/>
                <a:ea typeface="Times New Roman" panose="02020603050405020304" pitchFamily="18" charset="0"/>
              </a:rPr>
              <a:t>8P8C (или </a:t>
            </a:r>
            <a:r>
              <a:rPr lang="ru-RU" sz="2800" b="1" dirty="0">
                <a:effectLst/>
                <a:latin typeface="Times New Roman" panose="02020603050405020304" pitchFamily="18" charset="0"/>
                <a:ea typeface="Times New Roman" panose="02020603050405020304" pitchFamily="18" charset="0"/>
              </a:rPr>
              <a:t>RJ-45)</a:t>
            </a:r>
            <a:r>
              <a:rPr lang="ru-RU" sz="2800" dirty="0">
                <a:effectLst/>
                <a:latin typeface="Times New Roman" panose="02020603050405020304" pitchFamily="18" charset="0"/>
                <a:ea typeface="Times New Roman" panose="02020603050405020304" pitchFamily="18" charset="0"/>
              </a:rPr>
              <a:t> - для витой пары;</a:t>
            </a:r>
          </a:p>
          <a:p>
            <a:pPr marL="457200" indent="-457200" algn="just">
              <a:buFont typeface="Wingdings" panose="05000000000000000000" pitchFamily="2" charset="2"/>
              <a:buChar char="§"/>
              <a:tabLst>
                <a:tab pos="2969895" algn="ctr"/>
                <a:tab pos="5940425" algn="r"/>
              </a:tabLst>
            </a:pPr>
            <a:r>
              <a:rPr lang="ru-RU" sz="2800" dirty="0">
                <a:effectLst/>
                <a:latin typeface="Times New Roman" panose="02020603050405020304" pitchFamily="18" charset="0"/>
                <a:ea typeface="Times New Roman" panose="02020603050405020304" pitchFamily="18" charset="0"/>
              </a:rPr>
              <a:t>BNC-коннектор для тонкого коаксиального кабеля;</a:t>
            </a:r>
          </a:p>
          <a:p>
            <a:pPr marL="457200" indent="-457200" algn="just">
              <a:buFont typeface="Wingdings" panose="05000000000000000000" pitchFamily="2" charset="2"/>
              <a:buChar char="§"/>
              <a:tabLst>
                <a:tab pos="2969895" algn="ctr"/>
                <a:tab pos="5940425" algn="r"/>
              </a:tabLst>
            </a:pPr>
            <a:r>
              <a:rPr lang="ru-RU" sz="2800" dirty="0">
                <a:effectLst/>
                <a:latin typeface="Times New Roman" panose="02020603050405020304" pitchFamily="18" charset="0"/>
                <a:ea typeface="Times New Roman" panose="02020603050405020304" pitchFamily="18" charset="0"/>
              </a:rPr>
              <a:t>15-контактный разъём AUI трансивера для толстого коаксиального кабеля.</a:t>
            </a:r>
          </a:p>
          <a:p>
            <a:pPr marL="457200" indent="-457200" algn="just">
              <a:buFont typeface="Wingdings" panose="05000000000000000000" pitchFamily="2" charset="2"/>
              <a:buChar char="§"/>
              <a:tabLst>
                <a:tab pos="2969895" algn="ctr"/>
                <a:tab pos="5940425" algn="r"/>
              </a:tabLst>
            </a:pPr>
            <a:r>
              <a:rPr lang="ru-RU" sz="2800" dirty="0">
                <a:effectLst/>
                <a:latin typeface="Times New Roman" panose="02020603050405020304" pitchFamily="18" charset="0"/>
                <a:ea typeface="Times New Roman" panose="02020603050405020304" pitchFamily="18" charset="0"/>
              </a:rPr>
              <a:t>оптический разъём (10BASE-FL и другие стандарты 10 Мбит Ethernet)</a:t>
            </a:r>
          </a:p>
        </p:txBody>
      </p:sp>
      <p:pic>
        <p:nvPicPr>
          <p:cNvPr id="5" name="Рисунок 4">
            <a:extLst>
              <a:ext uri="{FF2B5EF4-FFF2-40B4-BE49-F238E27FC236}">
                <a16:creationId xmlns:a16="http://schemas.microsoft.com/office/drawing/2014/main" id="{EA448085-6DE0-4F9E-A272-481F18DEF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1" y="376996"/>
            <a:ext cx="2172469" cy="1810391"/>
          </a:xfrm>
          <a:prstGeom prst="rect">
            <a:avLst/>
          </a:prstGeom>
        </p:spPr>
      </p:pic>
      <p:sp>
        <p:nvSpPr>
          <p:cNvPr id="8" name="TextBox 7">
            <a:extLst>
              <a:ext uri="{FF2B5EF4-FFF2-40B4-BE49-F238E27FC236}">
                <a16:creationId xmlns:a16="http://schemas.microsoft.com/office/drawing/2014/main" id="{8E1F9316-C7C3-4DB4-AC91-998015115B55}"/>
              </a:ext>
            </a:extLst>
          </p:cNvPr>
          <p:cNvSpPr txBox="1"/>
          <p:nvPr/>
        </p:nvSpPr>
        <p:spPr>
          <a:xfrm>
            <a:off x="449918" y="5031540"/>
            <a:ext cx="11292165" cy="954107"/>
          </a:xfrm>
          <a:prstGeom prst="rect">
            <a:avLst/>
          </a:prstGeom>
          <a:noFill/>
        </p:spPr>
        <p:txBody>
          <a:bodyPr wrap="square">
            <a:spAutoFit/>
          </a:bodyPr>
          <a:lstStyle/>
          <a:p>
            <a:r>
              <a:rPr lang="ru-RU" sz="2800" dirty="0">
                <a:effectLst/>
                <a:latin typeface="Times New Roman" panose="02020603050405020304" pitchFamily="18" charset="0"/>
                <a:ea typeface="Times New Roman" panose="02020603050405020304" pitchFamily="18" charset="0"/>
              </a:rPr>
              <a:t>На </a:t>
            </a:r>
            <a:r>
              <a:rPr lang="ru-RU" sz="2800" i="1" dirty="0">
                <a:solidFill>
                  <a:srgbClr val="FF0000"/>
                </a:solidFill>
                <a:effectLst/>
                <a:latin typeface="Times New Roman" panose="02020603050405020304" pitchFamily="18" charset="0"/>
                <a:ea typeface="Times New Roman" panose="02020603050405020304" pitchFamily="18" charset="0"/>
              </a:rPr>
              <a:t>100-мегабитных</a:t>
            </a:r>
            <a:r>
              <a:rPr lang="ru-RU" sz="2800" dirty="0">
                <a:effectLst/>
                <a:latin typeface="Times New Roman" panose="02020603050405020304" pitchFamily="18" charset="0"/>
                <a:ea typeface="Times New Roman" panose="02020603050405020304" pitchFamily="18" charset="0"/>
              </a:rPr>
              <a:t> платах устанавливают либо разъём для витой пары (8P8C,  называемый </a:t>
            </a:r>
            <a:r>
              <a:rPr lang="ru-RU" sz="2800" b="1" dirty="0">
                <a:effectLst/>
                <a:latin typeface="Times New Roman" panose="02020603050405020304" pitchFamily="18" charset="0"/>
                <a:ea typeface="Times New Roman" panose="02020603050405020304" pitchFamily="18" charset="0"/>
              </a:rPr>
              <a:t>RJ-45</a:t>
            </a:r>
            <a:r>
              <a:rPr lang="ru-RU" sz="2800" dirty="0">
                <a:effectLst/>
                <a:latin typeface="Times New Roman" panose="02020603050405020304" pitchFamily="18" charset="0"/>
                <a:ea typeface="Times New Roman" panose="02020603050405020304" pitchFamily="18" charset="0"/>
              </a:rPr>
              <a:t>[3]), либо оптический разъем (SC, ST, MIC)</a:t>
            </a:r>
            <a:endParaRPr lang="ru-RU" sz="2800" dirty="0"/>
          </a:p>
        </p:txBody>
      </p:sp>
    </p:spTree>
    <p:extLst>
      <p:ext uri="{BB962C8B-B14F-4D97-AF65-F5344CB8AC3E}">
        <p14:creationId xmlns:p14="http://schemas.microsoft.com/office/powerpoint/2010/main" val="416995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F33EED-942B-437B-A7A3-B2172BF192D2}"/>
              </a:ext>
            </a:extLst>
          </p:cNvPr>
          <p:cNvSpPr txBox="1"/>
          <p:nvPr/>
        </p:nvSpPr>
        <p:spPr>
          <a:xfrm>
            <a:off x="609600" y="392958"/>
            <a:ext cx="9646024" cy="646331"/>
          </a:xfrm>
          <a:prstGeom prst="rect">
            <a:avLst/>
          </a:prstGeom>
          <a:noFill/>
        </p:spPr>
        <p:txBody>
          <a:bodyPr wrap="square">
            <a:spAutoFit/>
          </a:bodyPr>
          <a:lstStyle/>
          <a:p>
            <a:pPr indent="450215" algn="just">
              <a:spcBef>
                <a:spcPts val="600"/>
              </a:spcBef>
              <a:tabLst>
                <a:tab pos="2969895" algn="ctr"/>
                <a:tab pos="5940425" algn="r"/>
                <a:tab pos="449580" algn="l"/>
              </a:tabLst>
            </a:pPr>
            <a:r>
              <a:rPr lang="ru-RU" sz="3600" b="1" dirty="0">
                <a:solidFill>
                  <a:srgbClr val="FF0000"/>
                </a:solidFill>
                <a:effectLst/>
                <a:latin typeface="Bookman Old Style" panose="02050604050505020204" pitchFamily="18" charset="0"/>
                <a:ea typeface="Times New Roman" panose="02020603050405020304" pitchFamily="18" charset="0"/>
              </a:rPr>
              <a:t>Параметры сетевого адаптера</a:t>
            </a:r>
            <a:endParaRPr lang="ru-RU" sz="3600" dirty="0">
              <a:solidFill>
                <a:srgbClr val="FF0000"/>
              </a:solidFill>
              <a:effectLst/>
              <a:latin typeface="Bookman Old Style" panose="020506040505050202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F3FCCEBD-6806-432C-A579-4D7BC18BDEAC}"/>
              </a:ext>
            </a:extLst>
          </p:cNvPr>
          <p:cNvSpPr txBox="1"/>
          <p:nvPr/>
        </p:nvSpPr>
        <p:spPr>
          <a:xfrm>
            <a:off x="466164" y="1269974"/>
            <a:ext cx="11474823" cy="4970591"/>
          </a:xfrm>
          <a:prstGeom prst="rect">
            <a:avLst/>
          </a:prstGeom>
          <a:noFill/>
        </p:spPr>
        <p:txBody>
          <a:bodyPr wrap="square">
            <a:spAutoFit/>
          </a:bodyPr>
          <a:lstStyle/>
          <a:p>
            <a:pPr indent="450215" algn="just">
              <a:spcBef>
                <a:spcPts val="600"/>
              </a:spcBef>
              <a:tabLst>
                <a:tab pos="2969895" algn="ctr"/>
                <a:tab pos="5940425" algn="r"/>
              </a:tabLst>
            </a:pPr>
            <a:r>
              <a:rPr lang="ru-RU" sz="2400" dirty="0">
                <a:effectLst/>
                <a:latin typeface="Times New Roman" panose="02020603050405020304" pitchFamily="18" charset="0"/>
                <a:ea typeface="Times New Roman" panose="02020603050405020304" pitchFamily="18" charset="0"/>
              </a:rPr>
              <a:t>При конфигурировании карты сетевого адаптера могут быть доступны следующие параметры: </a:t>
            </a:r>
          </a:p>
          <a:p>
            <a:pPr marL="342900" indent="-342900" algn="just">
              <a:spcBef>
                <a:spcPts val="600"/>
              </a:spcBef>
              <a:buFont typeface="Wingdings" panose="05000000000000000000" pitchFamily="2" charset="2"/>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номер линии запроса на аппаратное прерывание IRQ</a:t>
            </a:r>
          </a:p>
          <a:p>
            <a:pPr marL="342900" indent="-342900" algn="just">
              <a:buFont typeface="Wingdings" panose="05000000000000000000" pitchFamily="2" charset="2"/>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номер канала прямого доступа к памяти DMA (если поддерживается)</a:t>
            </a:r>
          </a:p>
          <a:p>
            <a:pPr marL="342900" indent="-342900" algn="just">
              <a:buFont typeface="Wingdings" panose="05000000000000000000" pitchFamily="2" charset="2"/>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базовый адрес ввода-вывода</a:t>
            </a:r>
          </a:p>
          <a:p>
            <a:pPr marL="342900" indent="-342900" algn="just">
              <a:buFont typeface="Wingdings" panose="05000000000000000000" pitchFamily="2" charset="2"/>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базовый адрес памяти ОЗУ (если используется)</a:t>
            </a:r>
          </a:p>
          <a:p>
            <a:pPr marL="342900" indent="-342900" algn="just">
              <a:buFont typeface="Wingdings" panose="05000000000000000000" pitchFamily="2" charset="2"/>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поддержка стандартов </a:t>
            </a:r>
            <a:r>
              <a:rPr lang="ru-RU" sz="2400" dirty="0" err="1">
                <a:effectLst/>
                <a:latin typeface="Times New Roman" panose="02020603050405020304" pitchFamily="18" charset="0"/>
                <a:ea typeface="Times New Roman" panose="02020603050405020304" pitchFamily="18" charset="0"/>
              </a:rPr>
              <a:t>автосогласования</a:t>
            </a:r>
            <a:r>
              <a:rPr lang="ru-RU" sz="2400" dirty="0">
                <a:effectLst/>
                <a:latin typeface="Times New Roman" panose="02020603050405020304" pitchFamily="18" charset="0"/>
                <a:ea typeface="Times New Roman" panose="02020603050405020304" pitchFamily="18" charset="0"/>
              </a:rPr>
              <a:t> дуплекса/полудуплекса, скорости</a:t>
            </a:r>
          </a:p>
          <a:p>
            <a:pPr marL="342900" indent="-342900" algn="just">
              <a:buFont typeface="Wingdings" panose="05000000000000000000" pitchFamily="2" charset="2"/>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поддержка тегированных пакетов VLAN (802.1q) с возможностью фильтрации пакетов заданного VLAN ID</a:t>
            </a:r>
          </a:p>
          <a:p>
            <a:pPr marL="342900" indent="-342900" algn="just">
              <a:buFont typeface="Wingdings" panose="05000000000000000000" pitchFamily="2" charset="2"/>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параметры</a:t>
            </a:r>
            <a:r>
              <a:rPr lang="en-US" sz="2400" dirty="0">
                <a:effectLst/>
                <a:latin typeface="Times New Roman" panose="02020603050405020304" pitchFamily="18" charset="0"/>
                <a:ea typeface="Times New Roman" panose="02020603050405020304" pitchFamily="18" charset="0"/>
              </a:rPr>
              <a:t> WOL (Wake-on-LAN)</a:t>
            </a:r>
            <a:endParaRPr lang="ru-RU" sz="2400" dirty="0">
              <a:effectLst/>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функция Auto-MDI/MDI-X  -   автоматический выбор режима работы по прямой либо перекрестной обжимке витой пары</a:t>
            </a:r>
          </a:p>
          <a:p>
            <a:pPr marL="342900" indent="-342900" algn="just">
              <a:buFont typeface="Wingdings" panose="05000000000000000000" pitchFamily="2" charset="2"/>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MTU канального уровня</a:t>
            </a:r>
          </a:p>
        </p:txBody>
      </p:sp>
    </p:spTree>
    <p:extLst>
      <p:ext uri="{BB962C8B-B14F-4D97-AF65-F5344CB8AC3E}">
        <p14:creationId xmlns:p14="http://schemas.microsoft.com/office/powerpoint/2010/main" val="133218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E42C00-D07F-49B9-AE86-365909008E05}"/>
              </a:ext>
            </a:extLst>
          </p:cNvPr>
          <p:cNvSpPr txBox="1"/>
          <p:nvPr/>
        </p:nvSpPr>
        <p:spPr>
          <a:xfrm>
            <a:off x="0" y="180571"/>
            <a:ext cx="9867123" cy="646331"/>
          </a:xfrm>
          <a:prstGeom prst="rect">
            <a:avLst/>
          </a:prstGeom>
          <a:noFill/>
        </p:spPr>
        <p:txBody>
          <a:bodyPr wrap="square">
            <a:spAutoFit/>
          </a:bodyPr>
          <a:lstStyle/>
          <a:p>
            <a:pPr indent="450215" algn="just">
              <a:spcBef>
                <a:spcPts val="600"/>
              </a:spcBef>
              <a:tabLst>
                <a:tab pos="2969895" algn="ctr"/>
                <a:tab pos="5940425" algn="r"/>
              </a:tabLst>
            </a:pPr>
            <a:r>
              <a:rPr lang="ru-RU" sz="3600" b="1" dirty="0">
                <a:solidFill>
                  <a:srgbClr val="FF0000"/>
                </a:solidFill>
                <a:effectLst/>
                <a:latin typeface="Bookman Old Style" panose="02050604050505020204" pitchFamily="18" charset="0"/>
                <a:ea typeface="Times New Roman" panose="02020603050405020304" pitchFamily="18" charset="0"/>
              </a:rPr>
              <a:t>Классификация сетевых адаптеров</a:t>
            </a:r>
            <a:endParaRPr lang="ru-RU" sz="3600" dirty="0">
              <a:solidFill>
                <a:srgbClr val="FF0000"/>
              </a:solidFill>
              <a:effectLst/>
              <a:latin typeface="Bookman Old Style" panose="020506040505050202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29CD6FC-5A11-4922-B994-CB241AB5B37B}"/>
              </a:ext>
            </a:extLst>
          </p:cNvPr>
          <p:cNvSpPr txBox="1"/>
          <p:nvPr/>
        </p:nvSpPr>
        <p:spPr>
          <a:xfrm>
            <a:off x="161363" y="725409"/>
            <a:ext cx="11564471" cy="2616101"/>
          </a:xfrm>
          <a:prstGeom prst="rect">
            <a:avLst/>
          </a:prstGeom>
          <a:noFill/>
        </p:spPr>
        <p:txBody>
          <a:bodyPr wrap="square">
            <a:spAutoFit/>
          </a:bodyPr>
          <a:lstStyle/>
          <a:p>
            <a:pPr indent="450215" algn="just">
              <a:spcBef>
                <a:spcPts val="600"/>
              </a:spcBef>
              <a:tabLst>
                <a:tab pos="2969895" algn="ctr"/>
                <a:tab pos="5940425" algn="r"/>
              </a:tabLst>
            </a:pPr>
            <a:r>
              <a:rPr lang="ru-RU" sz="2400" b="1" i="1" dirty="0">
                <a:solidFill>
                  <a:srgbClr val="0070C0"/>
                </a:solidFill>
                <a:effectLst/>
                <a:latin typeface="Times New Roman" panose="02020603050405020304" pitchFamily="18" charset="0"/>
                <a:ea typeface="Times New Roman" panose="02020603050405020304" pitchFamily="18" charset="0"/>
              </a:rPr>
              <a:t>Первое поколение</a:t>
            </a:r>
            <a:endParaRPr lang="ru-RU" sz="2400" b="1" dirty="0">
              <a:solidFill>
                <a:srgbClr val="0070C0"/>
              </a:solidFill>
              <a:effectLst/>
              <a:latin typeface="Times New Roman" panose="02020603050405020304" pitchFamily="18" charset="0"/>
              <a:ea typeface="Times New Roman" panose="02020603050405020304" pitchFamily="18" charset="0"/>
            </a:endParaRPr>
          </a:p>
          <a:p>
            <a:pPr marL="342900" indent="-342900" algn="just">
              <a:spcBef>
                <a:spcPts val="600"/>
              </a:spcBef>
              <a:buFont typeface="Arial" panose="020B0604020202020204" pitchFamily="34" charset="0"/>
              <a:buChar char="•"/>
              <a:tabLst>
                <a:tab pos="2969895" algn="ctr"/>
                <a:tab pos="5940425" algn="r"/>
              </a:tabLst>
            </a:pPr>
            <a:r>
              <a:rPr lang="ru-RU" sz="2400" dirty="0">
                <a:latin typeface="Times New Roman" panose="02020603050405020304" pitchFamily="18" charset="0"/>
                <a:ea typeface="Times New Roman" panose="02020603050405020304" pitchFamily="18" charset="0"/>
              </a:rPr>
              <a:t>б</a:t>
            </a:r>
            <a:r>
              <a:rPr lang="ru-RU" sz="2400" dirty="0">
                <a:effectLst/>
                <a:latin typeface="Times New Roman" panose="02020603050405020304" pitchFamily="18" charset="0"/>
                <a:ea typeface="Times New Roman" panose="02020603050405020304" pitchFamily="18" charset="0"/>
              </a:rPr>
              <a:t>ыли выполнены на дискретных логических микросхемах</a:t>
            </a:r>
          </a:p>
          <a:p>
            <a:pPr marL="342900" indent="-342900" algn="just">
              <a:spcBef>
                <a:spcPts val="600"/>
              </a:spcBef>
              <a:buFont typeface="Arial" panose="020B0604020202020204" pitchFamily="34" charset="0"/>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имели буферную память только на один кадр</a:t>
            </a:r>
          </a:p>
          <a:p>
            <a:pPr marL="342900" indent="-342900" algn="just">
              <a:spcBef>
                <a:spcPts val="600"/>
              </a:spcBef>
              <a:buFont typeface="Arial" panose="020B0604020202020204" pitchFamily="34" charset="0"/>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задание конфигурации адаптера происходило вручную, с помощью перемычек</a:t>
            </a:r>
          </a:p>
          <a:p>
            <a:pPr marL="342900" indent="-342900" algn="just">
              <a:spcBef>
                <a:spcPts val="600"/>
              </a:spcBef>
              <a:buFont typeface="Arial" panose="020B0604020202020204" pitchFamily="34" charset="0"/>
              <a:buChar char="•"/>
              <a:tabLst>
                <a:tab pos="2969895" algn="ctr"/>
                <a:tab pos="5940425" algn="r"/>
              </a:tabLst>
            </a:pPr>
            <a:r>
              <a:rPr lang="ru-RU" sz="2400" dirty="0">
                <a:latin typeface="Times New Roman" panose="02020603050405020304" pitchFamily="18" charset="0"/>
                <a:ea typeface="Times New Roman" panose="02020603050405020304" pitchFamily="18" charset="0"/>
              </a:rPr>
              <a:t>д</a:t>
            </a:r>
            <a:r>
              <a:rPr lang="ru-RU" sz="2400" dirty="0">
                <a:effectLst/>
                <a:latin typeface="Times New Roman" panose="02020603050405020304" pitchFamily="18" charset="0"/>
                <a:ea typeface="Times New Roman" panose="02020603050405020304" pitchFamily="18" charset="0"/>
              </a:rPr>
              <a:t>ля каждого типа адаптеров использовался свой драйвер, причем интерфейс между драйвером и сетевой операционной системой не был стандартизирован. </a:t>
            </a:r>
          </a:p>
        </p:txBody>
      </p:sp>
      <p:sp>
        <p:nvSpPr>
          <p:cNvPr id="7" name="TextBox 6">
            <a:extLst>
              <a:ext uri="{FF2B5EF4-FFF2-40B4-BE49-F238E27FC236}">
                <a16:creationId xmlns:a16="http://schemas.microsoft.com/office/drawing/2014/main" id="{CC818494-B582-486E-AE2E-0F1C93B9AA4A}"/>
              </a:ext>
            </a:extLst>
          </p:cNvPr>
          <p:cNvSpPr txBox="1"/>
          <p:nvPr/>
        </p:nvSpPr>
        <p:spPr>
          <a:xfrm>
            <a:off x="313764" y="3341510"/>
            <a:ext cx="11564471" cy="3354765"/>
          </a:xfrm>
          <a:prstGeom prst="rect">
            <a:avLst/>
          </a:prstGeom>
          <a:noFill/>
        </p:spPr>
        <p:txBody>
          <a:bodyPr wrap="square">
            <a:spAutoFit/>
          </a:bodyPr>
          <a:lstStyle/>
          <a:p>
            <a:pPr indent="450215" algn="just">
              <a:spcBef>
                <a:spcPts val="600"/>
              </a:spcBef>
              <a:tabLst>
                <a:tab pos="2969895" algn="ctr"/>
                <a:tab pos="5940425" algn="r"/>
              </a:tabLst>
            </a:pPr>
            <a:r>
              <a:rPr lang="ru-RU" sz="2400" b="1" i="1" dirty="0">
                <a:solidFill>
                  <a:srgbClr val="0070C0"/>
                </a:solidFill>
                <a:effectLst/>
                <a:latin typeface="Times New Roman" panose="02020603050405020304" pitchFamily="18" charset="0"/>
                <a:ea typeface="Times New Roman" panose="02020603050405020304" pitchFamily="18" charset="0"/>
              </a:rPr>
              <a:t>Второе поколение</a:t>
            </a:r>
            <a:endParaRPr lang="ru-RU" sz="2400" b="1" dirty="0">
              <a:solidFill>
                <a:srgbClr val="0070C0"/>
              </a:solidFill>
              <a:effectLst/>
              <a:latin typeface="Times New Roman" panose="02020603050405020304" pitchFamily="18" charset="0"/>
              <a:ea typeface="Times New Roman" panose="02020603050405020304" pitchFamily="18" charset="0"/>
            </a:endParaRPr>
          </a:p>
          <a:p>
            <a:pPr marL="342900" indent="-342900" algn="just">
              <a:spcBef>
                <a:spcPts val="600"/>
              </a:spcBef>
              <a:buFont typeface="Arial" panose="020B0604020202020204" pitchFamily="34" charset="0"/>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для повышения производительности стали применять метод многокадровой буферизации</a:t>
            </a:r>
          </a:p>
          <a:p>
            <a:pPr marL="342900" indent="-342900" algn="just">
              <a:spcBef>
                <a:spcPts val="600"/>
              </a:spcBef>
              <a:buFont typeface="Arial" panose="020B0604020202020204" pitchFamily="34" charset="0"/>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широко используются микросхемы с высокой степенью интеграции</a:t>
            </a:r>
          </a:p>
          <a:p>
            <a:pPr marL="342900" indent="-342900" algn="just">
              <a:spcBef>
                <a:spcPts val="600"/>
              </a:spcBef>
              <a:buFont typeface="Arial" panose="020B0604020202020204" pitchFamily="34" charset="0"/>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драйверы этих адаптеров основаны на стандартных спецификациях</a:t>
            </a:r>
          </a:p>
          <a:p>
            <a:pPr marL="342900" indent="-342900" algn="just">
              <a:spcBef>
                <a:spcPts val="600"/>
              </a:spcBef>
              <a:buFont typeface="Courier New" panose="02070309020205020404" pitchFamily="49" charset="0"/>
              <a:buChar char="o"/>
              <a:tabLst>
                <a:tab pos="2969895" algn="ctr"/>
                <a:tab pos="5940425" algn="r"/>
              </a:tabLst>
            </a:pPr>
            <a:r>
              <a:rPr lang="ru-RU" sz="2400" dirty="0">
                <a:latin typeface="Times New Roman" panose="02020603050405020304" pitchFamily="18" charset="0"/>
                <a:ea typeface="Times New Roman" panose="02020603050405020304" pitchFamily="18" charset="0"/>
              </a:rPr>
              <a:t>а</a:t>
            </a:r>
            <a:r>
              <a:rPr lang="ru-RU" sz="2400" dirty="0">
                <a:effectLst/>
                <a:latin typeface="Times New Roman" panose="02020603050405020304" pitchFamily="18" charset="0"/>
                <a:ea typeface="Times New Roman" panose="02020603050405020304" pitchFamily="18" charset="0"/>
              </a:rPr>
              <a:t>даптеры второго поколения обычно поставляются с драйверами, работающими как в стандарте NDIS разработанном фирмами 3Com и Microsoft и одобренном IBM, так и в стандарте ODI разработанном фирмой Novell. </a:t>
            </a:r>
          </a:p>
        </p:txBody>
      </p:sp>
    </p:spTree>
    <p:extLst>
      <p:ext uri="{BB962C8B-B14F-4D97-AF65-F5344CB8AC3E}">
        <p14:creationId xmlns:p14="http://schemas.microsoft.com/office/powerpoint/2010/main" val="1668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BEE60F-96E3-43A4-BB83-633C0A921C55}"/>
              </a:ext>
            </a:extLst>
          </p:cNvPr>
          <p:cNvSpPr txBox="1"/>
          <p:nvPr/>
        </p:nvSpPr>
        <p:spPr>
          <a:xfrm>
            <a:off x="322729" y="141435"/>
            <a:ext cx="11546542" cy="2539157"/>
          </a:xfrm>
          <a:prstGeom prst="rect">
            <a:avLst/>
          </a:prstGeom>
          <a:noFill/>
        </p:spPr>
        <p:txBody>
          <a:bodyPr wrap="square">
            <a:spAutoFit/>
          </a:bodyPr>
          <a:lstStyle/>
          <a:p>
            <a:pPr indent="450215" algn="just">
              <a:spcBef>
                <a:spcPts val="600"/>
              </a:spcBef>
              <a:tabLst>
                <a:tab pos="2969895" algn="ctr"/>
                <a:tab pos="5940425" algn="r"/>
              </a:tabLst>
            </a:pPr>
            <a:r>
              <a:rPr lang="ru-RU" sz="2400" b="1" i="1" dirty="0">
                <a:solidFill>
                  <a:srgbClr val="0070C0"/>
                </a:solidFill>
                <a:effectLst/>
                <a:latin typeface="Times New Roman" panose="02020603050405020304" pitchFamily="18" charset="0"/>
                <a:ea typeface="Times New Roman" panose="02020603050405020304" pitchFamily="18" charset="0"/>
              </a:rPr>
              <a:t>Третье поколение</a:t>
            </a:r>
            <a:endParaRPr lang="ru-RU" sz="2400" b="1" dirty="0">
              <a:solidFill>
                <a:srgbClr val="0070C0"/>
              </a:solidFill>
              <a:effectLst/>
              <a:latin typeface="Times New Roman" panose="02020603050405020304" pitchFamily="18" charset="0"/>
              <a:ea typeface="Times New Roman" panose="02020603050405020304" pitchFamily="18" charset="0"/>
            </a:endParaRPr>
          </a:p>
          <a:p>
            <a:pPr marL="342900" indent="-342900" algn="just">
              <a:spcBef>
                <a:spcPts val="600"/>
              </a:spcBef>
              <a:buFont typeface="Arial" panose="020B0604020202020204" pitchFamily="34" charset="0"/>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осуществляется </a:t>
            </a:r>
            <a:r>
              <a:rPr lang="ru-RU" sz="2400" i="1" dirty="0">
                <a:effectLst/>
                <a:latin typeface="Times New Roman" panose="02020603050405020304" pitchFamily="18" charset="0"/>
                <a:ea typeface="Times New Roman" panose="02020603050405020304" pitchFamily="18" charset="0"/>
              </a:rPr>
              <a:t>конвейерная схема обработки кадров (</a:t>
            </a:r>
            <a:r>
              <a:rPr lang="ru-RU" sz="2400" dirty="0">
                <a:effectLst/>
                <a:latin typeface="Times New Roman" panose="02020603050405020304" pitchFamily="18" charset="0"/>
                <a:ea typeface="Times New Roman" panose="02020603050405020304" pitchFamily="18" charset="0"/>
              </a:rPr>
              <a:t>процессы приема кадра из оперативной памяти компьютера и передачи его в сеть совмещаются во времени) </a:t>
            </a:r>
          </a:p>
          <a:p>
            <a:pPr marL="342900" indent="-342900" algn="just">
              <a:spcBef>
                <a:spcPts val="600"/>
              </a:spcBef>
              <a:buFont typeface="Arial" panose="020B0604020202020204" pitchFamily="34" charset="0"/>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осуществляет самонастройку параметра количества байт кадра путём анализа рабочей среды, а также методом расчета, без участия администратора сети</a:t>
            </a:r>
          </a:p>
          <a:p>
            <a:pPr marL="342900" indent="-342900" algn="just">
              <a:spcBef>
                <a:spcPts val="600"/>
              </a:spcBef>
              <a:buFont typeface="Arial" panose="020B0604020202020204" pitchFamily="34" charset="0"/>
              <a:buChar char="•"/>
              <a:tabLst>
                <a:tab pos="2969895" algn="ctr"/>
                <a:tab pos="5940425" algn="r"/>
              </a:tabLst>
            </a:pPr>
            <a:r>
              <a:rPr lang="ru-RU" sz="2400" dirty="0">
                <a:latin typeface="Times New Roman" panose="02020603050405020304" pitchFamily="18" charset="0"/>
                <a:ea typeface="Times New Roman" panose="02020603050405020304" pitchFamily="18" charset="0"/>
              </a:rPr>
              <a:t>ад</a:t>
            </a:r>
            <a:r>
              <a:rPr lang="ru-RU" sz="2400" dirty="0">
                <a:effectLst/>
                <a:latin typeface="Times New Roman" panose="02020603050405020304" pitchFamily="18" charset="0"/>
                <a:ea typeface="Times New Roman" panose="02020603050405020304" pitchFamily="18" charset="0"/>
              </a:rPr>
              <a:t>аптеры базируются на специализированных интегральных схемах (ASIC)</a:t>
            </a:r>
          </a:p>
        </p:txBody>
      </p:sp>
      <p:sp>
        <p:nvSpPr>
          <p:cNvPr id="6" name="TextBox 5">
            <a:extLst>
              <a:ext uri="{FF2B5EF4-FFF2-40B4-BE49-F238E27FC236}">
                <a16:creationId xmlns:a16="http://schemas.microsoft.com/office/drawing/2014/main" id="{277F18E5-7FF1-485B-A80C-E26B1853E38F}"/>
              </a:ext>
            </a:extLst>
          </p:cNvPr>
          <p:cNvSpPr txBox="1"/>
          <p:nvPr/>
        </p:nvSpPr>
        <p:spPr>
          <a:xfrm>
            <a:off x="322729" y="2680592"/>
            <a:ext cx="11546542" cy="3954929"/>
          </a:xfrm>
          <a:prstGeom prst="rect">
            <a:avLst/>
          </a:prstGeom>
          <a:noFill/>
        </p:spPr>
        <p:txBody>
          <a:bodyPr wrap="square">
            <a:spAutoFit/>
          </a:bodyPr>
          <a:lstStyle/>
          <a:p>
            <a:pPr indent="450215" algn="just">
              <a:spcBef>
                <a:spcPts val="600"/>
              </a:spcBef>
              <a:tabLst>
                <a:tab pos="2969895" algn="ctr"/>
                <a:tab pos="5940425" algn="r"/>
              </a:tabLst>
            </a:pPr>
            <a:r>
              <a:rPr lang="ru-RU" sz="2400" b="1" i="1" dirty="0">
                <a:solidFill>
                  <a:srgbClr val="0070C0"/>
                </a:solidFill>
                <a:effectLst/>
                <a:latin typeface="Times New Roman" panose="02020603050405020304" pitchFamily="18" charset="0"/>
                <a:ea typeface="Times New Roman" panose="02020603050405020304" pitchFamily="18" charset="0"/>
              </a:rPr>
              <a:t>Четвёртое поколение (</a:t>
            </a:r>
            <a:r>
              <a:rPr lang="ru-RU" sz="2400" dirty="0">
                <a:effectLst/>
                <a:latin typeface="Times New Roman" panose="02020603050405020304" pitchFamily="18" charset="0"/>
                <a:ea typeface="Times New Roman" panose="02020603050405020304" pitchFamily="18" charset="0"/>
              </a:rPr>
              <a:t>сетевые адаптеры Fast Ethernet </a:t>
            </a:r>
            <a:r>
              <a:rPr lang="ru-RU" sz="2400" b="1" i="1" dirty="0">
                <a:solidFill>
                  <a:srgbClr val="0070C0"/>
                </a:solidFill>
                <a:effectLst/>
                <a:latin typeface="Times New Roman" panose="02020603050405020304" pitchFamily="18" charset="0"/>
                <a:ea typeface="Times New Roman" panose="02020603050405020304" pitchFamily="18" charset="0"/>
              </a:rPr>
              <a:t>)</a:t>
            </a:r>
            <a:endParaRPr lang="ru-RU" sz="2400" b="1" dirty="0">
              <a:solidFill>
                <a:srgbClr val="0070C0"/>
              </a:solidFill>
              <a:effectLst/>
              <a:latin typeface="Times New Roman" panose="02020603050405020304" pitchFamily="18" charset="0"/>
              <a:ea typeface="Times New Roman" panose="02020603050405020304" pitchFamily="18" charset="0"/>
            </a:endParaRPr>
          </a:p>
          <a:p>
            <a:pPr marL="342900" indent="-342900" algn="just">
              <a:spcBef>
                <a:spcPts val="600"/>
              </a:spcBef>
              <a:buFont typeface="Arial" panose="020B0604020202020204" pitchFamily="34" charset="0"/>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обязательно входит ASIC, выполняющая функции MAC-уровня</a:t>
            </a:r>
          </a:p>
          <a:p>
            <a:pPr marL="342900" indent="-342900" algn="just">
              <a:spcBef>
                <a:spcPts val="600"/>
              </a:spcBef>
              <a:buFont typeface="Arial" panose="020B0604020202020204" pitchFamily="34" charset="0"/>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скорость развита до 1 Гбит/сек, </a:t>
            </a:r>
          </a:p>
          <a:p>
            <a:pPr marL="342900" indent="-342900" algn="just">
              <a:spcBef>
                <a:spcPts val="600"/>
              </a:spcBef>
              <a:buFont typeface="Arial" panose="020B0604020202020204" pitchFamily="34" charset="0"/>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есть большое количество высокоуровневых функций. </a:t>
            </a:r>
          </a:p>
          <a:p>
            <a:pPr marL="342900" indent="-342900" algn="just">
              <a:spcBef>
                <a:spcPts val="600"/>
              </a:spcBef>
              <a:buFont typeface="Courier New" panose="02070309020205020404" pitchFamily="49" charset="0"/>
              <a:buChar char="o"/>
              <a:tabLst>
                <a:tab pos="2969895" algn="ctr"/>
                <a:tab pos="5940425" algn="r"/>
              </a:tabLst>
            </a:pPr>
            <a:r>
              <a:rPr lang="ru-RU" sz="2400" dirty="0">
                <a:effectLst/>
                <a:latin typeface="Times New Roman" panose="02020603050405020304" pitchFamily="18" charset="0"/>
                <a:ea typeface="Times New Roman" panose="02020603050405020304" pitchFamily="18" charset="0"/>
              </a:rPr>
              <a:t>поддержка агента удаленного мониторинга RMON, </a:t>
            </a:r>
          </a:p>
          <a:p>
            <a:pPr marL="342900" indent="-342900" algn="just">
              <a:spcBef>
                <a:spcPts val="600"/>
              </a:spcBef>
              <a:buFont typeface="Courier New" panose="02070309020205020404" pitchFamily="49" charset="0"/>
              <a:buChar char="o"/>
              <a:tabLst>
                <a:tab pos="2969895" algn="ctr"/>
                <a:tab pos="5940425" algn="r"/>
              </a:tabLst>
            </a:pPr>
            <a:r>
              <a:rPr lang="ru-RU" sz="2400" dirty="0">
                <a:effectLst/>
                <a:latin typeface="Times New Roman" panose="02020603050405020304" pitchFamily="18" charset="0"/>
                <a:ea typeface="Times New Roman" panose="02020603050405020304" pitchFamily="18" charset="0"/>
              </a:rPr>
              <a:t>схема </a:t>
            </a:r>
            <a:r>
              <a:rPr lang="ru-RU" sz="2400" dirty="0" err="1">
                <a:effectLst/>
                <a:latin typeface="Times New Roman" panose="02020603050405020304" pitchFamily="18" charset="0"/>
                <a:ea typeface="Times New Roman" panose="02020603050405020304" pitchFamily="18" charset="0"/>
              </a:rPr>
              <a:t>приоритизации</a:t>
            </a:r>
            <a:r>
              <a:rPr lang="ru-RU" sz="2400" dirty="0">
                <a:effectLst/>
                <a:latin typeface="Times New Roman" panose="02020603050405020304" pitchFamily="18" charset="0"/>
                <a:ea typeface="Times New Roman" panose="02020603050405020304" pitchFamily="18" charset="0"/>
              </a:rPr>
              <a:t> кадров, </a:t>
            </a:r>
          </a:p>
          <a:p>
            <a:pPr marL="342900" indent="-342900" algn="just">
              <a:spcBef>
                <a:spcPts val="600"/>
              </a:spcBef>
              <a:buFont typeface="Courier New" panose="02070309020205020404" pitchFamily="49" charset="0"/>
              <a:buChar char="o"/>
              <a:tabLst>
                <a:tab pos="2969895" algn="ctr"/>
                <a:tab pos="5940425" algn="r"/>
              </a:tabLst>
            </a:pPr>
            <a:r>
              <a:rPr lang="ru-RU" sz="2400" dirty="0">
                <a:effectLst/>
                <a:latin typeface="Times New Roman" panose="02020603050405020304" pitchFamily="18" charset="0"/>
                <a:ea typeface="Times New Roman" panose="02020603050405020304" pitchFamily="18" charset="0"/>
              </a:rPr>
              <a:t>функции дистанционного управления компьютером и т. п. </a:t>
            </a:r>
          </a:p>
          <a:p>
            <a:pPr marL="342900" indent="-342900" algn="just">
              <a:spcBef>
                <a:spcPts val="600"/>
              </a:spcBef>
              <a:buFont typeface="Arial" panose="020B0604020202020204" pitchFamily="34" charset="0"/>
              <a:buChar char="•"/>
              <a:tabLst>
                <a:tab pos="2969895" algn="ctr"/>
                <a:tab pos="5940425" algn="r"/>
              </a:tabLst>
            </a:pPr>
            <a:r>
              <a:rPr lang="ru-RU" sz="2400" dirty="0">
                <a:effectLst/>
                <a:latin typeface="Times New Roman" panose="02020603050405020304" pitchFamily="18" charset="0"/>
                <a:ea typeface="Times New Roman" panose="02020603050405020304" pitchFamily="18" charset="0"/>
              </a:rPr>
              <a:t>в серверных вариантах адаптеров почти обязательно наличие мощного процессора, разгружающего центральный процессор. </a:t>
            </a:r>
          </a:p>
        </p:txBody>
      </p:sp>
    </p:spTree>
    <p:extLst>
      <p:ext uri="{BB962C8B-B14F-4D97-AF65-F5344CB8AC3E}">
        <p14:creationId xmlns:p14="http://schemas.microsoft.com/office/powerpoint/2010/main" val="282391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F7885C-BA98-44DB-9C34-E5D74EFDEF38}"/>
              </a:ext>
            </a:extLst>
          </p:cNvPr>
          <p:cNvSpPr txBox="1"/>
          <p:nvPr/>
        </p:nvSpPr>
        <p:spPr>
          <a:xfrm>
            <a:off x="412376" y="881117"/>
            <a:ext cx="10847294" cy="3724096"/>
          </a:xfrm>
          <a:prstGeom prst="rect">
            <a:avLst/>
          </a:prstGeom>
          <a:noFill/>
        </p:spPr>
        <p:txBody>
          <a:bodyPr wrap="square">
            <a:spAutoFit/>
          </a:bodyPr>
          <a:lstStyle/>
          <a:p>
            <a:pPr indent="450215" algn="just">
              <a:spcBef>
                <a:spcPts val="600"/>
              </a:spcBef>
              <a:tabLst>
                <a:tab pos="2969895" algn="ctr"/>
                <a:tab pos="5940425" algn="r"/>
              </a:tabLst>
            </a:pPr>
            <a:r>
              <a:rPr lang="ru-RU" sz="2400" b="1" i="1" dirty="0">
                <a:solidFill>
                  <a:srgbClr val="0070C0"/>
                </a:solidFill>
                <a:effectLst/>
                <a:latin typeface="Times New Roman" panose="02020603050405020304" pitchFamily="18" charset="0"/>
                <a:ea typeface="Times New Roman" panose="02020603050405020304" pitchFamily="18" charset="0"/>
              </a:rPr>
              <a:t>Пятое поколение</a:t>
            </a:r>
          </a:p>
          <a:p>
            <a:pPr indent="450215" algn="just">
              <a:spcBef>
                <a:spcPts val="600"/>
              </a:spcBef>
              <a:tabLst>
                <a:tab pos="2969895" algn="ctr"/>
                <a:tab pos="5940425" algn="r"/>
              </a:tabLst>
            </a:pPr>
            <a:r>
              <a:rPr lang="ru-RU" sz="2400" dirty="0">
                <a:effectLst/>
                <a:latin typeface="Times New Roman" panose="02020603050405020304" pitchFamily="18" charset="0"/>
                <a:ea typeface="Times New Roman" panose="02020603050405020304" pitchFamily="18" charset="0"/>
              </a:rPr>
              <a:t>Выпускаемые с 2006 года сетевые карты Gigabit Ethernet. Так же выпускаются домашние коммутаторы и маршрутизаторы для гигабитной связи. Поддерживают протоколы IPv6, цифровое телевидение и многое другое. </a:t>
            </a:r>
          </a:p>
          <a:p>
            <a:pPr indent="450215" algn="just">
              <a:spcBef>
                <a:spcPts val="600"/>
              </a:spcBef>
              <a:tabLst>
                <a:tab pos="2969895" algn="ctr"/>
                <a:tab pos="5940425" algn="r"/>
              </a:tabLst>
            </a:pPr>
            <a:r>
              <a:rPr lang="ru-RU" sz="2400" dirty="0">
                <a:effectLst/>
                <a:latin typeface="Times New Roman" panose="02020603050405020304" pitchFamily="18" charset="0"/>
                <a:ea typeface="Times New Roman" panose="02020603050405020304" pitchFamily="18" charset="0"/>
              </a:rPr>
              <a:t> </a:t>
            </a:r>
          </a:p>
          <a:p>
            <a:pPr indent="450215" algn="just">
              <a:spcBef>
                <a:spcPts val="600"/>
              </a:spcBef>
              <a:tabLst>
                <a:tab pos="2969895" algn="ctr"/>
                <a:tab pos="5940425" algn="r"/>
              </a:tabLst>
            </a:pPr>
            <a:r>
              <a:rPr lang="ru-RU" sz="2400" b="1" i="1" dirty="0">
                <a:solidFill>
                  <a:srgbClr val="0070C0"/>
                </a:solidFill>
                <a:effectLst/>
                <a:latin typeface="Times New Roman" panose="02020603050405020304" pitchFamily="18" charset="0"/>
                <a:ea typeface="Times New Roman" panose="02020603050405020304" pitchFamily="18" charset="0"/>
              </a:rPr>
              <a:t>Шестое поколение</a:t>
            </a:r>
            <a:endParaRPr lang="ru-RU" sz="2400" b="1" dirty="0">
              <a:solidFill>
                <a:srgbClr val="0070C0"/>
              </a:solidFill>
              <a:effectLst/>
              <a:latin typeface="Times New Roman" panose="02020603050405020304" pitchFamily="18" charset="0"/>
              <a:ea typeface="Times New Roman" panose="02020603050405020304" pitchFamily="18" charset="0"/>
            </a:endParaRPr>
          </a:p>
          <a:p>
            <a:pPr indent="450215" algn="just">
              <a:spcBef>
                <a:spcPts val="600"/>
              </a:spcBef>
              <a:tabLst>
                <a:tab pos="2969895" algn="ctr"/>
                <a:tab pos="5940425" algn="r"/>
                <a:tab pos="449580" algn="l"/>
              </a:tabLst>
            </a:pPr>
            <a:r>
              <a:rPr lang="ru-RU" sz="2400" dirty="0">
                <a:effectLst/>
                <a:latin typeface="Times New Roman" panose="02020603050405020304" pitchFamily="18" charset="0"/>
                <a:ea typeface="Times New Roman" panose="02020603050405020304" pitchFamily="18" charset="0"/>
              </a:rPr>
              <a:t>Терабитный Ethernet находится в стадии разработки для домашнего пользователя, но реально применяется интернет-провайдерами для осуществления связи.</a:t>
            </a:r>
          </a:p>
        </p:txBody>
      </p:sp>
    </p:spTree>
    <p:extLst>
      <p:ext uri="{BB962C8B-B14F-4D97-AF65-F5344CB8AC3E}">
        <p14:creationId xmlns:p14="http://schemas.microsoft.com/office/powerpoint/2010/main" val="63205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A41D01-9218-4E47-BBED-FC7005C50C3A}"/>
              </a:ext>
            </a:extLst>
          </p:cNvPr>
          <p:cNvSpPr txBox="1"/>
          <p:nvPr/>
        </p:nvSpPr>
        <p:spPr>
          <a:xfrm>
            <a:off x="509394" y="156834"/>
            <a:ext cx="9387641" cy="1200329"/>
          </a:xfrm>
          <a:prstGeom prst="rect">
            <a:avLst/>
          </a:prstGeom>
          <a:noFill/>
        </p:spPr>
        <p:txBody>
          <a:bodyPr wrap="square" rtlCol="0">
            <a:spAutoFit/>
          </a:bodyPr>
          <a:lstStyle/>
          <a:p>
            <a:pPr algn="ctr"/>
            <a:r>
              <a:rPr lang="ru-RU" sz="3600" b="1" dirty="0">
                <a:solidFill>
                  <a:srgbClr val="FF0000"/>
                </a:solidFill>
                <a:effectLst/>
                <a:latin typeface="Bookman Old Style" panose="02050604050505020204" pitchFamily="18" charset="0"/>
                <a:ea typeface="Times New Roman" panose="02020603050405020304" pitchFamily="18" charset="0"/>
              </a:rPr>
              <a:t>Функции и характеристики сетевых адаптеров</a:t>
            </a:r>
            <a:endParaRPr lang="ru-BY" sz="3600" dirty="0">
              <a:solidFill>
                <a:srgbClr val="FF0000"/>
              </a:solidFill>
              <a:latin typeface="Bookman Old Style" panose="02050604050505020204" pitchFamily="18" charset="0"/>
            </a:endParaRPr>
          </a:p>
        </p:txBody>
      </p:sp>
      <p:sp>
        <p:nvSpPr>
          <p:cNvPr id="8" name="TextBox 7">
            <a:extLst>
              <a:ext uri="{FF2B5EF4-FFF2-40B4-BE49-F238E27FC236}">
                <a16:creationId xmlns:a16="http://schemas.microsoft.com/office/drawing/2014/main" id="{E36605BD-01F3-45D5-992C-ADDA5C6C624D}"/>
              </a:ext>
            </a:extLst>
          </p:cNvPr>
          <p:cNvSpPr txBox="1"/>
          <p:nvPr/>
        </p:nvSpPr>
        <p:spPr>
          <a:xfrm>
            <a:off x="179295" y="1244114"/>
            <a:ext cx="11385176" cy="1569660"/>
          </a:xfrm>
          <a:prstGeom prst="rect">
            <a:avLst/>
          </a:prstGeom>
          <a:noFill/>
        </p:spPr>
        <p:txBody>
          <a:bodyPr wrap="square">
            <a:spAutoFit/>
          </a:bodyPr>
          <a:lstStyle/>
          <a:p>
            <a:pPr indent="450215" algn="just">
              <a:spcBef>
                <a:spcPts val="600"/>
              </a:spcBef>
              <a:tabLst>
                <a:tab pos="2969895" algn="ctr"/>
                <a:tab pos="5940425" algn="r"/>
              </a:tabLst>
            </a:pPr>
            <a:r>
              <a:rPr lang="ru-RU" sz="2400" dirty="0">
                <a:effectLst/>
                <a:latin typeface="Times New Roman" panose="02020603050405020304" pitchFamily="18" charset="0"/>
                <a:ea typeface="Times New Roman" panose="02020603050405020304" pitchFamily="18" charset="0"/>
              </a:rPr>
              <a:t>Сетевой адаптер совместно с драйвером выполняют две операции: передачу и прием кадра. Передача кадра из компьютера в кабель состоит из перечисленных ниже этапов (некоторые могут отсутствовать, в зависимости от принятых методов кодирования): </a:t>
            </a:r>
          </a:p>
        </p:txBody>
      </p:sp>
      <p:sp>
        <p:nvSpPr>
          <p:cNvPr id="12" name="TextBox 11">
            <a:extLst>
              <a:ext uri="{FF2B5EF4-FFF2-40B4-BE49-F238E27FC236}">
                <a16:creationId xmlns:a16="http://schemas.microsoft.com/office/drawing/2014/main" id="{0D397287-BC84-4C6F-B502-4DA46916C8D4}"/>
              </a:ext>
            </a:extLst>
          </p:cNvPr>
          <p:cNvSpPr txBox="1"/>
          <p:nvPr/>
        </p:nvSpPr>
        <p:spPr>
          <a:xfrm>
            <a:off x="237566" y="2813774"/>
            <a:ext cx="11268634" cy="3570208"/>
          </a:xfrm>
          <a:prstGeom prst="rect">
            <a:avLst/>
          </a:prstGeom>
          <a:noFill/>
        </p:spPr>
        <p:txBody>
          <a:bodyPr wrap="square">
            <a:spAutoFit/>
          </a:bodyPr>
          <a:lstStyle/>
          <a:p>
            <a:pPr marL="457200" indent="-457200" algn="just">
              <a:spcBef>
                <a:spcPts val="600"/>
              </a:spcBef>
              <a:buFont typeface="+mj-lt"/>
              <a:buAutoNum type="arabicPeriod"/>
              <a:tabLst>
                <a:tab pos="2969895" algn="ctr"/>
                <a:tab pos="5940425" algn="r"/>
              </a:tabLst>
            </a:pPr>
            <a:r>
              <a:rPr lang="ru-RU" sz="2400" b="1" i="1" dirty="0">
                <a:effectLst/>
                <a:latin typeface="Times New Roman" panose="02020603050405020304" pitchFamily="18" charset="0"/>
                <a:ea typeface="Times New Roman" panose="02020603050405020304" pitchFamily="18" charset="0"/>
              </a:rPr>
              <a:t>Прием кадра данных LLC через межуровневый интерфейс вместе с адресной информацией MAC-уровня</a:t>
            </a:r>
            <a:r>
              <a:rPr lang="ru-RU" sz="2400" b="1"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a:t>
            </a:r>
            <a:r>
              <a:rPr lang="ru-RU" dirty="0">
                <a:effectLst/>
                <a:latin typeface="Times New Roman" panose="02020603050405020304" pitchFamily="18" charset="0"/>
                <a:ea typeface="Times New Roman" panose="02020603050405020304" pitchFamily="18" charset="0"/>
              </a:rPr>
              <a:t>Обычно взаимодействие между протоколами внутри компьютера происходит через буферы, расположенные в оперативной памяти. Данные для передачи в сеть помещаются в эти буферы протоколами верхних уровней, которые извлекают их из дисковой памяти либо из файлового кэша с помощью подсистемы ввода-вывода операционной системы.)</a:t>
            </a:r>
          </a:p>
          <a:p>
            <a:pPr marL="457200" indent="-457200" algn="just">
              <a:spcBef>
                <a:spcPts val="600"/>
              </a:spcBef>
              <a:buFont typeface="+mj-lt"/>
              <a:buAutoNum type="arabicPeriod"/>
              <a:tabLst>
                <a:tab pos="2969895" algn="ctr"/>
                <a:tab pos="5940425" algn="r"/>
              </a:tabLst>
            </a:pPr>
            <a:r>
              <a:rPr lang="ru-RU" sz="2400" b="1" i="1" dirty="0">
                <a:effectLst/>
                <a:latin typeface="Times New Roman" panose="02020603050405020304" pitchFamily="18" charset="0"/>
                <a:ea typeface="Times New Roman" panose="02020603050405020304" pitchFamily="18" charset="0"/>
              </a:rPr>
              <a:t>Оформление кадра данных MAC-уровня</a:t>
            </a:r>
            <a:r>
              <a:rPr lang="ru-RU" sz="2400" dirty="0">
                <a:effectLst/>
                <a:latin typeface="Times New Roman" panose="02020603050405020304" pitchFamily="18" charset="0"/>
                <a:ea typeface="Times New Roman" panose="02020603050405020304" pitchFamily="18" charset="0"/>
              </a:rPr>
              <a:t>, в который инкапсулируется кадр LLC. (</a:t>
            </a:r>
            <a:r>
              <a:rPr lang="ru-RU" dirty="0">
                <a:effectLst/>
                <a:latin typeface="Times New Roman" panose="02020603050405020304" pitchFamily="18" charset="0"/>
                <a:ea typeface="Times New Roman" panose="02020603050405020304" pitchFamily="18" charset="0"/>
              </a:rPr>
              <a:t>Заполнение адресов назначения и источника, вычисление контрольной суммы.)</a:t>
            </a:r>
          </a:p>
          <a:p>
            <a:pPr marL="457200" indent="-457200" algn="just">
              <a:spcBef>
                <a:spcPts val="600"/>
              </a:spcBef>
              <a:buFont typeface="+mj-lt"/>
              <a:buAutoNum type="arabicPeriod"/>
              <a:tabLst>
                <a:tab pos="2969895" algn="ctr"/>
                <a:tab pos="5940425" algn="r"/>
              </a:tabLst>
            </a:pPr>
            <a:r>
              <a:rPr lang="ru-RU" sz="2400" b="1" i="1" dirty="0">
                <a:effectLst/>
                <a:latin typeface="Times New Roman" panose="02020603050405020304" pitchFamily="18" charset="0"/>
                <a:ea typeface="Times New Roman" panose="02020603050405020304" pitchFamily="18" charset="0"/>
              </a:rPr>
              <a:t>Формирование символов кодов</a:t>
            </a:r>
            <a:r>
              <a:rPr lang="ru-RU" sz="2400" b="1"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при использовании избыточных кодов типа 4В/5В. (</a:t>
            </a:r>
            <a:r>
              <a:rPr lang="ru-RU" dirty="0">
                <a:effectLst/>
                <a:latin typeface="Times New Roman" panose="02020603050405020304" pitchFamily="18" charset="0"/>
                <a:ea typeface="Times New Roman" panose="02020603050405020304" pitchFamily="18" charset="0"/>
              </a:rPr>
              <a:t>Скремблирование кодов для получения более равномерного спектра сигналов. Этот этап используется не во всех протоколах — например, технология Ethernet 10 Мбит/с обходится без него.)</a:t>
            </a:r>
          </a:p>
        </p:txBody>
      </p:sp>
    </p:spTree>
    <p:extLst>
      <p:ext uri="{BB962C8B-B14F-4D97-AF65-F5344CB8AC3E}">
        <p14:creationId xmlns:p14="http://schemas.microsoft.com/office/powerpoint/2010/main" val="3470732607"/>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1463</TotalTime>
  <Words>1361</Words>
  <Application>Microsoft Office PowerPoint</Application>
  <PresentationFormat>Широкоэкранный</PresentationFormat>
  <Paragraphs>97</Paragraphs>
  <Slides>17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Arial</vt:lpstr>
      <vt:lpstr>Bookman Old Style</vt:lpstr>
      <vt:lpstr>Courier New</vt:lpstr>
      <vt:lpstr>Georgia</vt:lpstr>
      <vt:lpstr>Times New Roman</vt:lpstr>
      <vt:lpstr>Wingdings</vt:lpstr>
      <vt:lpstr>默认设计模板</vt:lpstr>
      <vt:lpstr>Платы сетевого адаптера. Параметры настройки платы сетевого адаптера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E-group</dc:creator>
  <cp:lastModifiedBy>E-group</cp:lastModifiedBy>
  <cp:revision>28</cp:revision>
  <dcterms:created xsi:type="dcterms:W3CDTF">2021-03-16T12:19:42Z</dcterms:created>
  <dcterms:modified xsi:type="dcterms:W3CDTF">2021-09-18T06:48:50Z</dcterms:modified>
</cp:coreProperties>
</file>