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8" r:id="rId3"/>
    <p:sldId id="281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298" r:id="rId16"/>
    <p:sldId id="299" r:id="rId17"/>
    <p:sldId id="300" r:id="rId18"/>
    <p:sldId id="302" r:id="rId19"/>
    <p:sldId id="301" r:id="rId20"/>
    <p:sldId id="303" r:id="rId21"/>
    <p:sldId id="267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1"/>
            <a:ext cx="103632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altLang="zh-CN"/>
              <a:t>Образец заголовка</a:t>
            </a:r>
            <a:endParaRPr 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85344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altLang="zh-CN"/>
              <a:t>Образец подзаголовка</a:t>
            </a:r>
            <a:endParaRPr lang="zh-C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D5D2F-607F-4B72-9A5B-B8C0E2981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1DBFD1-B681-404A-9582-270FB2920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CD8097-1CF4-48F8-902C-45775DE8E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8850F-A140-4C09-A98B-A8106BF6D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9B984B-9864-4553-A3CB-FAE44F33A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84E57D-3033-4DC4-913A-A6EEAAC0F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1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650B4E-8558-4153-83B7-26F851278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81408-B94C-4701-9EF0-BDACDD4A4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7BAC87-9D4C-42C9-A197-9F9812714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81F2B-86C1-4492-8F1B-F3F2B3729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75B99A-2929-46E5-9EB4-F69A32731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C7BA16-AC5D-469A-BF61-CF1800736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3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F12E4F-DFDC-4E6C-B271-A95DDE21D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186CD0-3610-4984-9687-93ED049B4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26724C-92DB-4E1B-A6F3-CDD0F56D3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4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71A5F-3359-42EB-9B7C-1DF0CDC71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789C1-A7E3-497B-A9CB-F057847A6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64E5-6DF2-4BC7-ACCD-8D2C5AE5E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E44B11-A953-46BC-89A2-9534F8934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688DC9-5E9A-447C-85A4-39FF3C7AA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0EFE0-C70A-48B9-90F8-89758B4CB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C85106-1849-443A-AB14-54225C738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27103B-A158-442C-97FA-CB718C846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D41561-8A3E-49D2-8A3F-37D9164D5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7E75B6-D35F-442A-B42A-A8C9920D0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15FD7B-1605-45E7-A899-48011E00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71AAD2-A5DC-4119-B5CC-1EDDBF455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7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CB8C8-44ED-43B3-B14F-5F6AD8C11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D28CD-A95C-4719-BB41-837524259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D9109-9B78-4CF9-A516-C7A95CE79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0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E967C-3DEE-4709-B2D6-D0B673C560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94987-0EC0-4A93-955D-1DC0635D2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5BA93-D8ED-4BE4-8D8E-8ED872F6A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A8C6F2-3C23-4CCF-B83C-8CE25B36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ru-RU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5F9DF-3830-4E44-B7B8-8583195AE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1B66EB-1FA9-4898-BD8C-23DE8D2199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fld id="{1C41897A-55BB-47B5-A1BC-1E0BA05DF111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8F94BD-2539-4484-BAAD-72D0B60672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FFE701-4FA5-4744-8A3D-4C509A2B6D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C8F28-DCE2-49D4-BE08-D37A43F6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35C05-BCBC-4DB0-B65E-24060D24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2416175"/>
            <a:ext cx="8986838" cy="1012825"/>
          </a:xfrm>
        </p:spPr>
        <p:txBody>
          <a:bodyPr/>
          <a:lstStyle/>
          <a:p>
            <a:pPr algn="ctr"/>
            <a:r>
              <a:rPr lang="ru-RU" sz="4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Сетевые устройства: характеристика и настройка</a:t>
            </a:r>
          </a:p>
        </p:txBody>
      </p:sp>
    </p:spTree>
    <p:extLst>
      <p:ext uri="{BB962C8B-B14F-4D97-AF65-F5344CB8AC3E}">
        <p14:creationId xmlns:p14="http://schemas.microsoft.com/office/powerpoint/2010/main" val="23845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53B88-56C4-47B8-8F31-564FEBFCA93B}"/>
              </a:ext>
            </a:extLst>
          </p:cNvPr>
          <p:cNvSpPr txBox="1"/>
          <p:nvPr/>
        </p:nvSpPr>
        <p:spPr>
          <a:xfrm>
            <a:off x="555812" y="446166"/>
            <a:ext cx="102197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Репитеры, или повторители</a:t>
            </a:r>
            <a:r>
              <a:rPr lang="ru-RU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выполняют более простую функцию, чем трансиверы. Они не преобразуют ни уровни сигналов, ни их физическую природу, а только </a:t>
            </a:r>
            <a:r>
              <a:rPr lang="ru-RU" sz="2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восстанавливают ослабленные сигналы (их амплитуду и форму), приводя их к исходному виду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Цель такой ретрансляции сигналов состоит исключительно в увеличении длины сети.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924791-E85F-44B7-8B61-C5E39232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8" y="3429000"/>
            <a:ext cx="5916705" cy="27330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E49E4-DFE4-4FCD-A4F8-0B7CB194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3265273"/>
            <a:ext cx="4845704" cy="31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7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1BA0E-4868-45B9-BD86-6DB0A8F3B604}"/>
              </a:ext>
            </a:extLst>
          </p:cNvPr>
          <p:cNvSpPr txBox="1"/>
          <p:nvPr/>
        </p:nvSpPr>
        <p:spPr>
          <a:xfrm>
            <a:off x="537881" y="464240"/>
            <a:ext cx="103632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Многопортовый повторитель часто называют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концентратором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(хабом), - данное устройство реализует не только функцию повторения сигналов, но и концентрирует в одном центральном устройстве функции объединения компьютеров в сеть,</a:t>
            </a:r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служат для объединения в сеть нескольких сегментов.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BD2621-8DD2-4FB7-92D2-A70894A3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15" y="2964760"/>
            <a:ext cx="4762500" cy="3429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DAC2AD-2B90-4A93-9BF5-D20CB8F1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1" y="3429000"/>
            <a:ext cx="5272367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DC36D-CD15-4797-8ED9-05CD6CAE7E40}"/>
              </a:ext>
            </a:extLst>
          </p:cNvPr>
          <p:cNvSpPr txBox="1"/>
          <p:nvPr/>
        </p:nvSpPr>
        <p:spPr>
          <a:xfrm>
            <a:off x="7244954" y="1378930"/>
            <a:ext cx="48230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концентраторов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объединение отдельных рабочих мест в рабочую группу в составе локальной сети.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BB86DF-33B4-44A3-9912-48CD20B8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1" y="852130"/>
            <a:ext cx="6859803" cy="51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2B369-9FBD-4C7B-BB4A-7BEF2881B773}"/>
              </a:ext>
            </a:extLst>
          </p:cNvPr>
          <p:cNvSpPr txBox="1"/>
          <p:nvPr/>
        </p:nvSpPr>
        <p:spPr>
          <a:xfrm>
            <a:off x="448234" y="230287"/>
            <a:ext cx="10327341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9705" indent="179705" algn="just">
              <a:spcBef>
                <a:spcPts val="600"/>
              </a:spcBef>
              <a:spcAft>
                <a:spcPts val="0"/>
              </a:spcAft>
            </a:pPr>
            <a:r>
              <a:rPr lang="ru-RU" sz="2800" b="1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рабочей группы 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характерны следующие признаки:</a:t>
            </a:r>
          </a:p>
          <a:p>
            <a:pPr marL="457200" marR="179705" indent="-4572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определенная территориальная сосредоточенность; </a:t>
            </a:r>
          </a:p>
          <a:p>
            <a:pPr marL="457200" marR="179705" indent="-4572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коллектив пользователей рабочей группы решает сходные задачи, использует однотипное программное обеспечение и общие информационные базы;</a:t>
            </a:r>
          </a:p>
          <a:p>
            <a:pPr marL="457200" marR="179705" indent="-4572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пределах рабочей группы существуют общие требования по обеспечению безопасности и надежности, происходит одинаковое воздействие внешних источников возмущений (климатических, электромагнитных и т.п.); </a:t>
            </a:r>
          </a:p>
          <a:p>
            <a:pPr marL="457200" marR="179705" indent="-4572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совместно используются высокопроизводительные периферийные устройства; о</a:t>
            </a:r>
          </a:p>
          <a:p>
            <a:pPr marL="457200" marR="179705" indent="-4572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бычно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содержат свои локальные сервера, нередко территориально расположенные на территории рабочей группы.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6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B1E4A-02BE-41F6-9A8F-5600AFE6831C}"/>
              </a:ext>
            </a:extLst>
          </p:cNvPr>
          <p:cNvSpPr txBox="1"/>
          <p:nvPr/>
        </p:nvSpPr>
        <p:spPr>
          <a:xfrm>
            <a:off x="233081" y="192029"/>
            <a:ext cx="11743765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9705" indent="179705" algn="just">
              <a:spcBef>
                <a:spcPts val="600"/>
              </a:spcBef>
              <a:spcAft>
                <a:spcPts val="0"/>
              </a:spcAft>
              <a:tabLst>
                <a:tab pos="2070735" algn="l"/>
                <a:tab pos="44958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концентраторы обладают следующими характерными эксплуатационными признаками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оснащены светодиодными индикаторами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указывающими состояние портов (Port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наличие коллизий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Collisions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активность канала передачи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наличие неисправности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Fault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наличие питания (Power), что обеспечивает быстрый контроль состояния всего концентратора и диагностику неисправностей;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включении электропитания </a:t>
            </a: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выполняют процедуру самотестирования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в процессе работы - </a:t>
            </a: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функцию самодиагностики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обеспечивают автосегментацию портов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изоляции неисправных портов и улучшения сохранности сети;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обнаруживают ошибку полярности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кабеля на витой паре и </a:t>
            </a: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автоматически переключают полярность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устранения ошибки монтажа;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поддерживают конфигурации с применением нескольких концентраторов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соединенных друг с другом либо посредством специальных кабелей 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-портов, либо тонкой коаксиальной магистрали, включенной между портами BNC, либо посредством оптоволоконного или толстого коаксиального кабеля, подключенного через соответствующие трансиверы к порту AUI, либо посредством UTP кабелей, подключенных между портами концентраторов;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поддерживают речевую связь и передачу данных через один и тот же кабельный жгут; </a:t>
            </a:r>
          </a:p>
          <a:p>
            <a:pPr marL="342900" marR="179705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" algn="l"/>
              </a:tabLst>
            </a:pPr>
            <a:r>
              <a:rPr lang="ru-RU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прозрачны для программных средств сетевой операционной системы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649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E6772-A60F-49F9-BF03-A2AFFD5BA8A4}"/>
              </a:ext>
            </a:extLst>
          </p:cNvPr>
          <p:cNvSpPr txBox="1"/>
          <p:nvPr/>
        </p:nvSpPr>
        <p:spPr>
          <a:xfrm>
            <a:off x="161365" y="164492"/>
            <a:ext cx="1125967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Коммутаторы (</a:t>
            </a:r>
            <a:r>
              <a:rPr lang="ru-RU" sz="3600" b="1" u="sng" dirty="0" err="1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свичи</a:t>
            </a:r>
            <a:r>
              <a:rPr lang="ru-RU" sz="3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, коммутирующие концентраторы</a:t>
            </a:r>
            <a:r>
              <a:rPr lang="ru-RU" sz="36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),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и концентраторы, служат для соединения сегментов в сеть, но при этом они  выполняют более сложные функции, производя сортировку поступающих на них пакетов.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Коммутатор работает на втором уровне модели OSI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(подуровень MAC), так как анализирует МАС-адреса внутри пакета. Естественно, он выполняет и функции первого уровня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0DB97E-3DA0-4A9B-ADDB-7DA83A66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5" y="3750287"/>
            <a:ext cx="4688541" cy="23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FFC9A-B8AF-4A28-AE19-6E638C36A9C9}"/>
              </a:ext>
            </a:extLst>
          </p:cNvPr>
          <p:cNvSpPr txBox="1"/>
          <p:nvPr/>
        </p:nvSpPr>
        <p:spPr>
          <a:xfrm>
            <a:off x="266097" y="249233"/>
            <a:ext cx="48230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Коммутаторы передают из одного сегмента сети в другой не все поступающие на них пакеты, а только те, которые адресованы компьютерам из другого сегмента.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F26AEF-C62F-4293-A42E-EE4898E4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08" y="1331000"/>
            <a:ext cx="6437947" cy="52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AEDCD-0EDC-4D47-ACBA-5CC34214A412}"/>
              </a:ext>
            </a:extLst>
          </p:cNvPr>
          <p:cNvSpPr txBox="1"/>
          <p:nvPr/>
        </p:nvSpPr>
        <p:spPr>
          <a:xfrm>
            <a:off x="233081" y="320369"/>
            <a:ext cx="114927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Мосты </a:t>
            </a:r>
            <a:r>
              <a:rPr lang="ru-RU" sz="36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(bridge)</a:t>
            </a:r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наиболее простые устройства, служащие для объединения сетей с разными стандартами обмена, например, Ethernet 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или нескольких сегментов (частей) одной и той же сети, например, Ethernet. В последнем случае мост, как и коммутатор, только разделяет нагрузку сегментов, повышая тем самым производительность сети в целом. 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3585FB-4D53-4AD8-89F4-97075E1C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2743223"/>
            <a:ext cx="6745613" cy="3794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2EFF0-8B51-41F6-A38C-B319ACBFA7F7}"/>
              </a:ext>
            </a:extLst>
          </p:cNvPr>
          <p:cNvSpPr txBox="1"/>
          <p:nvPr/>
        </p:nvSpPr>
        <p:spPr>
          <a:xfrm>
            <a:off x="233081" y="3143548"/>
            <a:ext cx="47154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В отличие от коммутаторов мосты принимают поступающие пакеты целиком и в случае необходимости производят их простейшую обработку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30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86C41-EFFD-4327-A268-C111DC565223}"/>
              </a:ext>
            </a:extLst>
          </p:cNvPr>
          <p:cNvSpPr txBox="1"/>
          <p:nvPr/>
        </p:nvSpPr>
        <p:spPr>
          <a:xfrm>
            <a:off x="412375" y="320660"/>
            <a:ext cx="109907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Маршрутизаторы</a:t>
            </a:r>
            <a:r>
              <a:rPr lang="ru-RU" sz="28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i="1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</a:t>
            </a:r>
            <a:r>
              <a:rPr lang="ru-RU" sz="28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осуществляют выбор оптимального маршрута для каждого пакета с целью избегания чрезмерной нагрузки отдельных участков сети и обхода поврежденных участков. Они применяются, как правило, в сложных разветвленных сетях, имеющих несколько маршрутов между отдельными абонентами.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63B63-15E5-4996-B6D6-6C0300CC86A3}"/>
              </a:ext>
            </a:extLst>
          </p:cNvPr>
          <p:cNvSpPr txBox="1"/>
          <p:nvPr/>
        </p:nvSpPr>
        <p:spPr>
          <a:xfrm>
            <a:off x="412375" y="3246352"/>
            <a:ext cx="41954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Маршрутизаторы не преобразуют протоколы нижних уровней, поэтому они соединяют только сегменты одноименных сетей.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2234F8-580E-4861-9875-2E90D673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79" y="2593056"/>
            <a:ext cx="5223667" cy="40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0A8281-01DF-4A5E-A260-6A00357A7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6" t="21345"/>
          <a:stretch/>
        </p:blipFill>
        <p:spPr>
          <a:xfrm>
            <a:off x="1488140" y="2026023"/>
            <a:ext cx="8586227" cy="4540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B6B11-3BF1-4D94-9220-EED33F8451E2}"/>
              </a:ext>
            </a:extLst>
          </p:cNvPr>
          <p:cNvSpPr txBox="1"/>
          <p:nvPr/>
        </p:nvSpPr>
        <p:spPr>
          <a:xfrm>
            <a:off x="215153" y="291914"/>
            <a:ext cx="117079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также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гибридные маршрутизаторы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brouter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представляющие собой гибрид моста и маршрутизатора. Они выделяют пакеты, которым нужна маршрутизация, и обрабатывают их как маршрутизатор, а для остальных пакетов служат обычным мостом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87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28E31-C5E5-4558-B935-59F1CCE3D74B}"/>
              </a:ext>
            </a:extLst>
          </p:cNvPr>
          <p:cNvSpPr txBox="1"/>
          <p:nvPr/>
        </p:nvSpPr>
        <p:spPr>
          <a:xfrm>
            <a:off x="680844" y="393052"/>
            <a:ext cx="925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Сетевая плата</a:t>
            </a:r>
            <a:endParaRPr lang="ru-RU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8F3C9C-8507-40B5-9514-DF5DA5DA70AC}"/>
              </a:ext>
            </a:extLst>
          </p:cNvPr>
          <p:cNvSpPr/>
          <p:nvPr/>
        </p:nvSpPr>
        <p:spPr>
          <a:xfrm>
            <a:off x="476249" y="977827"/>
            <a:ext cx="10010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адаптеры, или сетевые карты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— это специальные устройства, основное назначение которых состоит в обеспечении двунаправленного обмена данными между персональным компьютером и локальной сетью.</a:t>
            </a:r>
            <a:endParaRPr lang="ru-BY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1B61E8-964C-4205-A7B3-8767A67D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91" y="3088340"/>
            <a:ext cx="6585432" cy="33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09E4B-83D5-419F-B830-036C35937120}"/>
              </a:ext>
            </a:extLst>
          </p:cNvPr>
          <p:cNvSpPr txBox="1"/>
          <p:nvPr/>
        </p:nvSpPr>
        <p:spPr>
          <a:xfrm>
            <a:off x="340658" y="535959"/>
            <a:ext cx="113134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Шлюзы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устройства для соединения сетей с сильно отличающимися протоколами, например, для соединения локальных сетей с большими компьютерами или с глобальными сетями. Это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самые дорогие и редко применяемые сетевые устройства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pic>
        <p:nvPicPr>
          <p:cNvPr id="2050" name="Picture 2" descr="Что такое шлюз в компьютерной сети? - Компьютеры, программы, интернет">
            <a:extLst>
              <a:ext uri="{FF2B5EF4-FFF2-40B4-BE49-F238E27FC236}">
                <a16:creationId xmlns:a16="http://schemas.microsoft.com/office/drawing/2014/main" id="{B6F2C685-9156-4902-8A70-613C9B48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35" y="2474951"/>
            <a:ext cx="6799729" cy="40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2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7545B-1B6D-4DAF-BC52-8F48F30D747D}"/>
              </a:ext>
            </a:extLst>
          </p:cNvPr>
          <p:cNvSpPr txBox="1"/>
          <p:nvPr/>
        </p:nvSpPr>
        <p:spPr>
          <a:xfrm>
            <a:off x="858416" y="1340986"/>
            <a:ext cx="11607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До новых </a:t>
            </a:r>
          </a:p>
          <a:p>
            <a:r>
              <a:rPr lang="ru-RU" sz="8000" b="1" i="1" dirty="0">
                <a:solidFill>
                  <a:srgbClr val="0070C0"/>
                </a:solidFill>
                <a:latin typeface="Georgia" panose="02040502050405020303" pitchFamily="18" charset="0"/>
              </a:rPr>
              <a:t>            встреч!!!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FC814C-5296-4209-AE54-91E76ABA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1D01-9218-4E47-BBED-FC7005C50C3A}"/>
              </a:ext>
            </a:extLst>
          </p:cNvPr>
          <p:cNvSpPr txBox="1"/>
          <p:nvPr/>
        </p:nvSpPr>
        <p:spPr>
          <a:xfrm>
            <a:off x="509394" y="156834"/>
            <a:ext cx="9387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Функции и характеристики сетевых адаптеров</a:t>
            </a:r>
            <a:endParaRPr lang="ru-BY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605BD-01F3-45D5-992C-ADDA5C6C624D}"/>
              </a:ext>
            </a:extLst>
          </p:cNvPr>
          <p:cNvSpPr txBox="1"/>
          <p:nvPr/>
        </p:nvSpPr>
        <p:spPr>
          <a:xfrm>
            <a:off x="179295" y="1244114"/>
            <a:ext cx="113851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адаптер совместно с драйвером выполняют две операции: передачу и прием кадра. Передача кадра из компьютера в кабель состоит из перечисленных ниже этапов (некоторые могут отсутствовать, в зависимости от принятых методов кодирования):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97287-BC84-4C6F-B502-4DA46916C8D4}"/>
              </a:ext>
            </a:extLst>
          </p:cNvPr>
          <p:cNvSpPr txBox="1"/>
          <p:nvPr/>
        </p:nvSpPr>
        <p:spPr>
          <a:xfrm>
            <a:off x="237566" y="2813774"/>
            <a:ext cx="1126863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 кадра данных LLC через межуровневый интерфейс вместе с адресной информацией MAC-уровня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взаимодействие между протоколами внутри компьютера происходит через буферы, расположенные в оперативной памяти. Данные для передачи в сеть помещаются в эти буферы протоколами верхних уровней, которые извлекают их из дисковой памяти либо из файлового кэша с помощью подсистемы ввода-вывода операционной системы.)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Оформление кадра данных MAC-уровня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который инкапсулируется кадр LLC. (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Заполнение адресов назначения и источника, вычисление контрольной суммы.)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символов кодов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избыточных кодов типа 4В/5В. (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Скремблирование кодов для получения более равномерного спектра сигналов. Этот этап используется не во всех протоколах — например, технология Ethernet 10 Мбит/с обходится без него.)</a:t>
            </a:r>
          </a:p>
        </p:txBody>
      </p:sp>
    </p:spTree>
    <p:extLst>
      <p:ext uri="{BB962C8B-B14F-4D97-AF65-F5344CB8AC3E}">
        <p14:creationId xmlns:p14="http://schemas.microsoft.com/office/powerpoint/2010/main" val="34707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0511DF-FE2D-4F57-BA31-9FB874F89E41}"/>
              </a:ext>
            </a:extLst>
          </p:cNvPr>
          <p:cNvSpPr txBox="1"/>
          <p:nvPr/>
        </p:nvSpPr>
        <p:spPr>
          <a:xfrm>
            <a:off x="268940" y="435496"/>
            <a:ext cx="1020183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600"/>
              </a:spcBef>
              <a:buFont typeface="+mj-lt"/>
              <a:buAutoNum type="arabicPeriod" startAt="4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Выдача сигналов в кабель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принятым линейным кодом — манчестерским, NRZI, MLT-3 и т. п.</a:t>
            </a:r>
          </a:p>
          <a:p>
            <a:pPr marL="228600" indent="-228600" algn="just">
              <a:spcBef>
                <a:spcPts val="600"/>
              </a:spcBef>
              <a:buFont typeface="+mj-lt"/>
              <a:buAutoNum type="arabicPeriod" startAt="4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 кадра из кабеля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компьютер включает следующие действия: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2969895" algn="ctr"/>
                <a:tab pos="5940425" algn="r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Прием из кабеля сигналов, кодирующих битовый поток.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2969895" algn="ctr"/>
                <a:tab pos="5940425" algn="r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Выделение сигналов на фоне шума. 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 startAt="6"/>
              <a:tabLst>
                <a:tab pos="2969895" algn="ctr"/>
                <a:tab pos="5940425" algn="r"/>
              </a:tabLst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контрольной суммы кадра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она неверна, то кадр отбрасывается, а через межуровневый интерфейс наверх, протоколу LLC передается соответствующий код ошибки. Если контрольная сумма верна, то из MAC-кадра извлекается кадр LLC и передается через межуровневый интерфейс наверх, протоколу LLC. Кадр LLC помещается в буфер оперативной памяти)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E0474-36E7-4054-B520-B9B2E375C172}"/>
              </a:ext>
            </a:extLst>
          </p:cNvPr>
          <p:cNvSpPr txBox="1"/>
          <p:nvPr/>
        </p:nvSpPr>
        <p:spPr>
          <a:xfrm>
            <a:off x="4589212" y="4124418"/>
            <a:ext cx="3406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адаптеры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4773A-2F0A-4317-847D-CFC57088818E}"/>
              </a:ext>
            </a:extLst>
          </p:cNvPr>
          <p:cNvSpPr txBox="1"/>
          <p:nvPr/>
        </p:nvSpPr>
        <p:spPr>
          <a:xfrm>
            <a:off x="561907" y="5135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адаптеры для клиентских компьютеров </a:t>
            </a:r>
            <a:endParaRPr lang="ru-RU" sz="280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F3CD452-03E7-48E5-91CD-0924556DF307}"/>
              </a:ext>
            </a:extLst>
          </p:cNvPr>
          <p:cNvSpPr/>
          <p:nvPr/>
        </p:nvSpPr>
        <p:spPr>
          <a:xfrm>
            <a:off x="4589212" y="4085126"/>
            <a:ext cx="2921419" cy="75847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23775-FA71-4576-8BEE-D87FB147ECF3}"/>
              </a:ext>
            </a:extLst>
          </p:cNvPr>
          <p:cNvSpPr txBox="1"/>
          <p:nvPr/>
        </p:nvSpPr>
        <p:spPr>
          <a:xfrm>
            <a:off x="7510631" y="5087627"/>
            <a:ext cx="4468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адаптеры для серверов</a:t>
            </a:r>
            <a:endParaRPr lang="ru-RU" sz="28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05BF92A-C89B-46A0-BE71-399E0AAAF5DC}"/>
              </a:ext>
            </a:extLst>
          </p:cNvPr>
          <p:cNvCxnSpPr/>
          <p:nvPr/>
        </p:nvCxnSpPr>
        <p:spPr>
          <a:xfrm flipH="1">
            <a:off x="2889504" y="4586545"/>
            <a:ext cx="1699708" cy="5010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95C9F87-83BD-41C3-9B37-65F9CC874A57}"/>
              </a:ext>
            </a:extLst>
          </p:cNvPr>
          <p:cNvCxnSpPr>
            <a:cxnSpLocks/>
          </p:cNvCxnSpPr>
          <p:nvPr/>
        </p:nvCxnSpPr>
        <p:spPr>
          <a:xfrm>
            <a:off x="7525694" y="4562517"/>
            <a:ext cx="2169815" cy="5251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436E7-CC40-49CE-B392-0EA8E2AE9114}"/>
              </a:ext>
            </a:extLst>
          </p:cNvPr>
          <p:cNvSpPr txBox="1"/>
          <p:nvPr/>
        </p:nvSpPr>
        <p:spPr>
          <a:xfrm>
            <a:off x="509394" y="156834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spcBef>
                <a:spcPts val="600"/>
              </a:spcBef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Установка и настройка сетевой карты</a:t>
            </a:r>
            <a:endParaRPr lang="ru-RU" sz="4000" b="1" dirty="0">
              <a:solidFill>
                <a:srgbClr val="FF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D21BF-08ED-4916-9433-804CF0EE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94" y="1823507"/>
            <a:ext cx="100331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установки сетевой карты </a:t>
            </a:r>
            <a:r>
              <a:rPr kumimoji="0" lang="ru-RU" altLang="ru-RU" sz="2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необходимо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28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выключить и обесточить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системный блок, снять защитный кожух системного блока, и установить сетевую карту в слот, соответствующий ее интерфейсу.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1">
            <a:extLst>
              <a:ext uri="{FF2B5EF4-FFF2-40B4-BE49-F238E27FC236}">
                <a16:creationId xmlns:a16="http://schemas.microsoft.com/office/drawing/2014/main" id="{7BA60540-FA7D-4FB8-BC26-1DA3A4B2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58" y="3940798"/>
            <a:ext cx="4176347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2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6DF85-C5BE-4AE5-9782-4573AF359991}"/>
              </a:ext>
            </a:extLst>
          </p:cNvPr>
          <p:cNvSpPr txBox="1"/>
          <p:nvPr/>
        </p:nvSpPr>
        <p:spPr>
          <a:xfrm>
            <a:off x="179294" y="151179"/>
            <a:ext cx="1183341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драйвера сетевой карты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 чтобы установить на своем компьютере «внутренний» сетевой адаптер, подключаемый к шине ISA или PCI, вам необходимо проделать предложенную далее последовательность действий.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Выключите питание компьютера.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Откройте корпус компьютера, открутив фиксирующие винты боковой стенки системного блока и удалив его крышку.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Выберите свободный слот, в который вы будете устанавливать сетевой адаптер. В случае, если расположенное на задней стенке системного блока отверстие, в котором размещается интерфейсная панель периферийных устройств, закрыто заглушкой, удалите ее. Поместив плату в слот, зафиксируйте ее крепежным винтом.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Закройте крышку системного блока и закрепите ее соответствующими винтами.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Включите питание компьютера.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случае, если вы используете сетевой адаптер USB, его следует присоединить к соответствующему порту, расположенному на задней или передней стенке системного блока компьютера, посредством специального кабеля. К адаптеру, в свою очередь, подключается сетевой кабель (например, 10BaseT/100BaseT). После выполнения этих операций можно переходить к установке драйверов.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Интегрированные сетевые адаптеры не требуют дополнительной настройки и установки. Для того чтобы подготовить их к работе, достаточно установить соответствующие драйверы, которые входят обычно в комплект поставки программного обеспечения материнской платы.</a:t>
            </a:r>
          </a:p>
        </p:txBody>
      </p:sp>
    </p:spTree>
    <p:extLst>
      <p:ext uri="{BB962C8B-B14F-4D97-AF65-F5344CB8AC3E}">
        <p14:creationId xmlns:p14="http://schemas.microsoft.com/office/powerpoint/2010/main" val="15299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B87BA7-A9A8-4C9A-A351-BDD5FC588308}"/>
              </a:ext>
            </a:extLst>
          </p:cNvPr>
          <p:cNvSpPr txBox="1"/>
          <p:nvPr/>
        </p:nvSpPr>
        <p:spPr>
          <a:xfrm>
            <a:off x="340659" y="527174"/>
            <a:ext cx="1070385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драйверов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 кнопку Пуск на панели задач. Выберете пункт  Панель Управления.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Откройте объект Сеть. В появившемся окне на вкладке Конфигурация нажмите кнопку Добавить: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Выберите тип устанавливаемого компонента: Сетевая карта. Нажмите кнопку Добавить: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Выберите соответствующие пункты в окнах Изготовители: Обнаруженные сетевые драйверы и Сетевые платы: Драйвер Ndis2. Нажмите кнопку OK.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Отметьте появления в окне Система установлены следующие компоненты компонентов Драйвер Ndis2 и соответствующих ему протоколов.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Перезагрузите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9667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E4671-0905-4785-A5B7-8DEC7F27E0F0}"/>
              </a:ext>
            </a:extLst>
          </p:cNvPr>
          <p:cNvSpPr txBox="1"/>
          <p:nvPr/>
        </p:nvSpPr>
        <p:spPr>
          <a:xfrm>
            <a:off x="430305" y="819417"/>
            <a:ext cx="1070385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сетевой карты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 кнопку Пуск на панели задач. Выберете пункт  Панель Управления. 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Откройте объект Сеть. В появившемся окне: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вкладке Конфигурация в окне Система установлены следующие компоненты выберите тип удаляемого компонента: Драйвер Ndis2   нажмите кнопку Удалить.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Нажмите кнопку OK.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Отметьте исчезновение в окне Система установлены следующие компоненты компонентов Драйвер Ndis2 и соответствующих ему протоколов.</a:t>
            </a:r>
          </a:p>
          <a:p>
            <a:pPr indent="450215" algn="just">
              <a:spcBef>
                <a:spcPts val="600"/>
              </a:spcBef>
              <a:tabLst>
                <a:tab pos="2969895" algn="ctr"/>
                <a:tab pos="5940425" algn="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Перезагрузите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243564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823B0-E1CB-43C9-8859-31155437A1E4}"/>
              </a:ext>
            </a:extLst>
          </p:cNvPr>
          <p:cNvSpPr txBox="1"/>
          <p:nvPr/>
        </p:nvSpPr>
        <p:spPr>
          <a:xfrm>
            <a:off x="509394" y="156834"/>
            <a:ext cx="101765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spcBef>
                <a:spcPts val="600"/>
              </a:spcBef>
              <a:spcAft>
                <a:spcPts val="0"/>
              </a:spcAft>
            </a:pPr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Трансиверы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u="sng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приемопередатчики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(от английского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TRANsmitter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служат для передачи информации между адаптером и кабелем сети или между двумя сегментами (частями) сети. Трансиверы усиливают сигналы, преобразуют их уровни или преобразуют сигналы в другую форму (например, из электрической в световую и обратно)</a:t>
            </a:r>
            <a:endParaRPr lang="ru-RU" sz="2800" b="1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4A4160-7D5A-464B-9E86-E9B68734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4" y="2957601"/>
            <a:ext cx="4858030" cy="3243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25EBE-C149-4340-BB02-02695E579B61}"/>
              </a:ext>
            </a:extLst>
          </p:cNvPr>
          <p:cNvSpPr txBox="1"/>
          <p:nvPr/>
        </p:nvSpPr>
        <p:spPr>
          <a:xfrm>
            <a:off x="5367424" y="34290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0" i="0" dirty="0">
                <a:solidFill>
                  <a:srgbClr val="5E6D81"/>
                </a:solidFill>
                <a:effectLst/>
                <a:latin typeface="Verdana" panose="020B0604030504040204" pitchFamily="34" charset="0"/>
              </a:rPr>
              <a:t>Во время подбора сетевого трансивера обязательно обращайте свое внимание на наличие следующих параметров:</a:t>
            </a:r>
            <a:endParaRPr lang="ru-RU" b="0" i="0" dirty="0">
              <a:solidFill>
                <a:srgbClr val="5E6D81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5E6D81"/>
                </a:solidFill>
                <a:effectLst/>
                <a:latin typeface="Verdana" panose="020B0604030504040204" pitchFamily="34" charset="0"/>
              </a:rPr>
              <a:t>рабочая частота;</a:t>
            </a:r>
            <a:endParaRPr lang="ru-RU" b="0" i="0" dirty="0">
              <a:solidFill>
                <a:srgbClr val="5E6D81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5E6D81"/>
                </a:solidFill>
                <a:effectLst/>
                <a:latin typeface="Verdana" panose="020B0604030504040204" pitchFamily="34" charset="0"/>
              </a:rPr>
              <a:t>максимальная длина кабеля;</a:t>
            </a:r>
            <a:endParaRPr lang="ru-RU" b="0" i="0" dirty="0">
              <a:solidFill>
                <a:srgbClr val="5E6D81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5E6D81"/>
                </a:solidFill>
                <a:effectLst/>
                <a:latin typeface="Verdana" panose="020B0604030504040204" pitchFamily="34" charset="0"/>
              </a:rPr>
              <a:t>пропускная способность;</a:t>
            </a:r>
            <a:endParaRPr lang="ru-RU" b="0" i="0" dirty="0">
              <a:solidFill>
                <a:srgbClr val="5E6D81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5E6D81"/>
                </a:solidFill>
                <a:effectLst/>
                <a:latin typeface="Verdana" panose="020B0604030504040204" pitchFamily="34" charset="0"/>
              </a:rPr>
              <a:t>цена.</a:t>
            </a:r>
            <a:endParaRPr lang="ru-RU" b="0" i="0" dirty="0">
              <a:solidFill>
                <a:srgbClr val="5E6D8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08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1442</Words>
  <Application>Microsoft Office PowerPoint</Application>
  <PresentationFormat>Широкоэкранный</PresentationFormat>
  <Paragraphs>74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Georgia</vt:lpstr>
      <vt:lpstr>Times New Roman</vt:lpstr>
      <vt:lpstr>Verdana</vt:lpstr>
      <vt:lpstr>Wingdings</vt:lpstr>
      <vt:lpstr>默认设计模板</vt:lpstr>
      <vt:lpstr>Сетевые устройства: характеристика и настройка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E-group</dc:creator>
  <cp:lastModifiedBy>E-group</cp:lastModifiedBy>
  <cp:revision>30</cp:revision>
  <dcterms:created xsi:type="dcterms:W3CDTF">2021-03-16T12:19:42Z</dcterms:created>
  <dcterms:modified xsi:type="dcterms:W3CDTF">2021-09-20T21:18:33Z</dcterms:modified>
</cp:coreProperties>
</file>