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0" r:id="rId25"/>
    <p:sldId id="282" r:id="rId26"/>
    <p:sldId id="285" r:id="rId27"/>
    <p:sldId id="283" r:id="rId28"/>
    <p:sldId id="268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5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4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063B-7515-49ED-9452-00FABA30010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IEEE" TargetMode="External"/><Relationship Id="rId2" Type="http://schemas.openxmlformats.org/officeDocument/2006/relationships/hyperlink" Target="http://ru.wikipedia.org/wiki/198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32B2A-159B-41ED-A241-9B06DAF7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67" y="800630"/>
            <a:ext cx="9901766" cy="23876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Эталонная модель взаимодействия открытых систем</a:t>
            </a:r>
            <a:b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(модель </a:t>
            </a:r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OSI</a:t>
            </a:r>
            <a: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9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9069FE-AF20-4D48-94A6-DDFC6E3FCC77}"/>
              </a:ext>
            </a:extLst>
          </p:cNvPr>
          <p:cNvSpPr/>
          <p:nvPr/>
        </p:nvSpPr>
        <p:spPr>
          <a:xfrm>
            <a:off x="330200" y="982133"/>
            <a:ext cx="1153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</a:rPr>
              <a:t>Сеансовый уровень (</a:t>
            </a:r>
            <a:r>
              <a:rPr lang="ru-RU" sz="3200" b="1" dirty="0" err="1">
                <a:effectLst/>
                <a:latin typeface="Times New Roman" panose="02020603050405020304" pitchFamily="18" charset="0"/>
              </a:rPr>
              <a:t>Session</a:t>
            </a:r>
            <a:r>
              <a:rPr lang="ru-RU" sz="3200" b="1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2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</a:t>
            </a:r>
            <a:r>
              <a:rPr kumimoji="0" lang="ru-RU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Главная задача – устанавливать, поддерживать и завершать соединение, называемое сетевым сеансом,  между сетевыми приложениями на разных компьютерах.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AD4519-9BF8-46AB-B4FC-BC8DCA95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812" t="38164" r="7915" b="50997"/>
          <a:stretch/>
        </p:blipFill>
        <p:spPr>
          <a:xfrm>
            <a:off x="1845733" y="1921933"/>
            <a:ext cx="8238635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BCBB3A-FF8F-4A6A-9942-AC4F8D055E23}"/>
              </a:ext>
            </a:extLst>
          </p:cNvPr>
          <p:cNvSpPr/>
          <p:nvPr/>
        </p:nvSpPr>
        <p:spPr>
          <a:xfrm>
            <a:off x="491066" y="508000"/>
            <a:ext cx="115231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уровень обеспечивает выполнение следующих функций: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и завершение на сеансовом уровне соединения между взаимодействующими системами.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нормального и срочного обмена данными между прикладными процессами.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взаимодействием прикладных процессов.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сеансовых соединений.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Извещение прикладных процессов об исключительных ситуациях.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в прикладном процессе меток, позволяющих после отказа либо ошибки восстановить его выполнение от ближайшей метки.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 в нужных случаях прикладного процесса и его корректное возобновление.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Прекращение сеанса без потери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особых сообщений о ходе проведения сеанса.</a:t>
            </a:r>
          </a:p>
        </p:txBody>
      </p:sp>
    </p:spTree>
    <p:extLst>
      <p:ext uri="{BB962C8B-B14F-4D97-AF65-F5344CB8AC3E}">
        <p14:creationId xmlns:p14="http://schemas.microsoft.com/office/powerpoint/2010/main" val="6576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34C702-400E-4E34-B91C-19D4F8E46A64}"/>
              </a:ext>
            </a:extLst>
          </p:cNvPr>
          <p:cNvSpPr/>
          <p:nvPr/>
        </p:nvSpPr>
        <p:spPr>
          <a:xfrm>
            <a:off x="389466" y="965201"/>
            <a:ext cx="111421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 сеансовом уровне определяется, какой будет передача между двумя прикладными процессами: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полудуплексной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(процессы будут передавать и принимать данные по очереди);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дуплексной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(процессы будут передавать данные, и принимать их одновременно).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5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E962C-1BEE-45A0-AE63-70911A457468}"/>
              </a:ext>
            </a:extLst>
          </p:cNvPr>
          <p:cNvSpPr txBox="1"/>
          <p:nvPr/>
        </p:nvSpPr>
        <p:spPr>
          <a:xfrm>
            <a:off x="507998" y="2897244"/>
            <a:ext cx="109050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Главная задача – гарантированная доставка информации от одного компьютера другому.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На этом уровне компьютера–отправителя большие блоки данных разбиваются на более мелкие, которые доставляются компьютеру–получателю в нужной последовательности, без потерь и дублирования. А потом на компьютере-получателе собираются в исходные блоки данных.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DC3D4-CF5A-4B3B-BC33-CFD573E63CE7}"/>
              </a:ext>
            </a:extLst>
          </p:cNvPr>
          <p:cNvSpPr txBox="1"/>
          <p:nvPr/>
        </p:nvSpPr>
        <p:spPr>
          <a:xfrm>
            <a:off x="507999" y="501331"/>
            <a:ext cx="10905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</a:rPr>
              <a:t>Транспортный уровень (Transport 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1EF914-A207-40B3-9DF6-BCEB0F2E7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233" t="50000" r="9599" b="40057"/>
          <a:stretch/>
        </p:blipFill>
        <p:spPr>
          <a:xfrm>
            <a:off x="1980190" y="1477597"/>
            <a:ext cx="8231620" cy="12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02B93B-1903-466C-86DD-0D6F117C8E1D}"/>
              </a:ext>
            </a:extLst>
          </p:cNvPr>
          <p:cNvSpPr/>
          <p:nvPr/>
        </p:nvSpPr>
        <p:spPr>
          <a:xfrm>
            <a:off x="482600" y="802516"/>
            <a:ext cx="1122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OSI определяет 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пять классов сервиса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предоставляемых транспортным уровнем.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Эти виды сервиса отличаются качеством предоставляемых услуг: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срочностью, возможностью восстановления прерванной связи,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наличием средств мультиплексирования нескольких соединений между различными прикладными протоколами через общий транспортный протокол,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способностью к обнаружению и исправлению ошибок передачи, таких как искажение, потеря и дублирование пакетов. </a:t>
            </a:r>
          </a:p>
        </p:txBody>
      </p:sp>
    </p:spTree>
    <p:extLst>
      <p:ext uri="{BB962C8B-B14F-4D97-AF65-F5344CB8AC3E}">
        <p14:creationId xmlns:p14="http://schemas.microsoft.com/office/powerpoint/2010/main" val="16655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354C90-3E9C-4DA6-B651-415571A4254E}"/>
              </a:ext>
            </a:extLst>
          </p:cNvPr>
          <p:cNvSpPr/>
          <p:nvPr/>
        </p:nvSpPr>
        <p:spPr>
          <a:xfrm>
            <a:off x="338667" y="372533"/>
            <a:ext cx="112267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транспортного уровня входят: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передачей по сети и обеспечение целостности блоков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ошибок, частичная их ликвидация и сообщение о неисправленных ошибках.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передачи после отказов и неисправностей.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Укрупнение или разделение блоков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приоритетов при передаче блоков (нормальная или срочная).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передачи.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Ликвидация блоков при тупиковых ситуациях в сети.</a:t>
            </a:r>
          </a:p>
        </p:txBody>
      </p:sp>
    </p:spTree>
    <p:extLst>
      <p:ext uri="{BB962C8B-B14F-4D97-AF65-F5344CB8AC3E}">
        <p14:creationId xmlns:p14="http://schemas.microsoft.com/office/powerpoint/2010/main" val="270397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65C39A-1CBF-4B89-B6A9-951A2C15ADF4}"/>
              </a:ext>
            </a:extLst>
          </p:cNvPr>
          <p:cNvSpPr/>
          <p:nvPr/>
        </p:nvSpPr>
        <p:spPr>
          <a:xfrm>
            <a:off x="330200" y="660400"/>
            <a:ext cx="1153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распространенные протоколы транспортного уровня включают в себя: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протокол управления передачей стека TCP/IP;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пользовательский протокол дейтаграмм стека TCP/IP;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NCP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NetWare Core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базовый протокол сетей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NetWare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SPX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упорядоченный обмен пакетами стека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TP4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класса 4.</a:t>
            </a:r>
          </a:p>
        </p:txBody>
      </p:sp>
    </p:spTree>
    <p:extLst>
      <p:ext uri="{BB962C8B-B14F-4D97-AF65-F5344CB8AC3E}">
        <p14:creationId xmlns:p14="http://schemas.microsoft.com/office/powerpoint/2010/main" val="418344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15960-3175-48D3-A553-31D2EB92BD49}"/>
              </a:ext>
            </a:extLst>
          </p:cNvPr>
          <p:cNvSpPr txBox="1"/>
          <p:nvPr/>
        </p:nvSpPr>
        <p:spPr>
          <a:xfrm>
            <a:off x="287867" y="3563372"/>
            <a:ext cx="116162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Главная задача – обеспечение связи между любыми точками в сети.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Осуществляет проводку сообщений по сети, определяет путь доставки сообщения (маршрутизацию).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50C5-274B-41BB-A6A5-F81840A79265}"/>
              </a:ext>
            </a:extLst>
          </p:cNvPr>
          <p:cNvSpPr txBox="1"/>
          <p:nvPr/>
        </p:nvSpPr>
        <p:spPr>
          <a:xfrm>
            <a:off x="287867" y="501893"/>
            <a:ext cx="1137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</a:rPr>
              <a:t>Сетевой уровень (Network 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C04D17-DB4C-4670-B8F1-D8E5D4EA5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233" t="60574" r="9179" b="28695"/>
          <a:stretch/>
        </p:blipFill>
        <p:spPr>
          <a:xfrm>
            <a:off x="1883581" y="1538364"/>
            <a:ext cx="8187772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798C38-5E66-443A-B0B2-E480D7FD2BE5}"/>
              </a:ext>
            </a:extLst>
          </p:cNvPr>
          <p:cNvSpPr/>
          <p:nvPr/>
        </p:nvSpPr>
        <p:spPr>
          <a:xfrm>
            <a:off x="397933" y="643467"/>
            <a:ext cx="113961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выполняет функции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сетевых соединений и идентификация их портов.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и исправление ошибок, возникающих при передаче через коммуникационную сеть.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потоками пакетов.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(упорядочение) последовательностей пакетов.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и коммутация.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Сегментирование и объединение пакетов.</a:t>
            </a:r>
          </a:p>
        </p:txBody>
      </p:sp>
    </p:spTree>
    <p:extLst>
      <p:ext uri="{BB962C8B-B14F-4D97-AF65-F5344CB8AC3E}">
        <p14:creationId xmlns:p14="http://schemas.microsoft.com/office/powerpoint/2010/main" val="68744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77509E-AB8F-4B68-B3BF-8043A7280B59}"/>
              </a:ext>
            </a:extLst>
          </p:cNvPr>
          <p:cNvSpPr/>
          <p:nvPr/>
        </p:nvSpPr>
        <p:spPr>
          <a:xfrm>
            <a:off x="304800" y="457200"/>
            <a:ext cx="1158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на сетевом уровне используются протоколы: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протокол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сетевой протокол стека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предоставляет адресную и маршрутную информацию;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IPX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Exchange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протокол межсетевого обмена пакетами, предназначенный для адресации и маршрутизации пакетов в сетях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X.25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международный стандарт для глобальных коммуникаций с коммутацией пакетов (частично этот протокол реализован на уровне 2);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CLNP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Connection Less Network Protocol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сетевой протокол без организации соединений. </a:t>
            </a:r>
          </a:p>
        </p:txBody>
      </p:sp>
    </p:spTree>
    <p:extLst>
      <p:ext uri="{BB962C8B-B14F-4D97-AF65-F5344CB8AC3E}">
        <p14:creationId xmlns:p14="http://schemas.microsoft.com/office/powerpoint/2010/main" val="2459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7C1ECC-B60A-4FD0-8F31-097F6C33CA33}"/>
              </a:ext>
            </a:extLst>
          </p:cNvPr>
          <p:cNvSpPr txBox="1"/>
          <p:nvPr/>
        </p:nvSpPr>
        <p:spPr>
          <a:xfrm>
            <a:off x="491066" y="1111997"/>
            <a:ext cx="1120986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1978 году Международный комитет по стандартизации (ISO) разработал стандарт архитектуры ISO 7498, для объединения различных сетей. В разработке участвовало 7 комитетов, каждому из них был отведён свой уровень. В </a:t>
            </a: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1980"/>
              </a:rPr>
              <a:t>1980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году </a:t>
            </a: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tooltip="IEEE"/>
              </a:rPr>
              <a:t>IEEE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инженеров электротехники и электроники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(от англ.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Institute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Electrical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Electronics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международная некоммерческая ассоциация специалистов в области техники, мировой лидер в области разработки стандартов по радиоэлектронике и электротехнике) опубликовал спецификацию 802, детально описавшую механизмы взаимодействия физических устройств на канальном и физическом уровнях модели OSI. В 1984 году спецификация модели OSI была пересмотрена и принята как международный стандарт для сетевых коммуникаций.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CDFB-4543-4D98-8582-72314F6063FB}"/>
              </a:ext>
            </a:extLst>
          </p:cNvPr>
          <p:cNvSpPr txBox="1"/>
          <p:nvPr/>
        </p:nvSpPr>
        <p:spPr>
          <a:xfrm>
            <a:off x="643466" y="2810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323146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5E34B-B5D9-4412-BB2A-905817D1EC22}"/>
              </a:ext>
            </a:extLst>
          </p:cNvPr>
          <p:cNvSpPr txBox="1"/>
          <p:nvPr/>
        </p:nvSpPr>
        <p:spPr>
          <a:xfrm>
            <a:off x="287866" y="3098618"/>
            <a:ext cx="113453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Главная задача – обеспечивает безошибочную передачу данных, полученных от сетевого уровня.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Осуществляет: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-проверку доступности среды передачи</a:t>
            </a:r>
            <a:r>
              <a:rPr kumimoji="0" 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реализацию механизмов обнаружения и коррекции ошибок.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600D6-F1E2-4FDE-8F1D-6F766DF16271}"/>
              </a:ext>
            </a:extLst>
          </p:cNvPr>
          <p:cNvSpPr txBox="1"/>
          <p:nvPr/>
        </p:nvSpPr>
        <p:spPr>
          <a:xfrm>
            <a:off x="524932" y="366427"/>
            <a:ext cx="9736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</a:rPr>
              <a:t>Канальный уровень (Data Link 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134850-03DF-49D6-B316-327969F9B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390" t="71621" r="9178" b="17332"/>
          <a:stretch/>
        </p:blipFill>
        <p:spPr>
          <a:xfrm>
            <a:off x="1471505" y="1233213"/>
            <a:ext cx="9248989" cy="15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9C4663-0A8F-40B7-866B-D2789E54FFE1}"/>
              </a:ext>
            </a:extLst>
          </p:cNvPr>
          <p:cNvSpPr/>
          <p:nvPr/>
        </p:nvSpPr>
        <p:spPr>
          <a:xfrm>
            <a:off x="402167" y="423334"/>
            <a:ext cx="113876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IEEE 802.Х делят канальный уровень на два подуровня: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управление логическим каналом осуществляет логический контроль связи. Подуровень LLC обеспечивает обслуживание сетевого уровня и связан с передачей и приемом пользовательских сообщений.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 Assess Control</a:t>
            </a:r>
            <a:r>
              <a:rPr kumimoji="0" lang="ru-RU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контроль доступа к среде. Подуровень MAC регулирует доступ к разделяемой физической среде (передача маркера или обнаружение коллизий или столкновений) и управляет доступом к каналу связи. Подуровень </a:t>
            </a:r>
            <a:r>
              <a:rPr kumimoji="0" lang="ru-RU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находится выше подуровня </a:t>
            </a:r>
            <a:r>
              <a:rPr kumimoji="0" lang="ru-RU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МАC.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1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488E3D-D90A-411C-9128-BF36F1DA3497}"/>
              </a:ext>
            </a:extLst>
          </p:cNvPr>
          <p:cNvSpPr/>
          <p:nvPr/>
        </p:nvSpPr>
        <p:spPr>
          <a:xfrm>
            <a:off x="550334" y="440266"/>
            <a:ext cx="110913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уровень может выполнять следующие виды функций: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(установление, управление, расторжение) канальных соединений и идентификация их портов.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передача кадров.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и исправление ошибок.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потоками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прозрачности логических каналов (передачи по ним данных, закодированных любым способом).</a:t>
            </a:r>
          </a:p>
        </p:txBody>
      </p:sp>
    </p:spTree>
    <p:extLst>
      <p:ext uri="{BB962C8B-B14F-4D97-AF65-F5344CB8AC3E}">
        <p14:creationId xmlns:p14="http://schemas.microsoft.com/office/powerpoint/2010/main" val="22312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6B53F5-D437-4E80-8F1B-0C2D757D3506}"/>
              </a:ext>
            </a:extLst>
          </p:cNvPr>
          <p:cNvSpPr/>
          <p:nvPr/>
        </p:nvSpPr>
        <p:spPr>
          <a:xfrm>
            <a:off x="321733" y="220132"/>
            <a:ext cx="109389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используемые протоколы на канальном уровне включают: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HDLC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High Level Data Link Control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протокол управления каналом передачи данных высокого уровня, для последовательных соединений;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 802.2 LLC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(тип I и тип II) обеспечивают MAC для сред 802.x;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сетевая технология по стандарту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технология по стандарту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Fiber Distributed Date Interface Station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сетевая технология по стандарту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802.6, использующая оптоволоконный носитель;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X.25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международный стандарт для глобальных коммуникаций с коммутацией пакетов;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Frame relay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сеть, организованная из технологий Х25 и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ISDN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33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B7774-DDD1-44E4-8BFF-ACBCBA1D42D7}"/>
              </a:ext>
            </a:extLst>
          </p:cNvPr>
          <p:cNvSpPr txBox="1"/>
          <p:nvPr/>
        </p:nvSpPr>
        <p:spPr>
          <a:xfrm>
            <a:off x="423333" y="3628241"/>
            <a:ext cx="107526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Главная задача – поддержание связи. Детально описывает электрические, оптические, механические и функциональные интерфейсы со средой передачи: напряжения, частоты, длины волн, типы коннекторов, число и функциональность контактов, схемы кодирования сигналов и т. д.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61972-3632-4B8A-9ECA-F96C06EE8A54}"/>
              </a:ext>
            </a:extLst>
          </p:cNvPr>
          <p:cNvSpPr txBox="1"/>
          <p:nvPr/>
        </p:nvSpPr>
        <p:spPr>
          <a:xfrm>
            <a:off x="423332" y="400293"/>
            <a:ext cx="9889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</a:rPr>
              <a:t>Физический уровень (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Physical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E79E8-2A74-44EC-86B7-B6D632EA0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812" t="82352" r="7916" b="4407"/>
          <a:stretch/>
        </p:blipFill>
        <p:spPr>
          <a:xfrm>
            <a:off x="1881218" y="1504477"/>
            <a:ext cx="8431181" cy="17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E03A1C-3E14-4A16-9FA0-B226CD15F4B5}"/>
              </a:ext>
            </a:extLst>
          </p:cNvPr>
          <p:cNvSpPr/>
          <p:nvPr/>
        </p:nvSpPr>
        <p:spPr>
          <a:xfrm>
            <a:off x="436033" y="575733"/>
            <a:ext cx="113199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выполняет следующие функции: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Установление и разъединение физических соединений.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Передача сигналов в последовательном коде и прием.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Прослушивание, в нужных случаях, каналов.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Идентификация каналов.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Оповещение о появлении неисправностей и отказов.</a:t>
            </a:r>
          </a:p>
        </p:txBody>
      </p:sp>
    </p:spTree>
    <p:extLst>
      <p:ext uri="{BB962C8B-B14F-4D97-AF65-F5344CB8AC3E}">
        <p14:creationId xmlns:p14="http://schemas.microsoft.com/office/powerpoint/2010/main" val="397956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187EFF-2998-48E4-9677-9B23FECEB7CB}"/>
              </a:ext>
            </a:extLst>
          </p:cNvPr>
          <p:cNvSpPr/>
          <p:nvPr/>
        </p:nvSpPr>
        <p:spPr>
          <a:xfrm>
            <a:off x="338666" y="751344"/>
            <a:ext cx="115146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состоит: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Подуровня стыковки со средой  (обеспечивает сопряжение потока данных с используемым физическим каналом связи);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Подуровня преобразования передачи (осуществляет преобразования, связанные с применяемыми протоколами).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976A03-69C4-46FF-859D-844006819304}"/>
              </a:ext>
            </a:extLst>
          </p:cNvPr>
          <p:cNvSpPr/>
          <p:nvPr/>
        </p:nvSpPr>
        <p:spPr>
          <a:xfrm>
            <a:off x="338666" y="3703134"/>
            <a:ext cx="11379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Механические и электрические / оптические свойства среды передачи определяются на физическом уровне и включают: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 тип кабелей и разъемов;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 разводку контактов в разъемах;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 схему кодирования сигналов для значений 0 и 1.</a:t>
            </a:r>
          </a:p>
        </p:txBody>
      </p:sp>
    </p:spTree>
    <p:extLst>
      <p:ext uri="{BB962C8B-B14F-4D97-AF65-F5344CB8AC3E}">
        <p14:creationId xmlns:p14="http://schemas.microsoft.com/office/powerpoint/2010/main" val="361337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722D01-E665-4B58-89AC-9D6BD370B07F}"/>
              </a:ext>
            </a:extLst>
          </p:cNvPr>
          <p:cNvSpPr/>
          <p:nvPr/>
        </p:nvSpPr>
        <p:spPr>
          <a:xfrm>
            <a:off x="296333" y="203200"/>
            <a:ext cx="115993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 числу наиболее распространенных спецификаций физического уровня относятся: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EIA-RS-232-C, CCITT V.24/V.28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механические/электрические характеристики несбалансированного последовательного интерфейса;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EIA-RS-422/449, CCITT V.10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 механические, электрические и оптические характеристики сбалансированного последовательного интерфейса;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 сетевая технология по стандарту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802.3 для сетей, использующая шинную топологию и коллективный доступ с прослушиванием несущей и обнаружением конфликтов;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– сетевая технология по стандарту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802.5, использующая кольцевую топологию и метод доступа к кольцу с передачей маркера;</a:t>
            </a:r>
          </a:p>
        </p:txBody>
      </p:sp>
    </p:spTree>
    <p:extLst>
      <p:ext uri="{BB962C8B-B14F-4D97-AF65-F5344CB8AC3E}">
        <p14:creationId xmlns:p14="http://schemas.microsoft.com/office/powerpoint/2010/main" val="83275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6889BD-EE8C-4CF5-B515-CA889668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6" y="186795"/>
            <a:ext cx="8804147" cy="64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DC937-0B6D-4366-BBF1-9D9BE0DE6108}"/>
              </a:ext>
            </a:extLst>
          </p:cNvPr>
          <p:cNvSpPr txBox="1"/>
          <p:nvPr/>
        </p:nvSpPr>
        <p:spPr>
          <a:xfrm>
            <a:off x="253999" y="1859340"/>
            <a:ext cx="11345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новых встреч!</a:t>
            </a:r>
          </a:p>
        </p:txBody>
      </p:sp>
    </p:spTree>
    <p:extLst>
      <p:ext uri="{BB962C8B-B14F-4D97-AF65-F5344CB8AC3E}">
        <p14:creationId xmlns:p14="http://schemas.microsoft.com/office/powerpoint/2010/main" val="360910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37192-4929-404D-A1F8-735D3A6CB1AB}"/>
              </a:ext>
            </a:extLst>
          </p:cNvPr>
          <p:cNvSpPr txBox="1"/>
          <p:nvPr/>
        </p:nvSpPr>
        <p:spPr>
          <a:xfrm>
            <a:off x="270933" y="1476065"/>
            <a:ext cx="79586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модель OSI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(от англ.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Systems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Interconnection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взаимодействия открытых систем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абстрактная модель для сетевых коммуникаций и разработки сетевых протоколов. Каждый уровень обслуживает свою часть процесса взаимодействия. Благодаря такой структуре совместная работа (и разработка) сетевого оборудования и программного обеспечения становится гораздо проще и понятнее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E3B8A-1F85-4652-AFC0-D4360D45A967}"/>
              </a:ext>
            </a:extLst>
          </p:cNvPr>
          <p:cNvSpPr txBox="1"/>
          <p:nvPr/>
        </p:nvSpPr>
        <p:spPr>
          <a:xfrm>
            <a:off x="270933" y="179401"/>
            <a:ext cx="11650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Сетевая модель OSI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AE9B81-DCA1-4813-9253-3A30B194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549" y="1282762"/>
            <a:ext cx="4025451" cy="53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2">
            <a:extLst>
              <a:ext uri="{FF2B5EF4-FFF2-40B4-BE49-F238E27FC236}">
                <a16:creationId xmlns:a16="http://schemas.microsoft.com/office/drawing/2014/main" id="{CE88E40B-C29D-4F42-A06B-D1FAE6AC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3" y="592667"/>
            <a:ext cx="6899402" cy="570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CFCD6C2-A66D-4365-8D23-EF51786B6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31819"/>
              </p:ext>
            </p:extLst>
          </p:nvPr>
        </p:nvGraphicFramePr>
        <p:xfrm>
          <a:off x="6096000" y="1068230"/>
          <a:ext cx="5891997" cy="521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47844" imgH="4847844" progId="">
                  <p:embed/>
                </p:oleObj>
              </mc:Choice>
              <mc:Fallback>
                <p:oleObj r:id="rId3" imgW="4847844" imgH="4847844" progId="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8230"/>
                        <a:ext cx="5891997" cy="521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3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F77A02-3BC5-47D9-ABD6-7F3971BDFEE2}"/>
              </a:ext>
            </a:extLst>
          </p:cNvPr>
          <p:cNvSpPr txBox="1"/>
          <p:nvPr/>
        </p:nvSpPr>
        <p:spPr>
          <a:xfrm>
            <a:off x="355600" y="615961"/>
            <a:ext cx="1117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</a:rPr>
              <a:t>Прикладной уровень (Application </a:t>
            </a:r>
            <a:r>
              <a:rPr lang="ru-RU" sz="36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600" b="1" dirty="0">
                <a:effectLst/>
                <a:latin typeface="Times New Roman" panose="02020603050405020304" pitchFamily="18" charset="0"/>
              </a:rPr>
              <a:t>)</a:t>
            </a:r>
            <a:endParaRPr lang="en-US" sz="3600" b="1" dirty="0">
              <a:effectLst/>
              <a:latin typeface="Times New Roman" panose="02020603050405020304" pitchFamily="18" charset="0"/>
            </a:endParaRPr>
          </a:p>
          <a:p>
            <a:endParaRPr lang="ru-RU" sz="36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81B010-944A-496D-B036-D2439BC0C371}"/>
              </a:ext>
            </a:extLst>
          </p:cNvPr>
          <p:cNvSpPr/>
          <p:nvPr/>
        </p:nvSpPr>
        <p:spPr>
          <a:xfrm>
            <a:off x="355600" y="3429000"/>
            <a:ext cx="11175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Главная задача – обеспечение интерфейса взаимодействия программ.(доступ пользователя к сетевым услугам, файлам, электронной почте и т. д.)</a:t>
            </a:r>
            <a:endParaRPr kumimoji="0" lang="ru-RU" sz="32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18B025-31C7-4009-8FE8-399B767F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811" t="16070" r="8757" b="73048"/>
          <a:stretch/>
        </p:blipFill>
        <p:spPr>
          <a:xfrm>
            <a:off x="1608666" y="1625475"/>
            <a:ext cx="7924032" cy="13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1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7B4607B-F37C-4AB5-A92C-9FA8E501CE49}"/>
              </a:ext>
            </a:extLst>
          </p:cNvPr>
          <p:cNvSpPr/>
          <p:nvPr/>
        </p:nvSpPr>
        <p:spPr>
          <a:xfrm>
            <a:off x="372533" y="428178"/>
            <a:ext cx="114469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уровень выполняет следующие функции: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форм и методов взаимодействия прикладных процессов.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различных видов работ.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файлов;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заданиями;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системой и т.д.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пользователей по их паролям, адресам, электронным подписям;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функционирующих абонентов и возможности доступа к новым прикладным процессам;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достаточности имеющихся ресурсов;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запросов на соединение с другими прикладными процессами;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заявок представительскому уровню на необходимые методы описания информации;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процедур планируемого диалога процессов;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данными, которыми обмениваются прикладные процессы и синхронизация взаимодействия прикладных процессов;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качества обслуживания (время доставки блоков данных, допустимой частоты ошибок);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об исправлении ошибок и определении достоверности данных;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ограничений, накладываемых на синтаксис (наборы символов, структура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21305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9D1D45-3B13-429C-BD28-4B870E896883}"/>
              </a:ext>
            </a:extLst>
          </p:cNvPr>
          <p:cNvSpPr/>
          <p:nvPr/>
        </p:nvSpPr>
        <p:spPr>
          <a:xfrm>
            <a:off x="419100" y="406400"/>
            <a:ext cx="113537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 числу наиболее распространенных протоколов верхних трех уровней относятся: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(File Transfer Protocol)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TFTP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(Trivial File Transfer Protocol)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протокол пересылки файлов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X.400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электронная почта;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удаленным терминалом;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простой протокол почтового обмена;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CMIP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Common Management Information Protocol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общий протокол управления информацией;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IP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Serial Line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IP) IP для последовательных линий. Протокол последовательной посимвольной передачи данных;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SNMP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простой протокол сетевого управления;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FTAM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 протокол передачи, доступа и управления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41672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447CF-13E4-4E11-8AEB-F67D13A4D1F0}"/>
              </a:ext>
            </a:extLst>
          </p:cNvPr>
          <p:cNvSpPr txBox="1"/>
          <p:nvPr/>
        </p:nvSpPr>
        <p:spPr>
          <a:xfrm>
            <a:off x="253999" y="422028"/>
            <a:ext cx="11091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</a:rPr>
              <a:t>Уровень представления (</a:t>
            </a:r>
            <a:r>
              <a:rPr lang="ru-RU" sz="3200" b="1" dirty="0" err="1">
                <a:effectLst/>
                <a:latin typeface="Times New Roman" panose="02020603050405020304" pitchFamily="18" charset="0"/>
              </a:rPr>
              <a:t>Presentation</a:t>
            </a:r>
            <a:r>
              <a:rPr lang="ru-RU" sz="3200" b="1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3200" b="1" dirty="0" err="1">
                <a:effectLst/>
                <a:latin typeface="Times New Roman" panose="02020603050405020304" pitchFamily="18" charset="0"/>
              </a:rPr>
              <a:t>layer</a:t>
            </a:r>
            <a:r>
              <a:rPr lang="ru-RU" sz="3200" b="1" dirty="0">
                <a:effectLst/>
                <a:latin typeface="Times New Roman" panose="02020603050405020304" pitchFamily="18" charset="0"/>
              </a:rPr>
              <a:t>)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30B38-30CB-43D1-B009-8A3FDEF76C25}"/>
              </a:ext>
            </a:extLst>
          </p:cNvPr>
          <p:cNvSpPr txBox="1"/>
          <p:nvPr/>
        </p:nvSpPr>
        <p:spPr>
          <a:xfrm>
            <a:off x="253999" y="3786482"/>
            <a:ext cx="113453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Главная задача – определение форматов передаваемой между компьютерами информации (перекодировка, сжатие и распаковка данных, шифрование и дешифровка, поддержка </a:t>
            </a:r>
            <a:r>
              <a:rPr kumimoji="0" lang="ru-RU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сетефых</a:t>
            </a:r>
            <a:r>
              <a:rPr kumimoji="0" lang="ru-RU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файловых систем и т. д.)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3B5E4-F6C7-418D-8C60-5AE575E56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390" t="27432" r="8757" b="62321"/>
          <a:stretch/>
        </p:blipFill>
        <p:spPr>
          <a:xfrm>
            <a:off x="1364728" y="1565644"/>
            <a:ext cx="9462544" cy="15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3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9D2728-BA0D-4008-9178-5D4086374ED1}"/>
              </a:ext>
            </a:extLst>
          </p:cNvPr>
          <p:cNvSpPr/>
          <p:nvPr/>
        </p:nvSpPr>
        <p:spPr>
          <a:xfrm>
            <a:off x="575733" y="728135"/>
            <a:ext cx="111590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Представительный уровень выполняет следующие основные функции: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запросов на установление сеансов взаимодействия прикладных процессов.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представления данных между прикладными процессами.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форм представления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графического материала (чертежей, рисунков, схем).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Засекречивание данных.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запросов на прекращение сеансов.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97264"/>
      </p:ext>
    </p:extLst>
  </p:cSld>
  <p:clrMapOvr>
    <a:masterClrMapping/>
  </p:clrMapOvr>
</p:sld>
</file>

<file path=ppt/theme/theme1.xml><?xml version="1.0" encoding="utf-8"?>
<a:theme xmlns:a="http://schemas.openxmlformats.org/drawingml/2006/main" name="IKT_02">
  <a:themeElements>
    <a:clrScheme name="Другая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3B05"/>
      </a:hlink>
      <a:folHlink>
        <a:srgbClr val="D99694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IKT_02</Template>
  <TotalTime>639</TotalTime>
  <Words>1807</Words>
  <Application>Microsoft Office PowerPoint</Application>
  <PresentationFormat>Широкоэкранный</PresentationFormat>
  <Paragraphs>157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IKT_02</vt:lpstr>
      <vt:lpstr>Эталонная модель взаимодействия открытых систем  (модель OSI)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E-group</dc:creator>
  <cp:lastModifiedBy>E-group</cp:lastModifiedBy>
  <cp:revision>2</cp:revision>
  <dcterms:created xsi:type="dcterms:W3CDTF">2021-09-27T17:23:51Z</dcterms:created>
  <dcterms:modified xsi:type="dcterms:W3CDTF">2021-09-28T04:02:57Z</dcterms:modified>
</cp:coreProperties>
</file>