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8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9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63B-7515-49ED-9452-00FABA30010E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117E-DF50-4317-A2AC-A549FA579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55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63B-7515-49ED-9452-00FABA30010E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117E-DF50-4317-A2AC-A549FA579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24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63B-7515-49ED-9452-00FABA30010E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117E-DF50-4317-A2AC-A549FA579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48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63B-7515-49ED-9452-00FABA30010E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117E-DF50-4317-A2AC-A549FA579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25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63B-7515-49ED-9452-00FABA30010E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117E-DF50-4317-A2AC-A549FA579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85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63B-7515-49ED-9452-00FABA30010E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117E-DF50-4317-A2AC-A549FA579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03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63B-7515-49ED-9452-00FABA30010E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117E-DF50-4317-A2AC-A549FA579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8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63B-7515-49ED-9452-00FABA30010E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117E-DF50-4317-A2AC-A549FA579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58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63B-7515-49ED-9452-00FABA30010E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117E-DF50-4317-A2AC-A549FA579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69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63B-7515-49ED-9452-00FABA30010E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117E-DF50-4317-A2AC-A549FA579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20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063B-7515-49ED-9452-00FABA30010E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8117E-DF50-4317-A2AC-A549FA579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16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063B-7515-49ED-9452-00FABA30010E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8117E-DF50-4317-A2AC-A549FA579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29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32B2A-159B-41ED-A241-9B06DAF74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767" y="800630"/>
            <a:ext cx="9901766" cy="2387600"/>
          </a:xfrm>
        </p:spPr>
        <p:txBody>
          <a:bodyPr>
            <a:noAutofit/>
          </a:bodyPr>
          <a:lstStyle/>
          <a:p>
            <a:br>
              <a:rPr lang="ru-RU" b="1" dirty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</a:br>
            <a:r>
              <a:rPr lang="ru-RU" b="1" dirty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Драйверы и модель </a:t>
            </a:r>
            <a:r>
              <a:rPr lang="en-US" b="1" dirty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OSI</a:t>
            </a:r>
            <a:endParaRPr lang="ru-RU" b="1" dirty="0">
              <a:solidFill>
                <a:srgbClr val="00206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94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1DC937-0B6D-4366-BBF1-9D9BE0DE6108}"/>
              </a:ext>
            </a:extLst>
          </p:cNvPr>
          <p:cNvSpPr txBox="1"/>
          <p:nvPr/>
        </p:nvSpPr>
        <p:spPr>
          <a:xfrm>
            <a:off x="253999" y="1859340"/>
            <a:ext cx="11345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новых встреч!</a:t>
            </a:r>
          </a:p>
        </p:txBody>
      </p:sp>
    </p:spTree>
    <p:extLst>
      <p:ext uri="{BB962C8B-B14F-4D97-AF65-F5344CB8AC3E}">
        <p14:creationId xmlns:p14="http://schemas.microsoft.com/office/powerpoint/2010/main" val="360910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C37192-4929-404D-A1F8-735D3A6CB1AB}"/>
              </a:ext>
            </a:extLst>
          </p:cNvPr>
          <p:cNvSpPr txBox="1"/>
          <p:nvPr/>
        </p:nvSpPr>
        <p:spPr>
          <a:xfrm>
            <a:off x="270933" y="1476065"/>
            <a:ext cx="795866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Сетевая модель OSI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(от англ.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Systems </a:t>
            </a:r>
            <a:r>
              <a:rPr lang="ru-RU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Interconnection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Reference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Model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взаимодействия открытых систем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— абстрактная модель для сетевых коммуникаций и разработки сетевых протоколов. Каждый уровень обслуживает свою часть процесса взаимодействия. Благодаря такой структуре совместная работа (и разработка) сетевого оборудования и программного обеспечения становится гораздо проще и понятнее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AE3B8A-1F85-4652-AFC0-D4360D45A967}"/>
              </a:ext>
            </a:extLst>
          </p:cNvPr>
          <p:cNvSpPr txBox="1"/>
          <p:nvPr/>
        </p:nvSpPr>
        <p:spPr>
          <a:xfrm>
            <a:off x="270933" y="179401"/>
            <a:ext cx="116501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Сетевая модель OSI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AE9B81-DCA1-4813-9253-3A30B1942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549" y="1282762"/>
            <a:ext cx="4025451" cy="536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7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75B2D-BC94-4B57-9EF0-CD7E33A0F9EA}"/>
              </a:ext>
            </a:extLst>
          </p:cNvPr>
          <p:cNvSpPr txBox="1"/>
          <p:nvPr/>
        </p:nvSpPr>
        <p:spPr>
          <a:xfrm>
            <a:off x="575734" y="789170"/>
            <a:ext cx="1085426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Стандарты</a:t>
            </a:r>
            <a:r>
              <a:rPr lang="ru-RU" sz="2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определенные правила, которых должны придерживаться производители для обеспечения совместимости своих продуктов с продуктами других производителей. </a:t>
            </a:r>
          </a:p>
          <a:p>
            <a:endParaRPr lang="ru-RU" sz="2800" dirty="0">
              <a:solidFill>
                <a:srgbClr val="000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Помимо модели OSI, существует также и другие стандарты.  Это </a:t>
            </a:r>
            <a:r>
              <a:rPr lang="ru-RU" sz="28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стандарты отдельных фирм; стандарты специальных комитетов и объединений; национальные стандарты</a:t>
            </a:r>
            <a:r>
              <a:rPr lang="ru-RU" sz="28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ru-RU" sz="28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международные стандарты.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4085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E96B1C-85BF-4A30-A510-582799089A99}"/>
              </a:ext>
            </a:extLst>
          </p:cNvPr>
          <p:cNvSpPr txBox="1"/>
          <p:nvPr/>
        </p:nvSpPr>
        <p:spPr>
          <a:xfrm>
            <a:off x="575732" y="489311"/>
            <a:ext cx="10295467" cy="574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настоящее время  основными разработчиками стандартов в области КС являются следующие организации </a:t>
            </a:r>
            <a:r>
              <a:rPr lang="ru-RU" sz="24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571500" algn="l"/>
              </a:tabLst>
            </a:pP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Международная организация по стандартизации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(International Organization for Standardization, </a:t>
            </a:r>
            <a:r>
              <a:rPr lang="en-US" sz="2400" b="1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ISO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571500" algn="l"/>
              </a:tabLst>
            </a:pP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Международный союз электросвязи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(International Telecommunications Union, </a:t>
            </a:r>
            <a:r>
              <a:rPr lang="en-US" sz="2400" b="1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ITU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сектор </a:t>
            </a:r>
            <a:r>
              <a:rPr lang="en-US" sz="2400" b="1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ITU-T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571500" algn="l"/>
              </a:tabLst>
            </a:pP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Американский национальный институт стандартов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(American National Standards Institute, </a:t>
            </a:r>
            <a:r>
              <a:rPr lang="en-US" sz="2400" b="1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ANSI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571500" algn="l"/>
              </a:tabLst>
            </a:pP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Институт инженеров по электротехнике и радиоэлектронике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Institute of Electrical and Electronics Engineers, </a:t>
            </a:r>
            <a:r>
              <a:rPr lang="en-US" sz="2400" b="1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группа </a:t>
            </a:r>
            <a:r>
              <a:rPr lang="en-US" sz="2400" b="1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802</a:t>
            </a:r>
            <a:r>
              <a:rPr lang="en-US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571500" algn="l"/>
              </a:tabLst>
            </a:pP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Европейская ассоциация производителей компьютеров (European Computer </a:t>
            </a:r>
            <a:r>
              <a:rPr lang="ru-RU" sz="2400" dirty="0" err="1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Manufacturers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Association, </a:t>
            </a:r>
            <a:r>
              <a:rPr lang="ru-RU" sz="2400" b="1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ЕСМА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571500" algn="l"/>
              </a:tabLst>
            </a:pP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обороны США (Department </a:t>
            </a:r>
            <a:r>
              <a:rPr lang="ru-RU" sz="2400" dirty="0" err="1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Defense, </a:t>
            </a:r>
            <a:r>
              <a:rPr lang="en-US" sz="2400" b="1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DoD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96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90C425-2512-4309-8DC0-B6BD1CE613A1}"/>
              </a:ext>
            </a:extLst>
          </p:cNvPr>
          <p:cNvSpPr txBox="1"/>
          <p:nvPr/>
        </p:nvSpPr>
        <p:spPr>
          <a:xfrm>
            <a:off x="846666" y="24404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  Project 802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9A8D5-944A-46FA-B28A-2AF51E91BF21}"/>
              </a:ext>
            </a:extLst>
          </p:cNvPr>
          <p:cNvSpPr txBox="1"/>
          <p:nvPr/>
        </p:nvSpPr>
        <p:spPr>
          <a:xfrm>
            <a:off x="313266" y="648732"/>
            <a:ext cx="1156546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 algn="just">
              <a:spcBef>
                <a:spcPts val="600"/>
              </a:spcBef>
            </a:pP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Стандарты, определяемые этой моделью (так называемые 802-спецификации), относятся к нижним двум уровням модели OSI и делятся на двенадцать категорий, каждой из которых присвоен свой номер</a:t>
            </a:r>
            <a:r>
              <a:rPr lang="ru-RU" sz="2400" b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20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802.1 – объединение сетей с помощью мостов и коммутаторов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20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802.2 – управление логической связью на подуровне LLC.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802.3 – локальная сеть с методом доступа CSMA/CD и топологией шина (Ethernet).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802.4 – локальная сеть с топологией шина и маркерным доступом (</a:t>
            </a:r>
            <a:r>
              <a:rPr lang="ru-RU" sz="2000" dirty="0" err="1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Token-Bus</a:t>
            </a:r>
            <a:r>
              <a:rPr lang="ru-RU" sz="20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802.5 – локальная сеть с топологией кольцо и маркерным доступом (</a:t>
            </a:r>
            <a:r>
              <a:rPr lang="ru-RU" sz="2000" dirty="0" err="1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Token</a:t>
            </a:r>
            <a:r>
              <a:rPr lang="ru-RU" sz="20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-Ring).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802.6 – городская сеть (Metropolitan Area Network, MAN) с расстояниями между абонентами более 5 км.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802.7 – широкополосная технология передачи данных.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802.8 – оптоволоконная технология.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802.9 – интегрированные сети с возможностью передачи речи и данных.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802.10 – безопасность сетей, шифрование данных.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802.11 – беспроводная сеть по радиоканалу (WLAN – Wireless LAN).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802.12 – локальная сеть с централизованным управлением доступом по приоритетам запросов и топологией звезда (100VG-AnyLAN).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48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43F2F5-BD0B-4C84-9CAF-3E38F26994D4}"/>
              </a:ext>
            </a:extLst>
          </p:cNvPr>
          <p:cNvSpPr txBox="1"/>
          <p:nvPr/>
        </p:nvSpPr>
        <p:spPr>
          <a:xfrm>
            <a:off x="338665" y="220064"/>
            <a:ext cx="1151466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 algn="just">
              <a:spcBef>
                <a:spcPts val="600"/>
              </a:spcBef>
              <a:spcAft>
                <a:spcPts val="600"/>
              </a:spcAft>
            </a:pPr>
            <a:r>
              <a:rPr lang="ru-RU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Сообщество Интернет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ru-RU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Internet Society (</a:t>
            </a:r>
            <a:r>
              <a:rPr lang="ru-RU" sz="2400" b="1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ISOC</a:t>
            </a:r>
            <a:r>
              <a:rPr lang="ru-RU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(</a:t>
            </a:r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</a:t>
            </a:r>
            <a:r>
              <a:rPr lang="ru-RU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isoc</a:t>
            </a:r>
            <a:r>
              <a:rPr lang="ru-RU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org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проводит обсуждения по различным техническим и организационным вопросам использования ресурсов Интернет, а также издает журнал  </a:t>
            </a:r>
            <a:r>
              <a:rPr lang="ru-RU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 Society </a:t>
            </a:r>
            <a:r>
              <a:rPr lang="en-US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News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где представлена информация обо всей сети Интернет.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 algn="just"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Выработкой стандартов на протоколы Интернет</a:t>
            </a:r>
            <a:r>
              <a:rPr lang="ru-RU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занимается общественная организация </a:t>
            </a:r>
            <a:r>
              <a:rPr lang="ru-RU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Инженерные силы Интернет  - </a:t>
            </a:r>
            <a:r>
              <a:rPr lang="en-US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 Engineering Task Force</a:t>
            </a:r>
            <a:r>
              <a:rPr lang="ru-RU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b="1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IETF</a:t>
            </a:r>
            <a:r>
              <a:rPr lang="ru-RU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(</a:t>
            </a:r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</a:t>
            </a:r>
            <a:r>
              <a:rPr lang="ru-RU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ietf</a:t>
            </a:r>
            <a:r>
              <a:rPr lang="ru-RU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org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 algn="just"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Проведением исследований, связанных с развитием сети и ее будущим, занимается организация </a:t>
            </a:r>
            <a:r>
              <a:rPr lang="ru-RU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Исследовательские силы Интернет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-  </a:t>
            </a:r>
            <a:r>
              <a:rPr lang="en-US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 Research Task Force</a:t>
            </a:r>
            <a:r>
              <a:rPr lang="ru-RU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b="1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IRTF</a:t>
            </a:r>
            <a:r>
              <a:rPr lang="ru-RU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</a:t>
            </a:r>
            <a:r>
              <a:rPr lang="ru-RU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irtf</a:t>
            </a:r>
            <a:r>
              <a:rPr lang="ru-RU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org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Подобными же вопросами, но уже в Европе,  занимается </a:t>
            </a:r>
            <a:r>
              <a:rPr lang="ru-RU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Европейская ассоциация сетей и пользователей  -  </a:t>
            </a:r>
            <a:r>
              <a:rPr lang="en-US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Reseaux Associes pour la Recherche </a:t>
            </a:r>
            <a:r>
              <a:rPr lang="en-US" sz="2400" i="1" dirty="0" err="1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Europeenne</a:t>
            </a:r>
            <a:r>
              <a:rPr lang="ru-RU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RARE</a:t>
            </a:r>
            <a:r>
              <a:rPr lang="ru-RU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</a:t>
            </a:r>
            <a:r>
              <a:rPr lang="ru-RU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rare</a:t>
            </a:r>
            <a:r>
              <a:rPr lang="ru-RU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nl</a:t>
            </a:r>
            <a:r>
              <a:rPr lang="ru-RU" sz="24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i="1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30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7278F6-63D5-4ED6-9ECE-BA9EE14FDE5D}"/>
              </a:ext>
            </a:extLst>
          </p:cNvPr>
          <p:cNvSpPr txBox="1"/>
          <p:nvPr/>
        </p:nvSpPr>
        <p:spPr>
          <a:xfrm>
            <a:off x="423333" y="351235"/>
            <a:ext cx="10786534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18034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Существует организация технического контроля и координации работ</a:t>
            </a:r>
            <a:r>
              <a:rPr kumimoji="0" lang="ru-RU" sz="2400" b="0" i="1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Internet Architecture Board </a:t>
            </a:r>
            <a:r>
              <a:rPr kumimoji="0" lang="ru-RU" sz="2400" b="1" i="1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(</a:t>
            </a:r>
            <a:r>
              <a:rPr kumimoji="0" lang="ru-RU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IAB</a:t>
            </a:r>
            <a:r>
              <a:rPr kumimoji="0" lang="ru-RU" sz="2400" b="0" i="1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-  для решения ближайших технических проблем и координации  долгосрочных исследовательских проектов Интернет, а   также несколько </a:t>
            </a:r>
            <a:r>
              <a:rPr kumimoji="0" lang="ru-RU" sz="2400" b="0" i="1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Центров сетевой информации (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InterNIC</a:t>
            </a:r>
            <a:r>
              <a:rPr kumimoji="0" lang="ru-RU" sz="2400" b="0" i="1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Internet Network Information Center</a:t>
            </a:r>
            <a:r>
              <a:rPr kumimoji="0" lang="ru-RU" sz="2400" b="0" i="1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www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.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internic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.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net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), которые распространяют множество информационных материалов по работе организаций в Интернет, в том числе и перечисленных выше.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18034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Список утвержденных официальных стандартов Internet публикуется в виде документа </a:t>
            </a:r>
            <a:r>
              <a:rPr kumimoji="0" lang="ru-RU" sz="2400" b="1" i="1" u="sng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RFC </a:t>
            </a:r>
            <a:r>
              <a:rPr kumimoji="0" lang="ru-RU" sz="2400" b="0" i="1" u="sng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(</a:t>
            </a:r>
            <a:r>
              <a:rPr kumimoji="0" lang="en-US" sz="2400" b="0" i="1" u="sng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Request For Comment</a:t>
            </a:r>
            <a:r>
              <a:rPr kumimoji="0" lang="ru-RU" sz="2400" b="0" i="1" u="sng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447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0C461A-2CB9-42BF-9BC7-93967D01A11B}"/>
              </a:ext>
            </a:extLst>
          </p:cNvPr>
          <p:cNvSpPr txBox="1"/>
          <p:nvPr/>
        </p:nvSpPr>
        <p:spPr>
          <a:xfrm>
            <a:off x="516466" y="936010"/>
            <a:ext cx="1073573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Связь сетевого адаптера с сетевым программным обеспечением осуществляет драйвера сетевых адаптеров.</a:t>
            </a:r>
          </a:p>
          <a:p>
            <a:r>
              <a:rPr lang="ru-RU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драйвер - </a:t>
            </a:r>
            <a:r>
              <a:rPr lang="ru-RU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 программа, обеспечивающая обмен данными с подключенным оборудованием, с одной стороны, и с клиентским программным обеспечением - с другой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80C1C-1205-46CE-A32F-4312649D1F44}"/>
              </a:ext>
            </a:extLst>
          </p:cNvPr>
          <p:cNvSpPr txBox="1"/>
          <p:nvPr/>
        </p:nvSpPr>
        <p:spPr>
          <a:xfrm>
            <a:off x="3759199" y="289680"/>
            <a:ext cx="5063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i="1" dirty="0">
                <a:solidFill>
                  <a:srgbClr val="FF0000"/>
                </a:solidFill>
              </a:rPr>
              <a:t>Драйверы</a:t>
            </a:r>
            <a:endParaRPr lang="ru-RU" sz="4000" b="1" i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32E54-FA84-4E96-88E6-0070062D13EF}"/>
              </a:ext>
            </a:extLst>
          </p:cNvPr>
          <p:cNvSpPr txBox="1"/>
          <p:nvPr/>
        </p:nvSpPr>
        <p:spPr>
          <a:xfrm>
            <a:off x="516465" y="3631975"/>
            <a:ext cx="999913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1" dirty="0">
                <a:effectLst/>
              </a:rPr>
              <a:t>Назначение драйвера - </a:t>
            </a:r>
            <a:r>
              <a:rPr lang="ru-RU" sz="2800" b="0" i="0" dirty="0">
                <a:effectLst/>
              </a:rPr>
              <a:t>избавить разработчиков пользовательского программного обеспечения от рутинной реализации протоколов работы с оборудованием и предоставить дополнительный сервис и удобные средства по настройке управлению устройствами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6910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4CC313-F966-4950-A2FA-2D60864ED8E9}"/>
              </a:ext>
            </a:extLst>
          </p:cNvPr>
          <p:cNvSpPr txBox="1"/>
          <p:nvPr/>
        </p:nvSpPr>
        <p:spPr>
          <a:xfrm>
            <a:off x="372534" y="481674"/>
            <a:ext cx="10972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222222"/>
                </a:solidFill>
              </a:rPr>
              <a:t>Б</a:t>
            </a:r>
            <a:r>
              <a:rPr lang="ru-RU" sz="2800" b="0" i="0" dirty="0">
                <a:solidFill>
                  <a:srgbClr val="222222"/>
                </a:solidFill>
                <a:effectLst/>
              </a:rPr>
              <a:t>лагодаря драйверу компьютер может не знать никаких аппаратных особенностей адаптера (его адресов, правила обмена с ним, его характеристик).  </a:t>
            </a:r>
          </a:p>
          <a:p>
            <a:r>
              <a:rPr lang="ru-RU" sz="2800" dirty="0">
                <a:solidFill>
                  <a:srgbClr val="222222"/>
                </a:solidFill>
              </a:rPr>
              <a:t>Д</a:t>
            </a:r>
            <a:r>
              <a:rPr lang="ru-RU" sz="2800" b="0" i="0" dirty="0">
                <a:solidFill>
                  <a:srgbClr val="222222"/>
                </a:solidFill>
                <a:effectLst/>
              </a:rPr>
              <a:t>райвер </a:t>
            </a:r>
            <a:r>
              <a:rPr lang="ru-RU" sz="2800" b="0" i="1" dirty="0">
                <a:solidFill>
                  <a:srgbClr val="222222"/>
                </a:solidFill>
                <a:effectLst/>
              </a:rPr>
              <a:t>унифицирует</a:t>
            </a:r>
            <a:r>
              <a:rPr lang="ru-RU" sz="2800" b="0" i="0" dirty="0">
                <a:solidFill>
                  <a:srgbClr val="222222"/>
                </a:solidFill>
                <a:effectLst/>
              </a:rPr>
              <a:t>, </a:t>
            </a:r>
            <a:r>
              <a:rPr lang="ru-RU" sz="2800" b="0" i="1" dirty="0">
                <a:solidFill>
                  <a:srgbClr val="222222"/>
                </a:solidFill>
                <a:effectLst/>
              </a:rPr>
              <a:t>делает единообразным </a:t>
            </a:r>
            <a:r>
              <a:rPr lang="ru-RU" sz="2800" b="0" i="0" dirty="0">
                <a:solidFill>
                  <a:srgbClr val="222222"/>
                </a:solidFill>
                <a:effectLst/>
              </a:rPr>
              <a:t>взаимодействие программных средств высокого уровня с любым адаптером данного класса.</a:t>
            </a:r>
          </a:p>
          <a:p>
            <a:r>
              <a:rPr lang="ru-RU" sz="2800" dirty="0">
                <a:solidFill>
                  <a:srgbClr val="222222"/>
                </a:solidFill>
              </a:rPr>
              <a:t>С</a:t>
            </a:r>
            <a:r>
              <a:rPr lang="ru-RU" sz="2800" b="0" i="0" dirty="0">
                <a:solidFill>
                  <a:srgbClr val="222222"/>
                </a:solidFill>
                <a:effectLst/>
              </a:rPr>
              <a:t>етевые драйверы, поставляемые вместе с сетевыми адаптерами, </a:t>
            </a:r>
            <a:r>
              <a:rPr lang="ru-RU" sz="2800" b="0" i="1" dirty="0">
                <a:solidFill>
                  <a:srgbClr val="222222"/>
                </a:solidFill>
                <a:effectLst/>
              </a:rPr>
              <a:t>позволяют сетевым программам одинаково работать с платами различных поставщиков</a:t>
            </a:r>
            <a:r>
              <a:rPr lang="ru-RU" sz="2800" b="0" i="0" dirty="0">
                <a:solidFill>
                  <a:srgbClr val="222222"/>
                </a:solidFill>
                <a:effectLst/>
              </a:rPr>
              <a:t>, а также с платами разных локальных сетей.</a:t>
            </a:r>
          </a:p>
          <a:p>
            <a:r>
              <a:rPr lang="ru-RU" sz="2800" b="0" i="0" dirty="0">
                <a:solidFill>
                  <a:srgbClr val="222222"/>
                </a:solidFill>
                <a:effectLst/>
              </a:rPr>
              <a:t>В стандартной модели </a:t>
            </a:r>
            <a:r>
              <a:rPr lang="en-US" sz="2800" b="0" i="0" dirty="0">
                <a:solidFill>
                  <a:srgbClr val="222222"/>
                </a:solidFill>
                <a:effectLst/>
              </a:rPr>
              <a:t>OSI</a:t>
            </a:r>
            <a:r>
              <a:rPr lang="ru-RU" sz="2800" b="0" i="0" dirty="0">
                <a:solidFill>
                  <a:srgbClr val="222222"/>
                </a:solidFill>
                <a:effectLst/>
              </a:rPr>
              <a:t> драйвер</a:t>
            </a:r>
            <a:r>
              <a:rPr lang="ru-RU" sz="2800" dirty="0">
                <a:solidFill>
                  <a:srgbClr val="222222"/>
                </a:solidFill>
              </a:rPr>
              <a:t>ы,</a:t>
            </a:r>
            <a:r>
              <a:rPr lang="ru-RU" sz="2800" b="0" i="0" dirty="0">
                <a:solidFill>
                  <a:srgbClr val="222222"/>
                </a:solidFill>
                <a:effectLst/>
              </a:rPr>
              <a:t> как </a:t>
            </a:r>
            <a:r>
              <a:rPr lang="ru-RU" sz="2800" dirty="0">
                <a:solidFill>
                  <a:srgbClr val="222222"/>
                </a:solidFill>
              </a:rPr>
              <a:t>правило, выполняют </a:t>
            </a:r>
            <a:r>
              <a:rPr lang="ru-RU" sz="2800" b="0" i="0" dirty="0">
                <a:solidFill>
                  <a:srgbClr val="222222"/>
                </a:solidFill>
                <a:effectLst/>
              </a:rPr>
              <a:t>функцию канального уровня, хотя иногда реализуют и часть функций сетевого уровня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2929197"/>
      </p:ext>
    </p:extLst>
  </p:cSld>
  <p:clrMapOvr>
    <a:masterClrMapping/>
  </p:clrMapOvr>
</p:sld>
</file>

<file path=ppt/theme/theme1.xml><?xml version="1.0" encoding="utf-8"?>
<a:theme xmlns:a="http://schemas.openxmlformats.org/drawingml/2006/main" name="IKT_02">
  <a:themeElements>
    <a:clrScheme name="Другая 1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D3B05"/>
      </a:hlink>
      <a:folHlink>
        <a:srgbClr val="D99694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IKT_02</Template>
  <TotalTime>713</TotalTime>
  <Words>754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Georgia</vt:lpstr>
      <vt:lpstr>Symbol</vt:lpstr>
      <vt:lpstr>Times New Roman</vt:lpstr>
      <vt:lpstr>IKT_02</vt:lpstr>
      <vt:lpstr> Драйверы и модель OSI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E-group</dc:creator>
  <cp:lastModifiedBy>E-group</cp:lastModifiedBy>
  <cp:revision>4</cp:revision>
  <dcterms:created xsi:type="dcterms:W3CDTF">2021-09-27T17:23:51Z</dcterms:created>
  <dcterms:modified xsi:type="dcterms:W3CDTF">2021-09-28T21:06:05Z</dcterms:modified>
</cp:coreProperties>
</file>