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2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481-9C11-471A-966D-BFEDA8A0500E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4EE-B39F-47D1-ACF3-29CCAA830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20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481-9C11-471A-966D-BFEDA8A0500E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4EE-B39F-47D1-ACF3-29CCAA830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89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481-9C11-471A-966D-BFEDA8A0500E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4EE-B39F-47D1-ACF3-29CCAA830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4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481-9C11-471A-966D-BFEDA8A0500E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4EE-B39F-47D1-ACF3-29CCAA830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88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481-9C11-471A-966D-BFEDA8A0500E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4EE-B39F-47D1-ACF3-29CCAA830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15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481-9C11-471A-966D-BFEDA8A0500E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4EE-B39F-47D1-ACF3-29CCAA830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10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481-9C11-471A-966D-BFEDA8A0500E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4EE-B39F-47D1-ACF3-29CCAA830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04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481-9C11-471A-966D-BFEDA8A0500E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4EE-B39F-47D1-ACF3-29CCAA830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91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481-9C11-471A-966D-BFEDA8A0500E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4EE-B39F-47D1-ACF3-29CCAA830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53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481-9C11-471A-966D-BFEDA8A0500E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4EE-B39F-47D1-ACF3-29CCAA830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07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481-9C11-471A-966D-BFEDA8A0500E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4EE-B39F-47D1-ACF3-29CCAA830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57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F4481-9C11-471A-966D-BFEDA8A0500E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B74EE-B39F-47D1-ACF3-29CCAA830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49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AEFF4-4B5A-401B-A771-DCC43FDC0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049" y="1846982"/>
            <a:ext cx="8223849" cy="2387600"/>
          </a:xfrm>
        </p:spPr>
        <p:txBody>
          <a:bodyPr>
            <a:noAutofit/>
          </a:bodyPr>
          <a:lstStyle/>
          <a:p>
            <a:r>
              <a:rPr lang="ru-RU" sz="7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Назначение </a:t>
            </a:r>
            <a:r>
              <a:rPr lang="en-US" sz="7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IP-</a:t>
            </a:r>
            <a:r>
              <a:rPr lang="ru-RU" sz="7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адресов. </a:t>
            </a:r>
            <a:br>
              <a:rPr lang="ru-RU" sz="7200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ru-RU" sz="7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Деление сети на подсети</a:t>
            </a:r>
          </a:p>
        </p:txBody>
      </p:sp>
    </p:spTree>
    <p:extLst>
      <p:ext uri="{BB962C8B-B14F-4D97-AF65-F5344CB8AC3E}">
        <p14:creationId xmlns:p14="http://schemas.microsoft.com/office/powerpoint/2010/main" val="171800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F4CC53-2B90-4F15-8F6B-67722623C0A5}"/>
              </a:ext>
            </a:extLst>
          </p:cNvPr>
          <p:cNvSpPr txBox="1"/>
          <p:nvPr/>
        </p:nvSpPr>
        <p:spPr>
          <a:xfrm>
            <a:off x="634041" y="647828"/>
            <a:ext cx="10701068" cy="3954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9535" indent="450215" algn="just">
              <a:spcBef>
                <a:spcPts val="60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таблице приведены диапазоны номеров сетей, соответствующих каждому классу сетей.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9535" indent="450215" algn="just">
              <a:spcBef>
                <a:spcPts val="600"/>
              </a:spcBef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R="89535" indent="450215" algn="just">
              <a:spcBef>
                <a:spcPts val="60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Класс	Наименьший адрес 	Наибольший адрес 	</a:t>
            </a:r>
          </a:p>
          <a:p>
            <a:pPr marR="89535" indent="450215" algn="just">
              <a:spcBef>
                <a:spcPts val="60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          01.0.0	                                   126.0.0.0 	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9535" indent="450215" algn="just">
              <a:spcBef>
                <a:spcPts val="60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128.0.0.0	                       191.255.0.0 	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9535" indent="450215" algn="just">
              <a:spcBef>
                <a:spcPts val="60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	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192.0.1.0.	                       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223.255.255.0 	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9535" indent="450215" algn="just">
              <a:spcBef>
                <a:spcPts val="60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224.0.0.0	                       239.255.255.255 	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9535" indent="450215" algn="just">
              <a:spcBef>
                <a:spcPts val="60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240.0.0.0	                       247.255.255.255 	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011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C4C44A-132F-445D-BB18-8A970DF7736C}"/>
              </a:ext>
            </a:extLst>
          </p:cNvPr>
          <p:cNvSpPr txBox="1"/>
          <p:nvPr/>
        </p:nvSpPr>
        <p:spPr>
          <a:xfrm>
            <a:off x="396815" y="347182"/>
            <a:ext cx="11041812" cy="603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9535" indent="450215" algn="just">
              <a:spcBef>
                <a:spcPts val="60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Соглашения о специальных адресах:  </a:t>
            </a:r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broadcast</a:t>
            </a:r>
            <a:r>
              <a:rPr lang="ru-RU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multicast</a:t>
            </a:r>
            <a:r>
              <a:rPr lang="ru-RU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loopback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R="89535" indent="450215" algn="just">
              <a:spcBef>
                <a:spcPts val="60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протоколе 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существует несколько соглашений об особой интерпретации 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-адресов: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9535" indent="450215" algn="just">
              <a:spcBef>
                <a:spcPts val="60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   </a:t>
            </a:r>
            <a:r>
              <a:rPr lang="ru-RU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  если </a:t>
            </a:r>
            <a:r>
              <a:rPr lang="en-US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Р-адрес состоит только из двоичных нулей,   </a:t>
            </a:r>
            <a:r>
              <a:rPr lang="ru-RU" sz="2000" b="1" u="sng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0 0 0 0 ......... 0 0 0 0</a:t>
            </a:r>
            <a:r>
              <a:rPr lang="ru-RU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  то он обозначает адрес того узла, который сгенерировал этот пакет;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9535" indent="450215" algn="just">
              <a:spcBef>
                <a:spcPts val="60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   -   если в поле номера сети стоят нули,          </a:t>
            </a:r>
            <a:r>
              <a:rPr lang="ru-RU" sz="2000" b="1" u="sng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 0 0 0 .......0 Номер узла</a:t>
            </a:r>
            <a:r>
              <a:rPr lang="ru-RU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    то по умолчанию считается, что этот узел принадлежит той же самой сети, что и узел, который отправил пакет;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9535" indent="450215" algn="just">
              <a:spcBef>
                <a:spcPts val="60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   -    если все двоичные разряды </a:t>
            </a:r>
            <a:r>
              <a:rPr lang="en-US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-адреса равны 1,     </a:t>
            </a:r>
            <a:r>
              <a:rPr lang="ru-RU" sz="2000" b="1" u="sng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1 1 1 1 ...............1 1</a:t>
            </a:r>
            <a:r>
              <a:rPr lang="ru-RU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 то пакет с таким адресом назначения должен рассылаться всем узлам, находящимся в той же сети, что и источник этого пакета. Такая рассылка называется ограниченным широковещательным сообщением (</a:t>
            </a:r>
            <a:r>
              <a:rPr lang="en-US" sz="20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limited broadcast</a:t>
            </a:r>
            <a:r>
              <a:rPr lang="ru-RU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9535" indent="450215" algn="just">
              <a:spcBef>
                <a:spcPts val="60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   -     если в поле адреса назначения стоят сплошные 1,   </a:t>
            </a:r>
            <a:r>
              <a:rPr lang="ru-RU" sz="2000" b="1" u="sng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Номер сети 1111.........11</a:t>
            </a:r>
            <a:r>
              <a:rPr lang="ru-RU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то пакет, имеющий такой адрес, рассылается всем узлам сети с заданным номером. Такая рассылка называется широковещательным сообщением (</a:t>
            </a:r>
            <a:r>
              <a:rPr lang="en-US" sz="20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broadcast</a:t>
            </a:r>
            <a:r>
              <a:rPr lang="ru-RU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9535" indent="450215" algn="just">
              <a:spcBef>
                <a:spcPts val="60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   -    адрес </a:t>
            </a:r>
            <a:r>
              <a:rPr lang="ru-RU" sz="20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127.0.0.1</a:t>
            </a:r>
            <a:r>
              <a:rPr lang="ru-RU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зарезервирован для организации обратной связи при тестировании работы программного обеспечения узла без реальной отправки пакета по сети. Этот адрес имеет название </a:t>
            </a:r>
            <a:r>
              <a:rPr lang="en-US" sz="20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loopback</a:t>
            </a:r>
            <a:r>
              <a:rPr lang="ru-RU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2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0171E2-0605-4A12-80EB-8B398B395956}"/>
              </a:ext>
            </a:extLst>
          </p:cNvPr>
          <p:cNvSpPr txBox="1"/>
          <p:nvPr/>
        </p:nvSpPr>
        <p:spPr>
          <a:xfrm>
            <a:off x="496019" y="398592"/>
            <a:ext cx="1075282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Задание</a:t>
            </a:r>
            <a:r>
              <a:rPr lang="ru-RU" sz="2400" dirty="0"/>
              <a:t>  </a:t>
            </a:r>
            <a:r>
              <a:rPr lang="ru-RU" sz="2400" i="1" dirty="0"/>
              <a:t>Анализ правильности параметров протокола IP</a:t>
            </a:r>
            <a:endParaRPr lang="en-US" sz="2400" i="1" dirty="0"/>
          </a:p>
          <a:p>
            <a:r>
              <a:rPr lang="ru-RU" sz="2400" dirty="0"/>
              <a:t> 1. Используя таблицу сопоставления порядкового номера бита в октете со степенями числа два</a:t>
            </a:r>
            <a:r>
              <a:rPr lang="en-US" sz="2400" dirty="0"/>
              <a:t>,</a:t>
            </a:r>
            <a:r>
              <a:rPr lang="ru-RU" sz="2400" dirty="0"/>
              <a:t> преобразуйте следующие октеты: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ru-RU" sz="2400" dirty="0"/>
              <a:t>83 </a:t>
            </a:r>
            <a:r>
              <a:rPr lang="en-US" sz="2400" dirty="0"/>
              <a:t>		</a:t>
            </a:r>
            <a:r>
              <a:rPr lang="ru-RU" sz="2400" dirty="0"/>
              <a:t>10110010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ru-RU" sz="2400" dirty="0"/>
              <a:t>169 </a:t>
            </a:r>
            <a:r>
              <a:rPr lang="en-US" sz="2400" dirty="0"/>
              <a:t>		</a:t>
            </a:r>
            <a:r>
              <a:rPr lang="ru-RU" sz="2400" dirty="0"/>
              <a:t>01001101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ru-RU" sz="2400" dirty="0"/>
              <a:t>244 </a:t>
            </a:r>
            <a:r>
              <a:rPr lang="en-US" sz="2400" dirty="0"/>
              <a:t>		</a:t>
            </a:r>
            <a:r>
              <a:rPr lang="ru-RU" sz="2400" dirty="0"/>
              <a:t>00101101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ru-RU" sz="2400" dirty="0"/>
              <a:t>107 </a:t>
            </a:r>
            <a:r>
              <a:rPr lang="en-US" sz="2400" dirty="0"/>
              <a:t>		</a:t>
            </a:r>
            <a:r>
              <a:rPr lang="ru-RU" sz="2400" dirty="0"/>
              <a:t>11100101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ru-RU" sz="2400" dirty="0"/>
              <a:t>23 </a:t>
            </a:r>
            <a:r>
              <a:rPr lang="en-US" sz="2400" dirty="0"/>
              <a:t>		</a:t>
            </a:r>
            <a:r>
              <a:rPr lang="ru-RU" sz="2400" dirty="0"/>
              <a:t>00010110 </a:t>
            </a:r>
            <a:endParaRPr lang="en-US" sz="2400" dirty="0"/>
          </a:p>
          <a:p>
            <a:r>
              <a:rPr lang="ru-RU" sz="2400" dirty="0"/>
              <a:t>2. Преобразуйте следующие IP-адреса и маски подсети из десятичного в двоичный.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ru-RU" sz="2400" dirty="0"/>
              <a:t>192.168.1.200 . . .</a:t>
            </a:r>
            <a:endParaRPr lang="en-US" sz="2400" dirty="0"/>
          </a:p>
          <a:p>
            <a:r>
              <a:rPr lang="ru-RU" sz="2400" dirty="0"/>
              <a:t> </a:t>
            </a:r>
            <a:r>
              <a:rPr lang="en-US" sz="2400" dirty="0"/>
              <a:t>	</a:t>
            </a:r>
            <a:r>
              <a:rPr lang="ru-RU" sz="2400" dirty="0"/>
              <a:t>21 83.149.247.4 . . .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ru-RU" sz="2400" dirty="0"/>
              <a:t>131.107.2.200 . . .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ru-RU" sz="2400" dirty="0"/>
              <a:t>255.255.255.0 . . .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ru-RU" sz="2400" dirty="0"/>
              <a:t>255.255.255.240 . . .</a:t>
            </a:r>
          </a:p>
        </p:txBody>
      </p:sp>
    </p:spTree>
    <p:extLst>
      <p:ext uri="{BB962C8B-B14F-4D97-AF65-F5344CB8AC3E}">
        <p14:creationId xmlns:p14="http://schemas.microsoft.com/office/powerpoint/2010/main" val="37740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043868-2A66-458C-9F72-0A3E15D194B3}"/>
              </a:ext>
            </a:extLst>
          </p:cNvPr>
          <p:cNvSpPr txBox="1"/>
          <p:nvPr/>
        </p:nvSpPr>
        <p:spPr>
          <a:xfrm>
            <a:off x="431320" y="1276709"/>
            <a:ext cx="114213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b="1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43088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4D3B16-BB30-4068-A84A-07A058D7E769}"/>
              </a:ext>
            </a:extLst>
          </p:cNvPr>
          <p:cNvSpPr txBox="1"/>
          <p:nvPr/>
        </p:nvSpPr>
        <p:spPr>
          <a:xfrm>
            <a:off x="538432" y="671863"/>
            <a:ext cx="11115136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9535" indent="450215" algn="just">
              <a:spcBef>
                <a:spcPts val="600"/>
              </a:spcBef>
              <a:spcAft>
                <a:spcPts val="0"/>
              </a:spcAft>
            </a:pPr>
            <a:r>
              <a:rPr lang="ru-RU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</a:t>
            </a:r>
            <a:r>
              <a:rPr lang="ru-RU" sz="28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основным</a:t>
            </a:r>
            <a:r>
              <a:rPr lang="ru-RU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функциям протокола </a:t>
            </a:r>
            <a:r>
              <a:rPr lang="en-US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относятся</a:t>
            </a:r>
            <a:r>
              <a:rPr lang="ru-RU" sz="28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9535" indent="450215" algn="just">
              <a:spcBef>
                <a:spcPts val="600"/>
              </a:spcBef>
              <a:spcAft>
                <a:spcPts val="0"/>
              </a:spcAft>
            </a:pPr>
            <a:r>
              <a:rPr lang="ru-RU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9535" lvl="0" indent="-342900" algn="just"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14300" algn="l"/>
              </a:tabLst>
            </a:pPr>
            <a:r>
              <a:rPr lang="ru-RU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перенос между сетями различных типов адресной информации в унифицированной форме, </a:t>
            </a:r>
          </a:p>
          <a:p>
            <a:pPr marL="342900" marR="89535" lvl="0" indent="-342900" algn="just"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14300" algn="l"/>
              </a:tabLst>
            </a:pP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9535" lvl="0" indent="-342900" algn="just"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14300" algn="l"/>
              </a:tabLst>
            </a:pPr>
            <a:r>
              <a:rPr lang="ru-RU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сборка и разборка пакетов при передаче их между сетями с различным максимальным значением длины пакета. 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9535" indent="450215" algn="just">
              <a:spcBef>
                <a:spcPts val="600"/>
              </a:spcBef>
              <a:spcAft>
                <a:spcPts val="0"/>
              </a:spcAft>
            </a:pPr>
            <a:r>
              <a:rPr lang="ru-RU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0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6D9A0D-9D7F-4746-9A1E-CAC50C4EBFDD}"/>
              </a:ext>
            </a:extLst>
          </p:cNvPr>
          <p:cNvSpPr txBox="1"/>
          <p:nvPr/>
        </p:nvSpPr>
        <p:spPr>
          <a:xfrm>
            <a:off x="685080" y="272862"/>
            <a:ext cx="110116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 </a:t>
            </a:r>
            <a:r>
              <a:rPr lang="en-US" sz="2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относится к протоколам без установления соединений.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FB371-CE6C-4ED0-923F-BF8EE336601A}"/>
              </a:ext>
            </a:extLst>
          </p:cNvPr>
          <p:cNvSpPr txBox="1"/>
          <p:nvPr/>
        </p:nvSpPr>
        <p:spPr>
          <a:xfrm>
            <a:off x="685080" y="1477199"/>
            <a:ext cx="108218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 вопросы обеспечения надежности доставки данных по составной сети в стеке </a:t>
            </a:r>
            <a:r>
              <a:rPr lang="en-US" sz="2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TCP</a:t>
            </a:r>
            <a:r>
              <a:rPr lang="ru-RU" sz="2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2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решает протокол </a:t>
            </a:r>
            <a:r>
              <a:rPr lang="en-US" sz="2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TCP</a:t>
            </a:r>
            <a:r>
              <a:rPr lang="ru-RU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работающий непосредственно над протоколом </a:t>
            </a:r>
            <a:r>
              <a:rPr lang="en-US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04557-5791-4D0B-A3A4-0305829DAAEB}"/>
              </a:ext>
            </a:extLst>
          </p:cNvPr>
          <p:cNvSpPr txBox="1"/>
          <p:nvPr/>
        </p:nvSpPr>
        <p:spPr>
          <a:xfrm>
            <a:off x="685080" y="3134032"/>
            <a:ext cx="1101161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Важной особенностью протокола </a:t>
            </a:r>
            <a:r>
              <a:rPr lang="en-US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отличающей его от других сетевых протоколов, является его способность выполнять </a:t>
            </a:r>
            <a:r>
              <a:rPr lang="ru-RU" sz="28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динамическую фрагментацию пакетов</a:t>
            </a:r>
            <a:r>
              <a:rPr lang="ru-RU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при передаче их между сетями с различными </a:t>
            </a:r>
            <a:r>
              <a:rPr lang="ru-RU" sz="2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максимально допустимыми значениями поля данных кадров </a:t>
            </a:r>
            <a:r>
              <a:rPr lang="en-US" sz="2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MTU</a:t>
            </a:r>
            <a:r>
              <a:rPr lang="ru-RU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8023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43D37C-5944-4D9C-92A9-F95EE104027E}"/>
              </a:ext>
            </a:extLst>
          </p:cNvPr>
          <p:cNvSpPr txBox="1"/>
          <p:nvPr/>
        </p:nvSpPr>
        <p:spPr>
          <a:xfrm>
            <a:off x="4722963" y="189305"/>
            <a:ext cx="60988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Формат пакета 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0B2D4-9D11-4ECF-A89E-72184CA8340E}"/>
              </a:ext>
            </a:extLst>
          </p:cNvPr>
          <p:cNvSpPr txBox="1"/>
          <p:nvPr/>
        </p:nvSpPr>
        <p:spPr>
          <a:xfrm>
            <a:off x="409754" y="880198"/>
            <a:ext cx="11270411" cy="490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9535" indent="450215" algn="just">
              <a:spcBef>
                <a:spcPts val="60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Пакет 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состоит из заголовка и поля данных. Заголовок, как правило, имеющий длину 20 байт, имеет  следующие поля</a:t>
            </a:r>
            <a:r>
              <a:rPr lang="ru-RU" sz="24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9535" lvl="0" indent="-3429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180340" algn="l"/>
              </a:tabLst>
            </a:pPr>
            <a:r>
              <a:rPr lang="ru-RU" sz="2400" u="sng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Поле Номер версии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VERS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указывает версию протокола 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9535" lvl="0" indent="-3429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180340" algn="l"/>
              </a:tabLst>
            </a:pPr>
            <a:r>
              <a:rPr lang="ru-RU" sz="2400" u="sng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Поле Длина заголовка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HLEN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пакета 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занимает 4 бита и указывает значение длины заголовка, измеренное в 32-битовых словах. </a:t>
            </a:r>
          </a:p>
          <a:p>
            <a:pPr marL="342900" marR="89535" lvl="0" indent="-3429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180340" algn="l"/>
              </a:tabLst>
            </a:pPr>
            <a:r>
              <a:rPr lang="ru-RU" sz="2400" u="sng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Поле Тип сервиса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 TYPE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занимает 1 байт и задает приоритетность пакета и вид критерия выбора маршрута. </a:t>
            </a:r>
          </a:p>
          <a:p>
            <a:pPr marL="342900" marR="89535" lvl="0" indent="-3429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180340" algn="l"/>
              </a:tabLst>
            </a:pPr>
            <a:r>
              <a:rPr lang="ru-RU" sz="2400" u="sng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Поле Общая длина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LENGTH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занимает 2 байта и указывает общую длину пакета с учетом заголовка и поля данных. </a:t>
            </a:r>
          </a:p>
          <a:p>
            <a:pPr marL="342900" marR="89535" lvl="0" indent="-3429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180340" algn="l"/>
              </a:tabLst>
            </a:pPr>
            <a:r>
              <a:rPr lang="ru-RU" sz="2400" u="sng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Поле Идентификатор пакета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IDENTIFICATION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занимает 2 байта и используется для распознавания пакетов, образовавшихся путем фрагментации исходного пакета.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71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A9A5C-E0C1-4B0B-9132-BE659C606C36}"/>
              </a:ext>
            </a:extLst>
          </p:cNvPr>
          <p:cNvSpPr txBox="1"/>
          <p:nvPr/>
        </p:nvSpPr>
        <p:spPr>
          <a:xfrm>
            <a:off x="549215" y="465567"/>
            <a:ext cx="11093570" cy="475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89535" lvl="0" indent="-4572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 startAt="6"/>
              <a:tabLst>
                <a:tab pos="180340" algn="l"/>
              </a:tabLst>
            </a:pPr>
            <a:r>
              <a:rPr lang="ru-RU" sz="2400" u="sng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Поле Флаги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FLAGS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занимает 3 бита, оно указывает на возможность фрагментации, а также на то, является ли данный пакет промежуточным или последним фрагментом исходного пакета.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89535" lvl="0" indent="-4572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 startAt="6"/>
              <a:tabLst>
                <a:tab pos="180340" algn="l"/>
              </a:tabLst>
            </a:pPr>
            <a:r>
              <a:rPr lang="ru-RU" sz="2400" u="sng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Поле Смещение фрагмента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FRAGMENT OFFSET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занимает 13 бит, оно используется для указания в байтах смещения поля данных этого фрагмента от начала общего поля данных исходного пакета, подвергнутого фрагментации. Используется при сборке/разборке фрагментов пакетов при передачах их между сетями с различными величинами максимальной длины пакета.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89535" lvl="0" indent="-4572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 startAt="6"/>
              <a:tabLst>
                <a:tab pos="180340" algn="l"/>
              </a:tabLst>
            </a:pPr>
            <a:r>
              <a:rPr lang="ru-RU" sz="2400" u="sng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Поле Время жизни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 TO LIVE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занимает 1 байт и указывает предельный срок, в течение которого пакет может перемещаться по сети. </a:t>
            </a:r>
          </a:p>
          <a:p>
            <a:pPr marL="457200" marR="89535" lvl="0" indent="-4572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 startAt="6"/>
              <a:tabLst>
                <a:tab pos="180340" algn="l"/>
              </a:tabLst>
            </a:pPr>
            <a:r>
              <a:rPr lang="ru-RU" sz="2400" u="sng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Идентификатор Протокола верхнего уровня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PROTOCOL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занимает 1 байт и указывает, какому протоколу верхнего уровня принадлежит пакет.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33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F36E7B-426E-4BDE-B9CE-4242739D7D35}"/>
              </a:ext>
            </a:extLst>
          </p:cNvPr>
          <p:cNvSpPr txBox="1"/>
          <p:nvPr/>
        </p:nvSpPr>
        <p:spPr>
          <a:xfrm>
            <a:off x="687238" y="905232"/>
            <a:ext cx="1081752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89535" lvl="0" indent="-4572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>
                <a:tab pos="180340" algn="l"/>
              </a:tabLst>
              <a:defRPr/>
            </a:pPr>
            <a:r>
              <a:rPr kumimoji="0" lang="ru-RU" sz="2400" b="0" i="0" u="sng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Контрольная сумма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HEADER CHECKSUM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 занимает 2 байта, она рассчитывается по всему заголовку.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457200" marR="89535" lvl="0" indent="-4572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>
                <a:tab pos="180340" algn="l"/>
              </a:tabLst>
              <a:defRPr/>
            </a:pPr>
            <a:r>
              <a:rPr kumimoji="0" lang="ru-RU" sz="2400" b="0" i="0" u="sng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Поля Адрес источника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SOURCE IP ADDRESS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 и </a:t>
            </a:r>
            <a:r>
              <a:rPr kumimoji="0" lang="ru-RU" sz="2400" b="0" i="0" u="sng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Адрес назначения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DESTINATION IP ADDRESS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 имеют одинаковую длину - 32 бита, и одинаковую структуру.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457200" marR="89535" lvl="0" indent="-4572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>
                <a:tab pos="180340" algn="l"/>
              </a:tabLst>
              <a:defRPr/>
            </a:pPr>
            <a:r>
              <a:rPr kumimoji="0" lang="ru-RU" sz="2400" b="0" i="0" u="sng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Поле Резерв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IP OPTIONS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 является необязательным и используется обычно только при отладке сети.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2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9A5A21-F3C9-4438-911F-2DC579803289}"/>
              </a:ext>
            </a:extLst>
          </p:cNvPr>
          <p:cNvSpPr txBox="1"/>
          <p:nvPr/>
        </p:nvSpPr>
        <p:spPr>
          <a:xfrm>
            <a:off x="3290978" y="430843"/>
            <a:ext cx="60988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Фрагментация 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-пакетов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CB9AE-737F-4038-AC7A-51C609DC77C5}"/>
              </a:ext>
            </a:extLst>
          </p:cNvPr>
          <p:cNvSpPr txBox="1"/>
          <p:nvPr/>
        </p:nvSpPr>
        <p:spPr>
          <a:xfrm>
            <a:off x="582283" y="1154509"/>
            <a:ext cx="110288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9535" indent="450215" algn="just">
              <a:spcBef>
                <a:spcPts val="60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функции уровня </a:t>
            </a:r>
            <a:r>
              <a:rPr lang="en-US" sz="24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4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входит разбиение слишком длинного для конкретного типа составляющей сети сообщения на более короткие пакеты 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созданием соответствующих служебных полей, нужных для последующей сборки фрагментов в исходное сообщение.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8D27C-0FE6-4905-B610-A085998CAA04}"/>
              </a:ext>
            </a:extLst>
          </p:cNvPr>
          <p:cNvSpPr txBox="1"/>
          <p:nvPr/>
        </p:nvSpPr>
        <p:spPr>
          <a:xfrm>
            <a:off x="582283" y="3013501"/>
            <a:ext cx="110288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9535" indent="450215" algn="just">
              <a:spcBef>
                <a:spcPts val="600"/>
              </a:spcBef>
              <a:spcAft>
                <a:spcPts val="0"/>
              </a:spcAft>
            </a:pPr>
            <a:r>
              <a:rPr lang="ru-RU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*** В большинстве типов локальных и глобальных сетей значения </a:t>
            </a:r>
            <a:r>
              <a:rPr lang="en-US" sz="2400" b="1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MTU</a:t>
            </a:r>
            <a:r>
              <a:rPr lang="ru-RU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то есть </a:t>
            </a:r>
            <a:r>
              <a:rPr lang="ru-RU" sz="2400" b="1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максимальный размер поля данных, в которое должен инкапсулировать свой пакет протокол </a:t>
            </a:r>
            <a:r>
              <a:rPr lang="en-US" sz="2400" b="1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значительно отличается. Сети </a:t>
            </a:r>
            <a:r>
              <a:rPr lang="en-US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Ethernet</a:t>
            </a:r>
            <a:r>
              <a:rPr lang="ru-RU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имеют значение </a:t>
            </a:r>
            <a:r>
              <a:rPr lang="en-US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MTU</a:t>
            </a:r>
            <a:r>
              <a:rPr lang="ru-RU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равное 1500 байт, сети </a:t>
            </a:r>
            <a:r>
              <a:rPr lang="en-US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FDDI</a:t>
            </a:r>
            <a:r>
              <a:rPr lang="ru-RU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- 4096 байт, а сети Х.25 чаще всего работают с </a:t>
            </a:r>
            <a:r>
              <a:rPr lang="en-US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MTU</a:t>
            </a:r>
            <a:r>
              <a:rPr lang="ru-RU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128 байт.</a:t>
            </a:r>
            <a:endParaRPr lang="ru-RU" sz="24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72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4DD7A3-0D1E-424A-84E3-6BA50510E35F}"/>
              </a:ext>
            </a:extLst>
          </p:cNvPr>
          <p:cNvSpPr txBox="1"/>
          <p:nvPr/>
        </p:nvSpPr>
        <p:spPr>
          <a:xfrm>
            <a:off x="3739551" y="275569"/>
            <a:ext cx="60988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Адресация в 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-сетях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EC83E-DC06-474A-A7AB-7308A1EDBAD9}"/>
              </a:ext>
            </a:extLst>
          </p:cNvPr>
          <p:cNvSpPr txBox="1"/>
          <p:nvPr/>
        </p:nvSpPr>
        <p:spPr>
          <a:xfrm>
            <a:off x="393939" y="1051426"/>
            <a:ext cx="11404121" cy="475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9535" indent="450215" algn="just">
              <a:spcBef>
                <a:spcPts val="60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компьютер в сети </a:t>
            </a:r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TCP</a:t>
            </a:r>
            <a:r>
              <a:rPr lang="ru-RU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имеет адреса трех уровней:</a:t>
            </a:r>
            <a:r>
              <a:rPr lang="ru-RU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marR="89535" lvl="0" indent="-342900" algn="just"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Локальный адрес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узла, определяемый технологией, с помощью которой построена отдельная сеть, в которую входит данный узел. Для узлов, входящих в локальные сети - это МАС-адрес сетевого адаптера или порта маршрутизатора, например, 11-А0-17-3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BC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-01. </a:t>
            </a:r>
            <a:endParaRPr lang="en-US" sz="2400" dirty="0">
              <a:solidFill>
                <a:srgbClr val="00008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9535" lvl="0" indent="-342900" algn="just"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-адрес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состоящий из 4 байт, например, 109.26.17.100. Этот адрес используется на сетевом уровне</a:t>
            </a:r>
            <a:endParaRPr lang="en-US" sz="2400" dirty="0">
              <a:solidFill>
                <a:srgbClr val="000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9535" lvl="0" indent="-342900" algn="just"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Символьный идентификатор-имя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например, 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IBM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Этот адрес назначается администратором и состоит из нескольких частей, например, имени машины, имени организации, имени домена. Такой адрес, называемый также 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DNS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-именем, используется на прикладном уровне, например, в протоколах 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FTP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или 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telnet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6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8B83F9-9294-471E-A89F-50CA566146F0}"/>
              </a:ext>
            </a:extLst>
          </p:cNvPr>
          <p:cNvSpPr txBox="1"/>
          <p:nvPr/>
        </p:nvSpPr>
        <p:spPr>
          <a:xfrm>
            <a:off x="324928" y="305068"/>
            <a:ext cx="11337985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9535" indent="450215" algn="just">
              <a:spcBef>
                <a:spcPts val="60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Три основных класса </a:t>
            </a: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-адресов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R="89535" indent="450215" algn="just">
              <a:spcBef>
                <a:spcPts val="600"/>
              </a:spcBef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128.10.2.30 - 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традиционная десятичная форма представления адреса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</a:p>
          <a:p>
            <a:pPr marR="89535" indent="450215" algn="just">
              <a:spcBef>
                <a:spcPts val="600"/>
              </a:spcBef>
              <a:spcAft>
                <a:spcPts val="0"/>
              </a:spcAft>
              <a:tabLst>
                <a:tab pos="2070735" algn="l"/>
                <a:tab pos="44958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10000000 00001010 00000010 00011110 - 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двоичная форма представления этого же адреса.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 </a:t>
            </a:r>
          </a:p>
          <a:p>
            <a:pPr marR="89535" indent="450215" algn="just">
              <a:spcBef>
                <a:spcPts val="60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 следующем рисунке показана структура 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-адреса.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R="89535" indent="450215" algn="just">
              <a:spcBef>
                <a:spcPts val="60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</a:rPr>
              <a:t>Класс А </a:t>
            </a:r>
          </a:p>
          <a:p>
            <a:pPr marR="90170" indent="450215" algn="just">
              <a:spcAft>
                <a:spcPts val="0"/>
              </a:spcAft>
            </a:pPr>
            <a:r>
              <a:rPr lang="ru-RU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	         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сети 	  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узла 	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9535" indent="450215" algn="just">
              <a:spcBef>
                <a:spcPts val="60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</a:rPr>
              <a:t>Класс В </a:t>
            </a:r>
          </a:p>
          <a:p>
            <a:pPr marR="90170" indent="450215" algn="just">
              <a:spcAft>
                <a:spcPts val="0"/>
              </a:spcAft>
            </a:pPr>
            <a:r>
              <a:rPr lang="ru-RU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	0	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сети	    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узла 	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9535" indent="450215" algn="just">
              <a:spcBef>
                <a:spcPts val="60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</a:rPr>
              <a:t>Класс С </a:t>
            </a:r>
          </a:p>
          <a:p>
            <a:pPr marR="90170" indent="450215" algn="just">
              <a:spcAft>
                <a:spcPts val="0"/>
              </a:spcAft>
            </a:pPr>
            <a:r>
              <a:rPr lang="ru-RU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	1	0	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сети	   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узла 	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9535" indent="450215" algn="just">
              <a:spcBef>
                <a:spcPts val="60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 </a:t>
            </a:r>
            <a:r>
              <a:rPr lang="en-US" sz="24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4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ru-RU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	1	1	0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адрес группы 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multicast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(групповой адрес)	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9535" indent="450215" algn="just">
              <a:spcBef>
                <a:spcPts val="60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</a:rPr>
              <a:t>Класс Е </a:t>
            </a:r>
          </a:p>
          <a:p>
            <a:pPr marR="90170" indent="450215" algn="just">
              <a:spcAft>
                <a:spcPts val="0"/>
              </a:spcAft>
            </a:pPr>
            <a:r>
              <a:rPr lang="ru-RU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	1	1	1	0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зарезервирован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1001599"/>
      </p:ext>
    </p:extLst>
  </p:cSld>
  <p:clrMapOvr>
    <a:masterClrMapping/>
  </p:clrMapOvr>
</p:sld>
</file>

<file path=ppt/theme/theme1.xml><?xml version="1.0" encoding="utf-8"?>
<a:theme xmlns:a="http://schemas.openxmlformats.org/drawingml/2006/main" name="IKT_02">
  <a:themeElements>
    <a:clrScheme name="Другая 1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D3B05"/>
      </a:hlink>
      <a:folHlink>
        <a:srgbClr val="D99694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IKT_02</Template>
  <TotalTime>110</TotalTime>
  <Words>1127</Words>
  <Application>Microsoft Office PowerPoint</Application>
  <PresentationFormat>Широкоэкранный</PresentationFormat>
  <Paragraphs>75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Symbol</vt:lpstr>
      <vt:lpstr>Times New Roman</vt:lpstr>
      <vt:lpstr>IKT_02</vt:lpstr>
      <vt:lpstr>Назначение IP-адресов.  Деление сети на подсети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Назначение IP-адресов.  Деление сети на подсети</dc:title>
  <dc:creator>E-group</dc:creator>
  <cp:lastModifiedBy>E-group</cp:lastModifiedBy>
  <cp:revision>4</cp:revision>
  <dcterms:created xsi:type="dcterms:W3CDTF">2021-10-18T20:09:37Z</dcterms:created>
  <dcterms:modified xsi:type="dcterms:W3CDTF">2021-10-19T04:14:01Z</dcterms:modified>
</cp:coreProperties>
</file>