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9" r:id="rId8"/>
    <p:sldId id="270" r:id="rId9"/>
    <p:sldId id="271" r:id="rId10"/>
    <p:sldId id="272" r:id="rId11"/>
    <p:sldId id="273" r:id="rId12"/>
    <p:sldId id="274" r:id="rId13"/>
    <p:sldId id="275" r:id="rId14"/>
    <p:sldId id="276" r:id="rId15"/>
    <p:sldId id="277" r:id="rId16"/>
    <p:sldId id="268"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2" autoAdjust="0"/>
    <p:restoredTop sz="94660"/>
  </p:normalViewPr>
  <p:slideViewPr>
    <p:cSldViewPr snapToGrid="0">
      <p:cViewPr varScale="1">
        <p:scale>
          <a:sx n="57" d="100"/>
          <a:sy n="57" d="100"/>
        </p:scale>
        <p:origin x="102"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6"/>
            <a:ext cx="10363200" cy="1470025"/>
          </a:xfrm>
        </p:spPr>
        <p:txBody>
          <a:bodyPr/>
          <a:lstStyle/>
          <a:p>
            <a:r>
              <a:rPr lang="ru-RU"/>
              <a:t>Образец заголовка</a:t>
            </a:r>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558F4481-9C11-471A-966D-BFEDA8A0500E}" type="datetimeFigureOut">
              <a:rPr lang="ru-RU" smtClean="0"/>
              <a:t>15.02.2022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67B74EE-B39F-47D1-ACF3-29CCAA830793}" type="slidenum">
              <a:rPr lang="ru-RU" smtClean="0"/>
              <a:t>‹#›</a:t>
            </a:fld>
            <a:endParaRPr lang="ru-RU"/>
          </a:p>
        </p:txBody>
      </p:sp>
    </p:spTree>
    <p:extLst>
      <p:ext uri="{BB962C8B-B14F-4D97-AF65-F5344CB8AC3E}">
        <p14:creationId xmlns:p14="http://schemas.microsoft.com/office/powerpoint/2010/main" val="808200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558F4481-9C11-471A-966D-BFEDA8A0500E}" type="datetimeFigureOut">
              <a:rPr lang="ru-RU" smtClean="0"/>
              <a:t>15.02.2022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67B74EE-B39F-47D1-ACF3-29CCAA830793}" type="slidenum">
              <a:rPr lang="ru-RU" smtClean="0"/>
              <a:t>‹#›</a:t>
            </a:fld>
            <a:endParaRPr lang="ru-RU"/>
          </a:p>
        </p:txBody>
      </p:sp>
    </p:spTree>
    <p:extLst>
      <p:ext uri="{BB962C8B-B14F-4D97-AF65-F5344CB8AC3E}">
        <p14:creationId xmlns:p14="http://schemas.microsoft.com/office/powerpoint/2010/main" val="2741896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39"/>
            <a:ext cx="27432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609600" y="274639"/>
            <a:ext cx="80264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558F4481-9C11-471A-966D-BFEDA8A0500E}" type="datetimeFigureOut">
              <a:rPr lang="ru-RU" smtClean="0"/>
              <a:t>15.02.2022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67B74EE-B39F-47D1-ACF3-29CCAA830793}" type="slidenum">
              <a:rPr lang="ru-RU" smtClean="0"/>
              <a:t>‹#›</a:t>
            </a:fld>
            <a:endParaRPr lang="ru-RU"/>
          </a:p>
        </p:txBody>
      </p:sp>
    </p:spTree>
    <p:extLst>
      <p:ext uri="{BB962C8B-B14F-4D97-AF65-F5344CB8AC3E}">
        <p14:creationId xmlns:p14="http://schemas.microsoft.com/office/powerpoint/2010/main" val="282748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558F4481-9C11-471A-966D-BFEDA8A0500E}" type="datetimeFigureOut">
              <a:rPr lang="ru-RU" smtClean="0"/>
              <a:t>15.02.2022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67B74EE-B39F-47D1-ACF3-29CCAA830793}" type="slidenum">
              <a:rPr lang="ru-RU" smtClean="0"/>
              <a:t>‹#›</a:t>
            </a:fld>
            <a:endParaRPr lang="ru-RU"/>
          </a:p>
        </p:txBody>
      </p:sp>
    </p:spTree>
    <p:extLst>
      <p:ext uri="{BB962C8B-B14F-4D97-AF65-F5344CB8AC3E}">
        <p14:creationId xmlns:p14="http://schemas.microsoft.com/office/powerpoint/2010/main" val="1744884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558F4481-9C11-471A-966D-BFEDA8A0500E}" type="datetimeFigureOut">
              <a:rPr lang="ru-RU" smtClean="0"/>
              <a:t>15.02.2022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67B74EE-B39F-47D1-ACF3-29CCAA830793}" type="slidenum">
              <a:rPr lang="ru-RU" smtClean="0"/>
              <a:t>‹#›</a:t>
            </a:fld>
            <a:endParaRPr lang="ru-RU"/>
          </a:p>
        </p:txBody>
      </p:sp>
    </p:spTree>
    <p:extLst>
      <p:ext uri="{BB962C8B-B14F-4D97-AF65-F5344CB8AC3E}">
        <p14:creationId xmlns:p14="http://schemas.microsoft.com/office/powerpoint/2010/main" val="178315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558F4481-9C11-471A-966D-BFEDA8A0500E}" type="datetimeFigureOut">
              <a:rPr lang="ru-RU" smtClean="0"/>
              <a:t>15.02.2022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67B74EE-B39F-47D1-ACF3-29CCAA830793}" type="slidenum">
              <a:rPr lang="ru-RU" smtClean="0"/>
              <a:t>‹#›</a:t>
            </a:fld>
            <a:endParaRPr lang="ru-RU"/>
          </a:p>
        </p:txBody>
      </p:sp>
    </p:spTree>
    <p:extLst>
      <p:ext uri="{BB962C8B-B14F-4D97-AF65-F5344CB8AC3E}">
        <p14:creationId xmlns:p14="http://schemas.microsoft.com/office/powerpoint/2010/main" val="1457102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558F4481-9C11-471A-966D-BFEDA8A0500E}" type="datetimeFigureOut">
              <a:rPr lang="ru-RU" smtClean="0"/>
              <a:t>15.02.2022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67B74EE-B39F-47D1-ACF3-29CCAA830793}" type="slidenum">
              <a:rPr lang="ru-RU" smtClean="0"/>
              <a:t>‹#›</a:t>
            </a:fld>
            <a:endParaRPr lang="ru-RU"/>
          </a:p>
        </p:txBody>
      </p:sp>
    </p:spTree>
    <p:extLst>
      <p:ext uri="{BB962C8B-B14F-4D97-AF65-F5344CB8AC3E}">
        <p14:creationId xmlns:p14="http://schemas.microsoft.com/office/powerpoint/2010/main" val="805049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558F4481-9C11-471A-966D-BFEDA8A0500E}" type="datetimeFigureOut">
              <a:rPr lang="ru-RU" smtClean="0"/>
              <a:t>15.02.2022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67B74EE-B39F-47D1-ACF3-29CCAA830793}" type="slidenum">
              <a:rPr lang="ru-RU" smtClean="0"/>
              <a:t>‹#›</a:t>
            </a:fld>
            <a:endParaRPr lang="ru-RU"/>
          </a:p>
        </p:txBody>
      </p:sp>
    </p:spTree>
    <p:extLst>
      <p:ext uri="{BB962C8B-B14F-4D97-AF65-F5344CB8AC3E}">
        <p14:creationId xmlns:p14="http://schemas.microsoft.com/office/powerpoint/2010/main" val="2484917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58F4481-9C11-471A-966D-BFEDA8A0500E}" type="datetimeFigureOut">
              <a:rPr lang="ru-RU" smtClean="0"/>
              <a:t>15.02.2022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67B74EE-B39F-47D1-ACF3-29CCAA830793}" type="slidenum">
              <a:rPr lang="ru-RU" smtClean="0"/>
              <a:t>‹#›</a:t>
            </a:fld>
            <a:endParaRPr lang="ru-RU"/>
          </a:p>
        </p:txBody>
      </p:sp>
    </p:spTree>
    <p:extLst>
      <p:ext uri="{BB962C8B-B14F-4D97-AF65-F5344CB8AC3E}">
        <p14:creationId xmlns:p14="http://schemas.microsoft.com/office/powerpoint/2010/main" val="3452535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558F4481-9C11-471A-966D-BFEDA8A0500E}" type="datetimeFigureOut">
              <a:rPr lang="ru-RU" smtClean="0"/>
              <a:t>15.02.2022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67B74EE-B39F-47D1-ACF3-29CCAA830793}" type="slidenum">
              <a:rPr lang="ru-RU" smtClean="0"/>
              <a:t>‹#›</a:t>
            </a:fld>
            <a:endParaRPr lang="ru-RU"/>
          </a:p>
        </p:txBody>
      </p:sp>
    </p:spTree>
    <p:extLst>
      <p:ext uri="{BB962C8B-B14F-4D97-AF65-F5344CB8AC3E}">
        <p14:creationId xmlns:p14="http://schemas.microsoft.com/office/powerpoint/2010/main" val="70807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558F4481-9C11-471A-966D-BFEDA8A0500E}" type="datetimeFigureOut">
              <a:rPr lang="ru-RU" smtClean="0"/>
              <a:t>15.02.2022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67B74EE-B39F-47D1-ACF3-29CCAA830793}" type="slidenum">
              <a:rPr lang="ru-RU" smtClean="0"/>
              <a:t>‹#›</a:t>
            </a:fld>
            <a:endParaRPr lang="ru-RU"/>
          </a:p>
        </p:txBody>
      </p:sp>
    </p:spTree>
    <p:extLst>
      <p:ext uri="{BB962C8B-B14F-4D97-AF65-F5344CB8AC3E}">
        <p14:creationId xmlns:p14="http://schemas.microsoft.com/office/powerpoint/2010/main" val="2354578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F4481-9C11-471A-966D-BFEDA8A0500E}" type="datetimeFigureOut">
              <a:rPr lang="ru-RU" smtClean="0"/>
              <a:t>15.02.2022</a:t>
            </a:fld>
            <a:endParaRPr lang="ru-RU"/>
          </a:p>
        </p:txBody>
      </p:sp>
      <p:sp>
        <p:nvSpPr>
          <p:cNvPr id="5" name="Нижний колонтитул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B74EE-B39F-47D1-ACF3-29CCAA830793}" type="slidenum">
              <a:rPr lang="ru-RU" smtClean="0"/>
              <a:t>‹#›</a:t>
            </a:fld>
            <a:endParaRPr lang="ru-RU"/>
          </a:p>
        </p:txBody>
      </p:sp>
    </p:spTree>
    <p:extLst>
      <p:ext uri="{BB962C8B-B14F-4D97-AF65-F5344CB8AC3E}">
        <p14:creationId xmlns:p14="http://schemas.microsoft.com/office/powerpoint/2010/main" val="826493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5AEFF4-4B5A-401B-A771-DCC43FDC0B21}"/>
              </a:ext>
            </a:extLst>
          </p:cNvPr>
          <p:cNvSpPr>
            <a:spLocks noGrp="1"/>
          </p:cNvSpPr>
          <p:nvPr>
            <p:ph type="ctrTitle"/>
          </p:nvPr>
        </p:nvSpPr>
        <p:spPr>
          <a:xfrm>
            <a:off x="468383" y="533399"/>
            <a:ext cx="8223849" cy="3598333"/>
          </a:xfrm>
        </p:spPr>
        <p:txBody>
          <a:bodyPr>
            <a:noAutofit/>
          </a:bodyPr>
          <a:lstStyle/>
          <a:p>
            <a:r>
              <a:rPr lang="ru-RU" sz="5400" b="1" dirty="0">
                <a:solidFill>
                  <a:srgbClr val="002060"/>
                </a:solidFill>
                <a:latin typeface="Bookman Old Style" panose="02050604050505020204" pitchFamily="18" charset="0"/>
              </a:rPr>
              <a:t>Прикладной уровень стека TCP/IP. Система DNS. Протоколы DHCP</a:t>
            </a:r>
          </a:p>
        </p:txBody>
      </p:sp>
    </p:spTree>
    <p:extLst>
      <p:ext uri="{BB962C8B-B14F-4D97-AF65-F5344CB8AC3E}">
        <p14:creationId xmlns:p14="http://schemas.microsoft.com/office/powerpoint/2010/main" val="1718003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F37D8E-8FC0-4A33-8D91-AA1ABE0FEA75}"/>
              </a:ext>
            </a:extLst>
          </p:cNvPr>
          <p:cNvSpPr txBox="1"/>
          <p:nvPr/>
        </p:nvSpPr>
        <p:spPr>
          <a:xfrm>
            <a:off x="287867" y="393085"/>
            <a:ext cx="10261600" cy="2410916"/>
          </a:xfrm>
          <a:prstGeom prst="rect">
            <a:avLst/>
          </a:prstGeom>
          <a:noFill/>
        </p:spPr>
        <p:txBody>
          <a:bodyPr wrap="square">
            <a:spAutoFit/>
          </a:bodyPr>
          <a:lstStyle/>
          <a:p>
            <a:pPr algn="just">
              <a:spcAft>
                <a:spcPts val="800"/>
              </a:spcAft>
            </a:pPr>
            <a:r>
              <a:rPr lang="ru-RU" sz="2400" dirty="0">
                <a:effectLst/>
                <a:latin typeface="Times New Roman" panose="02020603050405020304" pitchFamily="18" charset="0"/>
                <a:ea typeface="Calibri" panose="020F0502020204030204" pitchFamily="34" charset="0"/>
              </a:rPr>
              <a:t>Формат управляющих сообщений ICMP различается в зависимости от задач, возложенных на эти сообщения, тем не менее все сообщения имеют одинаковый заголовок, состоящий из трех полей:</a:t>
            </a:r>
            <a:endParaRPr lang="ru-RU" sz="2400" dirty="0">
              <a:effectLst/>
              <a:latin typeface="Times New Roman" panose="02020603050405020304" pitchFamily="18" charset="0"/>
              <a:ea typeface="Times New Roman" panose="02020603050405020304" pitchFamily="18" charset="0"/>
            </a:endParaRPr>
          </a:p>
          <a:p>
            <a:pPr algn="just"/>
            <a:r>
              <a:rPr lang="ru-RU" sz="2400" dirty="0">
                <a:effectLst/>
                <a:latin typeface="Times New Roman" panose="02020603050405020304" pitchFamily="18" charset="0"/>
                <a:ea typeface="Calibri" panose="020F0502020204030204" pitchFamily="34" charset="0"/>
              </a:rPr>
              <a:t>-	тип сообщения (TYPE)</a:t>
            </a:r>
            <a:endParaRPr lang="ru-RU" sz="2400" dirty="0">
              <a:effectLst/>
              <a:latin typeface="Times New Roman" panose="02020603050405020304" pitchFamily="18" charset="0"/>
              <a:ea typeface="Times New Roman" panose="02020603050405020304" pitchFamily="18" charset="0"/>
            </a:endParaRPr>
          </a:p>
          <a:p>
            <a:pPr algn="just"/>
            <a:r>
              <a:rPr lang="ru-RU" sz="2400" dirty="0">
                <a:effectLst/>
                <a:latin typeface="Times New Roman" panose="02020603050405020304" pitchFamily="18" charset="0"/>
                <a:ea typeface="Calibri" panose="020F0502020204030204" pitchFamily="34" charset="0"/>
              </a:rPr>
              <a:t>-	поле кода (CODE), который конкретизирует назначение сообщения</a:t>
            </a:r>
            <a:endParaRPr lang="ru-RU" sz="2400" dirty="0">
              <a:effectLst/>
              <a:latin typeface="Times New Roman" panose="02020603050405020304" pitchFamily="18" charset="0"/>
              <a:ea typeface="Times New Roman" panose="02020603050405020304" pitchFamily="18" charset="0"/>
            </a:endParaRPr>
          </a:p>
          <a:p>
            <a:pPr algn="just"/>
            <a:r>
              <a:rPr lang="ru-RU" sz="2400" dirty="0">
                <a:effectLst/>
                <a:latin typeface="Times New Roman" panose="02020603050405020304" pitchFamily="18" charset="0"/>
                <a:ea typeface="Calibri" panose="020F0502020204030204" pitchFamily="34" charset="0"/>
              </a:rPr>
              <a:t>-	поле контрольной суммы (CHECKSUM).</a:t>
            </a:r>
            <a:endParaRPr lang="ru-RU" sz="24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3127E09-8364-4FC4-B711-F53D4156EE6B}"/>
              </a:ext>
            </a:extLst>
          </p:cNvPr>
          <p:cNvSpPr txBox="1"/>
          <p:nvPr/>
        </p:nvSpPr>
        <p:spPr>
          <a:xfrm>
            <a:off x="423334" y="2853670"/>
            <a:ext cx="10126133" cy="3611245"/>
          </a:xfrm>
          <a:prstGeom prst="rect">
            <a:avLst/>
          </a:prstGeom>
          <a:noFill/>
        </p:spPr>
        <p:txBody>
          <a:bodyPr wrap="square">
            <a:spAutoFit/>
          </a:bodyPr>
          <a:lstStyle/>
          <a:p>
            <a:pPr algn="just">
              <a:spcAft>
                <a:spcPts val="800"/>
              </a:spcAft>
            </a:pPr>
            <a:r>
              <a:rPr lang="ru-RU" sz="2400" b="1" i="1" dirty="0">
                <a:effectLst/>
                <a:latin typeface="Times New Roman" panose="02020603050405020304" pitchFamily="18" charset="0"/>
                <a:ea typeface="Calibri" panose="020F0502020204030204" pitchFamily="34" charset="0"/>
              </a:rPr>
              <a:t>Сообщения  ICMP  могут быть следующих типов: </a:t>
            </a:r>
            <a:endParaRPr lang="ru-RU" sz="2400" b="1" i="1" dirty="0">
              <a:effectLst/>
              <a:latin typeface="Times New Roman" panose="02020603050405020304" pitchFamily="18" charset="0"/>
              <a:ea typeface="Times New Roman" panose="02020603050405020304" pitchFamily="18" charset="0"/>
            </a:endParaRPr>
          </a:p>
          <a:p>
            <a:pPr algn="just"/>
            <a:r>
              <a:rPr lang="ru-RU" dirty="0">
                <a:effectLst/>
                <a:latin typeface="Times New Roman" panose="02020603050405020304" pitchFamily="18" charset="0"/>
                <a:ea typeface="Calibri" panose="020F0502020204030204" pitchFamily="34" charset="0"/>
              </a:rPr>
              <a:t>0	Эхо-ответ (</a:t>
            </a:r>
            <a:r>
              <a:rPr lang="ru-RU" dirty="0" err="1">
                <a:effectLst/>
                <a:latin typeface="Times New Roman" panose="02020603050405020304" pitchFamily="18" charset="0"/>
                <a:ea typeface="Calibri" panose="020F0502020204030204" pitchFamily="34" charset="0"/>
              </a:rPr>
              <a:t>Echo</a:t>
            </a:r>
            <a:r>
              <a:rPr lang="ru-RU" dirty="0">
                <a:effectLst/>
                <a:latin typeface="Times New Roman" panose="02020603050405020304" pitchFamily="18" charset="0"/>
                <a:ea typeface="Calibri" panose="020F0502020204030204" pitchFamily="34" charset="0"/>
              </a:rPr>
              <a:t> </a:t>
            </a:r>
            <a:r>
              <a:rPr lang="ru-RU" dirty="0" err="1">
                <a:effectLst/>
                <a:latin typeface="Times New Roman" panose="02020603050405020304" pitchFamily="18" charset="0"/>
                <a:ea typeface="Calibri" panose="020F0502020204030204" pitchFamily="34" charset="0"/>
              </a:rPr>
              <a:t>Replay</a:t>
            </a:r>
            <a:r>
              <a:rPr lang="ru-RU" dirty="0">
                <a:effectLst/>
                <a:latin typeface="Times New Roman" panose="02020603050405020304" pitchFamily="18" charset="0"/>
                <a:ea typeface="Calibri" panose="020F0502020204030204" pitchFamily="34" charset="0"/>
              </a:rPr>
              <a:t>) </a:t>
            </a:r>
            <a:endParaRPr lang="ru-RU" dirty="0">
              <a:effectLst/>
              <a:latin typeface="Times New Roman" panose="02020603050405020304" pitchFamily="18" charset="0"/>
              <a:ea typeface="Times New Roman" panose="02020603050405020304" pitchFamily="18" charset="0"/>
            </a:endParaRPr>
          </a:p>
          <a:p>
            <a:pPr algn="just"/>
            <a:r>
              <a:rPr lang="ru-RU" dirty="0">
                <a:effectLst/>
                <a:latin typeface="Times New Roman" panose="02020603050405020304" pitchFamily="18" charset="0"/>
                <a:ea typeface="Calibri" panose="020F0502020204030204" pitchFamily="34" charset="0"/>
              </a:rPr>
              <a:t>3	Узел назначения недостижим (</a:t>
            </a:r>
            <a:r>
              <a:rPr lang="ru-RU" dirty="0" err="1">
                <a:effectLst/>
                <a:latin typeface="Times New Roman" panose="02020603050405020304" pitchFamily="18" charset="0"/>
                <a:ea typeface="Calibri" panose="020F0502020204030204" pitchFamily="34" charset="0"/>
              </a:rPr>
              <a:t>Destination</a:t>
            </a:r>
            <a:r>
              <a:rPr lang="ru-RU" dirty="0">
                <a:effectLst/>
                <a:latin typeface="Times New Roman" panose="02020603050405020304" pitchFamily="18" charset="0"/>
                <a:ea typeface="Calibri" panose="020F0502020204030204" pitchFamily="34" charset="0"/>
              </a:rPr>
              <a:t> </a:t>
            </a:r>
            <a:r>
              <a:rPr lang="ru-RU" dirty="0" err="1">
                <a:effectLst/>
                <a:latin typeface="Times New Roman" panose="02020603050405020304" pitchFamily="18" charset="0"/>
                <a:ea typeface="Calibri" panose="020F0502020204030204" pitchFamily="34" charset="0"/>
              </a:rPr>
              <a:t>Unreachable</a:t>
            </a:r>
            <a:r>
              <a:rPr lang="ru-RU" dirty="0">
                <a:effectLst/>
                <a:latin typeface="Times New Roman" panose="02020603050405020304" pitchFamily="18" charset="0"/>
                <a:ea typeface="Calibri" panose="020F0502020204030204" pitchFamily="34" charset="0"/>
              </a:rPr>
              <a:t>) </a:t>
            </a:r>
            <a:endParaRPr lang="ru-RU" dirty="0">
              <a:effectLst/>
              <a:latin typeface="Times New Roman" panose="02020603050405020304" pitchFamily="18" charset="0"/>
              <a:ea typeface="Times New Roman" panose="02020603050405020304" pitchFamily="18" charset="0"/>
            </a:endParaRPr>
          </a:p>
          <a:p>
            <a:pPr algn="just"/>
            <a:r>
              <a:rPr lang="ru-RU" dirty="0">
                <a:effectLst/>
                <a:latin typeface="Times New Roman" panose="02020603050405020304" pitchFamily="18" charset="0"/>
                <a:ea typeface="Calibri" panose="020F0502020204030204" pitchFamily="34" charset="0"/>
              </a:rPr>
              <a:t>4	Подавление источника (Source </a:t>
            </a:r>
            <a:r>
              <a:rPr lang="ru-RU" dirty="0" err="1">
                <a:effectLst/>
                <a:latin typeface="Times New Roman" panose="02020603050405020304" pitchFamily="18" charset="0"/>
                <a:ea typeface="Calibri" panose="020F0502020204030204" pitchFamily="34" charset="0"/>
              </a:rPr>
              <a:t>Quench</a:t>
            </a:r>
            <a:r>
              <a:rPr lang="ru-RU" dirty="0">
                <a:effectLst/>
                <a:latin typeface="Times New Roman" panose="02020603050405020304" pitchFamily="18" charset="0"/>
                <a:ea typeface="Calibri" panose="020F0502020204030204" pitchFamily="34" charset="0"/>
              </a:rPr>
              <a:t>) </a:t>
            </a:r>
            <a:endParaRPr lang="ru-RU" dirty="0">
              <a:effectLst/>
              <a:latin typeface="Times New Roman" panose="02020603050405020304" pitchFamily="18" charset="0"/>
              <a:ea typeface="Times New Roman" panose="02020603050405020304" pitchFamily="18" charset="0"/>
            </a:endParaRPr>
          </a:p>
          <a:p>
            <a:pPr algn="just"/>
            <a:r>
              <a:rPr lang="ru-RU" dirty="0">
                <a:effectLst/>
                <a:latin typeface="Times New Roman" panose="02020603050405020304" pitchFamily="18" charset="0"/>
                <a:ea typeface="Calibri" panose="020F0502020204030204" pitchFamily="34" charset="0"/>
              </a:rPr>
              <a:t>5	Перенаправление маршрута (</a:t>
            </a:r>
            <a:r>
              <a:rPr lang="ru-RU" dirty="0" err="1">
                <a:effectLst/>
                <a:latin typeface="Times New Roman" panose="02020603050405020304" pitchFamily="18" charset="0"/>
                <a:ea typeface="Calibri" panose="020F0502020204030204" pitchFamily="34" charset="0"/>
              </a:rPr>
              <a:t>Redirect</a:t>
            </a:r>
            <a:r>
              <a:rPr lang="ru-RU" dirty="0">
                <a:effectLst/>
                <a:latin typeface="Times New Roman" panose="02020603050405020304" pitchFamily="18" charset="0"/>
                <a:ea typeface="Calibri" panose="020F0502020204030204" pitchFamily="34" charset="0"/>
              </a:rPr>
              <a:t>) </a:t>
            </a:r>
            <a:endParaRPr lang="ru-RU"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Calibri" panose="020F0502020204030204" pitchFamily="34" charset="0"/>
              </a:rPr>
              <a:t>8	</a:t>
            </a:r>
            <a:r>
              <a:rPr lang="ru-RU" dirty="0">
                <a:effectLst/>
                <a:latin typeface="Times New Roman" panose="02020603050405020304" pitchFamily="18" charset="0"/>
                <a:ea typeface="Calibri" panose="020F0502020204030204" pitchFamily="34" charset="0"/>
              </a:rPr>
              <a:t>Эхо</a:t>
            </a:r>
            <a:r>
              <a:rPr lang="en-US" dirty="0">
                <a:effectLst/>
                <a:latin typeface="Times New Roman" panose="02020603050405020304" pitchFamily="18" charset="0"/>
                <a:ea typeface="Calibri" panose="020F0502020204030204" pitchFamily="34" charset="0"/>
              </a:rPr>
              <a:t>-</a:t>
            </a:r>
            <a:r>
              <a:rPr lang="ru-RU" dirty="0">
                <a:effectLst/>
                <a:latin typeface="Times New Roman" panose="02020603050405020304" pitchFamily="18" charset="0"/>
                <a:ea typeface="Calibri" panose="020F0502020204030204" pitchFamily="34" charset="0"/>
              </a:rPr>
              <a:t>запрос</a:t>
            </a:r>
            <a:r>
              <a:rPr lang="en-US" dirty="0">
                <a:effectLst/>
                <a:latin typeface="Times New Roman" panose="02020603050405020304" pitchFamily="18" charset="0"/>
                <a:ea typeface="Calibri" panose="020F0502020204030204" pitchFamily="34" charset="0"/>
              </a:rPr>
              <a:t> (Echo Request) </a:t>
            </a:r>
            <a:endParaRPr lang="ru-RU"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Calibri" panose="020F0502020204030204" pitchFamily="34" charset="0"/>
              </a:rPr>
              <a:t>11	</a:t>
            </a:r>
            <a:r>
              <a:rPr lang="ru-RU" dirty="0">
                <a:effectLst/>
                <a:latin typeface="Times New Roman" panose="02020603050405020304" pitchFamily="18" charset="0"/>
                <a:ea typeface="Calibri" panose="020F0502020204030204" pitchFamily="34" charset="0"/>
              </a:rPr>
              <a:t>Истечение времени дейтаграммы</a:t>
            </a:r>
            <a:r>
              <a:rPr lang="en-US" dirty="0">
                <a:effectLst/>
                <a:latin typeface="Times New Roman" panose="02020603050405020304" pitchFamily="18" charset="0"/>
                <a:ea typeface="Calibri" panose="020F0502020204030204" pitchFamily="34" charset="0"/>
              </a:rPr>
              <a:t> (Time Exceeded for a Datagram) </a:t>
            </a:r>
            <a:endParaRPr lang="ru-RU"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Calibri" panose="020F0502020204030204" pitchFamily="34" charset="0"/>
              </a:rPr>
              <a:t>12	</a:t>
            </a:r>
            <a:r>
              <a:rPr lang="ru-RU" dirty="0">
                <a:effectLst/>
                <a:latin typeface="Times New Roman" panose="02020603050405020304" pitchFamily="18" charset="0"/>
                <a:ea typeface="Calibri" panose="020F0502020204030204" pitchFamily="34" charset="0"/>
              </a:rPr>
              <a:t>Проблема с параметром пакета</a:t>
            </a:r>
            <a:r>
              <a:rPr lang="en-US" dirty="0">
                <a:effectLst/>
                <a:latin typeface="Times New Roman" panose="02020603050405020304" pitchFamily="18" charset="0"/>
                <a:ea typeface="Calibri" panose="020F0502020204030204" pitchFamily="34" charset="0"/>
              </a:rPr>
              <a:t> (Parameter Problem on a Datagram) </a:t>
            </a:r>
            <a:endParaRPr lang="ru-RU" dirty="0">
              <a:effectLst/>
              <a:latin typeface="Times New Roman" panose="02020603050405020304" pitchFamily="18" charset="0"/>
              <a:ea typeface="Times New Roman" panose="02020603050405020304" pitchFamily="18" charset="0"/>
            </a:endParaRPr>
          </a:p>
          <a:p>
            <a:pPr algn="just"/>
            <a:r>
              <a:rPr lang="ru-RU" dirty="0">
                <a:effectLst/>
                <a:latin typeface="Times New Roman" panose="02020603050405020304" pitchFamily="18" charset="0"/>
                <a:ea typeface="Calibri" panose="020F0502020204030204" pitchFamily="34" charset="0"/>
              </a:rPr>
              <a:t>13	Запрос отметки времени (</a:t>
            </a:r>
            <a:r>
              <a:rPr lang="ru-RU" dirty="0" err="1">
                <a:effectLst/>
                <a:latin typeface="Times New Roman" panose="02020603050405020304" pitchFamily="18" charset="0"/>
                <a:ea typeface="Calibri" panose="020F0502020204030204" pitchFamily="34" charset="0"/>
              </a:rPr>
              <a:t>Timestamp</a:t>
            </a:r>
            <a:r>
              <a:rPr lang="ru-RU" dirty="0">
                <a:effectLst/>
                <a:latin typeface="Times New Roman" panose="02020603050405020304" pitchFamily="18" charset="0"/>
                <a:ea typeface="Calibri" panose="020F0502020204030204" pitchFamily="34" charset="0"/>
              </a:rPr>
              <a:t> </a:t>
            </a:r>
            <a:r>
              <a:rPr lang="ru-RU" dirty="0" err="1">
                <a:effectLst/>
                <a:latin typeface="Times New Roman" panose="02020603050405020304" pitchFamily="18" charset="0"/>
                <a:ea typeface="Calibri" panose="020F0502020204030204" pitchFamily="34" charset="0"/>
              </a:rPr>
              <a:t>Request</a:t>
            </a:r>
            <a:r>
              <a:rPr lang="ru-RU" dirty="0">
                <a:effectLst/>
                <a:latin typeface="Times New Roman" panose="02020603050405020304" pitchFamily="18" charset="0"/>
                <a:ea typeface="Calibri" panose="020F0502020204030204" pitchFamily="34" charset="0"/>
              </a:rPr>
              <a:t>) </a:t>
            </a:r>
            <a:endParaRPr lang="ru-RU" dirty="0">
              <a:effectLst/>
              <a:latin typeface="Times New Roman" panose="02020603050405020304" pitchFamily="18" charset="0"/>
              <a:ea typeface="Times New Roman" panose="02020603050405020304" pitchFamily="18" charset="0"/>
            </a:endParaRPr>
          </a:p>
          <a:p>
            <a:pPr algn="just"/>
            <a:r>
              <a:rPr lang="ru-RU" dirty="0">
                <a:effectLst/>
                <a:latin typeface="Times New Roman" panose="02020603050405020304" pitchFamily="18" charset="0"/>
                <a:ea typeface="Calibri" panose="020F0502020204030204" pitchFamily="34" charset="0"/>
              </a:rPr>
              <a:t>14	Ответ отметки времени (</a:t>
            </a:r>
            <a:r>
              <a:rPr lang="ru-RU" dirty="0" err="1">
                <a:effectLst/>
                <a:latin typeface="Times New Roman" panose="02020603050405020304" pitchFamily="18" charset="0"/>
                <a:ea typeface="Calibri" panose="020F0502020204030204" pitchFamily="34" charset="0"/>
              </a:rPr>
              <a:t>Timestamp</a:t>
            </a:r>
            <a:r>
              <a:rPr lang="ru-RU" dirty="0">
                <a:effectLst/>
                <a:latin typeface="Times New Roman" panose="02020603050405020304" pitchFamily="18" charset="0"/>
                <a:ea typeface="Calibri" panose="020F0502020204030204" pitchFamily="34" charset="0"/>
              </a:rPr>
              <a:t> </a:t>
            </a:r>
            <a:r>
              <a:rPr lang="ru-RU" dirty="0" err="1">
                <a:effectLst/>
                <a:latin typeface="Times New Roman" panose="02020603050405020304" pitchFamily="18" charset="0"/>
                <a:ea typeface="Calibri" panose="020F0502020204030204" pitchFamily="34" charset="0"/>
              </a:rPr>
              <a:t>Replay</a:t>
            </a:r>
            <a:r>
              <a:rPr lang="ru-RU" dirty="0">
                <a:effectLst/>
                <a:latin typeface="Times New Roman" panose="02020603050405020304" pitchFamily="18" charset="0"/>
                <a:ea typeface="Calibri" panose="020F0502020204030204" pitchFamily="34" charset="0"/>
              </a:rPr>
              <a:t>) </a:t>
            </a:r>
            <a:endParaRPr lang="ru-RU"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Calibri" panose="020F0502020204030204" pitchFamily="34" charset="0"/>
              </a:rPr>
              <a:t>17	</a:t>
            </a:r>
            <a:r>
              <a:rPr lang="ru-RU" dirty="0">
                <a:effectLst/>
                <a:latin typeface="Times New Roman" panose="02020603050405020304" pitchFamily="18" charset="0"/>
                <a:ea typeface="Calibri" panose="020F0502020204030204" pitchFamily="34" charset="0"/>
              </a:rPr>
              <a:t>Запрос маски</a:t>
            </a:r>
            <a:r>
              <a:rPr lang="en-US" dirty="0">
                <a:effectLst/>
                <a:latin typeface="Times New Roman" panose="02020603050405020304" pitchFamily="18" charset="0"/>
                <a:ea typeface="Calibri" panose="020F0502020204030204" pitchFamily="34" charset="0"/>
              </a:rPr>
              <a:t> (Address Mask Request) </a:t>
            </a:r>
            <a:endParaRPr lang="ru-RU" dirty="0">
              <a:effectLst/>
              <a:latin typeface="Times New Roman" panose="02020603050405020304" pitchFamily="18" charset="0"/>
              <a:ea typeface="Times New Roman" panose="02020603050405020304" pitchFamily="18" charset="0"/>
            </a:endParaRPr>
          </a:p>
          <a:p>
            <a:pPr algn="just"/>
            <a:r>
              <a:rPr lang="ru-RU" dirty="0">
                <a:effectLst/>
                <a:latin typeface="Times New Roman" panose="02020603050405020304" pitchFamily="18" charset="0"/>
                <a:ea typeface="Calibri" panose="020F0502020204030204" pitchFamily="34" charset="0"/>
              </a:rPr>
              <a:t>18	Ответ на запрос маски (Address </a:t>
            </a:r>
            <a:r>
              <a:rPr lang="ru-RU" dirty="0" err="1">
                <a:effectLst/>
                <a:latin typeface="Times New Roman" panose="02020603050405020304" pitchFamily="18" charset="0"/>
                <a:ea typeface="Calibri" panose="020F0502020204030204" pitchFamily="34" charset="0"/>
              </a:rPr>
              <a:t>Mask</a:t>
            </a:r>
            <a:r>
              <a:rPr lang="ru-RU" dirty="0">
                <a:effectLst/>
                <a:latin typeface="Times New Roman" panose="02020603050405020304" pitchFamily="18" charset="0"/>
                <a:ea typeface="Calibri" panose="020F0502020204030204" pitchFamily="34" charset="0"/>
              </a:rPr>
              <a:t> </a:t>
            </a:r>
            <a:r>
              <a:rPr lang="ru-RU" dirty="0" err="1">
                <a:effectLst/>
                <a:latin typeface="Times New Roman" panose="02020603050405020304" pitchFamily="18" charset="0"/>
                <a:ea typeface="Calibri" panose="020F0502020204030204" pitchFamily="34" charset="0"/>
              </a:rPr>
              <a:t>Replay</a:t>
            </a:r>
            <a:r>
              <a:rPr lang="ru-RU" dirty="0">
                <a:effectLst/>
                <a:latin typeface="Times New Roman" panose="02020603050405020304" pitchFamily="18" charset="0"/>
                <a:ea typeface="Calibri" panose="020F0502020204030204" pitchFamily="34" charset="0"/>
              </a:rPr>
              <a:t>)</a:t>
            </a:r>
            <a:endParaRPr lang="ru-RU"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2280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1D457B-47D9-42B7-AFC0-315B30A65213}"/>
              </a:ext>
            </a:extLst>
          </p:cNvPr>
          <p:cNvSpPr txBox="1"/>
          <p:nvPr/>
        </p:nvSpPr>
        <p:spPr>
          <a:xfrm>
            <a:off x="1405466" y="345645"/>
            <a:ext cx="8483600" cy="769441"/>
          </a:xfrm>
          <a:prstGeom prst="rect">
            <a:avLst/>
          </a:prstGeom>
          <a:noFill/>
        </p:spPr>
        <p:txBody>
          <a:bodyPr wrap="square">
            <a:spAutoFit/>
          </a:bodyPr>
          <a:lstStyle/>
          <a:p>
            <a:pPr lvl="0" algn="ctr">
              <a:spcAft>
                <a:spcPts val="800"/>
              </a:spcAft>
            </a:pPr>
            <a:r>
              <a:rPr lang="ru-RU" sz="4400" b="1" i="1" dirty="0">
                <a:solidFill>
                  <a:srgbClr val="002060"/>
                </a:solidFill>
                <a:latin typeface="Times New Roman" panose="02020603050405020304" pitchFamily="18" charset="0"/>
                <a:ea typeface="Calibri" panose="020F0502020204030204" pitchFamily="34" charset="0"/>
              </a:rPr>
              <a:t>3.      </a:t>
            </a:r>
            <a:r>
              <a:rPr lang="ru-RU" sz="4400" b="1" i="1" dirty="0">
                <a:solidFill>
                  <a:srgbClr val="002060"/>
                </a:solidFill>
                <a:effectLst/>
                <a:latin typeface="Times New Roman" panose="02020603050405020304" pitchFamily="18" charset="0"/>
                <a:ea typeface="Calibri" panose="020F0502020204030204" pitchFamily="34" charset="0"/>
              </a:rPr>
              <a:t>Протоколы DNS, DHCP</a:t>
            </a:r>
            <a:r>
              <a:rPr lang="ru-RU" sz="4400" i="1" dirty="0">
                <a:solidFill>
                  <a:srgbClr val="002060"/>
                </a:solidFill>
                <a:effectLst/>
                <a:latin typeface="Times New Roman" panose="02020603050405020304" pitchFamily="18" charset="0"/>
                <a:ea typeface="Calibri" panose="020F0502020204030204" pitchFamily="34" charset="0"/>
              </a:rPr>
              <a:t>.</a:t>
            </a:r>
            <a:endParaRPr lang="ru-RU" sz="4400" i="1" dirty="0">
              <a:solidFill>
                <a:srgbClr val="00206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A391011-25C7-4F9D-BCB0-567D41654A2C}"/>
              </a:ext>
            </a:extLst>
          </p:cNvPr>
          <p:cNvSpPr txBox="1"/>
          <p:nvPr/>
        </p:nvSpPr>
        <p:spPr>
          <a:xfrm>
            <a:off x="423333" y="1686636"/>
            <a:ext cx="11142133" cy="3847207"/>
          </a:xfrm>
          <a:prstGeom prst="rect">
            <a:avLst/>
          </a:prstGeom>
          <a:noFill/>
        </p:spPr>
        <p:txBody>
          <a:bodyPr wrap="square">
            <a:spAutoFit/>
          </a:bodyPr>
          <a:lstStyle/>
          <a:p>
            <a:pPr algn="just">
              <a:spcAft>
                <a:spcPts val="800"/>
              </a:spcAft>
            </a:pPr>
            <a:r>
              <a:rPr lang="ru-RU" sz="2800" b="1" i="1" dirty="0">
                <a:effectLst/>
                <a:latin typeface="Times New Roman" panose="02020603050405020304" pitchFamily="18" charset="0"/>
                <a:ea typeface="Calibri" panose="020F0502020204030204" pitchFamily="34" charset="0"/>
              </a:rPr>
              <a:t>DNS (Domain Name System)</a:t>
            </a:r>
            <a:r>
              <a:rPr lang="ru-RU" sz="2800" dirty="0">
                <a:effectLst/>
                <a:latin typeface="Times New Roman" panose="02020603050405020304" pitchFamily="18" charset="0"/>
                <a:ea typeface="Calibri" panose="020F0502020204030204" pitchFamily="34" charset="0"/>
              </a:rPr>
              <a:t> - это распределенная база данных, поддерживающая иерархическую систему имен для идентификации узлов в сети Internet. </a:t>
            </a:r>
          </a:p>
          <a:p>
            <a:pPr algn="just">
              <a:spcAft>
                <a:spcPts val="800"/>
              </a:spcAft>
            </a:pPr>
            <a:r>
              <a:rPr lang="ru-RU" sz="2800" dirty="0">
                <a:effectLst/>
                <a:latin typeface="Times New Roman" panose="02020603050405020304" pitchFamily="18" charset="0"/>
                <a:ea typeface="Calibri" panose="020F0502020204030204" pitchFamily="34" charset="0"/>
              </a:rPr>
              <a:t>Служба DNS предназначена для автоматического поиска IP-адреса по известному символьному имени узла. </a:t>
            </a:r>
          </a:p>
          <a:p>
            <a:pPr algn="just">
              <a:spcAft>
                <a:spcPts val="800"/>
              </a:spcAft>
            </a:pPr>
            <a:r>
              <a:rPr lang="ru-RU" sz="2800" dirty="0">
                <a:effectLst/>
                <a:latin typeface="Times New Roman" panose="02020603050405020304" pitchFamily="18" charset="0"/>
                <a:ea typeface="Calibri" panose="020F0502020204030204" pitchFamily="34" charset="0"/>
              </a:rPr>
              <a:t>Спецификация DNS определяется стандартами RFC 1034 и 1035.</a:t>
            </a:r>
            <a:endParaRPr lang="en-US" sz="2800" dirty="0">
              <a:effectLst/>
              <a:latin typeface="Times New Roman" panose="02020603050405020304" pitchFamily="18" charset="0"/>
              <a:ea typeface="Calibri" panose="020F0502020204030204" pitchFamily="34" charset="0"/>
            </a:endParaRPr>
          </a:p>
          <a:p>
            <a:pPr algn="just">
              <a:spcAft>
                <a:spcPts val="800"/>
              </a:spcAft>
            </a:pPr>
            <a:r>
              <a:rPr lang="ru-RU" sz="2800" dirty="0">
                <a:effectLst/>
                <a:latin typeface="Times New Roman" panose="02020603050405020304" pitchFamily="18" charset="0"/>
                <a:ea typeface="Calibri" panose="020F0502020204030204" pitchFamily="34" charset="0"/>
              </a:rPr>
              <a:t>DNS требует статической конфигурации своих таблиц, отображающих имена компьютеров в IP-адрес.</a:t>
            </a:r>
            <a:endParaRPr lang="ru-RU"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95367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6166F9-6502-440F-8D21-D957E1F854BB}"/>
              </a:ext>
            </a:extLst>
          </p:cNvPr>
          <p:cNvSpPr txBox="1"/>
          <p:nvPr/>
        </p:nvSpPr>
        <p:spPr>
          <a:xfrm>
            <a:off x="287866" y="353592"/>
            <a:ext cx="11057467" cy="4606389"/>
          </a:xfrm>
          <a:prstGeom prst="rect">
            <a:avLst/>
          </a:prstGeom>
          <a:noFill/>
        </p:spPr>
        <p:txBody>
          <a:bodyPr wrap="square">
            <a:spAutoFit/>
          </a:bodyPr>
          <a:lstStyle/>
          <a:p>
            <a:pPr algn="just">
              <a:spcAft>
                <a:spcPts val="800"/>
              </a:spcAft>
            </a:pPr>
            <a:r>
              <a:rPr lang="ru-RU" sz="2800" b="1" i="1" dirty="0">
                <a:effectLst/>
                <a:latin typeface="Times New Roman" panose="02020603050405020304" pitchFamily="18" charset="0"/>
                <a:ea typeface="Calibri" panose="020F0502020204030204" pitchFamily="34" charset="0"/>
              </a:rPr>
              <a:t>Протокол DNS</a:t>
            </a:r>
            <a:r>
              <a:rPr lang="ru-RU" sz="2800" dirty="0">
                <a:effectLst/>
                <a:latin typeface="Times New Roman" panose="02020603050405020304" pitchFamily="18" charset="0"/>
                <a:ea typeface="Calibri" panose="020F0502020204030204" pitchFamily="34" charset="0"/>
              </a:rPr>
              <a:t> является служебным протоколом прикладного уровня. Этот протокол </a:t>
            </a:r>
            <a:r>
              <a:rPr lang="ru-RU" sz="2800" i="1" dirty="0">
                <a:effectLst/>
                <a:latin typeface="Times New Roman" panose="02020603050405020304" pitchFamily="18" charset="0"/>
                <a:ea typeface="Calibri" panose="020F0502020204030204" pitchFamily="34" charset="0"/>
              </a:rPr>
              <a:t>несимметричен </a:t>
            </a:r>
            <a:r>
              <a:rPr lang="ru-RU" sz="2800" dirty="0">
                <a:effectLst/>
                <a:latin typeface="Times New Roman" panose="02020603050405020304" pitchFamily="18" charset="0"/>
                <a:ea typeface="Calibri" panose="020F0502020204030204" pitchFamily="34" charset="0"/>
              </a:rPr>
              <a:t>- в нем определены DNS-серверы и DNS-клиенты. </a:t>
            </a:r>
            <a:endParaRPr lang="en-US" sz="2800" dirty="0">
              <a:effectLst/>
              <a:latin typeface="Times New Roman" panose="02020603050405020304" pitchFamily="18" charset="0"/>
              <a:ea typeface="Calibri" panose="020F0502020204030204" pitchFamily="34" charset="0"/>
            </a:endParaRPr>
          </a:p>
          <a:p>
            <a:pPr algn="just">
              <a:spcAft>
                <a:spcPts val="800"/>
              </a:spcAft>
            </a:pPr>
            <a:r>
              <a:rPr lang="ru-RU" sz="2800" b="1" i="1" dirty="0">
                <a:effectLst/>
                <a:latin typeface="Times New Roman" panose="02020603050405020304" pitchFamily="18" charset="0"/>
                <a:ea typeface="Calibri" panose="020F0502020204030204" pitchFamily="34" charset="0"/>
              </a:rPr>
              <a:t>DNS-серверы</a:t>
            </a:r>
            <a:r>
              <a:rPr lang="ru-RU" sz="2800" dirty="0">
                <a:effectLst/>
                <a:latin typeface="Times New Roman" panose="02020603050405020304" pitchFamily="18" charset="0"/>
                <a:ea typeface="Calibri" panose="020F0502020204030204" pitchFamily="34" charset="0"/>
              </a:rPr>
              <a:t> хранят часть распределенной базы данных о соответствии символьных имен и IP-адресов. Эта база данных распределена по административным доменам сети Internet. </a:t>
            </a:r>
            <a:endParaRPr lang="en-US" sz="2800" dirty="0">
              <a:effectLst/>
              <a:latin typeface="Times New Roman" panose="02020603050405020304" pitchFamily="18" charset="0"/>
              <a:ea typeface="Calibri" panose="020F0502020204030204" pitchFamily="34" charset="0"/>
            </a:endParaRPr>
          </a:p>
          <a:p>
            <a:pPr algn="just">
              <a:spcAft>
                <a:spcPts val="800"/>
              </a:spcAft>
            </a:pPr>
            <a:r>
              <a:rPr lang="ru-RU" sz="2800" dirty="0">
                <a:effectLst/>
                <a:latin typeface="Times New Roman" panose="02020603050405020304" pitchFamily="18" charset="0"/>
                <a:ea typeface="Calibri" panose="020F0502020204030204" pitchFamily="34" charset="0"/>
              </a:rPr>
              <a:t>Клиенты сервера DNS знают IP-адрес сервера DNS своего административного домена и по протоколу IP передают запрос, в котором сообщают известное символьное имя и просят вернуть соответствующий ему IP-адрес.</a:t>
            </a:r>
            <a:endParaRPr lang="ru-RU"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16082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92EA5D-DBFD-4101-83F2-DEBA46BDB617}"/>
              </a:ext>
            </a:extLst>
          </p:cNvPr>
          <p:cNvSpPr txBox="1"/>
          <p:nvPr/>
        </p:nvSpPr>
        <p:spPr>
          <a:xfrm>
            <a:off x="338666" y="251496"/>
            <a:ext cx="11192934" cy="3642023"/>
          </a:xfrm>
          <a:prstGeom prst="rect">
            <a:avLst/>
          </a:prstGeom>
          <a:noFill/>
        </p:spPr>
        <p:txBody>
          <a:bodyPr wrap="square">
            <a:spAutoFit/>
          </a:bodyPr>
          <a:lstStyle/>
          <a:p>
            <a:pPr algn="just">
              <a:spcAft>
                <a:spcPts val="800"/>
              </a:spcAft>
            </a:pPr>
            <a:r>
              <a:rPr lang="ru-RU" sz="2800" dirty="0">
                <a:effectLst/>
                <a:latin typeface="Times New Roman" panose="02020603050405020304" pitchFamily="18" charset="0"/>
                <a:ea typeface="Calibri" panose="020F0502020204030204" pitchFamily="34" charset="0"/>
              </a:rPr>
              <a:t>Для обозначения стран используются трехбуквенные и двухбуквенные аббревиатуры, а для различных типов организаций используются следующие аббревиатуры:</a:t>
            </a:r>
            <a:endParaRPr lang="ru-RU" sz="2800" dirty="0">
              <a:effectLst/>
              <a:latin typeface="Times New Roman" panose="02020603050405020304" pitchFamily="18" charset="0"/>
              <a:ea typeface="Times New Roman" panose="02020603050405020304" pitchFamily="18" charset="0"/>
            </a:endParaRPr>
          </a:p>
          <a:p>
            <a:pPr algn="just"/>
            <a:r>
              <a:rPr lang="ru-RU" sz="2800" dirty="0">
                <a:effectLst/>
                <a:latin typeface="Times New Roman" panose="02020603050405020304" pitchFamily="18" charset="0"/>
                <a:ea typeface="Calibri" panose="020F0502020204030204" pitchFamily="34" charset="0"/>
              </a:rPr>
              <a:t>§  </a:t>
            </a:r>
            <a:r>
              <a:rPr lang="ru-RU" sz="2800" dirty="0" err="1">
                <a:effectLst/>
                <a:latin typeface="Times New Roman" panose="02020603050405020304" pitchFamily="18" charset="0"/>
                <a:ea typeface="Calibri" panose="020F0502020204030204" pitchFamily="34" charset="0"/>
              </a:rPr>
              <a:t>com</a:t>
            </a:r>
            <a:r>
              <a:rPr lang="ru-RU" sz="2800" dirty="0">
                <a:effectLst/>
                <a:latin typeface="Times New Roman" panose="02020603050405020304" pitchFamily="18" charset="0"/>
                <a:ea typeface="Calibri" panose="020F0502020204030204" pitchFamily="34" charset="0"/>
              </a:rPr>
              <a:t> - коммерческие организации (например, microsoft.com);</a:t>
            </a:r>
            <a:endParaRPr lang="ru-RU" sz="2800" dirty="0">
              <a:effectLst/>
              <a:latin typeface="Times New Roman" panose="02020603050405020304" pitchFamily="18" charset="0"/>
              <a:ea typeface="Times New Roman" panose="02020603050405020304" pitchFamily="18" charset="0"/>
            </a:endParaRPr>
          </a:p>
          <a:p>
            <a:pPr algn="just"/>
            <a:r>
              <a:rPr lang="ru-RU" sz="2800" dirty="0">
                <a:effectLst/>
                <a:latin typeface="Times New Roman" panose="02020603050405020304" pitchFamily="18" charset="0"/>
                <a:ea typeface="Calibri" panose="020F0502020204030204" pitchFamily="34" charset="0"/>
              </a:rPr>
              <a:t>§  </a:t>
            </a:r>
            <a:r>
              <a:rPr lang="ru-RU" sz="2800" dirty="0" err="1">
                <a:effectLst/>
                <a:latin typeface="Times New Roman" panose="02020603050405020304" pitchFamily="18" charset="0"/>
                <a:ea typeface="Calibri" panose="020F0502020204030204" pitchFamily="34" charset="0"/>
              </a:rPr>
              <a:t>edu</a:t>
            </a:r>
            <a:r>
              <a:rPr lang="ru-RU" sz="2800" dirty="0">
                <a:effectLst/>
                <a:latin typeface="Times New Roman" panose="02020603050405020304" pitchFamily="18" charset="0"/>
                <a:ea typeface="Calibri" panose="020F0502020204030204" pitchFamily="34" charset="0"/>
              </a:rPr>
              <a:t> - образовательные (например, mit.edu);</a:t>
            </a:r>
            <a:endParaRPr lang="ru-RU" sz="2800" dirty="0">
              <a:effectLst/>
              <a:latin typeface="Times New Roman" panose="02020603050405020304" pitchFamily="18" charset="0"/>
              <a:ea typeface="Times New Roman" panose="02020603050405020304" pitchFamily="18" charset="0"/>
            </a:endParaRPr>
          </a:p>
          <a:p>
            <a:pPr algn="just"/>
            <a:r>
              <a:rPr lang="ru-RU" sz="2800" dirty="0">
                <a:effectLst/>
                <a:latin typeface="Times New Roman" panose="02020603050405020304" pitchFamily="18" charset="0"/>
                <a:ea typeface="Calibri" panose="020F0502020204030204" pitchFamily="34" charset="0"/>
              </a:rPr>
              <a:t>§  </a:t>
            </a:r>
            <a:r>
              <a:rPr lang="ru-RU" sz="2800" dirty="0" err="1">
                <a:effectLst/>
                <a:latin typeface="Times New Roman" panose="02020603050405020304" pitchFamily="18" charset="0"/>
                <a:ea typeface="Calibri" panose="020F0502020204030204" pitchFamily="34" charset="0"/>
              </a:rPr>
              <a:t>gov</a:t>
            </a:r>
            <a:r>
              <a:rPr lang="ru-RU" sz="2800" dirty="0">
                <a:effectLst/>
                <a:latin typeface="Times New Roman" panose="02020603050405020304" pitchFamily="18" charset="0"/>
                <a:ea typeface="Calibri" panose="020F0502020204030204" pitchFamily="34" charset="0"/>
              </a:rPr>
              <a:t> - правительственные организации (например, nsf.gov);</a:t>
            </a:r>
            <a:endParaRPr lang="ru-RU" sz="2800" dirty="0">
              <a:effectLst/>
              <a:latin typeface="Times New Roman" panose="02020603050405020304" pitchFamily="18" charset="0"/>
              <a:ea typeface="Times New Roman" panose="02020603050405020304" pitchFamily="18" charset="0"/>
            </a:endParaRPr>
          </a:p>
          <a:p>
            <a:pPr algn="just"/>
            <a:r>
              <a:rPr lang="ru-RU" sz="2800" dirty="0">
                <a:effectLst/>
                <a:latin typeface="Times New Roman" panose="02020603050405020304" pitchFamily="18" charset="0"/>
                <a:ea typeface="Calibri" panose="020F0502020204030204" pitchFamily="34" charset="0"/>
              </a:rPr>
              <a:t>§  </a:t>
            </a:r>
            <a:r>
              <a:rPr lang="ru-RU" sz="2800" dirty="0" err="1">
                <a:effectLst/>
                <a:latin typeface="Times New Roman" panose="02020603050405020304" pitchFamily="18" charset="0"/>
                <a:ea typeface="Calibri" panose="020F0502020204030204" pitchFamily="34" charset="0"/>
              </a:rPr>
              <a:t>org</a:t>
            </a:r>
            <a:r>
              <a:rPr lang="ru-RU" sz="2800" dirty="0">
                <a:effectLst/>
                <a:latin typeface="Times New Roman" panose="02020603050405020304" pitchFamily="18" charset="0"/>
                <a:ea typeface="Calibri" panose="020F0502020204030204" pitchFamily="34" charset="0"/>
              </a:rPr>
              <a:t> - некоммерческие организации (например, fidonet.org);</a:t>
            </a:r>
            <a:endParaRPr lang="ru-RU" sz="2800" dirty="0">
              <a:effectLst/>
              <a:latin typeface="Times New Roman" panose="02020603050405020304" pitchFamily="18" charset="0"/>
              <a:ea typeface="Times New Roman" panose="02020603050405020304" pitchFamily="18" charset="0"/>
            </a:endParaRPr>
          </a:p>
          <a:p>
            <a:pPr algn="just"/>
            <a:r>
              <a:rPr lang="ru-RU" sz="2800" dirty="0">
                <a:effectLst/>
                <a:latin typeface="Times New Roman" panose="02020603050405020304" pitchFamily="18" charset="0"/>
                <a:ea typeface="Calibri" panose="020F0502020204030204" pitchFamily="34" charset="0"/>
              </a:rPr>
              <a:t>§  </a:t>
            </a:r>
            <a:r>
              <a:rPr lang="ru-RU" sz="2800" dirty="0" err="1">
                <a:effectLst/>
                <a:latin typeface="Times New Roman" panose="02020603050405020304" pitchFamily="18" charset="0"/>
                <a:ea typeface="Calibri" panose="020F0502020204030204" pitchFamily="34" charset="0"/>
              </a:rPr>
              <a:t>net</a:t>
            </a:r>
            <a:r>
              <a:rPr lang="ru-RU" sz="2800" dirty="0">
                <a:effectLst/>
                <a:latin typeface="Times New Roman" panose="02020603050405020304" pitchFamily="18" charset="0"/>
                <a:ea typeface="Calibri" panose="020F0502020204030204" pitchFamily="34" charset="0"/>
              </a:rPr>
              <a:t> - организации, поддерживающие сети (например, nsf.net).</a:t>
            </a:r>
            <a:endParaRPr lang="ru-RU"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62691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6CB3AD-37C5-4ABD-8E33-A2A9896F1FBB}"/>
              </a:ext>
            </a:extLst>
          </p:cNvPr>
          <p:cNvSpPr txBox="1"/>
          <p:nvPr/>
        </p:nvSpPr>
        <p:spPr>
          <a:xfrm>
            <a:off x="355599" y="304225"/>
            <a:ext cx="11091333" cy="2246769"/>
          </a:xfrm>
          <a:prstGeom prst="rect">
            <a:avLst/>
          </a:prstGeom>
          <a:noFill/>
        </p:spPr>
        <p:txBody>
          <a:bodyPr wrap="square">
            <a:spAutoFit/>
          </a:bodyPr>
          <a:lstStyle/>
          <a:p>
            <a:pPr algn="just">
              <a:spcAft>
                <a:spcPts val="800"/>
              </a:spcAft>
            </a:pPr>
            <a:r>
              <a:rPr lang="ru-RU" sz="2800" b="1" i="1" dirty="0">
                <a:effectLst/>
                <a:latin typeface="Times New Roman" panose="02020603050405020304" pitchFamily="18" charset="0"/>
                <a:ea typeface="Calibri" panose="020F0502020204030204" pitchFamily="34" charset="0"/>
              </a:rPr>
              <a:t>Протокол Dynamic Host Configuration Protocol (DHCP)</a:t>
            </a:r>
            <a:r>
              <a:rPr lang="ru-RU" sz="2800" dirty="0">
                <a:effectLst/>
                <a:latin typeface="Times New Roman" panose="02020603050405020304" pitchFamily="18" charset="0"/>
                <a:ea typeface="Calibri" panose="020F0502020204030204" pitchFamily="34" charset="0"/>
              </a:rPr>
              <a:t> Основным назначением DHCP является </a:t>
            </a:r>
            <a:r>
              <a:rPr lang="ru-RU" sz="2800" u="sng" dirty="0">
                <a:effectLst/>
                <a:latin typeface="Times New Roman" panose="02020603050405020304" pitchFamily="18" charset="0"/>
                <a:ea typeface="Calibri" panose="020F0502020204030204" pitchFamily="34" charset="0"/>
              </a:rPr>
              <a:t>динамическое назначение IP-адресов</a:t>
            </a:r>
            <a:r>
              <a:rPr lang="ru-RU" sz="2800" dirty="0">
                <a:effectLst/>
                <a:latin typeface="Times New Roman" panose="02020603050405020304" pitchFamily="18" charset="0"/>
                <a:ea typeface="Calibri" panose="020F0502020204030204" pitchFamily="34" charset="0"/>
              </a:rPr>
              <a:t>. Однако, кроме динамического, DHCP может поддерживать и более простые способы ручного и автоматического статического назначения адресов.</a:t>
            </a:r>
            <a:endParaRPr lang="ru-RU" sz="2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89B4B198-2BD1-4C10-8246-046849244C57}"/>
              </a:ext>
            </a:extLst>
          </p:cNvPr>
          <p:cNvSpPr txBox="1"/>
          <p:nvPr/>
        </p:nvSpPr>
        <p:spPr>
          <a:xfrm>
            <a:off x="355599" y="3143660"/>
            <a:ext cx="4690534" cy="2862322"/>
          </a:xfrm>
          <a:prstGeom prst="rect">
            <a:avLst/>
          </a:prstGeom>
          <a:noFill/>
        </p:spPr>
        <p:txBody>
          <a:bodyPr wrap="square">
            <a:spAutoFit/>
          </a:bodyPr>
          <a:lstStyle/>
          <a:p>
            <a:pPr algn="just">
              <a:spcAft>
                <a:spcPts val="800"/>
              </a:spcAft>
            </a:pPr>
            <a:r>
              <a:rPr lang="ru-RU" sz="2000" dirty="0">
                <a:effectLst/>
                <a:latin typeface="Times New Roman" panose="02020603050405020304" pitchFamily="18" charset="0"/>
                <a:ea typeface="Calibri" panose="020F0502020204030204" pitchFamily="34" charset="0"/>
              </a:rPr>
              <a:t>В </a:t>
            </a:r>
            <a:r>
              <a:rPr lang="ru-RU" sz="2000" i="1" dirty="0">
                <a:effectLst/>
                <a:latin typeface="Times New Roman" panose="02020603050405020304" pitchFamily="18" charset="0"/>
                <a:ea typeface="Calibri" panose="020F0502020204030204" pitchFamily="34" charset="0"/>
              </a:rPr>
              <a:t>ручной процедуре</a:t>
            </a:r>
            <a:r>
              <a:rPr lang="ru-RU" sz="2000" dirty="0">
                <a:effectLst/>
                <a:latin typeface="Times New Roman" panose="02020603050405020304" pitchFamily="18" charset="0"/>
                <a:ea typeface="Calibri" panose="020F0502020204030204" pitchFamily="34" charset="0"/>
              </a:rPr>
              <a:t> назначения адресов активное участие принимает администратор, который предоставляет DHCP-серверу информацию о соответствии IP-адресов физическим адресам или другим идентификаторам клиентов. Эти адреса сообщаются клиентам в ответ на их запросы к DHCP-серверу.</a:t>
            </a:r>
            <a:endParaRPr lang="ru-RU" sz="20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2BF17951-18FF-496E-9671-77EDC2FDB64A}"/>
              </a:ext>
            </a:extLst>
          </p:cNvPr>
          <p:cNvSpPr txBox="1"/>
          <p:nvPr/>
        </p:nvSpPr>
        <p:spPr>
          <a:xfrm>
            <a:off x="5384799" y="3143660"/>
            <a:ext cx="5418668" cy="2246769"/>
          </a:xfrm>
          <a:prstGeom prst="rect">
            <a:avLst/>
          </a:prstGeom>
          <a:noFill/>
        </p:spPr>
        <p:txBody>
          <a:bodyPr wrap="square">
            <a:spAutoFit/>
          </a:bodyPr>
          <a:lstStyle/>
          <a:p>
            <a:pPr algn="just"/>
            <a:r>
              <a:rPr lang="ru-RU" sz="2000" dirty="0">
                <a:effectLst/>
                <a:latin typeface="Times New Roman" panose="02020603050405020304" pitchFamily="18" charset="0"/>
                <a:ea typeface="Calibri" panose="020F0502020204030204" pitchFamily="34" charset="0"/>
              </a:rPr>
              <a:t>При </a:t>
            </a:r>
            <a:r>
              <a:rPr lang="ru-RU" sz="2000" i="1" dirty="0">
                <a:effectLst/>
                <a:latin typeface="Times New Roman" panose="02020603050405020304" pitchFamily="18" charset="0"/>
                <a:ea typeface="Calibri" panose="020F0502020204030204" pitchFamily="34" charset="0"/>
              </a:rPr>
              <a:t>автоматическом статическом способе</a:t>
            </a:r>
            <a:r>
              <a:rPr lang="ru-RU" sz="2000" dirty="0">
                <a:effectLst/>
                <a:latin typeface="Times New Roman" panose="02020603050405020304" pitchFamily="18" charset="0"/>
                <a:ea typeface="Calibri" panose="020F0502020204030204" pitchFamily="34" charset="0"/>
              </a:rPr>
              <a:t> DHCP-сервер присваивает IP-адрес (и, возможно, другие параметры конфигурации клиента) из пула наличных IP-адресов без вмешательства оператора. Границы пула назначаемых адресов задает администратор при конфигурировании DHCP-сервера. </a:t>
            </a:r>
            <a:endParaRPr lang="ru-RU" sz="2000" dirty="0"/>
          </a:p>
        </p:txBody>
      </p:sp>
    </p:spTree>
    <p:extLst>
      <p:ext uri="{BB962C8B-B14F-4D97-AF65-F5344CB8AC3E}">
        <p14:creationId xmlns:p14="http://schemas.microsoft.com/office/powerpoint/2010/main" val="382741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1418B4-3E39-4BF6-80A1-372503279CE0}"/>
              </a:ext>
            </a:extLst>
          </p:cNvPr>
          <p:cNvSpPr txBox="1"/>
          <p:nvPr/>
        </p:nvSpPr>
        <p:spPr>
          <a:xfrm>
            <a:off x="347133" y="770308"/>
            <a:ext cx="11497733" cy="4708981"/>
          </a:xfrm>
          <a:prstGeom prst="rect">
            <a:avLst/>
          </a:prstGeom>
          <a:noFill/>
        </p:spPr>
        <p:txBody>
          <a:bodyPr wrap="square">
            <a:spAutoFit/>
          </a:bodyPr>
          <a:lstStyle/>
          <a:p>
            <a:pPr algn="just">
              <a:spcAft>
                <a:spcPts val="800"/>
              </a:spcAft>
            </a:pPr>
            <a:r>
              <a:rPr lang="ru-RU" sz="2800" dirty="0">
                <a:effectLst/>
                <a:latin typeface="Times New Roman" panose="02020603050405020304" pitchFamily="18" charset="0"/>
                <a:ea typeface="Calibri" panose="020F0502020204030204" pitchFamily="34" charset="0"/>
              </a:rPr>
              <a:t>При </a:t>
            </a:r>
            <a:r>
              <a:rPr lang="ru-RU" sz="2800" i="1" dirty="0">
                <a:effectLst/>
                <a:latin typeface="Times New Roman" panose="02020603050405020304" pitchFamily="18" charset="0"/>
                <a:ea typeface="Calibri" panose="020F0502020204030204" pitchFamily="34" charset="0"/>
              </a:rPr>
              <a:t>динамическом распределении адресов</a:t>
            </a:r>
            <a:r>
              <a:rPr lang="ru-RU" sz="2800" dirty="0">
                <a:effectLst/>
                <a:latin typeface="Times New Roman" panose="02020603050405020304" pitchFamily="18" charset="0"/>
                <a:ea typeface="Calibri" panose="020F0502020204030204" pitchFamily="34" charset="0"/>
              </a:rPr>
              <a:t> DHCP-сервер </a:t>
            </a:r>
            <a:endParaRPr lang="en-US" sz="2800" dirty="0">
              <a:effectLst/>
              <a:latin typeface="Times New Roman" panose="02020603050405020304" pitchFamily="18" charset="0"/>
              <a:ea typeface="Calibri" panose="020F0502020204030204" pitchFamily="34" charset="0"/>
            </a:endParaRPr>
          </a:p>
          <a:p>
            <a:pPr marL="457200" indent="-457200" algn="just">
              <a:spcAft>
                <a:spcPts val="800"/>
              </a:spcAft>
              <a:buFont typeface="Arial" panose="020B0604020202020204" pitchFamily="34" charset="0"/>
              <a:buChar char="•"/>
            </a:pPr>
            <a:r>
              <a:rPr lang="ru-RU" sz="2800" dirty="0">
                <a:effectLst/>
                <a:latin typeface="Times New Roman" panose="02020603050405020304" pitchFamily="18" charset="0"/>
                <a:ea typeface="Calibri" panose="020F0502020204030204" pitchFamily="34" charset="0"/>
              </a:rPr>
              <a:t>выдает адрес клиенту на ограниченное время, что дает возможность впоследствии повторно использовать IP-адреса другими компьютерами. </a:t>
            </a:r>
            <a:endParaRPr lang="en-US" sz="2800" dirty="0">
              <a:effectLst/>
              <a:latin typeface="Times New Roman" panose="02020603050405020304" pitchFamily="18" charset="0"/>
              <a:ea typeface="Calibri" panose="020F0502020204030204" pitchFamily="34" charset="0"/>
            </a:endParaRPr>
          </a:p>
          <a:p>
            <a:pPr marL="457200" indent="-457200" algn="just">
              <a:spcAft>
                <a:spcPts val="800"/>
              </a:spcAft>
              <a:buFont typeface="Arial" panose="020B0604020202020204" pitchFamily="34" charset="0"/>
              <a:buChar char="•"/>
            </a:pPr>
            <a:r>
              <a:rPr lang="ru-RU" sz="2800" dirty="0">
                <a:effectLst/>
                <a:latin typeface="Times New Roman" panose="02020603050405020304" pitchFamily="18" charset="0"/>
                <a:ea typeface="Calibri" panose="020F0502020204030204" pitchFamily="34" charset="0"/>
              </a:rPr>
              <a:t>позволяет строить IP-сеть, количество узлов в которой намного превышает количество имеющихся в распоряжении администратора IP-адресов.</a:t>
            </a:r>
            <a:endParaRPr lang="ru-RU" sz="2800" dirty="0">
              <a:effectLst/>
              <a:latin typeface="Times New Roman" panose="02020603050405020304" pitchFamily="18" charset="0"/>
              <a:ea typeface="Times New Roman" panose="02020603050405020304" pitchFamily="18" charset="0"/>
            </a:endParaRPr>
          </a:p>
          <a:p>
            <a:pPr marL="457200" indent="-457200">
              <a:buFont typeface="Arial" panose="020B0604020202020204" pitchFamily="34" charset="0"/>
              <a:buChar char="•"/>
            </a:pPr>
            <a:r>
              <a:rPr lang="ru-RU" sz="2800" dirty="0">
                <a:effectLst/>
                <a:latin typeface="Times New Roman" panose="02020603050405020304" pitchFamily="18" charset="0"/>
                <a:ea typeface="Calibri" panose="020F0502020204030204" pitchFamily="34" charset="0"/>
              </a:rPr>
              <a:t>DHCP обеспечивает надежный и простой способ конфигурации сети TCP/IP, гарантируя отсутствие конфликтов адресов за счет централизованного управления их распределением. </a:t>
            </a:r>
            <a:endParaRPr lang="ru-RU" sz="2800" dirty="0"/>
          </a:p>
        </p:txBody>
      </p:sp>
    </p:spTree>
    <p:extLst>
      <p:ext uri="{BB962C8B-B14F-4D97-AF65-F5344CB8AC3E}">
        <p14:creationId xmlns:p14="http://schemas.microsoft.com/office/powerpoint/2010/main" val="4143111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043868-2A66-458C-9F72-0A3E15D194B3}"/>
              </a:ext>
            </a:extLst>
          </p:cNvPr>
          <p:cNvSpPr txBox="1"/>
          <p:nvPr/>
        </p:nvSpPr>
        <p:spPr>
          <a:xfrm>
            <a:off x="431320" y="1276709"/>
            <a:ext cx="11421374" cy="2800767"/>
          </a:xfrm>
          <a:prstGeom prst="rect">
            <a:avLst/>
          </a:prstGeom>
          <a:noFill/>
        </p:spPr>
        <p:txBody>
          <a:bodyPr wrap="square" rtlCol="0">
            <a:spAutoFit/>
          </a:bodyPr>
          <a:lstStyle/>
          <a:p>
            <a:pPr algn="ctr"/>
            <a:r>
              <a:rPr lang="ru-RU" sz="8800" b="1" i="1" dirty="0">
                <a:solidFill>
                  <a:srgbClr val="002060"/>
                </a:solidFill>
                <a:latin typeface="Bookman Old Style" panose="02050604050505020204" pitchFamily="18" charset="0"/>
              </a:rPr>
              <a:t>Спасибо за внимание</a:t>
            </a:r>
          </a:p>
        </p:txBody>
      </p:sp>
    </p:spTree>
    <p:extLst>
      <p:ext uri="{BB962C8B-B14F-4D97-AF65-F5344CB8AC3E}">
        <p14:creationId xmlns:p14="http://schemas.microsoft.com/office/powerpoint/2010/main" val="243088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023A8A-13B1-4C91-8DB5-7E9448D001BE}"/>
              </a:ext>
            </a:extLst>
          </p:cNvPr>
          <p:cNvSpPr txBox="1"/>
          <p:nvPr/>
        </p:nvSpPr>
        <p:spPr>
          <a:xfrm>
            <a:off x="457199" y="530480"/>
            <a:ext cx="10837333" cy="1569660"/>
          </a:xfrm>
          <a:prstGeom prst="rect">
            <a:avLst/>
          </a:prstGeom>
          <a:noFill/>
        </p:spPr>
        <p:txBody>
          <a:bodyPr wrap="square">
            <a:spAutoFit/>
          </a:bodyPr>
          <a:lstStyle/>
          <a:p>
            <a:pPr algn="just">
              <a:spcAft>
                <a:spcPts val="800"/>
              </a:spcAft>
            </a:pPr>
            <a:r>
              <a:rPr lang="ru-RU" sz="2400" b="1" i="1" dirty="0">
                <a:effectLst/>
                <a:latin typeface="Times New Roman" panose="02020603050405020304" pitchFamily="18" charset="0"/>
                <a:ea typeface="Calibri" panose="020F0502020204030204" pitchFamily="34" charset="0"/>
              </a:rPr>
              <a:t>Межсетевое взаимодействие </a:t>
            </a:r>
            <a:r>
              <a:rPr lang="ru-RU" sz="2400" dirty="0">
                <a:effectLst/>
                <a:latin typeface="Times New Roman" panose="02020603050405020304" pitchFamily="18" charset="0"/>
                <a:ea typeface="Calibri" panose="020F0502020204030204" pitchFamily="34" charset="0"/>
              </a:rPr>
              <a:t>— это основной принцип построения интернета. Локальные сети по всему миру объединены в глобальную, а передачу данных между этими сетями осуществляют магистральные и пограничные маршрутизаторы.</a:t>
            </a:r>
            <a:endParaRPr lang="ru-RU" sz="24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DB0E3D2D-0A07-44C2-9964-C21A7AD715FF}"/>
              </a:ext>
            </a:extLst>
          </p:cNvPr>
          <p:cNvSpPr txBox="1"/>
          <p:nvPr/>
        </p:nvSpPr>
        <p:spPr>
          <a:xfrm>
            <a:off x="457198" y="2408647"/>
            <a:ext cx="10837333" cy="2780248"/>
          </a:xfrm>
          <a:prstGeom prst="rect">
            <a:avLst/>
          </a:prstGeom>
          <a:noFill/>
        </p:spPr>
        <p:txBody>
          <a:bodyPr wrap="square">
            <a:spAutoFit/>
          </a:bodyPr>
          <a:lstStyle/>
          <a:p>
            <a:pPr algn="just">
              <a:spcAft>
                <a:spcPts val="800"/>
              </a:spcAft>
            </a:pPr>
            <a:r>
              <a:rPr lang="ru-RU" sz="2400" b="1" i="1" dirty="0">
                <a:latin typeface="Times New Roman" panose="02020603050405020304" pitchFamily="18" charset="0"/>
                <a:ea typeface="Calibri" panose="020F0502020204030204" pitchFamily="34" charset="0"/>
              </a:rPr>
              <a:t>У</a:t>
            </a:r>
            <a:r>
              <a:rPr lang="ru-RU" sz="2400" b="1" i="1" dirty="0">
                <a:effectLst/>
                <a:latin typeface="Times New Roman" panose="02020603050405020304" pitchFamily="18" charset="0"/>
                <a:ea typeface="Calibri" panose="020F0502020204030204" pitchFamily="34" charset="0"/>
              </a:rPr>
              <a:t>ровень межсетевого взаимодействия </a:t>
            </a:r>
            <a:r>
              <a:rPr lang="ru-RU" sz="2400" dirty="0">
                <a:effectLst/>
                <a:latin typeface="Times New Roman" panose="02020603050405020304" pitchFamily="18" charset="0"/>
                <a:ea typeface="Calibri" panose="020F0502020204030204" pitchFamily="34" charset="0"/>
              </a:rPr>
              <a:t> (сетевой уровень) -реализует концепцию передачи пакетов в режиме без установления соединений, то есть </a:t>
            </a:r>
            <a:r>
              <a:rPr lang="ru-RU" sz="2400" dirty="0" err="1">
                <a:effectLst/>
                <a:latin typeface="Times New Roman" panose="02020603050405020304" pitchFamily="18" charset="0"/>
                <a:ea typeface="Calibri" panose="020F0502020204030204" pitchFamily="34" charset="0"/>
              </a:rPr>
              <a:t>дейтаграммным</a:t>
            </a:r>
            <a:r>
              <a:rPr lang="ru-RU" sz="2400" dirty="0">
                <a:effectLst/>
                <a:latin typeface="Times New Roman" panose="02020603050405020304" pitchFamily="18" charset="0"/>
                <a:ea typeface="Calibri" panose="020F0502020204030204" pitchFamily="34" charset="0"/>
              </a:rPr>
              <a:t> способом. </a:t>
            </a:r>
          </a:p>
          <a:p>
            <a:pPr algn="just">
              <a:spcAft>
                <a:spcPts val="800"/>
              </a:spcAft>
            </a:pPr>
            <a:r>
              <a:rPr lang="ru-RU" sz="2400" dirty="0">
                <a:effectLst/>
                <a:latin typeface="Times New Roman" panose="02020603050405020304" pitchFamily="18" charset="0"/>
                <a:ea typeface="Calibri" panose="020F0502020204030204" pitchFamily="34" charset="0"/>
              </a:rPr>
              <a:t>Именно этот уровень </a:t>
            </a:r>
            <a:r>
              <a:rPr lang="ru-RU" sz="2400" i="1" u="sng" dirty="0">
                <a:effectLst/>
                <a:latin typeface="Times New Roman" panose="02020603050405020304" pitchFamily="18" charset="0"/>
                <a:ea typeface="Calibri" panose="020F0502020204030204" pitchFamily="34" charset="0"/>
              </a:rPr>
              <a:t>обеспечивает возможность перемещения пакетов по сети</a:t>
            </a:r>
            <a:r>
              <a:rPr lang="ru-RU" sz="2400" dirty="0">
                <a:effectLst/>
                <a:latin typeface="Times New Roman" panose="02020603050405020304" pitchFamily="18" charset="0"/>
                <a:ea typeface="Calibri" panose="020F0502020204030204" pitchFamily="34" charset="0"/>
              </a:rPr>
              <a:t>, используя тот маршрут, который в данный момент является наиболее рациональным. Этот уровень также называют </a:t>
            </a:r>
            <a:r>
              <a:rPr lang="ru-RU" sz="2400" b="1" i="1" dirty="0">
                <a:effectLst/>
                <a:latin typeface="Times New Roman" panose="02020603050405020304" pitchFamily="18" charset="0"/>
                <a:ea typeface="Calibri" panose="020F0502020204030204" pitchFamily="34" charset="0"/>
              </a:rPr>
              <a:t>уровнем </a:t>
            </a:r>
            <a:r>
              <a:rPr lang="ru-RU" sz="2400" b="1" i="1" dirty="0" err="1">
                <a:effectLst/>
                <a:latin typeface="Times New Roman" panose="02020603050405020304" pitchFamily="18" charset="0"/>
                <a:ea typeface="Calibri" panose="020F0502020204030204" pitchFamily="34" charset="0"/>
              </a:rPr>
              <a:t>internet</a:t>
            </a:r>
            <a:r>
              <a:rPr lang="ru-RU" sz="2400" dirty="0">
                <a:effectLst/>
                <a:latin typeface="Times New Roman" panose="02020603050405020304" pitchFamily="18" charset="0"/>
                <a:ea typeface="Calibri" panose="020F0502020204030204" pitchFamily="34" charset="0"/>
              </a:rPr>
              <a:t>, указывая, тем самым, на основную его функцию - передачу данных через составную сеть.</a:t>
            </a: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26001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D961B0-31DB-4AD4-9276-C23F8F4172CA}"/>
              </a:ext>
            </a:extLst>
          </p:cNvPr>
          <p:cNvSpPr txBox="1"/>
          <p:nvPr/>
        </p:nvSpPr>
        <p:spPr>
          <a:xfrm>
            <a:off x="3386666" y="481112"/>
            <a:ext cx="6096000" cy="769441"/>
          </a:xfrm>
          <a:prstGeom prst="rect">
            <a:avLst/>
          </a:prstGeom>
          <a:noFill/>
        </p:spPr>
        <p:txBody>
          <a:bodyPr wrap="square">
            <a:spAutoFit/>
          </a:bodyPr>
          <a:lstStyle/>
          <a:p>
            <a:pPr marL="342900" lvl="0" indent="-342900" algn="ctr">
              <a:spcAft>
                <a:spcPts val="800"/>
              </a:spcAft>
              <a:buFont typeface="+mj-lt"/>
              <a:buAutoNum type="arabicPeriod"/>
            </a:pPr>
            <a:r>
              <a:rPr lang="ru-RU" sz="4400" b="1" i="1" dirty="0">
                <a:solidFill>
                  <a:srgbClr val="002060"/>
                </a:solidFill>
                <a:effectLst/>
                <a:latin typeface="Times New Roman" panose="02020603050405020304" pitchFamily="18" charset="0"/>
                <a:ea typeface="Calibri" panose="020F0502020204030204" pitchFamily="34" charset="0"/>
              </a:rPr>
              <a:t>Протокол IP.</a:t>
            </a:r>
            <a:endParaRPr lang="ru-RU" sz="4400" b="1" i="1" dirty="0">
              <a:solidFill>
                <a:srgbClr val="002060"/>
              </a:solidFill>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7DB9A92B-CC03-4464-89FF-D712F6DE2342}"/>
              </a:ext>
            </a:extLst>
          </p:cNvPr>
          <p:cNvSpPr txBox="1"/>
          <p:nvPr/>
        </p:nvSpPr>
        <p:spPr>
          <a:xfrm>
            <a:off x="558799" y="1521486"/>
            <a:ext cx="11159068" cy="3539430"/>
          </a:xfrm>
          <a:prstGeom prst="rect">
            <a:avLst/>
          </a:prstGeom>
          <a:noFill/>
        </p:spPr>
        <p:txBody>
          <a:bodyPr wrap="square">
            <a:spAutoFit/>
          </a:bodyPr>
          <a:lstStyle/>
          <a:p>
            <a:pPr algn="just"/>
            <a:r>
              <a:rPr lang="ru-RU" sz="2800" dirty="0">
                <a:effectLst/>
                <a:latin typeface="Times New Roman" panose="02020603050405020304" pitchFamily="18" charset="0"/>
                <a:ea typeface="Calibri" panose="020F0502020204030204" pitchFamily="34" charset="0"/>
              </a:rPr>
              <a:t>Функции протокола IP определены в стандарте </a:t>
            </a:r>
            <a:r>
              <a:rPr lang="ru-RU" sz="2800" b="1" dirty="0">
                <a:effectLst/>
                <a:latin typeface="Times New Roman" panose="02020603050405020304" pitchFamily="18" charset="0"/>
                <a:ea typeface="Calibri" panose="020F0502020204030204" pitchFamily="34" charset="0"/>
              </a:rPr>
              <a:t>RFC-791 </a:t>
            </a:r>
            <a:r>
              <a:rPr lang="ru-RU" sz="2800" dirty="0">
                <a:effectLst/>
                <a:latin typeface="Times New Roman" panose="02020603050405020304" pitchFamily="18" charset="0"/>
                <a:ea typeface="Calibri" panose="020F0502020204030204" pitchFamily="34" charset="0"/>
              </a:rPr>
              <a:t>следующим образом: “Протокол IP обеспечивает передачу блоков данных, называемых дейтаграммами, от отправителя к получателям, где отправители и получатели являются компьютерами, идентифицируемыми адресами фиксированной длины (IP-адресами). Протокол IP обеспечивает при необходимости также фрагментацию и сборку дейтаграмм для передачи данных через сети с малым размером пакетов”.</a:t>
            </a:r>
            <a:endParaRPr lang="ru-RU" sz="2800" dirty="0"/>
          </a:p>
        </p:txBody>
      </p:sp>
    </p:spTree>
    <p:extLst>
      <p:ext uri="{BB962C8B-B14F-4D97-AF65-F5344CB8AC3E}">
        <p14:creationId xmlns:p14="http://schemas.microsoft.com/office/powerpoint/2010/main" val="168023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4A8DD8-032A-4C4D-B652-F65E1EF6D474}"/>
              </a:ext>
            </a:extLst>
          </p:cNvPr>
          <p:cNvSpPr txBox="1"/>
          <p:nvPr/>
        </p:nvSpPr>
        <p:spPr>
          <a:xfrm>
            <a:off x="372533" y="433569"/>
            <a:ext cx="11074400" cy="2677656"/>
          </a:xfrm>
          <a:prstGeom prst="rect">
            <a:avLst/>
          </a:prstGeom>
          <a:noFill/>
        </p:spPr>
        <p:txBody>
          <a:bodyPr wrap="square">
            <a:spAutoFit/>
          </a:bodyPr>
          <a:lstStyle/>
          <a:p>
            <a:r>
              <a:rPr lang="ru-RU" sz="2800" b="1" i="1" dirty="0">
                <a:effectLst/>
                <a:latin typeface="Times New Roman" panose="02020603050405020304" pitchFamily="18" charset="0"/>
                <a:ea typeface="Calibri" panose="020F0502020204030204" pitchFamily="34" charset="0"/>
              </a:rPr>
              <a:t>Протокол IP</a:t>
            </a:r>
            <a:r>
              <a:rPr lang="ru-RU" sz="2800" dirty="0">
                <a:effectLst/>
                <a:latin typeface="Times New Roman" panose="02020603050405020304" pitchFamily="18" charset="0"/>
                <a:ea typeface="Calibri" panose="020F0502020204030204" pitchFamily="34" charset="0"/>
              </a:rPr>
              <a:t> является </a:t>
            </a:r>
            <a:r>
              <a:rPr lang="ru-RU" sz="2800" i="1" dirty="0">
                <a:effectLst/>
                <a:latin typeface="Times New Roman" panose="02020603050405020304" pitchFamily="18" charset="0"/>
                <a:ea typeface="Calibri" panose="020F0502020204030204" pitchFamily="34" charset="0"/>
              </a:rPr>
              <a:t>ненадежным</a:t>
            </a:r>
            <a:r>
              <a:rPr lang="ru-RU" sz="2800" dirty="0">
                <a:effectLst/>
                <a:latin typeface="Times New Roman" panose="02020603050405020304" pitchFamily="18" charset="0"/>
                <a:ea typeface="Calibri" panose="020F0502020204030204" pitchFamily="34" charset="0"/>
              </a:rPr>
              <a:t> протоколом без установления соединения. Это означает, что протокол IP </a:t>
            </a:r>
            <a:r>
              <a:rPr lang="ru-RU" sz="2800" i="1" dirty="0">
                <a:effectLst/>
                <a:latin typeface="Times New Roman" panose="02020603050405020304" pitchFamily="18" charset="0"/>
                <a:ea typeface="Calibri" panose="020F0502020204030204" pitchFamily="34" charset="0"/>
              </a:rPr>
              <a:t>не подтверждает </a:t>
            </a:r>
            <a:r>
              <a:rPr lang="ru-RU" sz="2800" dirty="0">
                <a:effectLst/>
                <a:latin typeface="Times New Roman" panose="02020603050405020304" pitchFamily="18" charset="0"/>
                <a:ea typeface="Calibri" panose="020F0502020204030204" pitchFamily="34" charset="0"/>
              </a:rPr>
              <a:t>доставку данных, </a:t>
            </a:r>
            <a:r>
              <a:rPr lang="ru-RU" sz="2800" i="1" dirty="0">
                <a:effectLst/>
                <a:latin typeface="Times New Roman" panose="02020603050405020304" pitchFamily="18" charset="0"/>
                <a:ea typeface="Calibri" panose="020F0502020204030204" pitchFamily="34" charset="0"/>
              </a:rPr>
              <a:t>не контролирует </a:t>
            </a:r>
            <a:r>
              <a:rPr lang="ru-RU" sz="2800" dirty="0">
                <a:effectLst/>
                <a:latin typeface="Times New Roman" panose="02020603050405020304" pitchFamily="18" charset="0"/>
                <a:ea typeface="Calibri" panose="020F0502020204030204" pitchFamily="34" charset="0"/>
              </a:rPr>
              <a:t>целостность полученных данных и </a:t>
            </a:r>
            <a:r>
              <a:rPr lang="ru-RU" sz="2800" i="1" dirty="0">
                <a:effectLst/>
                <a:latin typeface="Times New Roman" panose="02020603050405020304" pitchFamily="18" charset="0"/>
                <a:ea typeface="Calibri" panose="020F0502020204030204" pitchFamily="34" charset="0"/>
              </a:rPr>
              <a:t>не производит операцию квитирования </a:t>
            </a:r>
            <a:r>
              <a:rPr lang="ru-RU" sz="2800" dirty="0">
                <a:effectLst/>
                <a:latin typeface="Times New Roman" panose="02020603050405020304" pitchFamily="18" charset="0"/>
                <a:ea typeface="Calibri" panose="020F0502020204030204" pitchFamily="34" charset="0"/>
              </a:rPr>
              <a:t>(</a:t>
            </a:r>
            <a:r>
              <a:rPr lang="ru-RU" sz="2800" dirty="0" err="1">
                <a:effectLst/>
                <a:latin typeface="Times New Roman" panose="02020603050405020304" pitchFamily="18" charset="0"/>
                <a:ea typeface="Calibri" panose="020F0502020204030204" pitchFamily="34" charset="0"/>
              </a:rPr>
              <a:t>handshaking</a:t>
            </a:r>
            <a:r>
              <a:rPr lang="ru-RU" sz="2800" dirty="0">
                <a:effectLst/>
                <a:latin typeface="Times New Roman" panose="02020603050405020304" pitchFamily="18" charset="0"/>
                <a:ea typeface="Calibri" panose="020F0502020204030204" pitchFamily="34" charset="0"/>
              </a:rPr>
              <a:t>) - обмена служебными сообщениями, подтверждающими установку соединения с узлом назначения и его готовность к приему данных.</a:t>
            </a:r>
            <a:endParaRPr lang="ru-RU" sz="2800" dirty="0"/>
          </a:p>
        </p:txBody>
      </p:sp>
      <p:sp>
        <p:nvSpPr>
          <p:cNvPr id="7" name="TextBox 6">
            <a:extLst>
              <a:ext uri="{FF2B5EF4-FFF2-40B4-BE49-F238E27FC236}">
                <a16:creationId xmlns:a16="http://schemas.microsoft.com/office/drawing/2014/main" id="{502771F8-371E-4D84-BC7B-3493BD66D396}"/>
              </a:ext>
            </a:extLst>
          </p:cNvPr>
          <p:cNvSpPr txBox="1"/>
          <p:nvPr/>
        </p:nvSpPr>
        <p:spPr>
          <a:xfrm>
            <a:off x="372533" y="3429000"/>
            <a:ext cx="9398000" cy="1815882"/>
          </a:xfrm>
          <a:prstGeom prst="rect">
            <a:avLst/>
          </a:prstGeom>
          <a:noFill/>
        </p:spPr>
        <p:txBody>
          <a:bodyPr wrap="square">
            <a:spAutoFit/>
          </a:bodyPr>
          <a:lstStyle/>
          <a:p>
            <a:r>
              <a:rPr lang="ru-RU" sz="2800" dirty="0">
                <a:effectLst/>
                <a:latin typeface="Times New Roman" panose="02020603050405020304" pitchFamily="18" charset="0"/>
                <a:ea typeface="Calibri" panose="020F0502020204030204" pitchFamily="34" charset="0"/>
              </a:rPr>
              <a:t>Одна из </a:t>
            </a:r>
            <a:r>
              <a:rPr lang="ru-RU" sz="2800" b="1" i="1" dirty="0">
                <a:effectLst/>
                <a:latin typeface="Times New Roman" panose="02020603050405020304" pitchFamily="18" charset="0"/>
                <a:ea typeface="Calibri" panose="020F0502020204030204" pitchFamily="34" charset="0"/>
              </a:rPr>
              <a:t>основных задач</a:t>
            </a:r>
            <a:r>
              <a:rPr lang="ru-RU" sz="2800" dirty="0">
                <a:effectLst/>
                <a:latin typeface="Times New Roman" panose="02020603050405020304" pitchFamily="18" charset="0"/>
                <a:ea typeface="Calibri" panose="020F0502020204030204" pitchFamily="34" charset="0"/>
              </a:rPr>
              <a:t>, решаемых протоколом IP, - маршрутизация дейтаграмм, т.е. определение пути следования дейтаграммы от одного узла сети к другому на основании адреса получателя</a:t>
            </a:r>
            <a:endParaRPr lang="ru-RU" sz="2800" dirty="0"/>
          </a:p>
        </p:txBody>
      </p:sp>
    </p:spTree>
    <p:extLst>
      <p:ext uri="{BB962C8B-B14F-4D97-AF65-F5344CB8AC3E}">
        <p14:creationId xmlns:p14="http://schemas.microsoft.com/office/powerpoint/2010/main" val="1104713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33B2D6-F765-400E-BAC1-C177C4A0C9EF}"/>
              </a:ext>
            </a:extLst>
          </p:cNvPr>
          <p:cNvSpPr txBox="1"/>
          <p:nvPr/>
        </p:nvSpPr>
        <p:spPr>
          <a:xfrm>
            <a:off x="254000" y="274731"/>
            <a:ext cx="11345334" cy="5037276"/>
          </a:xfrm>
          <a:prstGeom prst="rect">
            <a:avLst/>
          </a:prstGeom>
          <a:noFill/>
        </p:spPr>
        <p:txBody>
          <a:bodyPr wrap="square">
            <a:spAutoFit/>
          </a:bodyPr>
          <a:lstStyle/>
          <a:p>
            <a:pPr algn="just">
              <a:spcAft>
                <a:spcPts val="800"/>
              </a:spcAft>
            </a:pPr>
            <a:r>
              <a:rPr lang="ru-RU" sz="2400" b="1" i="1" dirty="0">
                <a:effectLst/>
                <a:latin typeface="Times New Roman" panose="02020603050405020304" pitchFamily="18" charset="0"/>
                <a:ea typeface="Calibri" panose="020F0502020204030204" pitchFamily="34" charset="0"/>
              </a:rPr>
              <a:t>Общий сценарий работы </a:t>
            </a:r>
            <a:r>
              <a:rPr lang="ru-RU" sz="2400" dirty="0">
                <a:effectLst/>
                <a:latin typeface="Times New Roman" panose="02020603050405020304" pitchFamily="18" charset="0"/>
                <a:ea typeface="Calibri" panose="020F0502020204030204" pitchFamily="34" charset="0"/>
              </a:rPr>
              <a:t>модуля IP на каком-либо узле сети, принимающего дейтаграмму из сети, таков:</a:t>
            </a:r>
            <a:endParaRPr lang="ru-RU" sz="2400" dirty="0">
              <a:effectLst/>
              <a:latin typeface="Times New Roman" panose="02020603050405020304" pitchFamily="18" charset="0"/>
              <a:ea typeface="Times New Roman" panose="02020603050405020304" pitchFamily="18" charset="0"/>
            </a:endParaRPr>
          </a:p>
          <a:p>
            <a:pPr marL="342900" lvl="0" indent="-342900" algn="just">
              <a:spcAft>
                <a:spcPts val="800"/>
              </a:spcAft>
              <a:buFont typeface="Symbol" panose="05050102010706020507" pitchFamily="18" charset="2"/>
              <a:buChar char=""/>
            </a:pPr>
            <a:r>
              <a:rPr lang="ru-RU" sz="2400" dirty="0">
                <a:effectLst/>
                <a:latin typeface="Times New Roman" panose="02020603050405020304" pitchFamily="18" charset="0"/>
                <a:ea typeface="Calibri" panose="020F0502020204030204" pitchFamily="34" charset="0"/>
              </a:rPr>
              <a:t>с одного из интерфейсов уровня доступа к среде передачи (например, с Ethernet-интерфейса) в модуль IP поступает дейтаграмма;</a:t>
            </a:r>
            <a:endParaRPr lang="ru-RU" sz="2400" dirty="0">
              <a:effectLst/>
              <a:latin typeface="Times New Roman" panose="02020603050405020304" pitchFamily="18" charset="0"/>
              <a:ea typeface="Times New Roman" panose="02020603050405020304" pitchFamily="18" charset="0"/>
            </a:endParaRPr>
          </a:p>
          <a:p>
            <a:pPr marL="342900" lvl="0" indent="-342900" algn="just">
              <a:spcAft>
                <a:spcPts val="800"/>
              </a:spcAft>
              <a:buFont typeface="Symbol" panose="05050102010706020507" pitchFamily="18" charset="2"/>
              <a:buChar char=""/>
            </a:pPr>
            <a:r>
              <a:rPr lang="ru-RU" sz="2400" dirty="0">
                <a:effectLst/>
                <a:latin typeface="Times New Roman" panose="02020603050405020304" pitchFamily="18" charset="0"/>
                <a:ea typeface="Calibri" panose="020F0502020204030204" pitchFamily="34" charset="0"/>
              </a:rPr>
              <a:t>модуль IP анализирует заголовок дейтаграммы;</a:t>
            </a:r>
            <a:endParaRPr lang="ru-RU" sz="2400" dirty="0">
              <a:effectLst/>
              <a:latin typeface="Times New Roman" panose="02020603050405020304" pitchFamily="18" charset="0"/>
              <a:ea typeface="Times New Roman" panose="02020603050405020304" pitchFamily="18" charset="0"/>
            </a:endParaRPr>
          </a:p>
          <a:p>
            <a:pPr marL="342900" lvl="0" indent="-342900" algn="just">
              <a:spcAft>
                <a:spcPts val="800"/>
              </a:spcAft>
              <a:buFont typeface="Symbol" panose="05050102010706020507" pitchFamily="18" charset="2"/>
              <a:buChar char=""/>
            </a:pPr>
            <a:r>
              <a:rPr lang="ru-RU" sz="2400" dirty="0">
                <a:effectLst/>
                <a:latin typeface="Times New Roman" panose="02020603050405020304" pitchFamily="18" charset="0"/>
                <a:ea typeface="Calibri" panose="020F0502020204030204" pitchFamily="34" charset="0"/>
              </a:rPr>
              <a:t>если пунктом назначения дейтаграммы является данный компьютер:</a:t>
            </a:r>
            <a:endParaRPr lang="ru-RU" sz="2400" dirty="0">
              <a:effectLst/>
              <a:latin typeface="Times New Roman" panose="02020603050405020304" pitchFamily="18" charset="0"/>
              <a:ea typeface="Times New Roman" panose="02020603050405020304" pitchFamily="18" charset="0"/>
            </a:endParaRPr>
          </a:p>
          <a:p>
            <a:pPr marL="342900" lvl="0" indent="-342900" algn="just">
              <a:spcAft>
                <a:spcPts val="800"/>
              </a:spcAft>
              <a:buFont typeface="Symbol" panose="05050102010706020507" pitchFamily="18" charset="2"/>
              <a:buChar char=""/>
            </a:pPr>
            <a:r>
              <a:rPr lang="ru-RU" sz="2400" dirty="0">
                <a:effectLst/>
                <a:latin typeface="Times New Roman" panose="02020603050405020304" pitchFamily="18" charset="0"/>
                <a:ea typeface="Calibri" panose="020F0502020204030204" pitchFamily="34" charset="0"/>
              </a:rPr>
              <a:t>если дейтаграмма является фрагментом большей дейтаграммы, ожидаются остальные фрагменты, после чего из них собирается исходная большая дейтаграмма;</a:t>
            </a:r>
            <a:endParaRPr lang="ru-RU" sz="2400" dirty="0">
              <a:effectLst/>
              <a:latin typeface="Times New Roman" panose="02020603050405020304" pitchFamily="18" charset="0"/>
              <a:ea typeface="Times New Roman" panose="02020603050405020304" pitchFamily="18" charset="0"/>
            </a:endParaRPr>
          </a:p>
          <a:p>
            <a:pPr marL="342900" lvl="0" indent="-342900" algn="just">
              <a:spcAft>
                <a:spcPts val="800"/>
              </a:spcAft>
              <a:buFont typeface="Symbol" panose="05050102010706020507" pitchFamily="18" charset="2"/>
              <a:buChar char=""/>
            </a:pPr>
            <a:r>
              <a:rPr lang="ru-RU" sz="2400" dirty="0">
                <a:effectLst/>
                <a:latin typeface="Times New Roman" panose="02020603050405020304" pitchFamily="18" charset="0"/>
                <a:ea typeface="Calibri" panose="020F0502020204030204" pitchFamily="34" charset="0"/>
              </a:rPr>
              <a:t>из дейтаграммы извлекаются данные и направляются на обработку одному из протоколов вышележащего уровня (какому именно - указывается в заголовке дейтаграммы);</a:t>
            </a: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60333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E0D52-C65F-4361-B728-26C5F981CD21}"/>
              </a:ext>
            </a:extLst>
          </p:cNvPr>
          <p:cNvSpPr txBox="1"/>
          <p:nvPr/>
        </p:nvSpPr>
        <p:spPr>
          <a:xfrm>
            <a:off x="355599" y="664141"/>
            <a:ext cx="11159067" cy="4360168"/>
          </a:xfrm>
          <a:prstGeom prst="rect">
            <a:avLst/>
          </a:prstGeom>
          <a:noFill/>
        </p:spPr>
        <p:txBody>
          <a:bodyPr wrap="square">
            <a:spAutoFit/>
          </a:bodyPr>
          <a:lstStyle/>
          <a:p>
            <a:pPr marL="342900" marR="0" lvl="0" indent="-342900" algn="just" defTabSz="914400" rtl="0" eaLnBrk="1" fontAlgn="auto" latinLnBrk="0" hangingPunct="1">
              <a:lnSpc>
                <a:spcPct val="100000"/>
              </a:lnSpc>
              <a:spcBef>
                <a:spcPts val="0"/>
              </a:spcBef>
              <a:spcAft>
                <a:spcPts val="800"/>
              </a:spcAft>
              <a:buClrTx/>
              <a:buSzTx/>
              <a:buFont typeface="Symbol" panose="05050102010706020507" pitchFamily="18" charset="2"/>
              <a:buChar char=""/>
              <a:tabLst/>
              <a:defRPr/>
            </a:pPr>
            <a:r>
              <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если дейтаграмма не направлена ни на один из IP-адресов данного узла, то дальнейшие действия зависят от того, разрешена или запрещена ретрансляция (</a:t>
            </a:r>
            <a:r>
              <a:rPr kumimoji="0" lang="ru-RU" sz="24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mn-cs"/>
              </a:rPr>
              <a:t>forwarding</a:t>
            </a:r>
            <a:r>
              <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“чужих” дейтаграмм;</a:t>
            </a:r>
            <a:endPar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1" fontAlgn="auto" latinLnBrk="0" hangingPunct="1">
              <a:lnSpc>
                <a:spcPct val="100000"/>
              </a:lnSpc>
              <a:spcBef>
                <a:spcPts val="0"/>
              </a:spcBef>
              <a:spcAft>
                <a:spcPts val="800"/>
              </a:spcAft>
              <a:buClrTx/>
              <a:buSzTx/>
              <a:buFont typeface="Symbol" panose="05050102010706020507" pitchFamily="18" charset="2"/>
              <a:buChar char=""/>
              <a:tabLst/>
              <a:defRPr/>
            </a:pPr>
            <a:r>
              <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если ретрансляция разрешена, то определяются следующий узел сети, на который должна быть переправлена дейтаграмма для доставки ее по назначению, и интерфейс нижнего уровня, после чего дейтаграмма передается на нижний уровень этому интерфейсу для отправки; при необходимости может быть произведена фрагментация дейтаграммы;</a:t>
            </a:r>
            <a:endPar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342900" marR="0" lvl="0" indent="-342900" algn="just" defTabSz="914400" rtl="0" eaLnBrk="1" fontAlgn="auto" latinLnBrk="0" hangingPunct="1">
              <a:lnSpc>
                <a:spcPct val="100000"/>
              </a:lnSpc>
              <a:spcBef>
                <a:spcPts val="0"/>
              </a:spcBef>
              <a:spcAft>
                <a:spcPts val="800"/>
              </a:spcAft>
              <a:buClrTx/>
              <a:buSzTx/>
              <a:buFont typeface="Symbol" panose="05050102010706020507" pitchFamily="18" charset="2"/>
              <a:buChar char=""/>
              <a:tabLst/>
              <a:defRPr/>
            </a:pPr>
            <a:r>
              <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если же дейтаграмма ошибочна или по каким-либо причинам не может быть доставлена, она уничтожается; при этом, как правило, отправителю дейтаграммы отсылается ICMP-сообщение об ошибке.</a:t>
            </a:r>
            <a:endParaRPr kumimoji="0" lang="ru-RU"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34922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19D710-4132-4D9B-B860-F34049CDFF48}"/>
              </a:ext>
            </a:extLst>
          </p:cNvPr>
          <p:cNvSpPr txBox="1"/>
          <p:nvPr/>
        </p:nvSpPr>
        <p:spPr>
          <a:xfrm>
            <a:off x="347133" y="246209"/>
            <a:ext cx="11497733" cy="5570756"/>
          </a:xfrm>
          <a:prstGeom prst="rect">
            <a:avLst/>
          </a:prstGeom>
          <a:noFill/>
        </p:spPr>
        <p:txBody>
          <a:bodyPr wrap="square">
            <a:spAutoFit/>
          </a:bodyPr>
          <a:lstStyle/>
          <a:p>
            <a:pPr algn="just">
              <a:spcAft>
                <a:spcPts val="800"/>
              </a:spcAft>
            </a:pPr>
            <a:r>
              <a:rPr lang="ru-RU" sz="2400" dirty="0">
                <a:effectLst/>
                <a:latin typeface="Times New Roman" panose="02020603050405020304" pitchFamily="18" charset="0"/>
                <a:ea typeface="Calibri" panose="020F0502020204030204" pitchFamily="34" charset="0"/>
              </a:rPr>
              <a:t>При получении данных от вышестоящего уровня для отправки их по сети IP-модуль формирует дейтаграмму с этими данными, в заголовок которой заносятся адреса отправителя и получателя (также полученные от транспортного уровня) и другая информация; после чего выполняются следующие шаги:</a:t>
            </a:r>
            <a:endParaRPr lang="ru-RU" sz="2400" dirty="0">
              <a:effectLst/>
              <a:latin typeface="Times New Roman" panose="02020603050405020304" pitchFamily="18" charset="0"/>
              <a:ea typeface="Times New Roman" panose="02020603050405020304" pitchFamily="18" charset="0"/>
            </a:endParaRPr>
          </a:p>
          <a:p>
            <a:pPr marL="342900" lvl="0" indent="-342900" algn="just">
              <a:spcAft>
                <a:spcPts val="800"/>
              </a:spcAft>
              <a:buFont typeface="Symbol" panose="05050102010706020507" pitchFamily="18" charset="2"/>
              <a:buChar char=""/>
            </a:pPr>
            <a:r>
              <a:rPr lang="ru-RU" sz="2400" dirty="0">
                <a:effectLst/>
                <a:latin typeface="Times New Roman" panose="02020603050405020304" pitchFamily="18" charset="0"/>
                <a:ea typeface="Calibri" panose="020F0502020204030204" pitchFamily="34" charset="0"/>
              </a:rPr>
              <a:t>если дейтаграмма предназначена этому же узлу, из нее извлекаются данные и направляются на обработку одному из протоколов транспортного уровня (какому именно - указывается в заголовке дейтаграммы);</a:t>
            </a:r>
            <a:endParaRPr lang="ru-RU" sz="2400" dirty="0">
              <a:effectLst/>
              <a:latin typeface="Times New Roman" panose="02020603050405020304" pitchFamily="18" charset="0"/>
              <a:ea typeface="Times New Roman" panose="02020603050405020304" pitchFamily="18" charset="0"/>
            </a:endParaRPr>
          </a:p>
          <a:p>
            <a:pPr marL="342900" lvl="0" indent="-342900" algn="just">
              <a:spcAft>
                <a:spcPts val="800"/>
              </a:spcAft>
              <a:buFont typeface="Symbol" panose="05050102010706020507" pitchFamily="18" charset="2"/>
              <a:buChar char=""/>
            </a:pPr>
            <a:r>
              <a:rPr lang="ru-RU" sz="2400" dirty="0">
                <a:effectLst/>
                <a:latin typeface="Times New Roman" panose="02020603050405020304" pitchFamily="18" charset="0"/>
                <a:ea typeface="Calibri" panose="020F0502020204030204" pitchFamily="34" charset="0"/>
              </a:rPr>
              <a:t>если дейтаграмма не направлена ни на один из IP-адресов данного узла, то определяются следующий узел сети, на который должна быть переправлена дейтаграмма для доставки ее по назначению, и интерфейс нижнего уровня, после чего дейтаграмма передается на нижний уровень этому интерфейсу для отправки; при необходимости может быть произведена фрагментация дейтаграммы;</a:t>
            </a:r>
            <a:endParaRPr lang="ru-RU" sz="2400" dirty="0">
              <a:effectLst/>
              <a:latin typeface="Times New Roman" panose="02020603050405020304" pitchFamily="18" charset="0"/>
              <a:ea typeface="Times New Roman" panose="02020603050405020304" pitchFamily="18" charset="0"/>
            </a:endParaRPr>
          </a:p>
          <a:p>
            <a:pPr marL="342900" lvl="0" indent="-342900" algn="just">
              <a:spcAft>
                <a:spcPts val="800"/>
              </a:spcAft>
              <a:buFont typeface="Symbol" panose="05050102010706020507" pitchFamily="18" charset="2"/>
              <a:buChar char=""/>
            </a:pPr>
            <a:r>
              <a:rPr lang="ru-RU" sz="2400" dirty="0">
                <a:effectLst/>
                <a:latin typeface="Times New Roman" panose="02020603050405020304" pitchFamily="18" charset="0"/>
                <a:ea typeface="Calibri" panose="020F0502020204030204" pitchFamily="34" charset="0"/>
              </a:rPr>
              <a:t>если же дейтаграмма ошибочна или по каким-либо причинам не может быть доставлена, она уничтожается.</a:t>
            </a: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54151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8A0243-291C-4F94-8B06-D63D5431BAA3}"/>
              </a:ext>
            </a:extLst>
          </p:cNvPr>
          <p:cNvSpPr txBox="1"/>
          <p:nvPr/>
        </p:nvSpPr>
        <p:spPr>
          <a:xfrm>
            <a:off x="2099734" y="464179"/>
            <a:ext cx="6096000" cy="646331"/>
          </a:xfrm>
          <a:prstGeom prst="rect">
            <a:avLst/>
          </a:prstGeom>
          <a:noFill/>
        </p:spPr>
        <p:txBody>
          <a:bodyPr wrap="square">
            <a:spAutoFit/>
          </a:bodyPr>
          <a:lstStyle/>
          <a:p>
            <a:pPr lvl="0" algn="ctr">
              <a:spcAft>
                <a:spcPts val="800"/>
              </a:spcAft>
            </a:pPr>
            <a:r>
              <a:rPr lang="ru-RU" sz="3600" b="1" i="1" dirty="0">
                <a:solidFill>
                  <a:srgbClr val="002060"/>
                </a:solidFill>
                <a:effectLst/>
                <a:latin typeface="Times New Roman" panose="02020603050405020304" pitchFamily="18" charset="0"/>
                <a:ea typeface="Calibri" panose="020F0502020204030204" pitchFamily="34" charset="0"/>
              </a:rPr>
              <a:t>2.   Протокол ICMP.</a:t>
            </a:r>
            <a:endParaRPr lang="ru-RU" sz="3600" i="1" dirty="0">
              <a:solidFill>
                <a:srgbClr val="00206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D69AA6E4-2D84-483D-A3B3-D5806BFEC6F9}"/>
              </a:ext>
            </a:extLst>
          </p:cNvPr>
          <p:cNvSpPr txBox="1"/>
          <p:nvPr/>
        </p:nvSpPr>
        <p:spPr>
          <a:xfrm>
            <a:off x="389465" y="1449569"/>
            <a:ext cx="11057467" cy="2677656"/>
          </a:xfrm>
          <a:prstGeom prst="rect">
            <a:avLst/>
          </a:prstGeom>
          <a:noFill/>
        </p:spPr>
        <p:txBody>
          <a:bodyPr wrap="square">
            <a:spAutoFit/>
          </a:bodyPr>
          <a:lstStyle/>
          <a:p>
            <a:pPr algn="just">
              <a:spcAft>
                <a:spcPts val="800"/>
              </a:spcAft>
            </a:pPr>
            <a:r>
              <a:rPr lang="ru-RU" sz="2800" b="1" i="1" dirty="0">
                <a:effectLst/>
                <a:latin typeface="Times New Roman" panose="02020603050405020304" pitchFamily="18" charset="0"/>
                <a:ea typeface="Calibri" panose="020F0502020204030204" pitchFamily="34" charset="0"/>
              </a:rPr>
              <a:t>Протокол обмена управляющими сообщениями ICMP</a:t>
            </a:r>
            <a:r>
              <a:rPr lang="ru-RU" sz="2800" dirty="0">
                <a:effectLst/>
                <a:latin typeface="Times New Roman" panose="02020603050405020304" pitchFamily="18" charset="0"/>
                <a:ea typeface="Calibri" panose="020F0502020204030204" pitchFamily="34" charset="0"/>
              </a:rPr>
              <a:t> (Internet Control Message Protocol) позволяет маршрутизатору сообщить конечному узлу об ошибках, с которыми </a:t>
            </a:r>
            <a:r>
              <a:rPr lang="ru-RU" sz="2800" dirty="0" err="1">
                <a:effectLst/>
                <a:latin typeface="Times New Roman" panose="02020603050405020304" pitchFamily="18" charset="0"/>
                <a:ea typeface="Calibri" panose="020F0502020204030204" pitchFamily="34" charset="0"/>
              </a:rPr>
              <a:t>машрутизатор</a:t>
            </a:r>
            <a:r>
              <a:rPr lang="ru-RU" sz="2800" dirty="0">
                <a:effectLst/>
                <a:latin typeface="Times New Roman" panose="02020603050405020304" pitchFamily="18" charset="0"/>
                <a:ea typeface="Calibri" panose="020F0502020204030204" pitchFamily="34" charset="0"/>
              </a:rPr>
              <a:t> столкнулся при передаче какого-либо IP-пакета от данного конечного узла. Протокол ICMP описан в RFC 792 и является стандартом Интернета. Текущая версия ICMP для IPv4 называется ICMPv4. </a:t>
            </a:r>
            <a:endParaRPr lang="ru-RU"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2625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8EF749-FC8B-49D9-9EAC-002A180F5947}"/>
              </a:ext>
            </a:extLst>
          </p:cNvPr>
          <p:cNvSpPr txBox="1"/>
          <p:nvPr/>
        </p:nvSpPr>
        <p:spPr>
          <a:xfrm>
            <a:off x="440265" y="395013"/>
            <a:ext cx="11226801" cy="1815882"/>
          </a:xfrm>
          <a:prstGeom prst="rect">
            <a:avLst/>
          </a:prstGeom>
          <a:noFill/>
        </p:spPr>
        <p:txBody>
          <a:bodyPr wrap="square">
            <a:spAutoFit/>
          </a:bodyPr>
          <a:lstStyle/>
          <a:p>
            <a:pPr algn="just">
              <a:spcAft>
                <a:spcPts val="800"/>
              </a:spcAft>
            </a:pPr>
            <a:r>
              <a:rPr lang="ru-RU" sz="2800" b="1" i="1" dirty="0">
                <a:effectLst/>
                <a:latin typeface="Times New Roman" panose="02020603050405020304" pitchFamily="18" charset="0"/>
                <a:ea typeface="Calibri" panose="020F0502020204030204" pitchFamily="34" charset="0"/>
              </a:rPr>
              <a:t>Протокол ICMP</a:t>
            </a:r>
            <a:r>
              <a:rPr lang="ru-RU" sz="2800" dirty="0">
                <a:effectLst/>
                <a:latin typeface="Times New Roman" panose="02020603050405020304" pitchFamily="18" charset="0"/>
                <a:ea typeface="Calibri" panose="020F0502020204030204" pitchFamily="34" charset="0"/>
              </a:rPr>
              <a:t> - это протокол сообщения об ошибках, а не протокол коррекции ошибок. Конечный узел может предпринять некоторые действия для того, чтобы ошибка больше не возникала, но эти действия протоколом ICMP не регламентируются. </a:t>
            </a:r>
            <a:endParaRPr lang="ru-RU" sz="2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2E0DE901-031E-4D92-ADC7-977AD0B3B8A0}"/>
              </a:ext>
            </a:extLst>
          </p:cNvPr>
          <p:cNvSpPr txBox="1"/>
          <p:nvPr/>
        </p:nvSpPr>
        <p:spPr>
          <a:xfrm>
            <a:off x="440265" y="2606401"/>
            <a:ext cx="11006668" cy="2677656"/>
          </a:xfrm>
          <a:prstGeom prst="rect">
            <a:avLst/>
          </a:prstGeom>
          <a:noFill/>
        </p:spPr>
        <p:txBody>
          <a:bodyPr wrap="square">
            <a:spAutoFit/>
          </a:bodyPr>
          <a:lstStyle/>
          <a:p>
            <a:pPr algn="just">
              <a:spcAft>
                <a:spcPts val="800"/>
              </a:spcAft>
            </a:pPr>
            <a:r>
              <a:rPr lang="ru-RU" sz="2400" dirty="0">
                <a:effectLst/>
                <a:latin typeface="Times New Roman" panose="02020603050405020304" pitchFamily="18" charset="0"/>
                <a:ea typeface="Calibri" panose="020F0502020204030204" pitchFamily="34" charset="0"/>
              </a:rPr>
              <a:t>Каждое сообщение протокола ICMP передается по сети внутри пакета IP. Пакеты IP с сообщениями ICMP маршрутизируются точно так же, как и любые другие пакеты, без приоритетов, поэтому они также могут теряться. Кроме того, в загруженной сети они могут вызывать дополнительную загрузку маршрутизаторов. Для того, чтобы не вызывать лавины сообщения об ошибках, потери пакетов IP, переносящих сообщения ICMP об ошибках, не могут порождать новые сообщения ICMP. </a:t>
            </a: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64253017"/>
      </p:ext>
    </p:extLst>
  </p:cSld>
  <p:clrMapOvr>
    <a:masterClrMapping/>
  </p:clrMapOvr>
</p:sld>
</file>

<file path=ppt/theme/theme1.xml><?xml version="1.0" encoding="utf-8"?>
<a:theme xmlns:a="http://schemas.openxmlformats.org/drawingml/2006/main" name="IKT_02">
  <a:themeElements>
    <a:clrScheme name="Другая 10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D3B05"/>
      </a:hlink>
      <a:folHlink>
        <a:srgbClr val="D99694"/>
      </a:folHlink>
    </a:clrScheme>
    <a:fontScheme name="Другая 1">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IKT_02</Template>
  <TotalTime>215</TotalTime>
  <Words>1322</Words>
  <Application>Microsoft Office PowerPoint</Application>
  <PresentationFormat>Широкоэкранный</PresentationFormat>
  <Paragraphs>63</Paragraphs>
  <Slides>16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16</vt:i4>
      </vt:variant>
    </vt:vector>
  </HeadingPairs>
  <TitlesOfParts>
    <vt:vector size="21" baseType="lpstr">
      <vt:lpstr>Arial</vt:lpstr>
      <vt:lpstr>Bookman Old Style</vt:lpstr>
      <vt:lpstr>Symbol</vt:lpstr>
      <vt:lpstr>Times New Roman</vt:lpstr>
      <vt:lpstr>IKT_02</vt:lpstr>
      <vt:lpstr>Прикладной уровень стека TCP/IP. Система DNS. Протоколы DHCP</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Назначение IP-адресов.  Деление сети на подсети</dc:title>
  <dc:creator>E-group</dc:creator>
  <cp:lastModifiedBy>Student419</cp:lastModifiedBy>
  <cp:revision>6</cp:revision>
  <dcterms:created xsi:type="dcterms:W3CDTF">2021-10-18T20:09:37Z</dcterms:created>
  <dcterms:modified xsi:type="dcterms:W3CDTF">2022-02-15T07:38:27Z</dcterms:modified>
</cp:coreProperties>
</file>