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audio2.wav" ContentType="audio/wav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3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7" r:id="rId4"/>
    <p:sldId id="296" r:id="rId5"/>
    <p:sldId id="269" r:id="rId6"/>
    <p:sldId id="272" r:id="rId7"/>
    <p:sldId id="302" r:id="rId8"/>
    <p:sldId id="301" r:id="rId9"/>
    <p:sldId id="268" r:id="rId10"/>
    <p:sldId id="273" r:id="rId11"/>
    <p:sldId id="274" r:id="rId12"/>
    <p:sldId id="275" r:id="rId13"/>
    <p:sldId id="303" r:id="rId14"/>
    <p:sldId id="266" r:id="rId15"/>
    <p:sldId id="276" r:id="rId16"/>
    <p:sldId id="277" r:id="rId17"/>
    <p:sldId id="289" r:id="rId18"/>
    <p:sldId id="293" r:id="rId19"/>
    <p:sldId id="297" r:id="rId20"/>
    <p:sldId id="298" r:id="rId21"/>
    <p:sldId id="299" r:id="rId22"/>
    <p:sldId id="30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Rg st="1" end="1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66FF33"/>
    <a:srgbClr val="FF99FF"/>
    <a:srgbClr val="33CCFF"/>
    <a:srgbClr val="FFFF00"/>
    <a:srgbClr val="FF5050"/>
    <a:srgbClr val="000066"/>
    <a:srgbClr val="CC0099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5" autoAdjust="0"/>
  </p:normalViewPr>
  <p:slideViewPr>
    <p:cSldViewPr>
      <p:cViewPr varScale="1">
        <p:scale>
          <a:sx n="68" d="100"/>
          <a:sy n="68" d="100"/>
        </p:scale>
        <p:origin x="1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F0372-187F-4FCC-86CD-3FF7EA325C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D218CEF-AA91-48E0-BE61-84B9F76DD483}">
      <dgm:prSet custT="1"/>
      <dgm:spPr>
        <a:noFill/>
        <a:ln>
          <a:noFill/>
        </a:ln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algn="ctr" rtl="0"/>
          <a:r>
            <a:rPr lang="ru-RU" sz="4400" b="1" cap="none" spc="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Техника</a:t>
          </a:r>
          <a:r>
            <a:rPr lang="ru-RU" sz="4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ru-RU" sz="4400" b="1" cap="none" spc="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безопасности</a:t>
          </a:r>
          <a:endParaRPr lang="ru-RU" sz="4400" b="1" cap="none" spc="50" dirty="0">
            <a:ln w="11430"/>
            <a:solidFill>
              <a:srgbClr val="003300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31C99F03-4754-48DB-9BF4-58BD3C97126F}" type="parTrans" cxnId="{D7FE0A30-0471-49AA-BF70-9619591EBCA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ru-RU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42F806F-D083-49D6-80EA-EFE7866A2433}" type="sibTrans" cxnId="{D7FE0A30-0471-49AA-BF70-9619591EBCA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ru-RU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D48D328A-3152-4974-867F-4F85BB3C7193}">
      <dgm:prSet/>
      <dgm:spPr>
        <a:noFill/>
        <a:ln>
          <a:noFill/>
        </a:ln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algn="ctr" rtl="0"/>
          <a:r>
            <a:rPr lang="ru-RU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при работе на компьютере </a:t>
          </a:r>
        </a:p>
      </dgm:t>
    </dgm:pt>
    <dgm:pt modelId="{35B4CEDE-B87C-4B2B-8EC3-C08FF7AC1762}" type="parTrans" cxnId="{55BFA5A9-1CF1-4D4F-8E8C-D76DCF7849DB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ru-RU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98B39FEC-258A-44A2-A156-1DA9E2E316C8}" type="sibTrans" cxnId="{55BFA5A9-1CF1-4D4F-8E8C-D76DCF7849DB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ru-RU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353FF40-521B-4898-8726-0A437DB8D843}" type="pres">
      <dgm:prSet presAssocID="{EBBF0372-187F-4FCC-86CD-3FF7EA325C63}" presName="linear" presStyleCnt="0">
        <dgm:presLayoutVars>
          <dgm:animLvl val="lvl"/>
          <dgm:resizeHandles val="exact"/>
        </dgm:presLayoutVars>
      </dgm:prSet>
      <dgm:spPr/>
    </dgm:pt>
    <dgm:pt modelId="{F1678AD4-A41D-46AC-B7EA-64637388C3A6}" type="pres">
      <dgm:prSet presAssocID="{3D218CEF-AA91-48E0-BE61-84B9F76DD483}" presName="parentText" presStyleLbl="node1" presStyleIdx="0" presStyleCnt="2" custScaleY="110000">
        <dgm:presLayoutVars>
          <dgm:chMax val="0"/>
          <dgm:bulletEnabled val="1"/>
        </dgm:presLayoutVars>
      </dgm:prSet>
      <dgm:spPr/>
    </dgm:pt>
    <dgm:pt modelId="{4CB45398-0824-493E-A4D7-B09093AE5B9B}" type="pres">
      <dgm:prSet presAssocID="{042F806F-D083-49D6-80EA-EFE7866A2433}" presName="spacer" presStyleCnt="0"/>
      <dgm:spPr/>
    </dgm:pt>
    <dgm:pt modelId="{E42E3165-DE6C-4828-8289-036267456F34}" type="pres">
      <dgm:prSet presAssocID="{D48D328A-3152-4974-867F-4F85BB3C71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312DB03-67E1-4477-8C91-352E6FB17F4E}" type="presOf" srcId="{D48D328A-3152-4974-867F-4F85BB3C7193}" destId="{E42E3165-DE6C-4828-8289-036267456F34}" srcOrd="0" destOrd="0" presId="urn:microsoft.com/office/officeart/2005/8/layout/vList2"/>
    <dgm:cxn modelId="{D7FE0A30-0471-49AA-BF70-9619591EBCA1}" srcId="{EBBF0372-187F-4FCC-86CD-3FF7EA325C63}" destId="{3D218CEF-AA91-48E0-BE61-84B9F76DD483}" srcOrd="0" destOrd="0" parTransId="{31C99F03-4754-48DB-9BF4-58BD3C97126F}" sibTransId="{042F806F-D083-49D6-80EA-EFE7866A2433}"/>
    <dgm:cxn modelId="{424B4366-309D-40F5-BD59-84D8959F0B31}" type="presOf" srcId="{3D218CEF-AA91-48E0-BE61-84B9F76DD483}" destId="{F1678AD4-A41D-46AC-B7EA-64637388C3A6}" srcOrd="0" destOrd="0" presId="urn:microsoft.com/office/officeart/2005/8/layout/vList2"/>
    <dgm:cxn modelId="{5BCA219B-23C3-4F9C-8FC9-4571065381D1}" type="presOf" srcId="{EBBF0372-187F-4FCC-86CD-3FF7EA325C63}" destId="{B353FF40-521B-4898-8726-0A437DB8D843}" srcOrd="0" destOrd="0" presId="urn:microsoft.com/office/officeart/2005/8/layout/vList2"/>
    <dgm:cxn modelId="{55BFA5A9-1CF1-4D4F-8E8C-D76DCF7849DB}" srcId="{EBBF0372-187F-4FCC-86CD-3FF7EA325C63}" destId="{D48D328A-3152-4974-867F-4F85BB3C7193}" srcOrd="1" destOrd="0" parTransId="{35B4CEDE-B87C-4B2B-8EC3-C08FF7AC1762}" sibTransId="{98B39FEC-258A-44A2-A156-1DA9E2E316C8}"/>
    <dgm:cxn modelId="{9BD8D6DE-8098-41F3-BF0D-6F26AD5CDEB6}" type="presParOf" srcId="{B353FF40-521B-4898-8726-0A437DB8D843}" destId="{F1678AD4-A41D-46AC-B7EA-64637388C3A6}" srcOrd="0" destOrd="0" presId="urn:microsoft.com/office/officeart/2005/8/layout/vList2"/>
    <dgm:cxn modelId="{E19D31E1-73BC-4EE1-A045-A952955C3209}" type="presParOf" srcId="{B353FF40-521B-4898-8726-0A437DB8D843}" destId="{4CB45398-0824-493E-A4D7-B09093AE5B9B}" srcOrd="1" destOrd="0" presId="urn:microsoft.com/office/officeart/2005/8/layout/vList2"/>
    <dgm:cxn modelId="{518C402D-D58E-4757-9F14-6F439733CF99}" type="presParOf" srcId="{B353FF40-521B-4898-8726-0A437DB8D843}" destId="{E42E3165-DE6C-4828-8289-036267456F34}" srcOrd="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78AD4-A41D-46AC-B7EA-64637388C3A6}">
      <dsp:nvSpPr>
        <dsp:cNvPr id="0" name=""/>
        <dsp:cNvSpPr/>
      </dsp:nvSpPr>
      <dsp:spPr>
        <a:xfrm>
          <a:off x="0" y="462055"/>
          <a:ext cx="8424936" cy="1154439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1" kern="1200" cap="none" spc="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Техника</a:t>
          </a:r>
          <a:r>
            <a:rPr lang="ru-RU" sz="4400" b="1" kern="1200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ru-RU" sz="4400" b="1" kern="1200" cap="none" spc="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безопасности</a:t>
          </a:r>
          <a:endParaRPr lang="ru-RU" sz="4400" b="1" kern="1200" cap="none" spc="50" dirty="0">
            <a:ln w="11430"/>
            <a:solidFill>
              <a:srgbClr val="003300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56355" y="518410"/>
        <a:ext cx="8312226" cy="1041729"/>
      </dsp:txXfrm>
    </dsp:sp>
    <dsp:sp modelId="{E42E3165-DE6C-4828-8289-036267456F34}">
      <dsp:nvSpPr>
        <dsp:cNvPr id="0" name=""/>
        <dsp:cNvSpPr/>
      </dsp:nvSpPr>
      <dsp:spPr>
        <a:xfrm>
          <a:off x="0" y="1728814"/>
          <a:ext cx="8424936" cy="104949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b="1" kern="1200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при работе на компьютере </a:t>
          </a:r>
        </a:p>
      </dsp:txBody>
      <dsp:txXfrm>
        <a:off x="51232" y="1780046"/>
        <a:ext cx="8322472" cy="947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3819C81-3F26-4C9B-A277-AE4F194E5FD8}" type="datetimeFigureOut">
              <a:rPr lang="ru-RU"/>
              <a:pPr>
                <a:defRPr/>
              </a:pPr>
              <a:t>31.08.2022</a:t>
            </a:fld>
            <a:endParaRPr lang="ru-RU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F07A32-1FB7-497E-A23E-A6C03C8C20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28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FBFA4A-FDDE-4126-A4C1-26E6C074CF16}" type="datetimeFigureOut">
              <a:rPr lang="ru-RU"/>
              <a:pPr>
                <a:defRPr/>
              </a:pPr>
              <a:t>31.08.2022</a:t>
            </a:fld>
            <a:endParaRPr lang="ru-RU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8AC6E5-8F3E-4013-9EFB-77840C7C76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2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282C-D05B-45B5-A60D-B58D4ECAE8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9970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4D323-31F9-4826-9F9A-260B9392E6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414554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ADA8D-6344-46D4-8344-DA4499DDC6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72544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B4AF5596-6E5A-6A26-6835-BDA55A65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F9DC2A-A576-D73C-44A0-9D6BA3FED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C1A74E-ACB3-1ECE-8896-D31D2E45E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05579-E184-25CC-F470-46C80C0D9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4B2FF1-420A-4B6D-B403-5247016CF6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638265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5CF4AD-81D2-859C-1DA2-AEF6083A8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9F652A-21C9-663B-4B40-2E414AE92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44B5E52-5807-51C2-E8B4-8DD7807BB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68D72-AF3C-4AFE-BB01-2E73F45803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4402525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783A66-E65F-4BE7-EDA4-CD28C3BE6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4D0AAA-EBB2-2002-E714-8F89DABEB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1FBC221-0E36-A3F3-AB37-74745D793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05C85-63A9-43DB-BA6E-71506B95A8C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7402850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17A17C-574E-6E4A-6EF1-0AA4D7B32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A666C6-9540-E1A8-69EE-6D5F3A57C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9B9FBF5-3EDB-7271-7118-298078216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665DA-5497-4C72-B8A5-FE2064D776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6722921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E56B0-35D0-EDC9-CB65-E3FB01F9A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DFD3B-0AF4-F5F5-26C7-BFD112F4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6ED0B-498C-3155-C472-7043992E3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76A9C-5AAC-4833-A95C-758CF94013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69261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07FDA5C-B7E2-289C-FAF6-C5A08E0FE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421883-5EB8-BDB1-2C8B-399C5AB7A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07638B5-CBB2-5823-76CE-40AD9694B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3DE7C-71E2-4D3A-A4CF-46F793FB23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2427134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3695052-3198-861B-9B05-DC7B9CA5A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E513DB7-8486-9164-FE61-BEDDBBA9D0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F0F4746-3A1F-CD74-8080-35B68C1E2E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9C600-625D-4C30-8D21-36CDC6A4A2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1382797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C957FF-23FE-D307-D05A-009C74A6B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FBD00A-DBF1-EA18-DC2B-E0B67F3061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A7DD0C-1C68-4D5D-DF7A-1D67AB7CB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B6520-ADE2-45EE-B0F2-62BC6D9BA3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685629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1DAB-B93C-4989-98F5-8BD5711E43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981384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5CB4CF-15DB-8A58-C6D3-0B6CCCF50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E59744-11E3-5BE2-30F6-696F5D5EA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8009776-827B-F854-11BA-CC0005CF1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D64C9-4490-4873-A00A-CF498D2B78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0201978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53A8A5-369E-BDF5-1B72-AA5AAD074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E0028C-25F9-1721-78DC-190E09F3E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59B5D46-DF66-BCD3-3918-E1FE91A1C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F527A-C559-46F7-8F69-25EAF92E30C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5361872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E347CD-C87C-96B0-A33A-0BC763EEB2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D138E9D-1D83-C96E-60DF-37F4D6DFA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580780A-E782-D959-BD68-B3679ED2EB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25E64-3892-4DEA-B92A-5918254DFB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154714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2B8F-1DF8-4569-BDF6-E053D6E62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41877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C7AF9-F34E-4D09-BB08-15BD512DF2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73814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03C9C-5D80-43C4-9DB3-CEEC8E4CF5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71789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CFB0-1EAE-4B29-8BD9-7D46D5EA66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16392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3EA9-B7AF-4D80-B2CA-F1437BBB35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00892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6F276-8A9B-4831-9DC6-3AFFCDA885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33185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D88B4-1139-4E0C-BE25-ADC0A2B499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9018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/>
            </a:gs>
            <a:gs pos="100000">
              <a:srgbClr val="99FF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5F5F27-5C83-4560-B0A7-6BE0DE3A06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E0AFFA-B791-6D96-10BC-84C81CB21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C19078-1B91-D822-FC75-6F81E6267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91140" name="AutoShape 4">
            <a:extLst>
              <a:ext uri="{FF2B5EF4-FFF2-40B4-BE49-F238E27FC236}">
                <a16:creationId xmlns:a16="http://schemas.microsoft.com/office/drawing/2014/main" id="{D3E3D087-8A13-F859-2AB7-08D140B29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9660D3EF-2AA3-1072-D061-E046D3FF87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AA0F976F-4281-3095-3EA7-48395A5F16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649B7C17-3187-074A-BBAC-7374969053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1BE88B2A-87F6-92DA-C03B-90ED17C682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3E130-CAE3-43C8-8F0F-A8C2F4B370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92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Relationship Id="rId5" Type="http://schemas.openxmlformats.org/officeDocument/2006/relationships/audio" Target="../media/audio1.wav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6" Type="http://schemas.openxmlformats.org/officeDocument/2006/relationships/image" Target="../media/image20.png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6" Type="http://schemas.openxmlformats.org/officeDocument/2006/relationships/image" Target="../media/image21.png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6" Type="http://schemas.openxmlformats.org/officeDocument/2006/relationships/image" Target="../media/image22.png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6" Type="http://schemas.openxmlformats.org/officeDocument/2006/relationships/image" Target="../media/image23.png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4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81128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33812014"/>
              </p:ext>
            </p:extLst>
          </p:nvPr>
        </p:nvGraphicFramePr>
        <p:xfrm>
          <a:off x="323528" y="1772816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u="sng" dirty="0"/>
              <a:t>Правильная рабочая поза 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5472608" cy="4420684"/>
          </a:xfrm>
        </p:spPr>
        <p:txBody>
          <a:bodyPr/>
          <a:lstStyle/>
          <a:p>
            <a:pPr marL="360000" lvl="0" indent="-360000" eaLnBrk="1" hangingPunct="1">
              <a:lnSpc>
                <a:spcPct val="80000"/>
              </a:lnSpc>
              <a:buClr>
                <a:srgbClr val="660000"/>
              </a:buClr>
              <a:buSzPct val="70000"/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Следует сидеть прямо (не сутулясь) и опираться спиной о спинку кресла. Прогибать спину в поясничном отделе нужно не назад, а, наоборот, в немного перед.</a:t>
            </a:r>
          </a:p>
          <a:p>
            <a:pPr marL="360000" lvl="0" indent="-360000" eaLnBrk="1" hangingPunct="1">
              <a:lnSpc>
                <a:spcPct val="80000"/>
              </a:lnSpc>
              <a:buClr>
                <a:srgbClr val="660000"/>
              </a:buClr>
              <a:buSzPct val="70000"/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Недопустимо работать развалившись в кресле. Такая поза вызывает быстрое утомление, снижение работоспособности. </a:t>
            </a:r>
          </a:p>
          <a:p>
            <a:pPr marL="360000" lvl="0" indent="-360000" eaLnBrk="1" hangingPunct="1">
              <a:lnSpc>
                <a:spcPct val="80000"/>
              </a:lnSpc>
              <a:buClr>
                <a:srgbClr val="660000"/>
              </a:buClr>
              <a:buSzPct val="70000"/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Не следует высоко поднимать запястья и выгибать кисти - это может стать причиной боли в руках и онемения пальцев. </a:t>
            </a:r>
          </a:p>
          <a:p>
            <a:pPr marL="360000" lvl="0" indent="-360000" eaLnBrk="1" hangingPunct="1">
              <a:lnSpc>
                <a:spcPct val="80000"/>
              </a:lnSpc>
              <a:buClr>
                <a:srgbClr val="660000"/>
              </a:buClr>
              <a:buSzPct val="70000"/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Колени - на уровне бедер или немного ниже. При таком положении ног не возникает напряжение мышц. </a:t>
            </a:r>
          </a:p>
          <a:p>
            <a:pPr marL="360000" lvl="0" indent="-360000" eaLnBrk="1" hangingPunct="1">
              <a:lnSpc>
                <a:spcPct val="80000"/>
              </a:lnSpc>
              <a:buClr>
                <a:srgbClr val="660000"/>
              </a:buClr>
              <a:buSzPct val="70000"/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Нельзя скрещивать ноги, класть ногу на ногу - это нарушает циркуляцию крови из-за сдавливания сосудов. Лучше держать обе стопы на подставке или полу.</a:t>
            </a:r>
          </a:p>
          <a:p>
            <a:pPr marL="360000" lvl="0" indent="-360000" eaLnBrk="1" hangingPunct="1">
              <a:lnSpc>
                <a:spcPct val="80000"/>
              </a:lnSpc>
              <a:buClr>
                <a:srgbClr val="660000"/>
              </a:buClr>
              <a:buSzPct val="70000"/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Необходимо сохранять прямой угол (90</a:t>
            </a:r>
            <a:r>
              <a:rPr lang="ru-RU" sz="1700" kern="1200" baseline="30000" dirty="0">
                <a:solidFill>
                  <a:srgbClr val="000000"/>
                </a:solidFill>
                <a:latin typeface="TypoUpright BT" pitchFamily="66" charset="0"/>
              </a:rPr>
              <a:t>0</a:t>
            </a: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) в области локтевых, тазобедренных и голеностопных суставов.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40152" y="1630845"/>
            <a:ext cx="2901052" cy="3640845"/>
            <a:chOff x="3288" y="1797"/>
            <a:chExt cx="2321" cy="2858"/>
          </a:xfrm>
        </p:grpSpPr>
        <p:pic>
          <p:nvPicPr>
            <p:cNvPr id="15366" name="Picture 2" descr="worker_pl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797"/>
              <a:ext cx="2321" cy="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7" name="Rectangle 8"/>
            <p:cNvSpPr>
              <a:spLocks noChangeArrowheads="1"/>
            </p:cNvSpPr>
            <p:nvPr/>
          </p:nvSpPr>
          <p:spPr bwMode="ltGray">
            <a:xfrm>
              <a:off x="3288" y="4519"/>
              <a:ext cx="2314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1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ris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78837"/>
            <a:ext cx="1152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3262" y="2276872"/>
            <a:ext cx="3898900" cy="5029200"/>
          </a:xfrm>
        </p:spPr>
        <p:txBody>
          <a:bodyPr/>
          <a:lstStyle/>
          <a:p>
            <a:pPr marL="360000" indent="-360000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Монитор необходимо установить на такой высоте, чтобы центр экрана был на 15-20 см ниже уровня глаз, угол наклона до 15</a:t>
            </a:r>
            <a:r>
              <a:rPr lang="ru-RU" sz="1700" kern="1200" baseline="30000" dirty="0">
                <a:solidFill>
                  <a:srgbClr val="000000"/>
                </a:solidFill>
                <a:latin typeface="TypoUpright BT" pitchFamily="66" charset="0"/>
              </a:rPr>
              <a:t>0</a:t>
            </a: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.</a:t>
            </a:r>
          </a:p>
          <a:p>
            <a:pPr marL="360000" indent="-360000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Экран монитора должен находиться от глаз пользователя на оптимальном расстоянии 60-70 см, но не ближе 50 см</a:t>
            </a:r>
          </a:p>
          <a:p>
            <a:pPr marL="360000" indent="-360000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Не располагайте рядом с монитором блестящие и отражающие свет предметы . </a:t>
            </a:r>
          </a:p>
          <a:p>
            <a:pPr marL="360000" indent="-360000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700" kern="1200" dirty="0">
                <a:solidFill>
                  <a:srgbClr val="000000"/>
                </a:solidFill>
                <a:latin typeface="TypoUpright BT" pitchFamily="66" charset="0"/>
              </a:rPr>
              <a:t>Поверхность экрана должна быть чистой и без световых бликов.</a:t>
            </a:r>
            <a:endParaRPr lang="ru-RU" sz="1700" dirty="0"/>
          </a:p>
        </p:txBody>
      </p:sp>
      <p:pic>
        <p:nvPicPr>
          <p:cNvPr id="10" name="Picture 4" descr="worker_place_disp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62" y="2420888"/>
            <a:ext cx="4397988" cy="26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ru-RU" u="sng" dirty="0"/>
              <a:t>Правильная рабочая поза </a:t>
            </a:r>
          </a:p>
        </p:txBody>
      </p:sp>
      <p:pic>
        <p:nvPicPr>
          <p:cNvPr id="15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ris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78837"/>
            <a:ext cx="1152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D93BFA-118D-EEC8-5B20-54A794A92C5B}"/>
              </a:ext>
            </a:extLst>
          </p:cNvPr>
          <p:cNvSpPr txBox="1">
            <a:spLocks/>
          </p:cNvSpPr>
          <p:nvPr/>
        </p:nvSpPr>
        <p:spPr>
          <a:xfrm>
            <a:off x="827088" y="476250"/>
            <a:ext cx="7467600" cy="65405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Техника безопасности 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27651" name="Picture 2" descr="C:\Documents and Settings\administrator\Рабочий стол\рисунки\1.gif">
            <a:extLst>
              <a:ext uri="{FF2B5EF4-FFF2-40B4-BE49-F238E27FC236}">
                <a16:creationId xmlns:a16="http://schemas.microsoft.com/office/drawing/2014/main" id="{6E07B524-209B-5209-4DAC-61EC72EE7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23124">
            <a:off x="425450" y="714375"/>
            <a:ext cx="1833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" descr="C:\Documents and Settings\administrator\Рабочий стол\рисунки\f_n031.jpg">
            <a:extLst>
              <a:ext uri="{FF2B5EF4-FFF2-40B4-BE49-F238E27FC236}">
                <a16:creationId xmlns:a16="http://schemas.microsoft.com/office/drawing/2014/main" id="{FB20CBA8-9788-48E6-966F-645D1C65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41438"/>
            <a:ext cx="4103688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699C5-4EED-C1C8-8F53-69D742BE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76250"/>
            <a:ext cx="7467600" cy="654050"/>
          </a:xfrm>
        </p:spPr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4000" dirty="0">
                <a:solidFill>
                  <a:srgbClr val="FF0000"/>
                </a:solidFill>
                <a:latin typeface="Monotype Corsiva" pitchFamily="66" charset="0"/>
              </a:rPr>
              <a:t>Техника безопасности </a:t>
            </a:r>
          </a:p>
        </p:txBody>
      </p:sp>
      <p:pic>
        <p:nvPicPr>
          <p:cNvPr id="18435" name="Picture 2" descr="C:\Documents and Settings\administrator\Рабочий стол\рисунки\1.gif">
            <a:extLst>
              <a:ext uri="{FF2B5EF4-FFF2-40B4-BE49-F238E27FC236}">
                <a16:creationId xmlns:a16="http://schemas.microsoft.com/office/drawing/2014/main" id="{AD0B1728-ECFF-A8E8-CAA6-C8BD528AE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776876">
            <a:off x="425450" y="714375"/>
            <a:ext cx="1833563" cy="1187450"/>
          </a:xfrm>
          <a:noFill/>
        </p:spPr>
      </p:pic>
      <p:pic>
        <p:nvPicPr>
          <p:cNvPr id="18436" name="Picture 3" descr="C:\Documents and Settings\administrator\Рабочий стол\рисунки\42030796_087425a81db2.jpg">
            <a:extLst>
              <a:ext uri="{FF2B5EF4-FFF2-40B4-BE49-F238E27FC236}">
                <a16:creationId xmlns:a16="http://schemas.microsoft.com/office/drawing/2014/main" id="{B106D618-A525-3E17-0DE3-C2B8D0D4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4313"/>
            <a:ext cx="4679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848"/>
            <a:ext cx="8229600" cy="43351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1750" kern="1200" dirty="0">
                <a:solidFill>
                  <a:srgbClr val="000000"/>
                </a:solidFill>
                <a:latin typeface="TypoUpright BT" pitchFamily="66" charset="0"/>
              </a:rPr>
              <a:t>дышать ритмично, свободно, глубоко, чтобы обеспечивать кислородом все части тела;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1750" kern="1200" dirty="0">
                <a:solidFill>
                  <a:srgbClr val="000000"/>
                </a:solidFill>
                <a:latin typeface="TypoUpright BT" pitchFamily="66" charset="0"/>
              </a:rPr>
              <a:t>держать в расслабленном состоянии плечи и руки - в руках не будет напряжения, если плечи опущены;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1750" kern="1200" dirty="0">
                <a:solidFill>
                  <a:srgbClr val="000000"/>
                </a:solidFill>
                <a:latin typeface="TypoUpright BT" pitchFamily="66" charset="0"/>
              </a:rPr>
              <a:t>чаще моргать и смотреть в даль.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1750" kern="1200" dirty="0">
                <a:solidFill>
                  <a:srgbClr val="000000"/>
                </a:solidFill>
                <a:latin typeface="TypoUpright BT" pitchFamily="66" charset="0"/>
              </a:rPr>
              <a:t>При ощущении усталости какой-то части тела сделайте глубокий вдох и сильно напрягите уставшую часть тела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1750" kern="1200" dirty="0">
                <a:solidFill>
                  <a:srgbClr val="000000"/>
                </a:solidFill>
                <a:latin typeface="TypoUpright BT" pitchFamily="66" charset="0"/>
              </a:rPr>
              <a:t>При ощущении усталости глаз следует в течении 2-3 мин окинуть взглядом кабинет, устремить взгляд на разные предметы, смотреть в даль (в окно).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1750" kern="1200" dirty="0">
                <a:solidFill>
                  <a:srgbClr val="000000"/>
                </a:solidFill>
                <a:latin typeface="TypoUpright BT" pitchFamily="66" charset="0"/>
              </a:rPr>
              <a:t>Если резко возникло общее утомление, появилось дрожание изображение на экране следует немедленно сообщить об этом учителю.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173789" cy="1216025"/>
          </a:xfrm>
        </p:spPr>
        <p:txBody>
          <a:bodyPr/>
          <a:lstStyle/>
          <a:p>
            <a:pPr eaLnBrk="1" hangingPunct="1"/>
            <a:r>
              <a:rPr lang="ru-RU" u="sng" dirty="0"/>
              <a:t>Также при работе необходимо: </a:t>
            </a:r>
          </a:p>
        </p:txBody>
      </p:sp>
      <p:pic>
        <p:nvPicPr>
          <p:cNvPr id="8" name="Picture 4" descr="ris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1152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chemeClr val="folHlink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A96EECD-2628-7326-A0AA-6B6E1946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u="sng">
                <a:solidFill>
                  <a:srgbClr val="FFFF66"/>
                </a:solidFill>
              </a:rPr>
              <a:t>Комплекс упражнений</a:t>
            </a:r>
            <a:br>
              <a:rPr lang="ru-RU" altLang="ru-RU" sz="3000" u="sng">
                <a:solidFill>
                  <a:srgbClr val="FFFF66"/>
                </a:solidFill>
              </a:rPr>
            </a:br>
            <a:r>
              <a:rPr lang="ru-RU" altLang="ru-RU" sz="3000" u="sng">
                <a:solidFill>
                  <a:srgbClr val="FFFF66"/>
                </a:solidFill>
              </a:rPr>
              <a:t>для глаз</a:t>
            </a:r>
            <a:r>
              <a:rPr lang="ru-RU" altLang="ru-RU" sz="3400" u="sng"/>
              <a:t>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C3EB061-D37C-B412-0FEA-F01F25010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286000"/>
            <a:ext cx="8001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>
                <a:solidFill>
                  <a:srgbClr val="66FF33"/>
                </a:solidFill>
              </a:rPr>
              <a:t>Закрыть глаза, сильно напрягая глазные мышцы, на счет 1-4, затем раскрыть глаза, расслабить мышцы глаз, посмотреть вдаль на счет 1-6. Повторить 4-5 раз.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>
                <a:solidFill>
                  <a:srgbClr val="66FF33"/>
                </a:solidFill>
              </a:rPr>
              <a:t>Посмотреть на переносицу и задержать взор на счет 1-4. До усталости глаза не доводить. Затем открыть глаза, посмотреть вдаль на счет 1-6. Повторить 4-5 раз.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>
                <a:solidFill>
                  <a:srgbClr val="66FF33"/>
                </a:solidFill>
              </a:rPr>
              <a:t>Не поворачивая головы, посмотреть направо и зафиксировать взгляд на счет 1-4. Затем посмотреть вдаль прямо на счет 1-6. Аналогично проводятся упражнения, но с фиксацией взгляда влево, вверх, вниз. Повторить 3-4 раза.</a:t>
            </a:r>
          </a:p>
        </p:txBody>
      </p:sp>
      <p:pic>
        <p:nvPicPr>
          <p:cNvPr id="84996" name="Picture 4" descr="image002">
            <a:extLst>
              <a:ext uri="{FF2B5EF4-FFF2-40B4-BE49-F238E27FC236}">
                <a16:creationId xmlns:a16="http://schemas.microsoft.com/office/drawing/2014/main" id="{9DDD9DB0-1F1C-74FB-2BFA-55263D7F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071563"/>
            <a:ext cx="2305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33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B6492707-1101-C5E8-9CBD-F2034B73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4800"/>
            <a:ext cx="9072562" cy="1216025"/>
          </a:xfrm>
        </p:spPr>
        <p:txBody>
          <a:bodyPr/>
          <a:lstStyle/>
          <a:p>
            <a:pPr algn="ctr" eaLnBrk="1" hangingPunct="1"/>
            <a:r>
              <a:rPr lang="ru-RU" altLang="ru-RU" sz="3600" u="sng"/>
              <a:t>Комплекс упражнений</a:t>
            </a:r>
            <a:br>
              <a:rPr lang="ru-RU" altLang="ru-RU" sz="3600" u="sng"/>
            </a:br>
            <a:r>
              <a:rPr lang="ru-RU" altLang="ru-RU" sz="3600" u="sng"/>
              <a:t>для глаз </a:t>
            </a:r>
            <a:endParaRPr lang="ru-RU" altLang="ru-RU" sz="3600"/>
          </a:p>
        </p:txBody>
      </p:sp>
      <p:sp>
        <p:nvSpPr>
          <p:cNvPr id="13315" name="Содержимое 2">
            <a:extLst>
              <a:ext uri="{FF2B5EF4-FFF2-40B4-BE49-F238E27FC236}">
                <a16:creationId xmlns:a16="http://schemas.microsoft.com/office/drawing/2014/main" id="{B45BEE65-58F3-031A-0F02-3BA98E06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214563"/>
            <a:ext cx="8001000" cy="3714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b="1">
                <a:solidFill>
                  <a:srgbClr val="00B0F0"/>
                </a:solidFill>
              </a:rPr>
              <a:t>Перевести взгляд быстро по диагонали: направо вверх – налево вниз, потом прямо вдаль на счет 1-6; затем налево вверх – направо вниз и посмотреть вдаль на счет 1-6. Повторить 4-5 раз.</a:t>
            </a:r>
            <a:br>
              <a:rPr lang="ru-RU" altLang="ru-RU" sz="2400" b="1"/>
            </a:br>
            <a:endParaRPr lang="ru-RU" altLang="ru-RU" sz="2400" b="1"/>
          </a:p>
          <a:p>
            <a:pPr eaLnBrk="1" hangingPunct="1">
              <a:lnSpc>
                <a:spcPct val="80000"/>
              </a:lnSpc>
            </a:pPr>
            <a:r>
              <a:rPr lang="ru-RU" altLang="ru-RU" sz="2400" b="1">
                <a:solidFill>
                  <a:srgbClr val="00B0F0"/>
                </a:solidFill>
              </a:rPr>
              <a:t>После 10-15 минут непрерывной работы за ПК необходимо делать перерыв для проведения физкультминутки и упражнений для глаз.</a:t>
            </a:r>
            <a:r>
              <a:rPr lang="ru-RU" altLang="ru-RU" sz="2400">
                <a:solidFill>
                  <a:srgbClr val="00B0F0"/>
                </a:solidFill>
              </a:rPr>
              <a:t> </a:t>
            </a:r>
          </a:p>
          <a:p>
            <a:pPr eaLnBrk="1" hangingPunct="1"/>
            <a:endParaRPr lang="ru-RU" altLang="ru-RU"/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921A5FF8-E762-887F-C526-7A8D02D794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628775"/>
            <a:ext cx="1368425" cy="6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5C209770-2315-1499-52DF-1B08496F69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157788"/>
            <a:ext cx="180022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AutoShape 7">
            <a:hlinkClick r:id="rId4" action="ppaction://hlinksldjump" highlightClick="1">
              <a:snd r:embed="rId5" name="laser.wav"/>
            </a:hlinkClick>
            <a:extLst>
              <a:ext uri="{FF2B5EF4-FFF2-40B4-BE49-F238E27FC236}">
                <a16:creationId xmlns:a16="http://schemas.microsoft.com/office/drawing/2014/main" id="{870A0083-12A2-0B04-236F-ADDE1E3F32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40200" y="6308725"/>
            <a:ext cx="792163" cy="476250"/>
          </a:xfrm>
          <a:prstGeom prst="actionButtonHom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8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ltGray">
          <a:xfrm>
            <a:off x="228600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95237" name="Pika1060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Pika2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16832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При работе с ЭВМ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Нельзя ходить по классу всем.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Начинать работу строго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С разрешения педагога,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И учтите: Вы в ответе,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За порядок в кабинете.</a:t>
            </a:r>
          </a:p>
        </p:txBody>
      </p:sp>
      <p:pic>
        <p:nvPicPr>
          <p:cNvPr id="8" name="Picture 3" descr="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725196" y="1877739"/>
            <a:ext cx="2877391" cy="320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37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ltGray">
          <a:xfrm>
            <a:off x="228600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95237" name="Pika1060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Pika2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16832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Шнуры, розетки, провода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Не надо трогать никогда.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Поработал, почитал,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Все, что нужно, записал.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Ты компьютер отключи,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Со стола все убери.</a:t>
            </a:r>
          </a:p>
        </p:txBody>
      </p:sp>
      <p:pic>
        <p:nvPicPr>
          <p:cNvPr id="6" name="Picture 3" descr="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741946" y="1916832"/>
            <a:ext cx="2774246" cy="333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868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3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ka1060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Pika2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16832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В одежде мокрой не входить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Руки тоже не мочить.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За компьютером сидишь, 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За дисплеем ты следишь.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Никаких предметов лишних 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На столе не может быть.</a:t>
            </a:r>
          </a:p>
        </p:txBody>
      </p:sp>
      <p:pic>
        <p:nvPicPr>
          <p:cNvPr id="6" name="Picture 3" descr="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707446" y="1916832"/>
            <a:ext cx="2786980" cy="333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9202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3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ltGray">
          <a:xfrm>
            <a:off x="611188" y="260350"/>
            <a:ext cx="7842250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ru-RU" sz="2400" u="sng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ypoUpright BT" pitchFamily="66" charset="0"/>
            </a:endParaRPr>
          </a:p>
          <a:p>
            <a:pPr>
              <a:spcBef>
                <a:spcPct val="50000"/>
              </a:spcBef>
              <a:defRPr/>
            </a:pPr>
            <a:endParaRPr lang="ru-RU" sz="2400" dirty="0">
              <a:solidFill>
                <a:srgbClr val="000000"/>
              </a:solidFill>
              <a:latin typeface="TypoUpright BT" pitchFamily="66" charset="0"/>
            </a:endParaRPr>
          </a:p>
          <a:p>
            <a:pPr>
              <a:spcBef>
                <a:spcPct val="50000"/>
              </a:spcBef>
              <a:defRPr/>
            </a:pPr>
            <a:endParaRPr lang="ru-RU" sz="2400" dirty="0">
              <a:solidFill>
                <a:srgbClr val="000000"/>
              </a:solidFill>
              <a:latin typeface="TypoUpright BT" pitchFamily="66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TypoUpright BT" pitchFamily="66" charset="0"/>
              </a:rPr>
              <a:t>Ни для кого не секрет, что компьютер является незаменимым устройством в нашей повседневной жизни. Он встречается и на работе, и в школе, и в больницах, и почти у каждого человека в доме. Но не стоит думать, что персональный компьютер абсолютно безвреден для здоровья людей. Компьютер является потенциальным источником опасности для здоровья человека, как и любая другая бытовая техника. Поэтому при работе с компьютером необходимо соблюдать технику безопасности.</a:t>
            </a:r>
          </a:p>
        </p:txBody>
      </p:sp>
      <p:pic>
        <p:nvPicPr>
          <p:cNvPr id="74755" name="Picture 3" descr="4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81128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OMP2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671"/>
            <a:ext cx="11430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ltGray">
          <a:xfrm>
            <a:off x="228600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95237" name="Pika1060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Pika2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16832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Любит мышка, чтобы были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Руки чистыми, сухими.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Лучше здесь не пить, не кушать,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Чтоб порядок не нарушить.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Вы в проходах не вертитесь,</a:t>
            </a:r>
          </a:p>
          <a:p>
            <a:r>
              <a:rPr lang="ru-RU" sz="2800" dirty="0">
                <a:solidFill>
                  <a:srgbClr val="000000"/>
                </a:solidFill>
                <a:latin typeface="TypoUpright BT" pitchFamily="66" charset="0"/>
              </a:rPr>
              <a:t>Лучше информатикой займитесь.</a:t>
            </a:r>
          </a:p>
          <a:p>
            <a:endParaRPr lang="ru-RU" sz="2800" dirty="0">
              <a:solidFill>
                <a:srgbClr val="000000"/>
              </a:solidFill>
              <a:latin typeface="TypoUpright BT" pitchFamily="66" charset="0"/>
            </a:endParaRPr>
          </a:p>
        </p:txBody>
      </p:sp>
      <p:pic>
        <p:nvPicPr>
          <p:cNvPr id="6" name="Picture 3" descr="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652120" y="1916832"/>
            <a:ext cx="277654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5714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3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ltGray">
          <a:xfrm>
            <a:off x="228600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95237" name="Pika1060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Pika2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4868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 О М Н И Т Е ! ! 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268855"/>
            <a:ext cx="7992888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2">
                    <a:lumMod val="50000"/>
                  </a:schemeClr>
                </a:solidFill>
                <a:latin typeface="TypoUpright BT" pitchFamily="66" charset="0"/>
              </a:rPr>
              <a:t>От соблюдения правил по технике безопасности и правил поведения в компьютерном классе зависит Ваше здоровье!</a:t>
            </a:r>
          </a:p>
        </p:txBody>
      </p:sp>
    </p:spTree>
    <p:extLst>
      <p:ext uri="{BB962C8B-B14F-4D97-AF65-F5344CB8AC3E}">
        <p14:creationId xmlns:p14="http://schemas.microsoft.com/office/powerpoint/2010/main" val="12518145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3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ltGray">
          <a:xfrm>
            <a:off x="611188" y="260350"/>
            <a:ext cx="7842250" cy="57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ru-RU" sz="2400" u="sng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ypoUpright BT" pitchFamily="66" charset="0"/>
            </a:endParaRPr>
          </a:p>
          <a:p>
            <a:pPr>
              <a:spcBef>
                <a:spcPct val="50000"/>
              </a:spcBef>
              <a:defRPr/>
            </a:pPr>
            <a:endParaRPr lang="ru-RU" sz="2400" dirty="0">
              <a:solidFill>
                <a:srgbClr val="000000"/>
              </a:solidFill>
              <a:latin typeface="TypoUpright BT" pitchFamily="66" charset="0"/>
            </a:endParaRPr>
          </a:p>
          <a:p>
            <a:pPr>
              <a:spcBef>
                <a:spcPct val="50000"/>
              </a:spcBef>
              <a:defRPr/>
            </a:pPr>
            <a:endParaRPr lang="ru-RU" sz="2400" dirty="0">
              <a:solidFill>
                <a:srgbClr val="000000"/>
              </a:solidFill>
              <a:latin typeface="TypoUpright BT" pitchFamily="66" charset="0"/>
            </a:endParaRPr>
          </a:p>
          <a:p>
            <a:pPr algn="just">
              <a:spcBef>
                <a:spcPts val="6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1.1. </a:t>
            </a:r>
            <a:r>
              <a:rPr lang="ru-RU" sz="1750" b="1" dirty="0">
                <a:solidFill>
                  <a:srgbClr val="000000"/>
                </a:solidFill>
                <a:latin typeface="TypoUpright BT" pitchFamily="66" charset="0"/>
              </a:rPr>
              <a:t>Компьютеры, принтер и другие периферийные устройства, установленные в кабинете </a:t>
            </a:r>
            <a:r>
              <a:rPr lang="ru-RU" sz="1750" i="1" dirty="0">
                <a:solidFill>
                  <a:srgbClr val="000000"/>
                </a:solidFill>
                <a:latin typeface="TypoUpright BT" pitchFamily="66" charset="0"/>
              </a:rPr>
              <a:t>являются</a:t>
            </a: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 </a:t>
            </a:r>
            <a:r>
              <a:rPr lang="ru-RU" sz="1750" i="1" dirty="0">
                <a:solidFill>
                  <a:srgbClr val="000000"/>
                </a:solidFill>
                <a:latin typeface="TypoUpright BT" pitchFamily="66" charset="0"/>
              </a:rPr>
              <a:t>сложной и требующей осторожного и аккуратного обращения аппаратурой</a:t>
            </a:r>
          </a:p>
          <a:p>
            <a:pPr algn="just">
              <a:spcBef>
                <a:spcPts val="6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Поэтому:  </a:t>
            </a:r>
            <a:r>
              <a:rPr lang="ru-RU" sz="1750" u="sng" dirty="0">
                <a:solidFill>
                  <a:srgbClr val="000000"/>
                </a:solidFill>
                <a:latin typeface="TypoUpright BT" pitchFamily="66" charset="0"/>
              </a:rPr>
              <a:t>бережно обращайтесь с этой техникой.</a:t>
            </a:r>
          </a:p>
          <a:p>
            <a:pPr algn="just">
              <a:spcBef>
                <a:spcPts val="6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1.2. Во время работы техника работает под высоким  напряжением. Неправильное обращение может привести к тяжелым поражениям электрическим током, вызвать загорание.</a:t>
            </a:r>
          </a:p>
          <a:p>
            <a:pPr algn="just">
              <a:spcBef>
                <a:spcPts val="600"/>
              </a:spcBef>
              <a:defRPr/>
            </a:pPr>
            <a:r>
              <a:rPr lang="ru-RU" sz="1750" b="1" u="sng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ypoUpright BT" pitchFamily="66" charset="0"/>
              </a:rPr>
              <a:t>Строго запрещается:</a:t>
            </a:r>
          </a:p>
          <a:p>
            <a:pPr algn="just">
              <a:spcBef>
                <a:spcPts val="600"/>
              </a:spcBef>
              <a:buSzPct val="50000"/>
              <a:buFontTx/>
              <a:buChar char="•"/>
              <a:defRPr/>
            </a:pPr>
            <a:r>
              <a:rPr lang="ru-RU" sz="1750" b="1" dirty="0">
                <a:solidFill>
                  <a:srgbClr val="0066FF"/>
                </a:solidFill>
                <a:latin typeface="TypoUpright BT" pitchFamily="66" charset="0"/>
              </a:rPr>
              <a:t>  трогать разъемы соединительных кабелей; </a:t>
            </a:r>
          </a:p>
          <a:p>
            <a:pPr algn="just">
              <a:spcBef>
                <a:spcPts val="600"/>
              </a:spcBef>
              <a:buSzPct val="50000"/>
              <a:buFontTx/>
              <a:buChar char="•"/>
              <a:defRPr/>
            </a:pPr>
            <a:r>
              <a:rPr lang="ru-RU" sz="1750" b="1" dirty="0">
                <a:solidFill>
                  <a:srgbClr val="0066FF"/>
                </a:solidFill>
                <a:latin typeface="TypoUpright BT" pitchFamily="66" charset="0"/>
              </a:rPr>
              <a:t>  прикасаться к питающим проводам и устройствам заземления; </a:t>
            </a:r>
          </a:p>
          <a:p>
            <a:pPr algn="just">
              <a:spcBef>
                <a:spcPts val="600"/>
              </a:spcBef>
              <a:buSzPct val="50000"/>
              <a:buFontTx/>
              <a:buChar char="•"/>
              <a:defRPr/>
            </a:pPr>
            <a:r>
              <a:rPr lang="ru-RU" sz="1750" b="1" dirty="0">
                <a:solidFill>
                  <a:srgbClr val="0066FF"/>
                </a:solidFill>
                <a:latin typeface="TypoUpright BT" pitchFamily="66" charset="0"/>
              </a:rPr>
              <a:t>  включать и отключать аппаратуру без указания преподавателя; </a:t>
            </a:r>
          </a:p>
          <a:p>
            <a:pPr algn="just">
              <a:spcBef>
                <a:spcPts val="600"/>
              </a:spcBef>
              <a:buSzPct val="50000"/>
              <a:buFontTx/>
              <a:buChar char="•"/>
              <a:defRPr/>
            </a:pPr>
            <a:r>
              <a:rPr lang="ru-RU" sz="1750" b="1" dirty="0">
                <a:solidFill>
                  <a:srgbClr val="0066FF"/>
                </a:solidFill>
                <a:latin typeface="TypoUpright BT" pitchFamily="66" charset="0"/>
              </a:rPr>
              <a:t>  класть на технику книги, тетради и иные посторонние предметы; </a:t>
            </a:r>
          </a:p>
          <a:p>
            <a:pPr algn="just">
              <a:spcBef>
                <a:spcPts val="600"/>
              </a:spcBef>
              <a:buSzPct val="50000"/>
              <a:buFontTx/>
              <a:buChar char="•"/>
              <a:defRPr/>
            </a:pPr>
            <a:r>
              <a:rPr lang="ru-RU" sz="1750" b="1" dirty="0">
                <a:solidFill>
                  <a:srgbClr val="0066FF"/>
                </a:solidFill>
                <a:latin typeface="TypoUpright BT" pitchFamily="66" charset="0"/>
              </a:rPr>
              <a:t>  работать во влажной одежде и влажными руками.</a:t>
            </a:r>
            <a:endParaRPr lang="ru-RU" sz="1750" u="sng" dirty="0">
              <a:solidFill>
                <a:srgbClr val="000000"/>
              </a:solidFill>
              <a:latin typeface="TypoUpright BT" pitchFamily="66" charset="0"/>
            </a:endParaRPr>
          </a:p>
        </p:txBody>
      </p:sp>
      <p:pic>
        <p:nvPicPr>
          <p:cNvPr id="9" name="Picture 5" descr="36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3649"/>
            <a:ext cx="1182685" cy="118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81128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299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611559" y="1844824"/>
            <a:ext cx="8173665" cy="41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1.3. </a:t>
            </a:r>
            <a:r>
              <a:rPr lang="ru-RU" sz="1750" b="1" u="sng" dirty="0">
                <a:solidFill>
                  <a:srgbClr val="000000"/>
                </a:solidFill>
                <a:latin typeface="TypoUpright BT" pitchFamily="66" charset="0"/>
              </a:rPr>
              <a:t>Перед началом работы: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  убедитесь в отсутствии видимых повреждений рабочего места;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 разместите на столе тетрадь, учебное пособие, так, чтобы они не мешали работе на компьютере;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  внимательно слушайте объяснение учителя и старайтесь понять цель и   последовательность  действий.</a:t>
            </a:r>
          </a:p>
          <a:p>
            <a:pPr eaLnBrk="1" hangingPunct="1"/>
            <a:endParaRPr lang="ru-RU" sz="1750" dirty="0">
              <a:solidFill>
                <a:srgbClr val="000000"/>
              </a:solidFill>
              <a:latin typeface="TypoUpright BT" pitchFamily="66" charset="0"/>
            </a:endParaRPr>
          </a:p>
          <a:p>
            <a:pPr algn="just" eaLnBrk="1" hangingPunct="1"/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1.4. Во время работы необходимо  строго выполнять правила техники безопасности, а также указания преподавателя; следить за исправностью аппаратуры и немедленно прекратить работу при появлении необычного звука или самопроизвольного отключения аппаратуры. </a:t>
            </a:r>
          </a:p>
          <a:p>
            <a:pPr algn="just" eaLnBrk="1" hangingPunct="1"/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Немедленно докладывайте об этом преподавателю.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ru-RU" sz="1750" dirty="0">
              <a:solidFill>
                <a:srgbClr val="000000"/>
              </a:solidFill>
              <a:latin typeface="TypoUpright BT" pitchFamily="66" charset="0"/>
            </a:endParaRPr>
          </a:p>
        </p:txBody>
      </p:sp>
      <p:pic>
        <p:nvPicPr>
          <p:cNvPr id="6149" name="Picture 5" descr="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1" y="214071"/>
            <a:ext cx="792088" cy="118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81128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611981" y="1772816"/>
            <a:ext cx="7848600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1.6.  По окончании работы:  </a:t>
            </a:r>
            <a:r>
              <a:rPr lang="ru-RU" sz="1750" b="1" dirty="0">
                <a:solidFill>
                  <a:srgbClr val="000000"/>
                </a:solidFill>
                <a:latin typeface="TypoUpright BT" pitchFamily="66" charset="0"/>
              </a:rPr>
              <a:t>сохраните</a:t>
            </a: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 свою работу; </a:t>
            </a:r>
            <a:r>
              <a:rPr lang="ru-RU" sz="1750" b="1" dirty="0">
                <a:solidFill>
                  <a:srgbClr val="000000"/>
                </a:solidFill>
                <a:latin typeface="TypoUpright BT" pitchFamily="66" charset="0"/>
              </a:rPr>
              <a:t>закройте все </a:t>
            </a: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приложения.</a:t>
            </a:r>
          </a:p>
          <a:p>
            <a:pPr algn="just">
              <a:spcBef>
                <a:spcPct val="500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1.7. Вы должны хорошо знать и грамотно выполнять правила, точно следовать указаниям преподавателя, это поможет:  </a:t>
            </a:r>
          </a:p>
          <a:p>
            <a:pPr algn="just">
              <a:spcBef>
                <a:spcPct val="500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- избежать несчастных случаев; </a:t>
            </a:r>
          </a:p>
          <a:p>
            <a:pPr algn="just">
              <a:spcBef>
                <a:spcPct val="500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- успешно овладевать знаниями, умениями, навыками; </a:t>
            </a:r>
          </a:p>
          <a:p>
            <a:pPr algn="just">
              <a:spcBef>
                <a:spcPct val="50000"/>
              </a:spcBef>
              <a:defRPr/>
            </a:pPr>
            <a:r>
              <a:rPr lang="ru-RU" sz="1750" dirty="0">
                <a:solidFill>
                  <a:srgbClr val="000000"/>
                </a:solidFill>
                <a:latin typeface="TypoUpright BT" pitchFamily="66" charset="0"/>
              </a:rPr>
              <a:t>- сберечь вычислительную технику и оборудование. </a:t>
            </a:r>
          </a:p>
          <a:p>
            <a:pPr algn="just">
              <a:spcBef>
                <a:spcPct val="50000"/>
              </a:spcBef>
              <a:defRPr/>
            </a:pPr>
            <a:endParaRPr lang="ru-RU" sz="500" dirty="0">
              <a:solidFill>
                <a:srgbClr val="000000"/>
              </a:solidFill>
              <a:latin typeface="TypoUpright BT" pitchFamily="66" charset="0"/>
            </a:endParaRPr>
          </a:p>
          <a:p>
            <a:pPr algn="ctr">
              <a:spcBef>
                <a:spcPct val="50000"/>
              </a:spcBef>
              <a:defRPr/>
            </a:pPr>
            <a:endParaRPr lang="ru-RU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ypoUpright BT" pitchFamily="66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ypoUpright BT" pitchFamily="66" charset="0"/>
              </a:rPr>
              <a:t>Вы отвечаете за состояние рабочего места</a:t>
            </a:r>
            <a:br>
              <a:rPr lang="ru-RU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ypoUpright BT" pitchFamily="66" charset="0"/>
              </a:rPr>
            </a:br>
            <a:r>
              <a:rPr lang="ru-RU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ypoUpright BT" pitchFamily="66" charset="0"/>
              </a:rPr>
              <a:t>и сохранность размещенного на нем оборудования.</a:t>
            </a:r>
          </a:p>
          <a:p>
            <a:pPr algn="ctr">
              <a:spcBef>
                <a:spcPct val="50000"/>
              </a:spcBef>
              <a:defRPr/>
            </a:pPr>
            <a:endParaRPr lang="ru-RU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ypoUpright BT" pitchFamily="66" charset="0"/>
            </a:endParaRPr>
          </a:p>
        </p:txBody>
      </p:sp>
      <p:pic>
        <p:nvPicPr>
          <p:cNvPr id="16389" name="Picture 5" descr="70b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" y="332656"/>
            <a:ext cx="1190344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81128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820554-C0F5-D617-AE54-BD8490A5B75F}"/>
              </a:ext>
            </a:extLst>
          </p:cNvPr>
          <p:cNvSpPr txBox="1">
            <a:spLocks/>
          </p:cNvSpPr>
          <p:nvPr/>
        </p:nvSpPr>
        <p:spPr>
          <a:xfrm>
            <a:off x="827088" y="476250"/>
            <a:ext cx="7467600" cy="65405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Техника безопасности 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26627" name="Picture 2" descr="C:\Documents and Settings\administrator\Рабочий стол\рисунки\1.gif">
            <a:extLst>
              <a:ext uri="{FF2B5EF4-FFF2-40B4-BE49-F238E27FC236}">
                <a16:creationId xmlns:a16="http://schemas.microsoft.com/office/drawing/2014/main" id="{6988E002-B6AF-C066-13D0-31BDD7C8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23124">
            <a:off x="425450" y="714375"/>
            <a:ext cx="1833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 descr="C:\Documents and Settings\administrator\Рабочий стол\рисунки\Fdf9f318cf91.jpg">
            <a:extLst>
              <a:ext uri="{FF2B5EF4-FFF2-40B4-BE49-F238E27FC236}">
                <a16:creationId xmlns:a16="http://schemas.microsoft.com/office/drawing/2014/main" id="{0FD1BE41-06C8-DC84-6A9C-93C6E3C6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429736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2206EE-4B87-3295-483E-D7156D30D0BF}"/>
              </a:ext>
            </a:extLst>
          </p:cNvPr>
          <p:cNvSpPr txBox="1">
            <a:spLocks/>
          </p:cNvSpPr>
          <p:nvPr/>
        </p:nvSpPr>
        <p:spPr>
          <a:xfrm>
            <a:off x="827088" y="476250"/>
            <a:ext cx="7467600" cy="65405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Техника безопасности 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25603" name="Picture 2" descr="C:\Documents and Settings\administrator\Рабочий стол\рисунки\1.gif">
            <a:extLst>
              <a:ext uri="{FF2B5EF4-FFF2-40B4-BE49-F238E27FC236}">
                <a16:creationId xmlns:a16="http://schemas.microsoft.com/office/drawing/2014/main" id="{5A809B8E-4867-5974-4ACB-F92D5578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23124">
            <a:off x="425450" y="714375"/>
            <a:ext cx="1833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" descr="C:\Documents and Settings\administrator\Рабочий стол\рисунки\f_m031.jpg">
            <a:extLst>
              <a:ext uri="{FF2B5EF4-FFF2-40B4-BE49-F238E27FC236}">
                <a16:creationId xmlns:a16="http://schemas.microsoft.com/office/drawing/2014/main" id="{F1651985-0858-FE40-BEBC-9AD6CA36A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1412875"/>
            <a:ext cx="4751387" cy="4873625"/>
          </a:xfrm>
          <a:noFill/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BF51DD-BF18-A22A-D4B1-122E3CF81B2A}"/>
              </a:ext>
            </a:extLst>
          </p:cNvPr>
          <p:cNvSpPr txBox="1">
            <a:spLocks/>
          </p:cNvSpPr>
          <p:nvPr/>
        </p:nvSpPr>
        <p:spPr>
          <a:xfrm>
            <a:off x="827088" y="476250"/>
            <a:ext cx="7467600" cy="65405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Техника безопасности 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24579" name="Picture 2" descr="C:\Documents and Settings\administrator\Рабочий стол\рисунки\1.gif">
            <a:extLst>
              <a:ext uri="{FF2B5EF4-FFF2-40B4-BE49-F238E27FC236}">
                <a16:creationId xmlns:a16="http://schemas.microsoft.com/office/drawing/2014/main" id="{485D8F92-4CE7-5C84-E035-64557B56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23124">
            <a:off x="425450" y="714375"/>
            <a:ext cx="1833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" descr="C:\Documents and Settings\administrator\Рабочий стол\рисунки\f_i031.jpg">
            <a:extLst>
              <a:ext uri="{FF2B5EF4-FFF2-40B4-BE49-F238E27FC236}">
                <a16:creationId xmlns:a16="http://schemas.microsoft.com/office/drawing/2014/main" id="{A2E9CFFE-21D7-2701-B9C1-8AB58A84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268413"/>
            <a:ext cx="4397375" cy="51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067" y="449421"/>
            <a:ext cx="8001000" cy="972145"/>
          </a:xfrm>
        </p:spPr>
        <p:txBody>
          <a:bodyPr/>
          <a:lstStyle/>
          <a:p>
            <a:pPr eaLnBrk="1" hangingPunct="1"/>
            <a:r>
              <a:rPr lang="ru-RU" u="sng" dirty="0"/>
              <a:t>Ваше рабочее место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z="2800" kern="1200" dirty="0">
              <a:solidFill>
                <a:srgbClr val="000000"/>
              </a:solidFill>
              <a:latin typeface="TypoUpright BT" pitchFamily="66" charset="0"/>
            </a:endParaRPr>
          </a:p>
          <a:p>
            <a:pPr algn="just" eaLnBrk="1" hangingPunct="1"/>
            <a:r>
              <a:rPr lang="ru-RU" sz="2800" kern="1200" dirty="0">
                <a:solidFill>
                  <a:srgbClr val="000000"/>
                </a:solidFill>
                <a:latin typeface="TypoUpright BT" pitchFamily="66" charset="0"/>
              </a:rPr>
              <a:t>Чтобы учиться было комфортно, чтобы не нанести вреда своему здоровью, вы должны уметь правильно организовать свое рабочее место.</a:t>
            </a:r>
          </a:p>
          <a:p>
            <a:pPr algn="just" eaLnBrk="1" hangingPunct="1"/>
            <a:r>
              <a:rPr lang="ru-RU" sz="2800" kern="1200" dirty="0">
                <a:solidFill>
                  <a:srgbClr val="000000"/>
                </a:solidFill>
                <a:latin typeface="TypoUpright BT" pitchFamily="66" charset="0"/>
              </a:rPr>
              <a:t>Правильная рабочая поза позволяет избегать перенапряжения мышц, способствует лучшему кровотоку и дыханию. </a:t>
            </a:r>
          </a:p>
        </p:txBody>
      </p:sp>
      <p:pic>
        <p:nvPicPr>
          <p:cNvPr id="7173" name="Picture 5" descr="Image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4664"/>
            <a:ext cx="1512267" cy="10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81128"/>
            <a:ext cx="790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build="p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944</TotalTime>
  <Words>996</Words>
  <Application>Microsoft Office PowerPoint</Application>
  <PresentationFormat>Экран (4:3)</PresentationFormat>
  <Paragraphs>94</Paragraphs>
  <Slides>21</Slides>
  <Notes>14</Notes>
  <HiddenSlides>0</HiddenSlides>
  <MMClips>5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Monotype Corsiva</vt:lpstr>
      <vt:lpstr>Times New Roman</vt:lpstr>
      <vt:lpstr>TypoUpright BT</vt:lpstr>
      <vt:lpstr>Verdana</vt:lpstr>
      <vt:lpstr>Wingdings</vt:lpstr>
      <vt:lpstr>Профиль</vt:lpstr>
      <vt:lpstr>1_Профиль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Ваше рабочее место</vt:lpstr>
      <vt:lpstr>Правильная рабочая поза </vt:lpstr>
      <vt:lpstr>Правильная рабочая поза </vt:lpstr>
      <vt:lpstr>Презентация PowerPoint</vt:lpstr>
      <vt:lpstr>Техника безопасности </vt:lpstr>
      <vt:lpstr>Также при работе необходимо: </vt:lpstr>
      <vt:lpstr>Комплекс упражнений для глаз </vt:lpstr>
      <vt:lpstr>Комплекс упражнений для глаз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ДОМАШНИЙ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SIBS</dc:creator>
  <cp:lastModifiedBy>E-group</cp:lastModifiedBy>
  <cp:revision>113</cp:revision>
  <cp:lastPrinted>1601-01-01T00:00:00Z</cp:lastPrinted>
  <dcterms:created xsi:type="dcterms:W3CDTF">2003-09-01T06:53:37Z</dcterms:created>
  <dcterms:modified xsi:type="dcterms:W3CDTF">2022-08-31T20:35:29Z</dcterms:modified>
</cp:coreProperties>
</file>