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0" r:id="rId3"/>
    <p:sldId id="271" r:id="rId4"/>
    <p:sldId id="272" r:id="rId5"/>
    <p:sldId id="273" r:id="rId6"/>
    <p:sldId id="275" r:id="rId7"/>
    <p:sldId id="274" r:id="rId8"/>
    <p:sldId id="276" r:id="rId9"/>
    <p:sldId id="299" r:id="rId10"/>
    <p:sldId id="298" r:id="rId11"/>
    <p:sldId id="300" r:id="rId12"/>
    <p:sldId id="301" r:id="rId13"/>
    <p:sldId id="257" r:id="rId14"/>
    <p:sldId id="258" r:id="rId15"/>
    <p:sldId id="259" r:id="rId16"/>
    <p:sldId id="260" r:id="rId17"/>
    <p:sldId id="261" r:id="rId18"/>
    <p:sldId id="262" r:id="rId19"/>
    <p:sldId id="263" r:id="rId20"/>
    <p:sldId id="342" r:id="rId21"/>
    <p:sldId id="343" r:id="rId22"/>
    <p:sldId id="379" r:id="rId23"/>
    <p:sldId id="344" r:id="rId24"/>
    <p:sldId id="380" r:id="rId25"/>
    <p:sldId id="381" r:id="rId26"/>
    <p:sldId id="264" r:id="rId27"/>
    <p:sldId id="265" r:id="rId28"/>
    <p:sldId id="266" r:id="rId29"/>
    <p:sldId id="267" r:id="rId30"/>
    <p:sldId id="268" r:id="rId31"/>
    <p:sldId id="269" r:id="rId32"/>
    <p:sldId id="296" r:id="rId33"/>
    <p:sldId id="277" r:id="rId34"/>
    <p:sldId id="297" r:id="rId35"/>
    <p:sldId id="278" r:id="rId36"/>
    <p:sldId id="302" r:id="rId37"/>
    <p:sldId id="279" r:id="rId38"/>
    <p:sldId id="303" r:id="rId39"/>
    <p:sldId id="280" r:id="rId40"/>
    <p:sldId id="304" r:id="rId41"/>
    <p:sldId id="281" r:id="rId42"/>
    <p:sldId id="305" r:id="rId43"/>
    <p:sldId id="306" r:id="rId44"/>
    <p:sldId id="307" r:id="rId45"/>
    <p:sldId id="282" r:id="rId46"/>
    <p:sldId id="283" r:id="rId47"/>
    <p:sldId id="308" r:id="rId48"/>
    <p:sldId id="284" r:id="rId49"/>
    <p:sldId id="285" r:id="rId50"/>
    <p:sldId id="309" r:id="rId51"/>
    <p:sldId id="286" r:id="rId52"/>
    <p:sldId id="310" r:id="rId53"/>
    <p:sldId id="287" r:id="rId54"/>
    <p:sldId id="311" r:id="rId55"/>
    <p:sldId id="288" r:id="rId56"/>
    <p:sldId id="289" r:id="rId57"/>
    <p:sldId id="290" r:id="rId58"/>
    <p:sldId id="291" r:id="rId59"/>
    <p:sldId id="292" r:id="rId60"/>
    <p:sldId id="293" r:id="rId61"/>
    <p:sldId id="294" r:id="rId62"/>
    <p:sldId id="312" r:id="rId63"/>
    <p:sldId id="295" r:id="rId64"/>
    <p:sldId id="313" r:id="rId65"/>
    <p:sldId id="314" r:id="rId66"/>
    <p:sldId id="324" r:id="rId67"/>
    <p:sldId id="334" r:id="rId68"/>
    <p:sldId id="335" r:id="rId69"/>
    <p:sldId id="336" r:id="rId70"/>
    <p:sldId id="338" r:id="rId71"/>
    <p:sldId id="339" r:id="rId72"/>
    <p:sldId id="341" r:id="rId73"/>
    <p:sldId id="331" r:id="rId74"/>
    <p:sldId id="332" r:id="rId75"/>
    <p:sldId id="333" r:id="rId76"/>
    <p:sldId id="345" r:id="rId77"/>
    <p:sldId id="347" r:id="rId78"/>
    <p:sldId id="316" r:id="rId79"/>
    <p:sldId id="348" r:id="rId80"/>
    <p:sldId id="317" r:id="rId81"/>
    <p:sldId id="318" r:id="rId82"/>
    <p:sldId id="349" r:id="rId83"/>
    <p:sldId id="319" r:id="rId84"/>
    <p:sldId id="320" r:id="rId85"/>
    <p:sldId id="321" r:id="rId86"/>
    <p:sldId id="350" r:id="rId87"/>
    <p:sldId id="351" r:id="rId88"/>
    <p:sldId id="322" r:id="rId89"/>
    <p:sldId id="323" r:id="rId90"/>
    <p:sldId id="353" r:id="rId91"/>
    <p:sldId id="352" r:id="rId92"/>
    <p:sldId id="354" r:id="rId93"/>
    <p:sldId id="346" r:id="rId94"/>
    <p:sldId id="383" r:id="rId95"/>
    <p:sldId id="384" r:id="rId96"/>
    <p:sldId id="385" r:id="rId97"/>
    <p:sldId id="315" r:id="rId98"/>
    <p:sldId id="382" r:id="rId99"/>
    <p:sldId id="355" r:id="rId100"/>
    <p:sldId id="374" r:id="rId101"/>
    <p:sldId id="375" r:id="rId102"/>
    <p:sldId id="356" r:id="rId103"/>
    <p:sldId id="376" r:id="rId104"/>
    <p:sldId id="377" r:id="rId105"/>
    <p:sldId id="357" r:id="rId106"/>
    <p:sldId id="378" r:id="rId107"/>
    <p:sldId id="358" r:id="rId108"/>
    <p:sldId id="386" r:id="rId109"/>
    <p:sldId id="388" r:id="rId110"/>
    <p:sldId id="359" r:id="rId111"/>
    <p:sldId id="360" r:id="rId112"/>
    <p:sldId id="361" r:id="rId113"/>
    <p:sldId id="387" r:id="rId114"/>
    <p:sldId id="362" r:id="rId115"/>
    <p:sldId id="389" r:id="rId116"/>
    <p:sldId id="390" r:id="rId117"/>
    <p:sldId id="363" r:id="rId118"/>
    <p:sldId id="391" r:id="rId119"/>
    <p:sldId id="364" r:id="rId120"/>
    <p:sldId id="392" r:id="rId121"/>
    <p:sldId id="393" r:id="rId122"/>
    <p:sldId id="394" r:id="rId123"/>
    <p:sldId id="366" r:id="rId124"/>
    <p:sldId id="365" r:id="rId125"/>
    <p:sldId id="367" r:id="rId126"/>
    <p:sldId id="368" r:id="rId127"/>
    <p:sldId id="369" r:id="rId128"/>
    <p:sldId id="370" r:id="rId129"/>
    <p:sldId id="371" r:id="rId130"/>
    <p:sldId id="372" r:id="rId131"/>
    <p:sldId id="373" r:id="rId1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a:t>Образец заголовка</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0170B28B-F78F-4EBE-B224-B2B94B64E1AF}" type="datetimeFigureOut">
              <a:rPr lang="ru-RU" smtClean="0"/>
              <a:t>04.01.2023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DBEB38E-826B-480A-AEA3-F72ECF2A6A28}"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657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170B28B-F78F-4EBE-B224-B2B94B64E1AF}" type="datetimeFigureOut">
              <a:rPr lang="ru-RU" smtClean="0"/>
              <a:t>04.01.2023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DBEB38E-826B-480A-AEA3-F72ECF2A6A28}" type="slidenum">
              <a:rPr lang="ru-RU" smtClean="0"/>
              <a:t>‹#›</a:t>
            </a:fld>
            <a:endParaRPr lang="ru-RU"/>
          </a:p>
        </p:txBody>
      </p:sp>
    </p:spTree>
    <p:extLst>
      <p:ext uri="{BB962C8B-B14F-4D97-AF65-F5344CB8AC3E}">
        <p14:creationId xmlns:p14="http://schemas.microsoft.com/office/powerpoint/2010/main" val="4203592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170B28B-F78F-4EBE-B224-B2B94B64E1AF}" type="datetimeFigureOut">
              <a:rPr lang="ru-RU" smtClean="0"/>
              <a:t>04.01.2023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DBEB38E-826B-480A-AEA3-F72ECF2A6A28}" type="slidenum">
              <a:rPr lang="ru-RU" smtClean="0"/>
              <a:t>‹#›</a:t>
            </a:fld>
            <a:endParaRPr lang="ru-RU"/>
          </a:p>
        </p:txBody>
      </p:sp>
    </p:spTree>
    <p:extLst>
      <p:ext uri="{BB962C8B-B14F-4D97-AF65-F5344CB8AC3E}">
        <p14:creationId xmlns:p14="http://schemas.microsoft.com/office/powerpoint/2010/main" val="3425841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170B28B-F78F-4EBE-B224-B2B94B64E1AF}" type="datetimeFigureOut">
              <a:rPr lang="ru-RU" smtClean="0"/>
              <a:t>04.01.2023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DBEB38E-826B-480A-AEA3-F72ECF2A6A28}" type="slidenum">
              <a:rPr lang="ru-RU" smtClean="0"/>
              <a:t>‹#›</a:t>
            </a:fld>
            <a:endParaRPr lang="ru-RU"/>
          </a:p>
        </p:txBody>
      </p:sp>
    </p:spTree>
    <p:extLst>
      <p:ext uri="{BB962C8B-B14F-4D97-AF65-F5344CB8AC3E}">
        <p14:creationId xmlns:p14="http://schemas.microsoft.com/office/powerpoint/2010/main" val="4024935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0170B28B-F78F-4EBE-B224-B2B94B64E1AF}" type="datetimeFigureOut">
              <a:rPr lang="ru-RU" smtClean="0"/>
              <a:t>04.01.2023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DBEB38E-826B-480A-AEA3-F72ECF2A6A28}"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879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0170B28B-F78F-4EBE-B224-B2B94B64E1AF}" type="datetimeFigureOut">
              <a:rPr lang="ru-RU" smtClean="0"/>
              <a:t>04.01.2023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DBEB38E-826B-480A-AEA3-F72ECF2A6A28}" type="slidenum">
              <a:rPr lang="ru-RU" smtClean="0"/>
              <a:t>‹#›</a:t>
            </a:fld>
            <a:endParaRPr lang="ru-RU"/>
          </a:p>
        </p:txBody>
      </p:sp>
    </p:spTree>
    <p:extLst>
      <p:ext uri="{BB962C8B-B14F-4D97-AF65-F5344CB8AC3E}">
        <p14:creationId xmlns:p14="http://schemas.microsoft.com/office/powerpoint/2010/main" val="3834765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0170B28B-F78F-4EBE-B224-B2B94B64E1AF}" type="datetimeFigureOut">
              <a:rPr lang="ru-RU" smtClean="0"/>
              <a:t>04.01.2023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CDBEB38E-826B-480A-AEA3-F72ECF2A6A28}" type="slidenum">
              <a:rPr lang="ru-RU" smtClean="0"/>
              <a:t>‹#›</a:t>
            </a:fld>
            <a:endParaRPr lang="ru-RU"/>
          </a:p>
        </p:txBody>
      </p:sp>
    </p:spTree>
    <p:extLst>
      <p:ext uri="{BB962C8B-B14F-4D97-AF65-F5344CB8AC3E}">
        <p14:creationId xmlns:p14="http://schemas.microsoft.com/office/powerpoint/2010/main" val="211333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0170B28B-F78F-4EBE-B224-B2B94B64E1AF}" type="datetimeFigureOut">
              <a:rPr lang="ru-RU" smtClean="0"/>
              <a:t>04.01.2023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DBEB38E-826B-480A-AEA3-F72ECF2A6A28}" type="slidenum">
              <a:rPr lang="ru-RU" smtClean="0"/>
              <a:t>‹#›</a:t>
            </a:fld>
            <a:endParaRPr lang="ru-RU"/>
          </a:p>
        </p:txBody>
      </p:sp>
    </p:spTree>
    <p:extLst>
      <p:ext uri="{BB962C8B-B14F-4D97-AF65-F5344CB8AC3E}">
        <p14:creationId xmlns:p14="http://schemas.microsoft.com/office/powerpoint/2010/main" val="745133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170B28B-F78F-4EBE-B224-B2B94B64E1AF}" type="datetimeFigureOut">
              <a:rPr lang="ru-RU" smtClean="0"/>
              <a:t>04.01.2023</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CDBEB38E-826B-480A-AEA3-F72ECF2A6A28}" type="slidenum">
              <a:rPr lang="ru-RU" smtClean="0"/>
              <a:t>‹#›</a:t>
            </a:fld>
            <a:endParaRPr lang="ru-RU"/>
          </a:p>
        </p:txBody>
      </p:sp>
    </p:spTree>
    <p:extLst>
      <p:ext uri="{BB962C8B-B14F-4D97-AF65-F5344CB8AC3E}">
        <p14:creationId xmlns:p14="http://schemas.microsoft.com/office/powerpoint/2010/main" val="3522417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170B28B-F78F-4EBE-B224-B2B94B64E1AF}" type="datetimeFigureOut">
              <a:rPr lang="ru-RU" smtClean="0"/>
              <a:t>04.01.2023</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DBEB38E-826B-480A-AEA3-F72ECF2A6A28}" type="slidenum">
              <a:rPr lang="ru-RU" smtClean="0"/>
              <a:t>‹#›</a:t>
            </a:fld>
            <a:endParaRPr lang="ru-RU"/>
          </a:p>
        </p:txBody>
      </p:sp>
    </p:spTree>
    <p:extLst>
      <p:ext uri="{BB962C8B-B14F-4D97-AF65-F5344CB8AC3E}">
        <p14:creationId xmlns:p14="http://schemas.microsoft.com/office/powerpoint/2010/main" val="536913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0170B28B-F78F-4EBE-B224-B2B94B64E1AF}" type="datetimeFigureOut">
              <a:rPr lang="ru-RU" smtClean="0"/>
              <a:t>04.01.2023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DBEB38E-826B-480A-AEA3-F72ECF2A6A28}" type="slidenum">
              <a:rPr lang="ru-RU" smtClean="0"/>
              <a:t>‹#›</a:t>
            </a:fld>
            <a:endParaRPr lang="ru-RU"/>
          </a:p>
        </p:txBody>
      </p:sp>
    </p:spTree>
    <p:extLst>
      <p:ext uri="{BB962C8B-B14F-4D97-AF65-F5344CB8AC3E}">
        <p14:creationId xmlns:p14="http://schemas.microsoft.com/office/powerpoint/2010/main" val="3629657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170B28B-F78F-4EBE-B224-B2B94B64E1AF}" type="datetimeFigureOut">
              <a:rPr lang="ru-RU" smtClean="0"/>
              <a:t>04.01.2023</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DBEB38E-826B-480A-AEA3-F72ECF2A6A28}"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9020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3" Type="http://schemas.openxmlformats.org/officeDocument/2006/relationships/hyperlink" Target="http://www.php.su/functions/?cat=calendar" TargetMode="External"/><Relationship Id="rId18" Type="http://schemas.openxmlformats.org/officeDocument/2006/relationships/hyperlink" Target="http://www.php.su/functions/?cat=network" TargetMode="External"/><Relationship Id="rId26" Type="http://schemas.openxmlformats.org/officeDocument/2006/relationships/hyperlink" Target="http://www.php.su/functions/?cat=exec" TargetMode="External"/><Relationship Id="rId39" Type="http://schemas.openxmlformats.org/officeDocument/2006/relationships/hyperlink" Target="http://www.php.su/functions/?cat=stream" TargetMode="External"/><Relationship Id="rId21" Type="http://schemas.openxmlformats.org/officeDocument/2006/relationships/hyperlink" Target="http://www.php.su/functions/?cat=regex" TargetMode="External"/><Relationship Id="rId34" Type="http://schemas.openxmlformats.org/officeDocument/2006/relationships/hyperlink" Target="http://www.php.su/functions/?cat=mime-magic" TargetMode="External"/><Relationship Id="rId7" Type="http://schemas.openxmlformats.org/officeDocument/2006/relationships/hyperlink" Target="http://www.php.su/functions/?cat=mysql" TargetMode="External"/><Relationship Id="rId2" Type="http://schemas.openxmlformats.org/officeDocument/2006/relationships/hyperlink" Target="http://www.php.su/functions/?cat=strings" TargetMode="External"/><Relationship Id="rId16" Type="http://schemas.openxmlformats.org/officeDocument/2006/relationships/hyperlink" Target="http://www.php.su/functions/?cat=url" TargetMode="External"/><Relationship Id="rId20" Type="http://schemas.openxmlformats.org/officeDocument/2006/relationships/hyperlink" Target="http://www.php.su/functions/?cat=pcre" TargetMode="External"/><Relationship Id="rId29" Type="http://schemas.openxmlformats.org/officeDocument/2006/relationships/hyperlink" Target="http://www.php.su/functions/?cat=outcontrol" TargetMode="External"/><Relationship Id="rId41" Type="http://schemas.openxmlformats.org/officeDocument/2006/relationships/hyperlink" Target="http://www.php.su/functions/?cat=misc" TargetMode="External"/><Relationship Id="rId1" Type="http://schemas.openxmlformats.org/officeDocument/2006/relationships/slideLayout" Target="../slideLayouts/slideLayout7.xml"/><Relationship Id="rId6" Type="http://schemas.openxmlformats.org/officeDocument/2006/relationships/hyperlink" Target="http://www.php.su/functions/?cat=filesystem" TargetMode="External"/><Relationship Id="rId11" Type="http://schemas.openxmlformats.org/officeDocument/2006/relationships/hyperlink" Target="http://www.php.su/functions/?cat=gmp" TargetMode="External"/><Relationship Id="rId24" Type="http://schemas.openxmlformats.org/officeDocument/2006/relationships/hyperlink" Target="http://www.php.su/functions/?cat=session" TargetMode="External"/><Relationship Id="rId32" Type="http://schemas.openxmlformats.org/officeDocument/2006/relationships/hyperlink" Target="http://www.php.su/functions/?cat=w32api" TargetMode="External"/><Relationship Id="rId37" Type="http://schemas.openxmlformats.org/officeDocument/2006/relationships/hyperlink" Target="http://www.php.su/functions/?cat=apache" TargetMode="External"/><Relationship Id="rId40" Type="http://schemas.openxmlformats.org/officeDocument/2006/relationships/hyperlink" Target="http://www.php.su/functions/?cat=pcntl" TargetMode="External"/><Relationship Id="rId5" Type="http://schemas.openxmlformats.org/officeDocument/2006/relationships/hyperlink" Target="http://www.php.su/functions/?cat=dir" TargetMode="External"/><Relationship Id="rId15" Type="http://schemas.openxmlformats.org/officeDocument/2006/relationships/hyperlink" Target="http://www.php.su/functions/?cat=ftp" TargetMode="External"/><Relationship Id="rId23" Type="http://schemas.openxmlformats.org/officeDocument/2006/relationships/hyperlink" Target="http://www.php.su/functions/?cat=zlib" TargetMode="External"/><Relationship Id="rId28" Type="http://schemas.openxmlformats.org/officeDocument/2006/relationships/hyperlink" Target="http://www.php.su/functions/?cat=funchand" TargetMode="External"/><Relationship Id="rId36" Type="http://schemas.openxmlformats.org/officeDocument/2006/relationships/hyperlink" Target="http://www.php.su/functions/?cat=simplexml" TargetMode="External"/><Relationship Id="rId10" Type="http://schemas.openxmlformats.org/officeDocument/2006/relationships/hyperlink" Target="http://www.php.su/functions/?cat=bc" TargetMode="External"/><Relationship Id="rId19" Type="http://schemas.openxmlformats.org/officeDocument/2006/relationships/hyperlink" Target="http://www.php.su/functions/?cat=mail" TargetMode="External"/><Relationship Id="rId31" Type="http://schemas.openxmlformats.org/officeDocument/2006/relationships/hyperlink" Target="http://www.php.su/functions/?cat=com" TargetMode="External"/><Relationship Id="rId4" Type="http://schemas.openxmlformats.org/officeDocument/2006/relationships/hyperlink" Target="http://www.php.su/functions/?cat=array" TargetMode="External"/><Relationship Id="rId9" Type="http://schemas.openxmlformats.org/officeDocument/2006/relationships/hyperlink" Target="http://www.php.su/functions/?cat=math" TargetMode="External"/><Relationship Id="rId14" Type="http://schemas.openxmlformats.org/officeDocument/2006/relationships/hyperlink" Target="http://www.php.su/functions/?cat=http" TargetMode="External"/><Relationship Id="rId22" Type="http://schemas.openxmlformats.org/officeDocument/2006/relationships/hyperlink" Target="http://www.php.su/functions/?cat=posix" TargetMode="External"/><Relationship Id="rId27" Type="http://schemas.openxmlformats.org/officeDocument/2006/relationships/hyperlink" Target="http://www.php.su/functions/?cat=var" TargetMode="External"/><Relationship Id="rId30" Type="http://schemas.openxmlformats.org/officeDocument/2006/relationships/hyperlink" Target="http://www.php.su/functions/?cat=errorfunc" TargetMode="External"/><Relationship Id="rId35" Type="http://schemas.openxmlformats.org/officeDocument/2006/relationships/hyperlink" Target="http://www.php.su/functions/?cat=xml" TargetMode="External"/><Relationship Id="rId8" Type="http://schemas.openxmlformats.org/officeDocument/2006/relationships/hyperlink" Target="http://www.php.su/functions/?cat=sqlite" TargetMode="External"/><Relationship Id="rId3" Type="http://schemas.openxmlformats.org/officeDocument/2006/relationships/hyperlink" Target="http://www.php.su/functions/?cat=ctype" TargetMode="External"/><Relationship Id="rId12" Type="http://schemas.openxmlformats.org/officeDocument/2006/relationships/hyperlink" Target="http://www.php.su/functions/?cat=datetime" TargetMode="External"/><Relationship Id="rId17" Type="http://schemas.openxmlformats.org/officeDocument/2006/relationships/hyperlink" Target="http://www.php.su/functions/?cat=sockets" TargetMode="External"/><Relationship Id="rId25" Type="http://schemas.openxmlformats.org/officeDocument/2006/relationships/hyperlink" Target="http://www.php.su/functions/?cat=info" TargetMode="External"/><Relationship Id="rId33" Type="http://schemas.openxmlformats.org/officeDocument/2006/relationships/hyperlink" Target="http://www.php.su/functions/?cat=classobj" TargetMode="External"/><Relationship Id="rId38" Type="http://schemas.openxmlformats.org/officeDocument/2006/relationships/hyperlink" Target="http://www.php.su/functions/?cat=shmop" TargetMode="External"/></Relationships>
</file>

<file path=ppt/slides/_rels/slide114.xml.rels><?xml version="1.0" encoding="UTF-8" standalone="yes"?>
<Relationships xmlns="http://schemas.openxmlformats.org/package/2006/relationships"><Relationship Id="rId2" Type="http://schemas.openxmlformats.org/officeDocument/2006/relationships/hyperlink" Target="https://www.php.net/manual/ru/language.oop5.basic.php#language.oop5.basic.class" TargetMode="Externa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hyperlink" Target="https://www.php.net/manual/ru/functions.arguments.php#functions.arguments.default" TargetMode="External"/><Relationship Id="rId2" Type="http://schemas.openxmlformats.org/officeDocument/2006/relationships/hyperlink" Target="https://www.php.net/manual/ru/functions.arguments.php#functions.variable-arg-list" TargetMode="External"/><Relationship Id="rId1" Type="http://schemas.openxmlformats.org/officeDocument/2006/relationships/slideLayout" Target="../slideLayouts/slideLayout7.xml"/><Relationship Id="rId6" Type="http://schemas.openxmlformats.org/officeDocument/2006/relationships/hyperlink" Target="https://www.php.net/manual/ru/function.func-get-args.php" TargetMode="External"/><Relationship Id="rId5" Type="http://schemas.openxmlformats.org/officeDocument/2006/relationships/hyperlink" Target="https://www.php.net/manual/ru/function.func-get-arg.php" TargetMode="External"/><Relationship Id="rId4" Type="http://schemas.openxmlformats.org/officeDocument/2006/relationships/hyperlink" Target="https://www.php.net/manual/ru/function.func-num-args.php" TargetMode="External"/></Relationships>
</file>

<file path=ppt/slides/_rels/slide117.xml.rels><?xml version="1.0" encoding="UTF-8" standalone="yes"?>
<Relationships xmlns="http://schemas.openxmlformats.org/package/2006/relationships"><Relationship Id="rId2" Type="http://schemas.openxmlformats.org/officeDocument/2006/relationships/hyperlink" Target="https://basicweb.ru/jquery/jquery_effect_slideup.php" TargetMode="Externa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hyperlink" Target="file:///F:\1\&#1055;&#1057;&#1057;_20\4.%20PHP\function.time.php" TargetMode="Externa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guruweba.com/html/teg-td-html-yacheyka-tablitsy/" TargetMode="External"/><Relationship Id="rId7" Type="http://schemas.openxmlformats.org/officeDocument/2006/relationships/hyperlink" Target="https://guruweba.com/html/teg-tbody-html-osnovnaya-chast-telo-tablitsy/" TargetMode="Externa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hyperlink" Target="https://guruweba.com/html/teg-tfoot-html-nizhniy-kolontitul-tablitsy/" TargetMode="External"/><Relationship Id="rId5" Type="http://schemas.openxmlformats.org/officeDocument/2006/relationships/hyperlink" Target="https://guruweba.com/html/teg-thead-html-verkhniy-kolontitul-tablitsy/" TargetMode="External"/><Relationship Id="rId4" Type="http://schemas.openxmlformats.org/officeDocument/2006/relationships/hyperlink" Target="https://guruweba.com/html/teg-th-html-yacheyka-zagolovok-v-tablits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hyperlink" Target="https://wm-school.ru/tags/tag_script.html" TargetMode="Externa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hyperlink" Target="https://developer.mozilla.org/ru/docs/Web/JavaScript/Reference/Global_Objects/Date/parse" TargetMode="External"/><Relationship Id="rId2" Type="http://schemas.openxmlformats.org/officeDocument/2006/relationships/hyperlink" Target="https://developer.mozilla.org/ru/docs/Web/JavaScript/Reference/Operators/new" TargetMode="Externa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hyperlink" Target="https://developer.mozilla.org/ru/docs/Web/JavaScript/Reference/Operators/new" TargetMode="Externa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hyperlink" Target="https://developer.mozilla.org/ru/docs/Web/JavaScript/Reference/Global_Objects/Date/now" TargetMode="External"/><Relationship Id="rId2" Type="http://schemas.openxmlformats.org/officeDocument/2006/relationships/hyperlink" Target="https://developer.mozilla.org/ru/docs/Web/JavaScript/Reference/Global_Objects/Date#methods" TargetMode="External"/><Relationship Id="rId1" Type="http://schemas.openxmlformats.org/officeDocument/2006/relationships/slideLayout" Target="../slideLayouts/slideLayout7.xml"/><Relationship Id="rId5" Type="http://schemas.openxmlformats.org/officeDocument/2006/relationships/hyperlink" Target="https://developer.mozilla.org/ru/docs/Web/JavaScript/Reference/Global_Objects/Date/UTC" TargetMode="External"/><Relationship Id="rId4" Type="http://schemas.openxmlformats.org/officeDocument/2006/relationships/hyperlink" Target="https://developer.mozilla.org/ru/docs/Web/JavaScript/Reference/Global_Objects/Date/pars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hyperlink" Target="https://developer.mozilla.org/ru/docs/Web/JavaScript/Guide/Loops_and_iteration#for...in" TargetMode="External"/><Relationship Id="rId3" Type="http://schemas.openxmlformats.org/officeDocument/2006/relationships/hyperlink" Target="https://developer.mozilla.org/ru/docs/Web/JavaScript/Guide/Loops_and_iteration#%D1%86%D0%B8%D0%BA%D0%BB_do...while" TargetMode="External"/><Relationship Id="rId7" Type="http://schemas.openxmlformats.org/officeDocument/2006/relationships/hyperlink" Target="https://developer.mozilla.org/ru/docs/Web/JavaScript/Guide/Loops_and_iteration#continue" TargetMode="External"/><Relationship Id="rId2" Type="http://schemas.openxmlformats.org/officeDocument/2006/relationships/hyperlink" Target="https://developer.mozilla.org/ru/docs/Web/JavaScript/Guide/Loops_and_iteration#%D1%86%D0%B8%D0%BA%D0%BB_for" TargetMode="External"/><Relationship Id="rId1" Type="http://schemas.openxmlformats.org/officeDocument/2006/relationships/slideLayout" Target="../slideLayouts/slideLayout7.xml"/><Relationship Id="rId6" Type="http://schemas.openxmlformats.org/officeDocument/2006/relationships/hyperlink" Target="https://developer.mozilla.org/ru/docs/Web/JavaScript/Guide/Loops_and_iteration#break" TargetMode="External"/><Relationship Id="rId5" Type="http://schemas.openxmlformats.org/officeDocument/2006/relationships/hyperlink" Target="https://developer.mozilla.org/ru/docs/Web/JavaScript/Guide/Loops_and_iteration#%D0%BC%D0%B5%D1%82%D0%BA%D0%B0_label_" TargetMode="External"/><Relationship Id="rId4" Type="http://schemas.openxmlformats.org/officeDocument/2006/relationships/hyperlink" Target="https://developer.mozilla.org/ru/docs/Web/JavaScript/Guide/Loops_and_iteration#%D1%86%D0%B8%D0%BA%D0%BB_while" TargetMode="External"/><Relationship Id="rId9" Type="http://schemas.openxmlformats.org/officeDocument/2006/relationships/hyperlink" Target="https://developer.mozilla.org/ru/docs/Web/JavaScript/Guide/Loops_and_iteration#for...of"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hyperlink" Target="https://developer.mozilla.org/ru/docs/Web/JavaScript/Reference/Statements/do...while" TargetMode="External"/><Relationship Id="rId2" Type="http://schemas.openxmlformats.org/officeDocument/2006/relationships/hyperlink" Target="https://developer.mozilla.org/ru/docs/Web/JavaScript/Guide/Loops_and_iteration#%D1%86%D0%B8%D0%BA%D0%BB_do...while"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hyperlink" Target="https://developer.mozilla.org/ru/docs/Web/JavaScript/Reference/Statements/while" TargetMode="External"/><Relationship Id="rId2" Type="http://schemas.openxmlformats.org/officeDocument/2006/relationships/hyperlink" Target="https://developer.mozilla.org/ru/docs/Web/JavaScript/Guide/Loops_and_iteration#%D1%86%D0%B8%D0%BA%D0%BB_while" TargetMode="Externa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8" Type="http://schemas.openxmlformats.org/officeDocument/2006/relationships/hyperlink" Target="https://api.jquery.com/category/selectors/jquery-selector-extensions/" TargetMode="External"/><Relationship Id="rId3" Type="http://schemas.openxmlformats.org/officeDocument/2006/relationships/hyperlink" Target="https://en.wikipedia.org/wiki/JavaScript" TargetMode="External"/><Relationship Id="rId7" Type="http://schemas.openxmlformats.org/officeDocument/2006/relationships/hyperlink" Target="https://docs.google.com/document/d/1LPaPA30bLUB_publLIMF0RlhdnPx_ePXm7oW02iiT6o/edit" TargetMode="External"/><Relationship Id="rId2" Type="http://schemas.openxmlformats.org/officeDocument/2006/relationships/hyperlink" Target="https://en.wikipedia.org/wiki/JQuery" TargetMode="External"/><Relationship Id="rId1" Type="http://schemas.openxmlformats.org/officeDocument/2006/relationships/slideLayout" Target="../slideLayouts/slideLayout6.xml"/><Relationship Id="rId6" Type="http://schemas.openxmlformats.org/officeDocument/2006/relationships/hyperlink" Target="https://www.w3.org/TR/DOM-Level-3-Core/" TargetMode="External"/><Relationship Id="rId5" Type="http://schemas.openxmlformats.org/officeDocument/2006/relationships/hyperlink" Target="https://www.w3.org/TR/dom/" TargetMode="External"/><Relationship Id="rId4" Type="http://schemas.openxmlformats.org/officeDocument/2006/relationships/hyperlink" Target="https://en.wikipedia.org/wiki/Headless_browser" TargetMode="External"/><Relationship Id="rId9" Type="http://schemas.openxmlformats.org/officeDocument/2006/relationships/hyperlink" Target="https://www.w3.org/TR/CSS21/selector.html%23id-selectors"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hyperlink" Target="http://localhost/" TargetMode="Externa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8" Type="http://schemas.openxmlformats.org/officeDocument/2006/relationships/hyperlink" Target="http://bourabai.ru/einf/chapter13.htm" TargetMode="External"/><Relationship Id="rId3" Type="http://schemas.openxmlformats.org/officeDocument/2006/relationships/hyperlink" Target="http://bourabai.ru/alg/oop.htm" TargetMode="External"/><Relationship Id="rId7" Type="http://schemas.openxmlformats.org/officeDocument/2006/relationships/hyperlink" Target="http://bourabai.ru/einf/4gl.htm" TargetMode="External"/><Relationship Id="rId2" Type="http://schemas.openxmlformats.org/officeDocument/2006/relationships/hyperlink" Target="http://www.w3.org/Amaya/User/BinDist.html" TargetMode="External"/><Relationship Id="rId1" Type="http://schemas.openxmlformats.org/officeDocument/2006/relationships/slideLayout" Target="../slideLayouts/slideLayout7.xml"/><Relationship Id="rId6" Type="http://schemas.openxmlformats.org/officeDocument/2006/relationships/hyperlink" Target="http://bourabai.ru/xml/3gl.htm" TargetMode="External"/><Relationship Id="rId5" Type="http://schemas.openxmlformats.org/officeDocument/2006/relationships/hyperlink" Target="http://bourabai.ru/xml/lang.htm" TargetMode="External"/><Relationship Id="rId4" Type="http://schemas.openxmlformats.org/officeDocument/2006/relationships/hyperlink" Target="http://bourabai.ru/dbt/dbms/index.htm" TargetMode="External"/><Relationship Id="rId9" Type="http://schemas.openxmlformats.org/officeDocument/2006/relationships/hyperlink" Target="http://bourabai.ru/xml/technology.htm" TargetMode="External"/></Relationships>
</file>

<file path=ppt/slides/_rels/slide94.xml.rels><?xml version="1.0" encoding="UTF-8" standalone="yes"?>
<Relationships xmlns="http://schemas.openxmlformats.org/package/2006/relationships"><Relationship Id="rId2" Type="http://schemas.openxmlformats.org/officeDocument/2006/relationships/hyperlink" Target="http://bourabai.ru/xml/sgml.htm" TargetMode="Externa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F54DAE-5EE3-478C-A34D-4AA90B739046}"/>
              </a:ext>
            </a:extLst>
          </p:cNvPr>
          <p:cNvSpPr>
            <a:spLocks noGrp="1"/>
          </p:cNvSpPr>
          <p:nvPr>
            <p:ph type="ctrTitle"/>
          </p:nvPr>
        </p:nvSpPr>
        <p:spPr>
          <a:xfrm>
            <a:off x="1097279" y="758952"/>
            <a:ext cx="10435693" cy="3566160"/>
          </a:xfrm>
        </p:spPr>
        <p:txBody>
          <a:bodyPr>
            <a:normAutofit fontScale="90000"/>
          </a:bodyPr>
          <a:lstStyle/>
          <a:p>
            <a:pPr algn="ctr"/>
            <a:r>
              <a:rPr lang="ru-RU" b="1" dirty="0">
                <a:solidFill>
                  <a:srgbClr val="002060"/>
                </a:solidFill>
                <a:latin typeface="Comic Sans MS" panose="030F0702030302020204" pitchFamily="66" charset="0"/>
              </a:rPr>
              <a:t>Программные средства создания Интернет приложений</a:t>
            </a:r>
          </a:p>
        </p:txBody>
      </p:sp>
      <p:sp>
        <p:nvSpPr>
          <p:cNvPr id="3" name="Подзаголовок 2">
            <a:extLst>
              <a:ext uri="{FF2B5EF4-FFF2-40B4-BE49-F238E27FC236}">
                <a16:creationId xmlns:a16="http://schemas.microsoft.com/office/drawing/2014/main" id="{6CC4B538-57CE-4549-B338-756B45BEF747}"/>
              </a:ext>
            </a:extLst>
          </p:cNvPr>
          <p:cNvSpPr>
            <a:spLocks noGrp="1"/>
          </p:cNvSpPr>
          <p:nvPr>
            <p:ph type="subTitle" idx="1"/>
          </p:nvPr>
        </p:nvSpPr>
        <p:spPr>
          <a:xfrm>
            <a:off x="1285102" y="5988909"/>
            <a:ext cx="9144000" cy="570470"/>
          </a:xfrm>
        </p:spPr>
        <p:txBody>
          <a:bodyPr/>
          <a:lstStyle/>
          <a:p>
            <a:r>
              <a:rPr lang="ru-RU" dirty="0">
                <a:latin typeface="Comic Sans MS" panose="030F0702030302020204" pitchFamily="66" charset="0"/>
              </a:rPr>
              <a:t>Теоретические вопросы</a:t>
            </a:r>
          </a:p>
        </p:txBody>
      </p:sp>
    </p:spTree>
    <p:extLst>
      <p:ext uri="{BB962C8B-B14F-4D97-AF65-F5344CB8AC3E}">
        <p14:creationId xmlns:p14="http://schemas.microsoft.com/office/powerpoint/2010/main" val="2693114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1CBD85-2A61-40EF-93F7-44C07BAE8611}"/>
              </a:ext>
            </a:extLst>
          </p:cNvPr>
          <p:cNvSpPr>
            <a:spLocks noChangeArrowheads="1"/>
          </p:cNvSpPr>
          <p:nvPr/>
        </p:nvSpPr>
        <p:spPr bwMode="auto">
          <a:xfrm>
            <a:off x="262097" y="824410"/>
            <a:ext cx="11390211"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b="0" i="0" u="sng" strike="noStrike" cap="none" normalizeH="0" baseline="0" dirty="0">
                <a:ln>
                  <a:noFill/>
                </a:ln>
                <a:solidFill>
                  <a:srgbClr val="000000"/>
                </a:solidFill>
                <a:effectLst/>
                <a:latin typeface="Verdana" panose="020B0604030504040204" pitchFamily="34" charset="0"/>
              </a:rPr>
              <a:t>Другие теги логического форматирования:</a:t>
            </a:r>
            <a:endParaRPr kumimoji="0" lang="ru-RU" altLang="ru-RU"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Verdana" panose="020B0604030504040204" pitchFamily="34" charset="0"/>
              </a:rPr>
              <a:t>&lt;DFN&gt; – </a:t>
            </a:r>
            <a:r>
              <a:rPr kumimoji="0" lang="ru-RU" altLang="ru-RU" b="0" i="1" u="none" strike="noStrike" cap="none" normalizeH="0" baseline="0" dirty="0">
                <a:ln>
                  <a:noFill/>
                </a:ln>
                <a:solidFill>
                  <a:srgbClr val="000000"/>
                </a:solidFill>
                <a:effectLst/>
                <a:latin typeface="Verdana" panose="020B0604030504040204" pitchFamily="34" charset="0"/>
              </a:rPr>
              <a:t>служит для описания определений</a:t>
            </a:r>
            <a:r>
              <a:rPr kumimoji="0" lang="ru-RU" altLang="ru-RU" b="0" i="0" u="none" strike="noStrike" cap="none" normalizeH="0" baseline="0" dirty="0">
                <a:ln>
                  <a:noFill/>
                </a:ln>
                <a:solidFill>
                  <a:srgbClr val="000000"/>
                </a:solidFill>
                <a:effectLst/>
                <a:latin typeface="Verdana" panose="020B060403050404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Verdana" panose="020B0604030504040204" pitchFamily="34" charset="0"/>
              </a:rPr>
              <a:t>&lt;CITE&gt; – </a:t>
            </a:r>
            <a:r>
              <a:rPr kumimoji="0" lang="ru-RU" altLang="ru-RU" b="0" i="1" u="none" strike="noStrike" cap="none" normalizeH="0" baseline="0" dirty="0">
                <a:ln>
                  <a:noFill/>
                </a:ln>
                <a:solidFill>
                  <a:srgbClr val="000000"/>
                </a:solidFill>
                <a:effectLst/>
                <a:latin typeface="Verdana" panose="020B0604030504040204" pitchFamily="34" charset="0"/>
              </a:rPr>
              <a:t>служит для выделения цитат</a:t>
            </a:r>
            <a:r>
              <a:rPr kumimoji="0" lang="ru-RU" altLang="ru-RU" b="0" i="0" u="none" strike="noStrike" cap="none" normalizeH="0" baseline="0" dirty="0">
                <a:ln>
                  <a:noFill/>
                </a:ln>
                <a:solidFill>
                  <a:srgbClr val="000000"/>
                </a:solidFill>
                <a:effectLst/>
                <a:latin typeface="Verdana" panose="020B060403050404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Verdana" panose="020B0604030504040204" pitchFamily="34" charset="0"/>
              </a:rPr>
              <a:t>&lt;INS&gt; – отмечает свой текст как вставку;</a:t>
            </a: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Verdana" panose="020B0604030504040204" pitchFamily="34" charset="0"/>
              </a:rPr>
              <a:t>&lt;KBD&gt; – </a:t>
            </a:r>
            <a:r>
              <a:rPr kumimoji="0" lang="ru-RU" altLang="ru-RU" b="0" i="0" u="none" strike="noStrike" cap="none" normalizeH="0" baseline="0" dirty="0">
                <a:ln>
                  <a:noFill/>
                </a:ln>
                <a:solidFill>
                  <a:srgbClr val="000000"/>
                </a:solidFill>
                <a:effectLst/>
                <a:latin typeface="Arial Unicode MS" panose="020B0604020202020204" pitchFamily="34" charset="-128"/>
              </a:rPr>
              <a:t>используется для ввода с клавиатуры пользователя</a:t>
            </a:r>
            <a:r>
              <a:rPr kumimoji="0" lang="ru-RU" altLang="ru-RU" b="0" i="0" u="none" strike="noStrike" cap="none" normalizeH="0" baseline="0" dirty="0">
                <a:ln>
                  <a:noFill/>
                </a:ln>
                <a:solidFill>
                  <a:srgbClr val="000000"/>
                </a:solidFill>
                <a:effectLst/>
                <a:latin typeface="Verdana" panose="020B060403050404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Verdana" panose="020B0604030504040204" pitchFamily="34" charset="0"/>
              </a:rPr>
              <a:t>&lt;SAMP&gt; – </a:t>
            </a:r>
            <a:r>
              <a:rPr kumimoji="0" lang="ru-RU" altLang="ru-RU" b="0" i="0" u="none" strike="noStrike" cap="none" normalizeH="0" baseline="0" dirty="0">
                <a:ln>
                  <a:noFill/>
                </a:ln>
                <a:solidFill>
                  <a:srgbClr val="000000"/>
                </a:solidFill>
                <a:effectLst/>
                <a:latin typeface="Arial Unicode MS" panose="020B0604020202020204" pitchFamily="34" charset="-128"/>
              </a:rPr>
              <a:t>используется для отметки результатов, выдаваемых программами, для выделения нескольких символов моноширинным шрифтом:</a:t>
            </a:r>
            <a:r>
              <a:rPr kumimoji="0" lang="ru-RU" altLang="ru-RU" b="0" i="0" u="none" strike="noStrike" cap="none" normalizeH="0" baseline="0" dirty="0">
                <a:ln>
                  <a:noFill/>
                </a:ln>
                <a:solidFill>
                  <a:srgbClr val="000000"/>
                </a:solidFill>
                <a:effectLst/>
                <a:latin typeface="Verdana" panose="020B060403050404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Verdana" panose="020B0604030504040204" pitchFamily="34" charset="0"/>
              </a:rPr>
              <a:t>&lt;VAR&gt; – </a:t>
            </a:r>
            <a:r>
              <a:rPr kumimoji="0" lang="ru-RU" altLang="ru-RU" b="0" i="1" u="none" strike="noStrike" cap="none" normalizeH="0" baseline="0" dirty="0">
                <a:ln>
                  <a:noFill/>
                </a:ln>
                <a:solidFill>
                  <a:srgbClr val="000000"/>
                </a:solidFill>
                <a:effectLst/>
                <a:latin typeface="Verdana" panose="020B0604030504040204" pitchFamily="34" charset="0"/>
              </a:rPr>
              <a:t>используется для символьных переменных</a:t>
            </a:r>
            <a:r>
              <a:rPr kumimoji="0" lang="ru-RU" altLang="ru-RU" b="0" i="0" u="none" strike="noStrike" cap="none" normalizeH="0" baseline="0" dirty="0">
                <a:ln>
                  <a:noFill/>
                </a:ln>
                <a:solidFill>
                  <a:srgbClr val="000000"/>
                </a:solidFill>
                <a:effectLst/>
                <a:latin typeface="Verdana" panose="020B060403050404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Verdana" panose="020B0604030504040204" pitchFamily="34" charset="0"/>
              </a:rPr>
              <a:t>&lt;ABBR&gt; – используется для аббревиатур (СНГ, КПСС, WWW);</a:t>
            </a: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Verdana" panose="020B0604030504040204" pitchFamily="34" charset="0"/>
              </a:rPr>
              <a:t>&lt;ACRONYM&gt; – используется для сокращений (стр., англ.) с атрибутом TITLE;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Verdana" panose="020B0604030504040204" pitchFamily="34" charset="0"/>
              </a:rPr>
              <a:t>&lt;Q&gt; – цитированный текст в кавычках.</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ru-RU" altLang="ru-RU" b="0" i="0" u="none" strike="noStrike" cap="none" normalizeH="0" baseline="0" dirty="0">
              <a:ln>
                <a:noFill/>
              </a:ln>
              <a:solidFill>
                <a:srgbClr val="000000"/>
              </a:solidFill>
              <a:effectLst/>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Verdana" panose="020B0604030504040204" pitchFamily="34" charset="0"/>
              </a:rPr>
              <a:t>Теги &lt;INS&gt; и &lt;DEL&gt; используются, когда нужно напомнить самому себе о том, что данный кусок текста должен быть (или </a:t>
            </a:r>
            <a:r>
              <a:rPr kumimoji="0" lang="ru-RU" altLang="ru-RU" b="0" i="1" u="none" strike="noStrike" cap="none" normalizeH="0" baseline="0" dirty="0">
                <a:ln>
                  <a:noFill/>
                </a:ln>
                <a:solidFill>
                  <a:srgbClr val="000000"/>
                </a:solidFill>
                <a:effectLst/>
                <a:latin typeface="Verdana" panose="020B0604030504040204" pitchFamily="34" charset="0"/>
              </a:rPr>
              <a:t>уже</a:t>
            </a:r>
            <a:r>
              <a:rPr kumimoji="0" lang="ru-RU" altLang="ru-RU" b="0" i="0" u="none" strike="noStrike" cap="none" normalizeH="0" baseline="0" dirty="0">
                <a:ln>
                  <a:noFill/>
                </a:ln>
                <a:solidFill>
                  <a:srgbClr val="000000"/>
                </a:solidFill>
                <a:effectLst/>
                <a:latin typeface="Verdana" panose="020B0604030504040204" pitchFamily="34" charset="0"/>
              </a:rPr>
              <a:t>) вставлен или удален. Применяются при создании сайта группой дизайнеров. Могут иметь атрибуты </a:t>
            </a:r>
            <a:r>
              <a:rPr kumimoji="0" lang="ru-RU" altLang="ru-RU" b="0" i="0" u="none" strike="noStrike" cap="none" normalizeH="0" baseline="0" dirty="0" err="1">
                <a:ln>
                  <a:noFill/>
                </a:ln>
                <a:solidFill>
                  <a:srgbClr val="000000"/>
                </a:solidFill>
                <a:effectLst/>
                <a:latin typeface="Arial Unicode MS" panose="020B0604020202020204" pitchFamily="34" charset="-128"/>
              </a:rPr>
              <a:t>datetime</a:t>
            </a:r>
            <a:r>
              <a:rPr kumimoji="0" lang="ru-RU" altLang="ru-RU" b="0" i="0" u="none" strike="noStrike" cap="none" normalizeH="0" baseline="0" dirty="0">
                <a:ln>
                  <a:noFill/>
                </a:ln>
                <a:solidFill>
                  <a:srgbClr val="000000"/>
                </a:solidFill>
                <a:effectLst/>
                <a:latin typeface="Arial Unicode MS" panose="020B0604020202020204" pitchFamily="34" charset="-128"/>
              </a:rPr>
              <a:t>, </a:t>
            </a:r>
            <a:r>
              <a:rPr kumimoji="0" lang="ru-RU" altLang="ru-RU" b="0" i="0" u="none" strike="noStrike" cap="none" normalizeH="0" baseline="0" dirty="0" err="1">
                <a:ln>
                  <a:noFill/>
                </a:ln>
                <a:solidFill>
                  <a:srgbClr val="000000"/>
                </a:solidFill>
                <a:effectLst/>
                <a:latin typeface="Arial Unicode MS" panose="020B0604020202020204" pitchFamily="34" charset="-128"/>
              </a:rPr>
              <a:t>cite</a:t>
            </a:r>
            <a:r>
              <a:rPr kumimoji="0" lang="ru-RU" altLang="ru-RU" b="0" i="0" u="none" strike="noStrike" cap="none" normalizeH="0" baseline="0" dirty="0">
                <a:ln>
                  <a:noFill/>
                </a:ln>
                <a:solidFill>
                  <a:srgbClr val="000000"/>
                </a:solidFill>
                <a:effectLst/>
                <a:latin typeface="Arial Unicode MS" panose="020B0604020202020204" pitchFamily="34" charset="-128"/>
              </a:rPr>
              <a:t>, </a:t>
            </a:r>
            <a:r>
              <a:rPr kumimoji="0" lang="ru-RU" altLang="ru-RU" b="0" i="0" u="none" strike="noStrike" cap="none" normalizeH="0" baseline="0" dirty="0" err="1">
                <a:ln>
                  <a:noFill/>
                </a:ln>
                <a:solidFill>
                  <a:srgbClr val="000000"/>
                </a:solidFill>
                <a:effectLst/>
                <a:latin typeface="Arial Unicode MS" panose="020B0604020202020204" pitchFamily="34" charset="-128"/>
              </a:rPr>
              <a:t>title</a:t>
            </a:r>
            <a:r>
              <a:rPr kumimoji="0" lang="ru-RU" altLang="ru-RU" b="0" i="0" u="none" strike="noStrike" cap="none" normalizeH="0" baseline="0" dirty="0">
                <a:ln>
                  <a:noFill/>
                </a:ln>
                <a:solidFill>
                  <a:srgbClr val="000000"/>
                </a:solidFill>
                <a:effectLst/>
                <a:latin typeface="Verdana" panose="020B0604030504040204" pitchFamily="34" charset="0"/>
              </a:rPr>
              <a:t>. В </a:t>
            </a:r>
            <a:r>
              <a:rPr kumimoji="0" lang="ru-RU" altLang="ru-RU" b="0" i="0" u="none" strike="noStrike" cap="none" normalizeH="0" baseline="0" dirty="0" err="1">
                <a:ln>
                  <a:noFill/>
                </a:ln>
                <a:solidFill>
                  <a:srgbClr val="000000"/>
                </a:solidFill>
                <a:effectLst/>
                <a:latin typeface="Arial Unicode MS" panose="020B0604020202020204" pitchFamily="34" charset="-128"/>
              </a:rPr>
              <a:t>datetime</a:t>
            </a:r>
            <a:r>
              <a:rPr kumimoji="0" lang="ru-RU" altLang="ru-RU" b="0" i="0" u="none" strike="noStrike" cap="none" normalizeH="0" baseline="0" dirty="0">
                <a:ln>
                  <a:noFill/>
                </a:ln>
                <a:solidFill>
                  <a:srgbClr val="000000"/>
                </a:solidFill>
                <a:effectLst/>
                <a:latin typeface="Verdana" panose="020B0604030504040204" pitchFamily="34" charset="0"/>
              </a:rPr>
              <a:t> можно указать дату и время удаления/вставки. В </a:t>
            </a:r>
            <a:r>
              <a:rPr kumimoji="0" lang="ru-RU" altLang="ru-RU" b="0" i="0" u="none" strike="noStrike" cap="none" normalizeH="0" baseline="0" dirty="0" err="1">
                <a:ln>
                  <a:noFill/>
                </a:ln>
                <a:solidFill>
                  <a:srgbClr val="000000"/>
                </a:solidFill>
                <a:effectLst/>
                <a:latin typeface="Arial Unicode MS" panose="020B0604020202020204" pitchFamily="34" charset="-128"/>
              </a:rPr>
              <a:t>cite</a:t>
            </a:r>
            <a:r>
              <a:rPr kumimoji="0" lang="ru-RU" altLang="ru-RU" b="0" i="0" u="none" strike="noStrike" cap="none" normalizeH="0" baseline="0" dirty="0">
                <a:ln>
                  <a:noFill/>
                </a:ln>
                <a:solidFill>
                  <a:srgbClr val="000000"/>
                </a:solidFill>
                <a:effectLst/>
                <a:latin typeface="Verdana" panose="020B0604030504040204" pitchFamily="34" charset="0"/>
              </a:rPr>
              <a:t> ставится ссылка на URL, по которому содержится пояснение к данному отрывку. С помощью </a:t>
            </a:r>
            <a:r>
              <a:rPr kumimoji="0" lang="ru-RU" altLang="ru-RU" b="0" i="0" u="none" strike="noStrike" cap="none" normalizeH="0" baseline="0" dirty="0" err="1">
                <a:ln>
                  <a:noFill/>
                </a:ln>
                <a:solidFill>
                  <a:srgbClr val="000000"/>
                </a:solidFill>
                <a:effectLst/>
                <a:latin typeface="Arial Unicode MS" panose="020B0604020202020204" pitchFamily="34" charset="-128"/>
              </a:rPr>
              <a:t>title</a:t>
            </a:r>
            <a:r>
              <a:rPr kumimoji="0" lang="ru-RU" altLang="ru-RU" b="0" i="0" u="none" strike="noStrike" cap="none" normalizeH="0" baseline="0" dirty="0">
                <a:ln>
                  <a:noFill/>
                </a:ln>
                <a:solidFill>
                  <a:srgbClr val="000000"/>
                </a:solidFill>
                <a:effectLst/>
                <a:latin typeface="Verdana" panose="020B0604030504040204" pitchFamily="34" charset="0"/>
              </a:rPr>
              <a:t> пояснения вставляются прямо в тег.</a:t>
            </a:r>
            <a:endParaRPr kumimoji="0" lang="ru-RU" altLang="ru-RU"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00472814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432918-F35C-4D84-8CC9-58185E2B06B0}"/>
              </a:ext>
            </a:extLst>
          </p:cNvPr>
          <p:cNvSpPr txBox="1"/>
          <p:nvPr/>
        </p:nvSpPr>
        <p:spPr>
          <a:xfrm>
            <a:off x="0" y="0"/>
            <a:ext cx="12079705" cy="6247864"/>
          </a:xfrm>
          <a:prstGeom prst="rect">
            <a:avLst/>
          </a:prstGeom>
          <a:noFill/>
        </p:spPr>
        <p:txBody>
          <a:bodyPr wrap="square">
            <a:spAutoFit/>
          </a:bodyPr>
          <a:lstStyle/>
          <a:p>
            <a:pPr algn="l"/>
            <a:r>
              <a:rPr lang="ru-RU" sz="1600" b="0" i="0" dirty="0">
                <a:solidFill>
                  <a:srgbClr val="202737"/>
                </a:solidFill>
                <a:effectLst/>
                <a:latin typeface="Roboto"/>
              </a:rPr>
              <a:t>Плюсы</a:t>
            </a:r>
          </a:p>
          <a:p>
            <a:pPr algn="l">
              <a:buFont typeface="Arial" panose="020B0604020202020204" pitchFamily="34" charset="0"/>
              <a:buChar char="•"/>
            </a:pPr>
            <a:r>
              <a:rPr lang="ru-RU" sz="1600" b="1" i="0" dirty="0">
                <a:solidFill>
                  <a:srgbClr val="626570"/>
                </a:solidFill>
                <a:effectLst/>
                <a:latin typeface="Roboto"/>
              </a:rPr>
              <a:t>Доступность</a:t>
            </a:r>
            <a:r>
              <a:rPr lang="ru-RU" sz="1600" b="0" i="0" dirty="0">
                <a:solidFill>
                  <a:srgbClr val="626570"/>
                </a:solidFill>
                <a:effectLst/>
                <a:latin typeface="Roboto"/>
              </a:rPr>
              <a:t>. Это программное обеспечение с открытым исходным кодом. Значит, его может бесплатно использовать или модифицировать любой желающий. Разработчики по всему миру создают конфигурации и модули веб-сервера для своих специфических нужд. По этой же причине Apache регулярно получает полезные дополнения, расширяющие его базовый функционал.</a:t>
            </a:r>
          </a:p>
          <a:p>
            <a:pPr algn="l">
              <a:buFont typeface="Arial" panose="020B0604020202020204" pitchFamily="34" charset="0"/>
              <a:buChar char="•"/>
            </a:pPr>
            <a:r>
              <a:rPr lang="ru-RU" sz="1600" b="1" i="0" dirty="0">
                <a:solidFill>
                  <a:srgbClr val="626570"/>
                </a:solidFill>
                <a:effectLst/>
                <a:latin typeface="Roboto"/>
              </a:rPr>
              <a:t>Гибкость настройки</a:t>
            </a:r>
            <a:r>
              <a:rPr lang="ru-RU" sz="1600" b="0" i="0" dirty="0">
                <a:solidFill>
                  <a:srgbClr val="626570"/>
                </a:solidFill>
                <a:effectLst/>
                <a:latin typeface="Roboto"/>
              </a:rPr>
              <a:t>. Apache использует несколько конфигурационных файлов для управления веб-сервером. Это позволяет настроить ПО под узконаправленные задачи.</a:t>
            </a:r>
          </a:p>
          <a:p>
            <a:pPr algn="l">
              <a:buFont typeface="Arial" panose="020B0604020202020204" pitchFamily="34" charset="0"/>
              <a:buChar char="•"/>
            </a:pPr>
            <a:r>
              <a:rPr lang="ru-RU" sz="1600" b="1" i="0" dirty="0">
                <a:solidFill>
                  <a:srgbClr val="626570"/>
                </a:solidFill>
                <a:effectLst/>
                <a:latin typeface="Roboto"/>
              </a:rPr>
              <a:t>Функциональность</a:t>
            </a:r>
            <a:r>
              <a:rPr lang="ru-RU" sz="1600" b="0" i="0" dirty="0">
                <a:solidFill>
                  <a:srgbClr val="626570"/>
                </a:solidFill>
                <a:effectLst/>
                <a:latin typeface="Roboto"/>
              </a:rPr>
              <a:t>. У Apache динамическая модульная структура. Можно быстро подключать дополнительный функционал в виде скачиваемых модулей, даже без обращения к внешним источникам. Это позволяет решать целый комплекс важнейших задач в области безопасности, кэширования, редактирования URL, распределения нагрузки. Благодаря гибридным модулям MPM, Apache может одинаково успешно обслуживать статический и динамический контент. Есть возможность оперативно отключать ненужные модули и ускорять работу веб-сервера</a:t>
            </a:r>
          </a:p>
          <a:p>
            <a:pPr algn="l">
              <a:buFont typeface="Arial" panose="020B0604020202020204" pitchFamily="34" charset="0"/>
              <a:buChar char="•"/>
            </a:pPr>
            <a:r>
              <a:rPr lang="ru-RU" sz="1600" b="1" i="0" dirty="0">
                <a:solidFill>
                  <a:srgbClr val="626570"/>
                </a:solidFill>
                <a:effectLst/>
                <a:latin typeface="Roboto"/>
              </a:rPr>
              <a:t>Кроссплатформенность</a:t>
            </a:r>
            <a:r>
              <a:rPr lang="ru-RU" sz="1600" b="0" i="0" dirty="0">
                <a:solidFill>
                  <a:srgbClr val="626570"/>
                </a:solidFill>
                <a:effectLst/>
                <a:latin typeface="Roboto"/>
              </a:rPr>
              <a:t>. Apache работает как на Windows, так и на всех Unix-подобных системах. Администрирование веб-сервером не имеет серьёзных отличий на разных ОС. Индивидуален только процесс установки и расположение директорий с файлами программы.</a:t>
            </a:r>
          </a:p>
          <a:p>
            <a:pPr algn="l">
              <a:buFont typeface="Arial" panose="020B0604020202020204" pitchFamily="34" charset="0"/>
              <a:buChar char="•"/>
            </a:pPr>
            <a:r>
              <a:rPr lang="ru-RU" sz="1600" b="1" i="0" dirty="0">
                <a:solidFill>
                  <a:srgbClr val="626570"/>
                </a:solidFill>
                <a:effectLst/>
                <a:latin typeface="Roboto"/>
              </a:rPr>
              <a:t>Совместимость</a:t>
            </a:r>
            <a:r>
              <a:rPr lang="ru-RU" sz="1600" b="0" i="0" dirty="0">
                <a:solidFill>
                  <a:srgbClr val="626570"/>
                </a:solidFill>
                <a:effectLst/>
                <a:latin typeface="Roboto"/>
              </a:rPr>
              <a:t>. Apache работает на базе скриптовых или веб-ориентированных языков (PHP, Python, </a:t>
            </a:r>
            <a:r>
              <a:rPr lang="ru-RU" sz="1600" b="0" i="0" dirty="0" err="1">
                <a:solidFill>
                  <a:srgbClr val="626570"/>
                </a:solidFill>
                <a:effectLst/>
                <a:latin typeface="Roboto"/>
              </a:rPr>
              <a:t>Tcl</a:t>
            </a:r>
            <a:r>
              <a:rPr lang="ru-RU" sz="1600" b="0" i="0" dirty="0">
                <a:solidFill>
                  <a:srgbClr val="626570"/>
                </a:solidFill>
                <a:effectLst/>
                <a:latin typeface="Roboto"/>
              </a:rPr>
              <a:t>, Ruby, Perl, ASP), что делает его совместимым с самым широким спектром баз данных и серверного ПО. Многие веб-приложения и инструменты сразу выходят со средствами запуска из-под Apache в виде PHP-модуля. Веб-сервер, поддерживает технологии </a:t>
            </a:r>
            <a:r>
              <a:rPr lang="ru-RU" sz="1600" b="0" i="0" dirty="0" err="1">
                <a:solidFill>
                  <a:srgbClr val="626570"/>
                </a:solidFill>
                <a:effectLst/>
                <a:latin typeface="Roboto"/>
              </a:rPr>
              <a:t>FastCGI</a:t>
            </a:r>
            <a:r>
              <a:rPr lang="ru-RU" sz="1600" b="0" i="0" dirty="0">
                <a:solidFill>
                  <a:srgbClr val="626570"/>
                </a:solidFill>
                <a:effectLst/>
                <a:latin typeface="Roboto"/>
              </a:rPr>
              <a:t> и CGI, позволяющие пользоваться программными продуктами на объектно-ориентированных языках Java, </a:t>
            </a:r>
            <a:r>
              <a:rPr lang="ru-RU" sz="1600" b="0" i="0" dirty="0" err="1">
                <a:solidFill>
                  <a:srgbClr val="626570"/>
                </a:solidFill>
                <a:effectLst/>
                <a:latin typeface="Roboto"/>
              </a:rPr>
              <a:t>sh</a:t>
            </a:r>
            <a:r>
              <a:rPr lang="ru-RU" sz="1600" b="0" i="0" dirty="0">
                <a:solidFill>
                  <a:srgbClr val="626570"/>
                </a:solidFill>
                <a:effectLst/>
                <a:latin typeface="Roboto"/>
              </a:rPr>
              <a:t>, C, C++.</a:t>
            </a:r>
          </a:p>
          <a:p>
            <a:pPr algn="l">
              <a:buFont typeface="Arial" panose="020B0604020202020204" pitchFamily="34" charset="0"/>
              <a:buChar char="•"/>
            </a:pPr>
            <a:r>
              <a:rPr lang="ru-RU" sz="1600" b="1" i="0" dirty="0">
                <a:solidFill>
                  <a:srgbClr val="626570"/>
                </a:solidFill>
                <a:effectLst/>
                <a:latin typeface="Roboto"/>
              </a:rPr>
              <a:t>Масштабируемость</a:t>
            </a:r>
            <a:r>
              <a:rPr lang="ru-RU" sz="1600" b="0" i="0" dirty="0">
                <a:solidFill>
                  <a:srgbClr val="626570"/>
                </a:solidFill>
                <a:effectLst/>
                <a:latin typeface="Roboto"/>
              </a:rPr>
              <a:t>. Подходит для веб-ресурсов любого масштаба. Apache хорошо работает как на одностраничном сайте (</a:t>
            </a:r>
            <a:r>
              <a:rPr lang="ru-RU" sz="1600" b="0" i="0" dirty="0" err="1">
                <a:solidFill>
                  <a:srgbClr val="626570"/>
                </a:solidFill>
                <a:effectLst/>
                <a:latin typeface="Roboto"/>
              </a:rPr>
              <a:t>лендинге</a:t>
            </a:r>
            <a:r>
              <a:rPr lang="ru-RU" sz="1600" b="0" i="0" dirty="0">
                <a:solidFill>
                  <a:srgbClr val="626570"/>
                </a:solidFill>
                <a:effectLst/>
                <a:latin typeface="Roboto"/>
              </a:rPr>
              <a:t>), так и на многостраничном сайте с ежедневной аудиторией в десятки тысяч посетителей.</a:t>
            </a:r>
          </a:p>
          <a:p>
            <a:pPr algn="l">
              <a:buFont typeface="Arial" panose="020B0604020202020204" pitchFamily="34" charset="0"/>
              <a:buChar char="•"/>
            </a:pPr>
            <a:r>
              <a:rPr lang="ru-RU" sz="1600" b="1" i="0" dirty="0">
                <a:solidFill>
                  <a:srgbClr val="626570"/>
                </a:solidFill>
                <a:effectLst/>
                <a:latin typeface="Roboto"/>
              </a:rPr>
              <a:t>Поддержка пользователей</a:t>
            </a:r>
            <a:r>
              <a:rPr lang="ru-RU" sz="1600" b="0" i="0" dirty="0">
                <a:solidFill>
                  <a:srgbClr val="626570"/>
                </a:solidFill>
                <a:effectLst/>
                <a:latin typeface="Roboto"/>
              </a:rPr>
              <a:t>. Apache удерживает первенство популярности среди веб-серверов с 1996 года. За прошедшее время для него создана обширнейшая база документации – как официальной, так и созданной сторонними разработчиками. Готовые, подробно описанные руководства можно найти практически на любой сценарий.</a:t>
            </a:r>
          </a:p>
        </p:txBody>
      </p:sp>
    </p:spTree>
    <p:extLst>
      <p:ext uri="{BB962C8B-B14F-4D97-AF65-F5344CB8AC3E}">
        <p14:creationId xmlns:p14="http://schemas.microsoft.com/office/powerpoint/2010/main" val="39171399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73E7B9-83FA-4D36-AF3D-DD1D39B72C4E}"/>
              </a:ext>
            </a:extLst>
          </p:cNvPr>
          <p:cNvSpPr txBox="1"/>
          <p:nvPr/>
        </p:nvSpPr>
        <p:spPr>
          <a:xfrm>
            <a:off x="192506" y="124339"/>
            <a:ext cx="8336898" cy="5016758"/>
          </a:xfrm>
          <a:prstGeom prst="rect">
            <a:avLst/>
          </a:prstGeom>
          <a:noFill/>
        </p:spPr>
        <p:txBody>
          <a:bodyPr wrap="square">
            <a:spAutoFit/>
          </a:bodyPr>
          <a:lstStyle/>
          <a:p>
            <a:pPr algn="l"/>
            <a:r>
              <a:rPr lang="ru-RU" sz="1600" b="0" i="0" dirty="0">
                <a:solidFill>
                  <a:srgbClr val="202737"/>
                </a:solidFill>
                <a:effectLst/>
                <a:latin typeface="Roboto"/>
              </a:rPr>
              <a:t>Минусы</a:t>
            </a:r>
          </a:p>
          <a:p>
            <a:pPr algn="l">
              <a:buFont typeface="Arial" panose="020B0604020202020204" pitchFamily="34" charset="0"/>
              <a:buChar char="•"/>
            </a:pPr>
            <a:r>
              <a:rPr lang="ru-RU" sz="1600" b="1" i="0" dirty="0">
                <a:solidFill>
                  <a:srgbClr val="626570"/>
                </a:solidFill>
                <a:effectLst/>
                <a:latin typeface="Roboto"/>
              </a:rPr>
              <a:t>Производительность</a:t>
            </a:r>
            <a:r>
              <a:rPr lang="ru-RU" sz="1600" b="0" i="0" dirty="0">
                <a:solidFill>
                  <a:srgbClr val="626570"/>
                </a:solidFill>
                <a:effectLst/>
                <a:latin typeface="Roboto"/>
              </a:rPr>
              <a:t>. Скорость обработки запросов Apache несколько ниже, по сравнению со своими конкурентами. Гибкость веб-сервера в некоторых случаях вредит производительности. Например, Apache приходится каждый раз считывать несколько конфигурационных файлов на сервере, затрачивая системные ресурсы и время. Но этот и многие другие факторы можно исправить, отключив ненужные опции. Правда в таком случае функциональность Apache не будет сильно отличаться от других веб-серверов.</a:t>
            </a:r>
          </a:p>
          <a:p>
            <a:pPr algn="l">
              <a:buFont typeface="Arial" panose="020B0604020202020204" pitchFamily="34" charset="0"/>
              <a:buChar char="•"/>
            </a:pPr>
            <a:r>
              <a:rPr lang="ru-RU" sz="1600" b="1" i="0" dirty="0">
                <a:solidFill>
                  <a:srgbClr val="626570"/>
                </a:solidFill>
                <a:effectLst/>
                <a:latin typeface="Roboto"/>
              </a:rPr>
              <a:t>Сложная конфигурация повышает уязвимость</a:t>
            </a:r>
            <a:r>
              <a:rPr lang="ru-RU" sz="1600" b="0" i="0" dirty="0">
                <a:solidFill>
                  <a:srgbClr val="626570"/>
                </a:solidFill>
                <a:effectLst/>
                <a:latin typeface="Roboto"/>
              </a:rPr>
              <a:t>. Возможность подключать модули в Apache это не всегда преимущество. Чем больше модулей, тем сложнее становятся настройки. Соответственно, больше шансов допустить критические пробелы в контуре безопасности.</a:t>
            </a:r>
          </a:p>
          <a:p>
            <a:pPr algn="l">
              <a:buFont typeface="Arial" panose="020B0604020202020204" pitchFamily="34" charset="0"/>
              <a:buChar char="•"/>
            </a:pPr>
            <a:r>
              <a:rPr lang="ru-RU" sz="1600" b="1" i="0" dirty="0">
                <a:solidFill>
                  <a:srgbClr val="626570"/>
                </a:solidFill>
                <a:effectLst/>
                <a:latin typeface="Roboto"/>
              </a:rPr>
              <a:t>Синтаксис конфигов.</a:t>
            </a:r>
            <a:r>
              <a:rPr lang="ru-RU" sz="1600" b="0" i="0" dirty="0">
                <a:solidFill>
                  <a:srgbClr val="626570"/>
                </a:solidFill>
                <a:effectLst/>
                <a:latin typeface="Roboto"/>
              </a:rPr>
              <a:t>. В файлах с параметрами программы используются разнообразные переменные, поэтому настройка и управление веб-сервером может показаться сложной новичкам. Упростить администрирование Apache можно с помощью бесплатного инструмента Apache GUI.</a:t>
            </a:r>
          </a:p>
          <a:p>
            <a:pPr algn="l">
              <a:buFont typeface="Arial" panose="020B0604020202020204" pitchFamily="34" charset="0"/>
              <a:buChar char="•"/>
            </a:pPr>
            <a:r>
              <a:rPr lang="ru-RU" sz="1600" b="1" i="0" dirty="0">
                <a:solidFill>
                  <a:srgbClr val="626570"/>
                </a:solidFill>
                <a:effectLst/>
                <a:latin typeface="Roboto"/>
              </a:rPr>
              <a:t>Излишний функционал</a:t>
            </a:r>
            <a:r>
              <a:rPr lang="ru-RU" sz="1600" b="0" i="0" dirty="0">
                <a:solidFill>
                  <a:srgbClr val="626570"/>
                </a:solidFill>
                <a:effectLst/>
                <a:latin typeface="Roboto"/>
              </a:rPr>
              <a:t>. Даже без дополнительных модулей Apache предоставляет пользователям массу возможностей. Правда, большинство использует лишь небольшую часть базового функционала приложения. Поэтому часто после установки приходится тратить время на отключение «лишних» модулей.</a:t>
            </a:r>
          </a:p>
        </p:txBody>
      </p:sp>
      <p:pic>
        <p:nvPicPr>
          <p:cNvPr id="4" name="Рисунок 3">
            <a:extLst>
              <a:ext uri="{FF2B5EF4-FFF2-40B4-BE49-F238E27FC236}">
                <a16:creationId xmlns:a16="http://schemas.microsoft.com/office/drawing/2014/main" id="{692B480E-3889-45AF-B262-29749E4F84D6}"/>
              </a:ext>
            </a:extLst>
          </p:cNvPr>
          <p:cNvPicPr>
            <a:picLocks noChangeAspect="1"/>
          </p:cNvPicPr>
          <p:nvPr/>
        </p:nvPicPr>
        <p:blipFill rotWithShape="1">
          <a:blip r:embed="rId2"/>
          <a:srcRect l="26907" t="4184" r="26562" b="12842"/>
          <a:stretch/>
        </p:blipFill>
        <p:spPr>
          <a:xfrm>
            <a:off x="8529404" y="3429000"/>
            <a:ext cx="3662596" cy="3018567"/>
          </a:xfrm>
          <a:prstGeom prst="rect">
            <a:avLst/>
          </a:prstGeom>
        </p:spPr>
      </p:pic>
    </p:spTree>
    <p:extLst>
      <p:ext uri="{BB962C8B-B14F-4D97-AF65-F5344CB8AC3E}">
        <p14:creationId xmlns:p14="http://schemas.microsoft.com/office/powerpoint/2010/main" val="39231975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F83C630D-D3D5-45AF-9639-4BADD1A92F0D}"/>
              </a:ext>
            </a:extLst>
          </p:cNvPr>
          <p:cNvSpPr/>
          <p:nvPr/>
        </p:nvSpPr>
        <p:spPr>
          <a:xfrm>
            <a:off x="129396" y="116231"/>
            <a:ext cx="11714671" cy="595932"/>
          </a:xfrm>
          <a:prstGeom prst="rect">
            <a:avLst/>
          </a:prstGeom>
        </p:spPr>
        <p:txBody>
          <a:bodyPr wrap="square">
            <a:spAutoFit/>
          </a:bodyPr>
          <a:lstStyle/>
          <a:p>
            <a:pPr lvl="0" algn="just">
              <a:lnSpc>
                <a:spcPct val="107000"/>
              </a:lnSpc>
              <a:spcAft>
                <a:spcPts val="800"/>
              </a:spcAft>
            </a:pPr>
            <a:r>
              <a:rPr lang="ru-RU" sz="3200" b="1" i="1" dirty="0">
                <a:solidFill>
                  <a:srgbClr val="FF0000"/>
                </a:solidFill>
                <a:latin typeface="+mj-lt"/>
                <a:ea typeface="Calibri" panose="020F0502020204030204" pitchFamily="34" charset="0"/>
                <a:cs typeface="Times New Roman" panose="02020603050405020304" pitchFamily="18" charset="0"/>
              </a:rPr>
              <a:t>51)	Описать возможности языка PHP</a:t>
            </a:r>
          </a:p>
        </p:txBody>
      </p:sp>
      <p:sp>
        <p:nvSpPr>
          <p:cNvPr id="4" name="TextBox 3">
            <a:extLst>
              <a:ext uri="{FF2B5EF4-FFF2-40B4-BE49-F238E27FC236}">
                <a16:creationId xmlns:a16="http://schemas.microsoft.com/office/drawing/2014/main" id="{BB465CE0-2FD0-46B9-B933-FCDCF44ABFB8}"/>
              </a:ext>
            </a:extLst>
          </p:cNvPr>
          <p:cNvSpPr txBox="1"/>
          <p:nvPr/>
        </p:nvSpPr>
        <p:spPr>
          <a:xfrm>
            <a:off x="200339" y="1066106"/>
            <a:ext cx="5966604" cy="1631216"/>
          </a:xfrm>
          <a:prstGeom prst="rect">
            <a:avLst/>
          </a:prstGeom>
          <a:noFill/>
        </p:spPr>
        <p:txBody>
          <a:bodyPr wrap="square">
            <a:spAutoFit/>
          </a:bodyPr>
          <a:lstStyle/>
          <a:p>
            <a:r>
              <a:rPr lang="ru-RU" sz="2000" b="1" i="0" dirty="0">
                <a:solidFill>
                  <a:srgbClr val="313131"/>
                </a:solidFill>
                <a:effectLst/>
                <a:latin typeface="Lora"/>
              </a:rPr>
              <a:t>PHP — скриптовый (сценарный) язык. </a:t>
            </a:r>
            <a:r>
              <a:rPr lang="ru-RU" sz="2000" b="0" i="0" dirty="0">
                <a:solidFill>
                  <a:srgbClr val="313131"/>
                </a:solidFill>
                <a:effectLst/>
                <a:latin typeface="Lora"/>
              </a:rPr>
              <a:t>На таких языках пишут сценарии или скрипты — программы, которые автоматизируют небольшие рутинные задачи. Иначе их попросту пришлось бы выполнять вручную.</a:t>
            </a:r>
            <a:endParaRPr lang="ru-BY" sz="2000" dirty="0"/>
          </a:p>
        </p:txBody>
      </p:sp>
      <p:sp>
        <p:nvSpPr>
          <p:cNvPr id="6" name="TextBox 5">
            <a:extLst>
              <a:ext uri="{FF2B5EF4-FFF2-40B4-BE49-F238E27FC236}">
                <a16:creationId xmlns:a16="http://schemas.microsoft.com/office/drawing/2014/main" id="{5C31BCFE-9306-4B97-B8DE-02A756B34D74}"/>
              </a:ext>
            </a:extLst>
          </p:cNvPr>
          <p:cNvSpPr txBox="1"/>
          <p:nvPr/>
        </p:nvSpPr>
        <p:spPr>
          <a:xfrm>
            <a:off x="6237885" y="712163"/>
            <a:ext cx="5606181" cy="3970318"/>
          </a:xfrm>
          <a:prstGeom prst="rect">
            <a:avLst/>
          </a:prstGeom>
          <a:noFill/>
        </p:spPr>
        <p:txBody>
          <a:bodyPr wrap="square">
            <a:spAutoFit/>
          </a:bodyPr>
          <a:lstStyle/>
          <a:p>
            <a:pPr algn="l"/>
            <a:r>
              <a:rPr lang="ru-RU" b="1" i="0" dirty="0">
                <a:solidFill>
                  <a:srgbClr val="313131"/>
                </a:solidFill>
                <a:effectLst/>
                <a:latin typeface="Fira Sans"/>
              </a:rPr>
              <a:t>Зачем нужны скрипты </a:t>
            </a:r>
          </a:p>
          <a:p>
            <a:pPr algn="l">
              <a:buFont typeface="Arial" panose="020B0604020202020204" pitchFamily="34" charset="0"/>
              <a:buChar char="•"/>
            </a:pPr>
            <a:r>
              <a:rPr lang="ru-RU" b="1" i="0" dirty="0">
                <a:solidFill>
                  <a:srgbClr val="313131"/>
                </a:solidFill>
                <a:effectLst/>
                <a:latin typeface="Lora"/>
              </a:rPr>
              <a:t>Помогают избежать ошибок</a:t>
            </a:r>
            <a:r>
              <a:rPr lang="ru-RU" b="0" i="0" dirty="0">
                <a:solidFill>
                  <a:srgbClr val="313131"/>
                </a:solidFill>
                <a:effectLst/>
                <a:latin typeface="Lora"/>
              </a:rPr>
              <a:t>. И экономят время пользователя — можно изменить программу и не бояться, что всё остальное перестанет работать и вся система </a:t>
            </a:r>
            <a:r>
              <a:rPr lang="ru-RU" b="0" i="0" dirty="0" err="1">
                <a:solidFill>
                  <a:srgbClr val="313131"/>
                </a:solidFill>
                <a:effectLst/>
                <a:latin typeface="Lora"/>
              </a:rPr>
              <a:t>рассыпется</a:t>
            </a:r>
            <a:r>
              <a:rPr lang="ru-RU" b="0" i="0" dirty="0">
                <a:solidFill>
                  <a:srgbClr val="313131"/>
                </a:solidFill>
                <a:effectLst/>
                <a:latin typeface="Lora"/>
              </a:rPr>
              <a:t>. Если вдруг в скрипте обнаружится ошибка, то при его выполнении вы увидите её  в результате. При этом сайт останется работоспособным. </a:t>
            </a:r>
          </a:p>
          <a:p>
            <a:pPr algn="l">
              <a:buFont typeface="Arial" panose="020B0604020202020204" pitchFamily="34" charset="0"/>
              <a:buChar char="•"/>
            </a:pPr>
            <a:r>
              <a:rPr lang="ru-RU" b="1" i="0" dirty="0">
                <a:solidFill>
                  <a:srgbClr val="313131"/>
                </a:solidFill>
                <a:effectLst/>
                <a:latin typeface="Lora"/>
              </a:rPr>
              <a:t>Позволяют легко реализовать кроссплатформенность. </a:t>
            </a:r>
            <a:r>
              <a:rPr lang="ru-RU" b="0" i="0" dirty="0">
                <a:solidFill>
                  <a:srgbClr val="313131"/>
                </a:solidFill>
                <a:effectLst/>
                <a:latin typeface="Lora"/>
              </a:rPr>
              <a:t>Одни и те же сценарии без проблем выполняют браузеры в разных операционных системах и на разных устройствах.</a:t>
            </a:r>
          </a:p>
          <a:p>
            <a:pPr algn="l"/>
            <a:r>
              <a:rPr lang="ru-RU" b="0" i="0" dirty="0">
                <a:solidFill>
                  <a:srgbClr val="313131"/>
                </a:solidFill>
                <a:effectLst/>
                <a:latin typeface="Lora"/>
              </a:rPr>
              <a:t>Выполнение сценария также называют его интерпретацией, а сам PHP — интерпретатором.</a:t>
            </a:r>
          </a:p>
        </p:txBody>
      </p:sp>
      <p:sp>
        <p:nvSpPr>
          <p:cNvPr id="8" name="TextBox 7">
            <a:extLst>
              <a:ext uri="{FF2B5EF4-FFF2-40B4-BE49-F238E27FC236}">
                <a16:creationId xmlns:a16="http://schemas.microsoft.com/office/drawing/2014/main" id="{566FB833-3D18-4E19-B386-ABB25B3DB45B}"/>
              </a:ext>
            </a:extLst>
          </p:cNvPr>
          <p:cNvSpPr txBox="1"/>
          <p:nvPr/>
        </p:nvSpPr>
        <p:spPr>
          <a:xfrm>
            <a:off x="200339" y="3272027"/>
            <a:ext cx="6108490" cy="3170099"/>
          </a:xfrm>
          <a:prstGeom prst="rect">
            <a:avLst/>
          </a:prstGeom>
          <a:noFill/>
        </p:spPr>
        <p:txBody>
          <a:bodyPr wrap="square">
            <a:spAutoFit/>
          </a:bodyPr>
          <a:lstStyle/>
          <a:p>
            <a:pPr algn="l"/>
            <a:r>
              <a:rPr lang="ru-RU" sz="2000" b="1" i="0" dirty="0">
                <a:solidFill>
                  <a:srgbClr val="313131"/>
                </a:solidFill>
                <a:effectLst/>
                <a:latin typeface="Lora"/>
              </a:rPr>
              <a:t>PHP — интерпретируемый язык.</a:t>
            </a:r>
            <a:r>
              <a:rPr lang="ru-RU" sz="2000" b="0" i="0" dirty="0">
                <a:solidFill>
                  <a:srgbClr val="313131"/>
                </a:solidFill>
                <a:effectLst/>
                <a:latin typeface="Lora"/>
              </a:rPr>
              <a:t> Раз PHP — интерпретатор, это даёт много плюсов:</a:t>
            </a:r>
          </a:p>
          <a:p>
            <a:pPr algn="l">
              <a:buFont typeface="Arial" panose="020B0604020202020204" pitchFamily="34" charset="0"/>
              <a:buChar char="•"/>
            </a:pPr>
            <a:r>
              <a:rPr lang="ru-RU" sz="2000" b="0" i="0" dirty="0">
                <a:solidFill>
                  <a:srgbClr val="313131"/>
                </a:solidFill>
                <a:effectLst/>
                <a:latin typeface="Lora"/>
              </a:rPr>
              <a:t>не нужно освобождать выделенную память или закрывать файлы по окончании работы с ними — всю рутинную работу сделает интерпретатор;</a:t>
            </a:r>
          </a:p>
          <a:p>
            <a:pPr algn="l">
              <a:buFont typeface="Arial" panose="020B0604020202020204" pitchFamily="34" charset="0"/>
              <a:buChar char="•"/>
            </a:pPr>
            <a:r>
              <a:rPr lang="ru-RU" sz="2000" b="0" i="0" dirty="0">
                <a:solidFill>
                  <a:srgbClr val="313131"/>
                </a:solidFill>
                <a:effectLst/>
                <a:latin typeface="Lora"/>
              </a:rPr>
              <a:t>отладка программ и обнаружение ошибок упрощаются — интерпретатор полностью контролирует этот процесс;</a:t>
            </a:r>
          </a:p>
          <a:p>
            <a:pPr algn="l">
              <a:buFont typeface="Arial" panose="020B0604020202020204" pitchFamily="34" charset="0"/>
              <a:buChar char="•"/>
            </a:pPr>
            <a:r>
              <a:rPr lang="ru-RU" sz="2000" b="0" i="0" dirty="0">
                <a:solidFill>
                  <a:srgbClr val="313131"/>
                </a:solidFill>
                <a:effectLst/>
                <a:latin typeface="Lora"/>
              </a:rPr>
              <a:t>сервер не «зависает» при неправильной работе приложения.</a:t>
            </a:r>
          </a:p>
        </p:txBody>
      </p:sp>
    </p:spTree>
    <p:extLst>
      <p:ext uri="{BB962C8B-B14F-4D97-AF65-F5344CB8AC3E}">
        <p14:creationId xmlns:p14="http://schemas.microsoft.com/office/powerpoint/2010/main" val="104550750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C7C7C9-7856-4BC9-8204-40513B5DF6DC}"/>
              </a:ext>
            </a:extLst>
          </p:cNvPr>
          <p:cNvSpPr txBox="1"/>
          <p:nvPr/>
        </p:nvSpPr>
        <p:spPr>
          <a:xfrm>
            <a:off x="243590" y="231790"/>
            <a:ext cx="5692515" cy="1323439"/>
          </a:xfrm>
          <a:prstGeom prst="rect">
            <a:avLst/>
          </a:prstGeom>
          <a:noFill/>
        </p:spPr>
        <p:txBody>
          <a:bodyPr wrap="square">
            <a:spAutoFit/>
          </a:bodyPr>
          <a:lstStyle/>
          <a:p>
            <a:r>
              <a:rPr lang="ru-RU" sz="2000" b="1" i="0" dirty="0">
                <a:solidFill>
                  <a:srgbClr val="313131"/>
                </a:solidFill>
                <a:effectLst/>
                <a:latin typeface="Lora"/>
              </a:rPr>
              <a:t>PHP — серверный язык. </a:t>
            </a:r>
            <a:r>
              <a:rPr lang="ru-RU" sz="2000" b="0" i="0" dirty="0">
                <a:solidFill>
                  <a:srgbClr val="313131"/>
                </a:solidFill>
                <a:effectLst/>
                <a:latin typeface="Lora"/>
              </a:rPr>
              <a:t>Всё работа происходит на удалённом веб-сервере. Открываете сайт — на сервер посылается запрос, выполняет заданные действия, отдаёт результат и завершается.</a:t>
            </a:r>
            <a:endParaRPr lang="ru-BY" sz="2000" dirty="0"/>
          </a:p>
        </p:txBody>
      </p:sp>
      <p:sp>
        <p:nvSpPr>
          <p:cNvPr id="5" name="TextBox 4">
            <a:extLst>
              <a:ext uri="{FF2B5EF4-FFF2-40B4-BE49-F238E27FC236}">
                <a16:creationId xmlns:a16="http://schemas.microsoft.com/office/drawing/2014/main" id="{2E7A110E-A85A-4A70-97B4-12548A6F5D68}"/>
              </a:ext>
            </a:extLst>
          </p:cNvPr>
          <p:cNvSpPr txBox="1"/>
          <p:nvPr/>
        </p:nvSpPr>
        <p:spPr>
          <a:xfrm>
            <a:off x="6367072" y="231789"/>
            <a:ext cx="5824928" cy="2031325"/>
          </a:xfrm>
          <a:prstGeom prst="rect">
            <a:avLst/>
          </a:prstGeom>
          <a:noFill/>
        </p:spPr>
        <p:txBody>
          <a:bodyPr wrap="square">
            <a:spAutoFit/>
          </a:bodyPr>
          <a:lstStyle/>
          <a:p>
            <a:pPr algn="l"/>
            <a:r>
              <a:rPr lang="ru-RU" b="0" i="0" dirty="0">
                <a:solidFill>
                  <a:srgbClr val="313131"/>
                </a:solidFill>
                <a:effectLst/>
                <a:latin typeface="Lora"/>
              </a:rPr>
              <a:t>Это значит то, что на устройстве язык может быть вообще не установлен. Компьютер, ноутбук, смартфон могут PHP не понимать и быть c ним совершенно не знакомы. А сайт или приложение при этом запускается и стабильно работает.</a:t>
            </a:r>
          </a:p>
          <a:p>
            <a:pPr algn="l"/>
            <a:r>
              <a:rPr lang="ru-RU" b="0" i="0" dirty="0">
                <a:solidFill>
                  <a:srgbClr val="313131"/>
                </a:solidFill>
                <a:effectLst/>
                <a:latin typeface="Lora"/>
              </a:rPr>
              <a:t>Браузер тоже значения не имеет — программа на PHP успешно функционирует с любого.</a:t>
            </a:r>
          </a:p>
        </p:txBody>
      </p:sp>
      <p:pic>
        <p:nvPicPr>
          <p:cNvPr id="6" name="Рисунок 5">
            <a:extLst>
              <a:ext uri="{FF2B5EF4-FFF2-40B4-BE49-F238E27FC236}">
                <a16:creationId xmlns:a16="http://schemas.microsoft.com/office/drawing/2014/main" id="{C61C9B80-63ED-4825-B29E-ADF9A5AE615A}"/>
              </a:ext>
            </a:extLst>
          </p:cNvPr>
          <p:cNvPicPr>
            <a:picLocks noChangeAspect="1"/>
          </p:cNvPicPr>
          <p:nvPr/>
        </p:nvPicPr>
        <p:blipFill>
          <a:blip r:embed="rId2"/>
          <a:stretch>
            <a:fillRect/>
          </a:stretch>
        </p:blipFill>
        <p:spPr>
          <a:xfrm>
            <a:off x="2184371" y="2101898"/>
            <a:ext cx="3967217" cy="1323439"/>
          </a:xfrm>
          <a:prstGeom prst="rect">
            <a:avLst/>
          </a:prstGeom>
        </p:spPr>
      </p:pic>
      <p:sp>
        <p:nvSpPr>
          <p:cNvPr id="8" name="TextBox 7">
            <a:extLst>
              <a:ext uri="{FF2B5EF4-FFF2-40B4-BE49-F238E27FC236}">
                <a16:creationId xmlns:a16="http://schemas.microsoft.com/office/drawing/2014/main" id="{812397C6-121A-437A-A993-E0D244516FE5}"/>
              </a:ext>
            </a:extLst>
          </p:cNvPr>
          <p:cNvSpPr txBox="1"/>
          <p:nvPr/>
        </p:nvSpPr>
        <p:spPr>
          <a:xfrm>
            <a:off x="243590" y="3548446"/>
            <a:ext cx="6123482" cy="1631216"/>
          </a:xfrm>
          <a:prstGeom prst="rect">
            <a:avLst/>
          </a:prstGeom>
          <a:noFill/>
        </p:spPr>
        <p:txBody>
          <a:bodyPr wrap="square">
            <a:spAutoFit/>
          </a:bodyPr>
          <a:lstStyle/>
          <a:p>
            <a:r>
              <a:rPr lang="ru-RU" sz="2000" b="1" i="0" dirty="0">
                <a:solidFill>
                  <a:srgbClr val="313131"/>
                </a:solidFill>
                <a:effectLst/>
                <a:latin typeface="Lora"/>
              </a:rPr>
              <a:t>PHP — язык с динамической типизацией.</a:t>
            </a:r>
            <a:r>
              <a:rPr lang="ru-RU" sz="2000" b="0" i="0" dirty="0">
                <a:solidFill>
                  <a:srgbClr val="313131"/>
                </a:solidFill>
                <a:effectLst/>
                <a:latin typeface="Lora"/>
              </a:rPr>
              <a:t> Это значит, что типы переменных определяются во время выполнения программы, разные типы можно использовать вместе, а неявные преобразования выполняются автоматически.</a:t>
            </a:r>
            <a:endParaRPr lang="ru-BY" sz="2000" dirty="0"/>
          </a:p>
        </p:txBody>
      </p:sp>
      <p:sp>
        <p:nvSpPr>
          <p:cNvPr id="10" name="TextBox 9">
            <a:extLst>
              <a:ext uri="{FF2B5EF4-FFF2-40B4-BE49-F238E27FC236}">
                <a16:creationId xmlns:a16="http://schemas.microsoft.com/office/drawing/2014/main" id="{B574CD4F-C0A0-4B4B-976E-80730870A20F}"/>
              </a:ext>
            </a:extLst>
          </p:cNvPr>
          <p:cNvSpPr txBox="1"/>
          <p:nvPr/>
        </p:nvSpPr>
        <p:spPr>
          <a:xfrm>
            <a:off x="6367072" y="3486889"/>
            <a:ext cx="5668780" cy="3139321"/>
          </a:xfrm>
          <a:prstGeom prst="rect">
            <a:avLst/>
          </a:prstGeom>
          <a:noFill/>
        </p:spPr>
        <p:txBody>
          <a:bodyPr wrap="square">
            <a:spAutoFit/>
          </a:bodyPr>
          <a:lstStyle/>
          <a:p>
            <a:pPr algn="l"/>
            <a:r>
              <a:rPr lang="ru-RU" b="0" i="0" dirty="0">
                <a:solidFill>
                  <a:srgbClr val="313131"/>
                </a:solidFill>
                <a:effectLst/>
                <a:latin typeface="Lora"/>
              </a:rPr>
              <a:t>Языки программирования бывают со статической и динамической типизацией. </a:t>
            </a:r>
          </a:p>
          <a:p>
            <a:pPr algn="l">
              <a:buFont typeface="Arial" panose="020B0604020202020204" pitchFamily="34" charset="0"/>
              <a:buChar char="•"/>
            </a:pPr>
            <a:r>
              <a:rPr lang="ru-RU" b="1" i="0" dirty="0">
                <a:solidFill>
                  <a:srgbClr val="313131"/>
                </a:solidFill>
                <a:effectLst/>
                <a:latin typeface="Lora"/>
              </a:rPr>
              <a:t>статическая </a:t>
            </a:r>
            <a:r>
              <a:rPr lang="ru-RU" b="0" i="0" dirty="0">
                <a:solidFill>
                  <a:srgbClr val="313131"/>
                </a:solidFill>
                <a:effectLst/>
                <a:latin typeface="Lora"/>
              </a:rPr>
              <a:t>— переменная определена жёстко и не может быть изменена. Переменная или параметр будут принимать, а функция — возвращать значения только этого типа и никак иначе.  </a:t>
            </a:r>
          </a:p>
          <a:p>
            <a:pPr algn="l">
              <a:buFont typeface="Arial" panose="020B0604020202020204" pitchFamily="34" charset="0"/>
              <a:buChar char="•"/>
            </a:pPr>
            <a:r>
              <a:rPr lang="ru-RU" b="1" i="0" dirty="0">
                <a:solidFill>
                  <a:srgbClr val="313131"/>
                </a:solidFill>
                <a:effectLst/>
                <a:latin typeface="Lora"/>
              </a:rPr>
              <a:t>динамическая</a:t>
            </a:r>
            <a:r>
              <a:rPr lang="ru-RU" b="0" i="0" dirty="0">
                <a:solidFill>
                  <a:srgbClr val="313131"/>
                </a:solidFill>
                <a:effectLst/>
                <a:latin typeface="Lora"/>
              </a:rPr>
              <a:t> — переменная не определена и может быть одновременно числом, строкой, массивом, объектом — чем угодно. Одной переменной можно присвоить число, затем массив и объект — и язык программирования это разрешит.</a:t>
            </a:r>
          </a:p>
        </p:txBody>
      </p:sp>
    </p:spTree>
    <p:extLst>
      <p:ext uri="{BB962C8B-B14F-4D97-AF65-F5344CB8AC3E}">
        <p14:creationId xmlns:p14="http://schemas.microsoft.com/office/powerpoint/2010/main" val="237879423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6C2DEE-7AF0-4284-A86C-7C004DFDAE0B}"/>
              </a:ext>
            </a:extLst>
          </p:cNvPr>
          <p:cNvSpPr txBox="1"/>
          <p:nvPr/>
        </p:nvSpPr>
        <p:spPr>
          <a:xfrm>
            <a:off x="224851" y="261771"/>
            <a:ext cx="11722309" cy="1015663"/>
          </a:xfrm>
          <a:prstGeom prst="rect">
            <a:avLst/>
          </a:prstGeom>
          <a:noFill/>
        </p:spPr>
        <p:txBody>
          <a:bodyPr wrap="square">
            <a:spAutoFit/>
          </a:bodyPr>
          <a:lstStyle/>
          <a:p>
            <a:r>
              <a:rPr lang="ru-RU" sz="2000" b="1" i="0" dirty="0">
                <a:solidFill>
                  <a:srgbClr val="313131"/>
                </a:solidFill>
                <a:effectLst/>
                <a:latin typeface="Lora"/>
              </a:rPr>
              <a:t>PHP — язык с открытым исходным кодом. </a:t>
            </a:r>
            <a:r>
              <a:rPr lang="ru-RU" sz="2000" b="0" i="0" dirty="0">
                <a:solidFill>
                  <a:srgbClr val="313131"/>
                </a:solidFill>
                <a:effectLst/>
                <a:latin typeface="Lora"/>
              </a:rPr>
              <a:t>Дополнять и улучшать язык PHP, исправлять уязвимости и ошибки, добавлять новые функции и использовать его в собственных разработках может любой желающий.</a:t>
            </a:r>
            <a:endParaRPr lang="ru-BY" sz="2000" dirty="0"/>
          </a:p>
        </p:txBody>
      </p:sp>
      <p:graphicFrame>
        <p:nvGraphicFramePr>
          <p:cNvPr id="4" name="Таблица 4">
            <a:extLst>
              <a:ext uri="{FF2B5EF4-FFF2-40B4-BE49-F238E27FC236}">
                <a16:creationId xmlns:a16="http://schemas.microsoft.com/office/drawing/2014/main" id="{4E86AFDE-30CB-473F-8101-40D3CB182685}"/>
              </a:ext>
            </a:extLst>
          </p:cNvPr>
          <p:cNvGraphicFramePr>
            <a:graphicFrameLocks noGrp="1"/>
          </p:cNvGraphicFramePr>
          <p:nvPr>
            <p:extLst>
              <p:ext uri="{D42A27DB-BD31-4B8C-83A1-F6EECF244321}">
                <p14:modId xmlns:p14="http://schemas.microsoft.com/office/powerpoint/2010/main" val="1634138089"/>
              </p:ext>
            </p:extLst>
          </p:nvPr>
        </p:nvGraphicFramePr>
        <p:xfrm>
          <a:off x="224850" y="1277434"/>
          <a:ext cx="11437498" cy="5334000"/>
        </p:xfrm>
        <a:graphic>
          <a:graphicData uri="http://schemas.openxmlformats.org/drawingml/2006/table">
            <a:tbl>
              <a:tblPr firstRow="1" bandRow="1">
                <a:tableStyleId>{5C22544A-7EE6-4342-B048-85BDC9FD1C3A}</a:tableStyleId>
              </a:tblPr>
              <a:tblGrid>
                <a:gridCol w="5718749">
                  <a:extLst>
                    <a:ext uri="{9D8B030D-6E8A-4147-A177-3AD203B41FA5}">
                      <a16:colId xmlns:a16="http://schemas.microsoft.com/office/drawing/2014/main" val="3073224887"/>
                    </a:ext>
                  </a:extLst>
                </a:gridCol>
                <a:gridCol w="5718749">
                  <a:extLst>
                    <a:ext uri="{9D8B030D-6E8A-4147-A177-3AD203B41FA5}">
                      <a16:colId xmlns:a16="http://schemas.microsoft.com/office/drawing/2014/main" val="3412157064"/>
                    </a:ext>
                  </a:extLst>
                </a:gridCol>
              </a:tblGrid>
              <a:tr h="370840">
                <a:tc>
                  <a:txBody>
                    <a:bodyPr/>
                    <a:lstStyle/>
                    <a:p>
                      <a:pPr algn="ctr"/>
                      <a:r>
                        <a:rPr lang="en-US" sz="3200" dirty="0"/>
                        <a:t>+</a:t>
                      </a:r>
                      <a:endParaRPr lang="ru-BY" sz="3200" dirty="0"/>
                    </a:p>
                  </a:txBody>
                  <a:tcPr/>
                </a:tc>
                <a:tc>
                  <a:txBody>
                    <a:bodyPr/>
                    <a:lstStyle/>
                    <a:p>
                      <a:pPr algn="ctr"/>
                      <a:r>
                        <a:rPr lang="en-US" sz="3200" dirty="0"/>
                        <a:t>-</a:t>
                      </a:r>
                      <a:endParaRPr lang="ru-BY" sz="3200" dirty="0"/>
                    </a:p>
                  </a:txBody>
                  <a:tcPr/>
                </a:tc>
                <a:extLst>
                  <a:ext uri="{0D108BD9-81ED-4DB2-BD59-A6C34878D82A}">
                    <a16:rowId xmlns:a16="http://schemas.microsoft.com/office/drawing/2014/main" val="2652576052"/>
                  </a:ext>
                </a:extLst>
              </a:tr>
              <a:tr h="370840">
                <a:tc>
                  <a:txBody>
                    <a:bodyPr/>
                    <a:lstStyle/>
                    <a:p>
                      <a:r>
                        <a:rPr lang="ru-RU" b="1" i="0" dirty="0">
                          <a:solidFill>
                            <a:srgbClr val="313131"/>
                          </a:solidFill>
                          <a:effectLst/>
                          <a:latin typeface="Lora"/>
                        </a:rPr>
                        <a:t>Простой синтаксис. </a:t>
                      </a:r>
                      <a:r>
                        <a:rPr lang="ru-RU" b="0" i="0" dirty="0">
                          <a:solidFill>
                            <a:srgbClr val="313131"/>
                          </a:solidFill>
                          <a:effectLst/>
                          <a:latin typeface="Lora"/>
                        </a:rPr>
                        <a:t>По своей структуре PHP подобен С. Некоторые элементы перекочевали из Perl. А чтобы написать простейший скрипт, не понадобятся переменные и модули — достаточно операторов PHP.</a:t>
                      </a:r>
                      <a:endParaRPr lang="en-US" b="0" i="0" dirty="0">
                        <a:solidFill>
                          <a:srgbClr val="313131"/>
                        </a:solidFill>
                        <a:effectLst/>
                        <a:latin typeface="Lora"/>
                      </a:endParaRPr>
                    </a:p>
                    <a:p>
                      <a:r>
                        <a:rPr lang="ru-RU" sz="1800" b="1" i="0" kern="1200" dirty="0">
                          <a:solidFill>
                            <a:schemeClr val="dk1"/>
                          </a:solidFill>
                          <a:effectLst/>
                          <a:latin typeface="+mn-lt"/>
                          <a:ea typeface="+mn-ea"/>
                          <a:cs typeface="+mn-cs"/>
                        </a:rPr>
                        <a:t>Богатая экосистема. </a:t>
                      </a:r>
                      <a:r>
                        <a:rPr lang="ru-RU" sz="1800" b="0" i="0" kern="1200" dirty="0">
                          <a:solidFill>
                            <a:schemeClr val="dk1"/>
                          </a:solidFill>
                          <a:effectLst/>
                          <a:latin typeface="+mn-lt"/>
                          <a:ea typeface="+mn-ea"/>
                          <a:cs typeface="+mn-cs"/>
                        </a:rPr>
                        <a:t>PHP поддерживает много библиотек, фреймворков и баз данных.</a:t>
                      </a:r>
                      <a:endParaRPr lang="en-US" sz="1800" b="0" i="0" kern="1200" dirty="0">
                        <a:solidFill>
                          <a:schemeClr val="dk1"/>
                        </a:solidFill>
                        <a:effectLst/>
                        <a:latin typeface="+mn-lt"/>
                        <a:ea typeface="+mn-ea"/>
                        <a:cs typeface="+mn-cs"/>
                      </a:endParaRPr>
                    </a:p>
                    <a:p>
                      <a:r>
                        <a:rPr lang="ru-RU" sz="1800" b="1" i="0" kern="1200" dirty="0">
                          <a:solidFill>
                            <a:schemeClr val="dk1"/>
                          </a:solidFill>
                          <a:effectLst/>
                          <a:latin typeface="+mn-lt"/>
                          <a:ea typeface="+mn-ea"/>
                          <a:cs typeface="+mn-cs"/>
                        </a:rPr>
                        <a:t>Лёгкость освоения. </a:t>
                      </a:r>
                      <a:r>
                        <a:rPr lang="ru-RU" sz="1800" b="0" i="0" kern="1200" dirty="0">
                          <a:solidFill>
                            <a:schemeClr val="dk1"/>
                          </a:solidFill>
                          <a:effectLst/>
                          <a:latin typeface="+mn-lt"/>
                          <a:ea typeface="+mn-ea"/>
                          <a:cs typeface="+mn-cs"/>
                        </a:rPr>
                        <a:t>Не нужно устанавливать специальные компиляторы — хватит простейшего хостинга, даже бесплатного, и блокнота. </a:t>
                      </a:r>
                      <a:endParaRPr lang="ru-BY" dirty="0"/>
                    </a:p>
                  </a:txBody>
                  <a:tcPr/>
                </a:tc>
                <a:tc>
                  <a:txBody>
                    <a:bodyPr/>
                    <a:lstStyle/>
                    <a:p>
                      <a:pPr algn="l"/>
                      <a:r>
                        <a:rPr lang="ru-RU" b="1" i="0" dirty="0">
                          <a:solidFill>
                            <a:srgbClr val="313131"/>
                          </a:solidFill>
                          <a:effectLst/>
                          <a:latin typeface="Lora"/>
                        </a:rPr>
                        <a:t>Много багов. </a:t>
                      </a:r>
                      <a:r>
                        <a:rPr lang="ru-RU" b="0" i="0" dirty="0">
                          <a:solidFill>
                            <a:srgbClr val="313131"/>
                          </a:solidFill>
                          <a:effectLst/>
                          <a:latin typeface="Lora"/>
                        </a:rPr>
                        <a:t>У гибкости и простоты языка есть и обратная сторона: написать чистый и качественный код сложно, допустить ошибку легко, а найти её почти нереально — это можно сделать только после запуска программы. </a:t>
                      </a:r>
                    </a:p>
                    <a:p>
                      <a:pPr algn="l"/>
                      <a:r>
                        <a:rPr lang="ru-RU" b="1" i="0" dirty="0">
                          <a:solidFill>
                            <a:srgbClr val="313131"/>
                          </a:solidFill>
                          <a:effectLst/>
                          <a:latin typeface="Lora"/>
                        </a:rPr>
                        <a:t>Смешанный код. </a:t>
                      </a:r>
                      <a:r>
                        <a:rPr lang="ru-RU" b="0" i="0" dirty="0">
                          <a:solidFill>
                            <a:srgbClr val="313131"/>
                          </a:solidFill>
                          <a:effectLst/>
                          <a:latin typeface="Lora"/>
                        </a:rPr>
                        <a:t>Исходный код — это смесь из двух языков, самого PHP и HTML, в который он встраивается. </a:t>
                      </a:r>
                      <a:r>
                        <a:rPr lang="ru-RU" b="1" i="0" dirty="0">
                          <a:solidFill>
                            <a:srgbClr val="313131"/>
                          </a:solidFill>
                          <a:effectLst/>
                          <a:latin typeface="Lora"/>
                        </a:rPr>
                        <a:t>Любые переменные в любом месте. </a:t>
                      </a:r>
                      <a:r>
                        <a:rPr lang="ru-RU" b="0" i="0" dirty="0">
                          <a:solidFill>
                            <a:srgbClr val="313131"/>
                          </a:solidFill>
                          <a:effectLst/>
                          <a:latin typeface="Lora"/>
                        </a:rPr>
                        <a:t>В PHP можно просто поставить знак «$» в любой части кода. </a:t>
                      </a:r>
                    </a:p>
                    <a:p>
                      <a:pPr algn="l"/>
                      <a:r>
                        <a:rPr lang="ru-RU" b="1" i="0" dirty="0">
                          <a:solidFill>
                            <a:srgbClr val="313131"/>
                          </a:solidFill>
                          <a:effectLst/>
                          <a:latin typeface="Lora"/>
                        </a:rPr>
                        <a:t>Не работает в одиночку. </a:t>
                      </a:r>
                      <a:r>
                        <a:rPr lang="ru-RU" b="0" i="0" dirty="0">
                          <a:solidFill>
                            <a:srgbClr val="313131"/>
                          </a:solidFill>
                          <a:effectLst/>
                          <a:latin typeface="Lora"/>
                        </a:rPr>
                        <a:t>От самого по себе PHP толку мало — чтобы пользоваться языком, нужно знать как минимум HTML, а лучше ещё и CSS. JavaScript тоже не помешает.</a:t>
                      </a:r>
                    </a:p>
                    <a:p>
                      <a:pPr algn="l"/>
                      <a:r>
                        <a:rPr lang="ru-RU" b="1" i="0" dirty="0">
                          <a:solidFill>
                            <a:srgbClr val="313131"/>
                          </a:solidFill>
                          <a:effectLst/>
                          <a:latin typeface="Lora"/>
                        </a:rPr>
                        <a:t>Отсутствие единообразия. </a:t>
                      </a:r>
                      <a:r>
                        <a:rPr lang="ru-RU" b="0" i="0" dirty="0">
                          <a:solidFill>
                            <a:srgbClr val="313131"/>
                          </a:solidFill>
                          <a:effectLst/>
                          <a:latin typeface="Lora"/>
                        </a:rPr>
                        <a:t>Нет чёткой системы в названиях функций стандартной библиотеки.</a:t>
                      </a:r>
                    </a:p>
                    <a:p>
                      <a:pPr algn="l"/>
                      <a:r>
                        <a:rPr lang="ru-RU" b="1" i="0" dirty="0">
                          <a:solidFill>
                            <a:srgbClr val="313131"/>
                          </a:solidFill>
                          <a:effectLst/>
                          <a:latin typeface="Lora"/>
                        </a:rPr>
                        <a:t>Низкая скорость. </a:t>
                      </a:r>
                      <a:r>
                        <a:rPr lang="ru-RU" b="0" i="0" dirty="0">
                          <a:solidFill>
                            <a:srgbClr val="313131"/>
                          </a:solidFill>
                          <a:effectLst/>
                          <a:latin typeface="Lora"/>
                        </a:rPr>
                        <a:t>PHP — не самый производительный язык. </a:t>
                      </a:r>
                      <a:endParaRPr lang="ru-BY" dirty="0"/>
                    </a:p>
                  </a:txBody>
                  <a:tcPr/>
                </a:tc>
                <a:extLst>
                  <a:ext uri="{0D108BD9-81ED-4DB2-BD59-A6C34878D82A}">
                    <a16:rowId xmlns:a16="http://schemas.microsoft.com/office/drawing/2014/main" val="1115460160"/>
                  </a:ext>
                </a:extLst>
              </a:tr>
            </a:tbl>
          </a:graphicData>
        </a:graphic>
      </p:graphicFrame>
    </p:spTree>
    <p:extLst>
      <p:ext uri="{BB962C8B-B14F-4D97-AF65-F5344CB8AC3E}">
        <p14:creationId xmlns:p14="http://schemas.microsoft.com/office/powerpoint/2010/main" val="199463938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6B35852-CDF1-4E1A-A547-1C0951EE4F9B}"/>
              </a:ext>
            </a:extLst>
          </p:cNvPr>
          <p:cNvSpPr/>
          <p:nvPr/>
        </p:nvSpPr>
        <p:spPr>
          <a:xfrm>
            <a:off x="129396" y="116231"/>
            <a:ext cx="11714671" cy="1122871"/>
          </a:xfrm>
          <a:prstGeom prst="rect">
            <a:avLst/>
          </a:prstGeom>
        </p:spPr>
        <p:txBody>
          <a:bodyPr wrap="square">
            <a:spAutoFit/>
          </a:bodyPr>
          <a:lstStyle/>
          <a:p>
            <a:pPr lvl="0" algn="just">
              <a:lnSpc>
                <a:spcPct val="107000"/>
              </a:lnSpc>
              <a:spcAft>
                <a:spcPts val="800"/>
              </a:spcAft>
            </a:pPr>
            <a:r>
              <a:rPr lang="ru-RU" sz="3200" b="1" i="1" dirty="0">
                <a:solidFill>
                  <a:srgbClr val="FF0000"/>
                </a:solidFill>
                <a:latin typeface="+mj-lt"/>
                <a:ea typeface="Calibri" panose="020F0502020204030204" pitchFamily="34" charset="0"/>
                <a:cs typeface="Times New Roman" panose="02020603050405020304" pitchFamily="18" charset="0"/>
              </a:rPr>
              <a:t>52)	Охарактеризовать внедрение PHP-сценариев в HTML-документ.</a:t>
            </a:r>
          </a:p>
        </p:txBody>
      </p:sp>
      <p:sp>
        <p:nvSpPr>
          <p:cNvPr id="4" name="TextBox 3">
            <a:extLst>
              <a:ext uri="{FF2B5EF4-FFF2-40B4-BE49-F238E27FC236}">
                <a16:creationId xmlns:a16="http://schemas.microsoft.com/office/drawing/2014/main" id="{93355874-4086-4B6F-B854-6E288482FCDA}"/>
              </a:ext>
            </a:extLst>
          </p:cNvPr>
          <p:cNvSpPr txBox="1"/>
          <p:nvPr/>
        </p:nvSpPr>
        <p:spPr>
          <a:xfrm>
            <a:off x="347933" y="1070204"/>
            <a:ext cx="11374375" cy="5016758"/>
          </a:xfrm>
          <a:prstGeom prst="rect">
            <a:avLst/>
          </a:prstGeom>
          <a:noFill/>
        </p:spPr>
        <p:txBody>
          <a:bodyPr wrap="square">
            <a:spAutoFit/>
          </a:bodyPr>
          <a:lstStyle/>
          <a:p>
            <a:pPr algn="l"/>
            <a:r>
              <a:rPr lang="ru-RU" sz="2000" b="0" i="0" dirty="0">
                <a:solidFill>
                  <a:srgbClr val="000000"/>
                </a:solidFill>
                <a:effectLst/>
                <a:latin typeface="Arial" panose="020B0604020202020204" pitchFamily="34" charset="0"/>
              </a:rPr>
              <a:t>В ходе своей работы модуль </a:t>
            </a:r>
            <a:r>
              <a:rPr lang="ru-RU" sz="2000" b="1" i="1" dirty="0">
                <a:solidFill>
                  <a:srgbClr val="000000"/>
                </a:solidFill>
                <a:effectLst/>
                <a:latin typeface="Arial" panose="020B0604020202020204" pitchFamily="34" charset="0"/>
              </a:rPr>
              <a:t>PHP </a:t>
            </a:r>
            <a:r>
              <a:rPr lang="ru-RU" sz="2000" b="0" i="0" dirty="0">
                <a:solidFill>
                  <a:srgbClr val="000000"/>
                </a:solidFill>
                <a:effectLst/>
                <a:latin typeface="Arial" panose="020B0604020202020204" pitchFamily="34" charset="0"/>
              </a:rPr>
              <a:t>читает и исполняет сценарий (</a:t>
            </a:r>
            <a:r>
              <a:rPr lang="ru-RU" sz="2000" b="1" i="1" dirty="0">
                <a:solidFill>
                  <a:srgbClr val="000000"/>
                </a:solidFill>
                <a:effectLst/>
                <a:latin typeface="Arial" panose="020B0604020202020204" pitchFamily="34" charset="0"/>
              </a:rPr>
              <a:t>скрипт</a:t>
            </a:r>
            <a:r>
              <a:rPr lang="ru-RU" sz="2000" b="0" i="0" dirty="0">
                <a:solidFill>
                  <a:srgbClr val="000000"/>
                </a:solidFill>
                <a:effectLst/>
                <a:latin typeface="Arial" panose="020B0604020202020204" pitchFamily="34" charset="0"/>
              </a:rPr>
              <a:t>) – текстовый файл, содержащий набор команд. Результат выполнения сценария – это </a:t>
            </a:r>
            <a:r>
              <a:rPr lang="ru-RU" sz="2000" b="1" i="1" dirty="0">
                <a:solidFill>
                  <a:srgbClr val="000000"/>
                </a:solidFill>
                <a:effectLst/>
                <a:latin typeface="Arial" panose="020B0604020202020204" pitchFamily="34" charset="0"/>
              </a:rPr>
              <a:t>HTML</a:t>
            </a:r>
            <a:r>
              <a:rPr lang="ru-RU" sz="2000" b="0" i="0" dirty="0">
                <a:solidFill>
                  <a:srgbClr val="000000"/>
                </a:solidFill>
                <a:effectLst/>
                <a:latin typeface="Arial" panose="020B0604020202020204" pitchFamily="34" charset="0"/>
              </a:rPr>
              <a:t>-документ, который </a:t>
            </a:r>
            <a:r>
              <a:rPr lang="ru-RU" sz="2000" b="1" i="1" dirty="0">
                <a:solidFill>
                  <a:srgbClr val="000000"/>
                </a:solidFill>
                <a:effectLst/>
                <a:latin typeface="Arial" panose="020B0604020202020204" pitchFamily="34" charset="0"/>
              </a:rPr>
              <a:t>PHP </a:t>
            </a:r>
            <a:r>
              <a:rPr lang="ru-RU" sz="2000" b="0" i="0" dirty="0">
                <a:solidFill>
                  <a:srgbClr val="000000"/>
                </a:solidFill>
                <a:effectLst/>
                <a:latin typeface="Arial" panose="020B0604020202020204" pitchFamily="34" charset="0"/>
              </a:rPr>
              <a:t>передает серверу </a:t>
            </a:r>
            <a:r>
              <a:rPr lang="ru-RU" sz="2000" b="1" i="1" dirty="0">
                <a:solidFill>
                  <a:srgbClr val="000000"/>
                </a:solidFill>
                <a:effectLst/>
                <a:latin typeface="Arial" panose="020B0604020202020204" pitchFamily="34" charset="0"/>
              </a:rPr>
              <a:t>APACHE</a:t>
            </a:r>
            <a:r>
              <a:rPr lang="ru-RU" sz="2000" b="0" i="0" dirty="0">
                <a:solidFill>
                  <a:srgbClr val="000000"/>
                </a:solidFill>
                <a:effectLst/>
                <a:latin typeface="Arial" panose="020B0604020202020204" pitchFamily="34" charset="0"/>
              </a:rPr>
              <a:t>, а тот уже – запрашивающему клиентскому браузеру.</a:t>
            </a:r>
          </a:p>
          <a:p>
            <a:pPr algn="l"/>
            <a:r>
              <a:rPr lang="ru-RU" sz="2000" b="1" i="1" dirty="0">
                <a:solidFill>
                  <a:srgbClr val="000000"/>
                </a:solidFill>
                <a:effectLst/>
                <a:latin typeface="Arial" panose="020B0604020202020204" pitchFamily="34" charset="0"/>
              </a:rPr>
              <a:t>PHP</a:t>
            </a:r>
            <a:r>
              <a:rPr lang="ru-RU" sz="2000" b="0" i="0" dirty="0">
                <a:solidFill>
                  <a:srgbClr val="000000"/>
                </a:solidFill>
                <a:effectLst/>
                <a:latin typeface="Arial" panose="020B0604020202020204" pitchFamily="34" charset="0"/>
              </a:rPr>
              <a:t>-сценарий следует сохранять в файлах с расширением имени </a:t>
            </a:r>
            <a:r>
              <a:rPr lang="ru-RU" sz="2000" b="1" i="1" dirty="0">
                <a:solidFill>
                  <a:srgbClr val="000000"/>
                </a:solidFill>
                <a:effectLst/>
                <a:latin typeface="Arial" panose="020B0604020202020204" pitchFamily="34" charset="0"/>
              </a:rPr>
              <a:t>.</a:t>
            </a:r>
            <a:r>
              <a:rPr lang="ru-RU" sz="2000" b="1" i="1" dirty="0" err="1">
                <a:solidFill>
                  <a:srgbClr val="000000"/>
                </a:solidFill>
                <a:effectLst/>
                <a:latin typeface="Arial" panose="020B0604020202020204" pitchFamily="34" charset="0"/>
              </a:rPr>
              <a:t>php</a:t>
            </a:r>
            <a:r>
              <a:rPr lang="ru-RU" sz="2000" b="1" i="1" dirty="0">
                <a:solidFill>
                  <a:srgbClr val="000000"/>
                </a:solidFill>
                <a:effectLst/>
                <a:latin typeface="Arial" panose="020B0604020202020204" pitchFamily="34" charset="0"/>
              </a:rPr>
              <a:t> </a:t>
            </a:r>
            <a:r>
              <a:rPr lang="ru-RU" sz="2000" b="0" i="0" dirty="0">
                <a:solidFill>
                  <a:srgbClr val="000000"/>
                </a:solidFill>
                <a:effectLst/>
                <a:latin typeface="Arial" panose="020B0604020202020204" pitchFamily="34" charset="0"/>
              </a:rPr>
              <a:t>в каталоге</a:t>
            </a:r>
            <a:r>
              <a:rPr lang="ru-RU" sz="2000" b="1" i="1" dirty="0">
                <a:solidFill>
                  <a:srgbClr val="000000"/>
                </a:solidFill>
                <a:effectLst/>
                <a:latin typeface="Arial" panose="020B0604020202020204" pitchFamily="34" charset="0"/>
              </a:rPr>
              <a:t> </a:t>
            </a:r>
            <a:r>
              <a:rPr lang="ru-RU" sz="2000" b="1" i="1" dirty="0" err="1">
                <a:solidFill>
                  <a:srgbClr val="000000"/>
                </a:solidFill>
                <a:effectLst/>
                <a:latin typeface="Arial" panose="020B0604020202020204" pitchFamily="34" charset="0"/>
              </a:rPr>
              <a:t>htdocs</a:t>
            </a:r>
            <a:r>
              <a:rPr lang="ru-RU" sz="2000" b="1" i="1" dirty="0">
                <a:solidFill>
                  <a:srgbClr val="000000"/>
                </a:solidFill>
                <a:effectLst/>
                <a:latin typeface="Arial" panose="020B0604020202020204" pitchFamily="34" charset="0"/>
              </a:rPr>
              <a:t> </a:t>
            </a:r>
            <a:r>
              <a:rPr lang="ru-RU" sz="2000" b="0" i="0" dirty="0">
                <a:solidFill>
                  <a:srgbClr val="000000"/>
                </a:solidFill>
                <a:effectLst/>
                <a:latin typeface="Arial" panose="020B0604020202020204" pitchFamily="34" charset="0"/>
              </a:rPr>
              <a:t>сервера</a:t>
            </a:r>
            <a:r>
              <a:rPr lang="ru-RU" sz="2000" b="1" i="1" dirty="0">
                <a:solidFill>
                  <a:srgbClr val="000000"/>
                </a:solidFill>
                <a:effectLst/>
                <a:latin typeface="Arial" panose="020B0604020202020204" pitchFamily="34" charset="0"/>
              </a:rPr>
              <a:t> APACHE</a:t>
            </a:r>
            <a:r>
              <a:rPr lang="ru-RU" sz="2000" b="0" i="0" dirty="0">
                <a:solidFill>
                  <a:srgbClr val="000000"/>
                </a:solidFill>
                <a:effectLst/>
                <a:latin typeface="Arial" panose="020B0604020202020204" pitchFamily="34" charset="0"/>
              </a:rPr>
              <a:t>. Запускать сценарий на выполнение можно только из браузера (</a:t>
            </a:r>
            <a:r>
              <a:rPr lang="ru-RU" sz="2000" b="1" i="1" dirty="0">
                <a:solidFill>
                  <a:srgbClr val="000000"/>
                </a:solidFill>
                <a:effectLst/>
                <a:latin typeface="Arial" panose="020B0604020202020204" pitchFamily="34" charset="0"/>
              </a:rPr>
              <a:t>не двойным щелчком!),</a:t>
            </a:r>
            <a:r>
              <a:rPr lang="ru-RU" sz="2000" b="0" i="0" dirty="0">
                <a:solidFill>
                  <a:srgbClr val="000000"/>
                </a:solidFill>
                <a:effectLst/>
                <a:latin typeface="Arial" panose="020B0604020202020204" pitchFamily="34" charset="0"/>
              </a:rPr>
              <a:t>набрав в адресной строке:</a:t>
            </a:r>
          </a:p>
          <a:p>
            <a:pPr algn="l"/>
            <a:r>
              <a:rPr lang="ru-RU" sz="2000" b="0" i="0" u="sng" dirty="0">
                <a:solidFill>
                  <a:srgbClr val="000000"/>
                </a:solidFill>
                <a:effectLst/>
                <a:latin typeface="Arial" panose="020B0604020202020204" pitchFamily="34" charset="0"/>
              </a:rPr>
              <a:t>HTTP://localhost/имя.php</a:t>
            </a:r>
            <a:endParaRPr lang="ru-RU" sz="2000" b="0" i="0" dirty="0">
              <a:solidFill>
                <a:srgbClr val="000000"/>
              </a:solidFill>
              <a:effectLst/>
              <a:latin typeface="Arial" panose="020B0604020202020204" pitchFamily="34" charset="0"/>
            </a:endParaRPr>
          </a:p>
          <a:p>
            <a:pPr algn="l"/>
            <a:r>
              <a:rPr lang="ru-RU" sz="2000" b="0" i="0" dirty="0">
                <a:solidFill>
                  <a:srgbClr val="000000"/>
                </a:solidFill>
                <a:effectLst/>
                <a:latin typeface="Arial" panose="020B0604020202020204" pitchFamily="34" charset="0"/>
              </a:rPr>
              <a:t>В этом случае мы создаем запрос по протоколу </a:t>
            </a:r>
            <a:r>
              <a:rPr lang="ru-RU" sz="2000" b="1" i="1" dirty="0">
                <a:solidFill>
                  <a:srgbClr val="000000"/>
                </a:solidFill>
                <a:effectLst/>
                <a:latin typeface="Arial" panose="020B0604020202020204" pitchFamily="34" charset="0"/>
              </a:rPr>
              <a:t>HTTP</a:t>
            </a:r>
            <a:r>
              <a:rPr lang="ru-RU" sz="2000" b="0" i="0" dirty="0">
                <a:solidFill>
                  <a:srgbClr val="000000"/>
                </a:solidFill>
                <a:effectLst/>
                <a:latin typeface="Arial" panose="020B0604020202020204" pitchFamily="34" charset="0"/>
              </a:rPr>
              <a:t>. В этом случае </a:t>
            </a:r>
            <a:r>
              <a:rPr lang="ru-RU" sz="2000" b="1" i="1" dirty="0">
                <a:solidFill>
                  <a:srgbClr val="000000"/>
                </a:solidFill>
                <a:effectLst/>
                <a:latin typeface="Arial" panose="020B0604020202020204" pitchFamily="34" charset="0"/>
              </a:rPr>
              <a:t>APACHE </a:t>
            </a:r>
            <a:r>
              <a:rPr lang="ru-RU" sz="2000" b="0" i="0" dirty="0">
                <a:solidFill>
                  <a:srgbClr val="000000"/>
                </a:solidFill>
                <a:effectLst/>
                <a:latin typeface="Arial" panose="020B0604020202020204" pitchFamily="34" charset="0"/>
              </a:rPr>
              <a:t>передает </a:t>
            </a:r>
            <a:r>
              <a:rPr lang="ru-RU" sz="2000" b="1" i="1" dirty="0">
                <a:solidFill>
                  <a:srgbClr val="000000"/>
                </a:solidFill>
                <a:effectLst/>
                <a:latin typeface="Arial" panose="020B0604020202020204" pitchFamily="34" charset="0"/>
              </a:rPr>
              <a:t>PHP</a:t>
            </a:r>
            <a:r>
              <a:rPr lang="ru-RU" sz="2000" b="0" i="0" dirty="0">
                <a:solidFill>
                  <a:srgbClr val="000000"/>
                </a:solidFill>
                <a:effectLst/>
                <a:latin typeface="Arial" panose="020B0604020202020204" pitchFamily="34" charset="0"/>
              </a:rPr>
              <a:t>-сценарий на обработку модулю </a:t>
            </a:r>
            <a:r>
              <a:rPr lang="ru-RU" sz="2000" b="1" i="1" dirty="0">
                <a:solidFill>
                  <a:srgbClr val="000000"/>
                </a:solidFill>
                <a:effectLst/>
                <a:latin typeface="Arial" panose="020B0604020202020204" pitchFamily="34" charset="0"/>
              </a:rPr>
              <a:t>PHP</a:t>
            </a:r>
            <a:r>
              <a:rPr lang="ru-RU" sz="2000" b="0" i="0" dirty="0">
                <a:solidFill>
                  <a:srgbClr val="000000"/>
                </a:solidFill>
                <a:effectLst/>
                <a:latin typeface="Arial" panose="020B0604020202020204" pitchFamily="34" charset="0"/>
              </a:rPr>
              <a:t>. Модуль </a:t>
            </a:r>
            <a:r>
              <a:rPr lang="ru-RU" sz="2000" b="1" i="1" dirty="0">
                <a:solidFill>
                  <a:srgbClr val="000000"/>
                </a:solidFill>
                <a:effectLst/>
                <a:latin typeface="Arial" panose="020B0604020202020204" pitchFamily="34" charset="0"/>
              </a:rPr>
              <a:t>PHP </a:t>
            </a:r>
            <a:r>
              <a:rPr lang="ru-RU" sz="2000" b="0" i="0" dirty="0">
                <a:solidFill>
                  <a:srgbClr val="000000"/>
                </a:solidFill>
                <a:effectLst/>
                <a:latin typeface="Arial" panose="020B0604020202020204" pitchFamily="34" charset="0"/>
              </a:rPr>
              <a:t>будет обрабатывать и выполнять только те команды скрипта, которые заключены в специальные теги-</a:t>
            </a:r>
            <a:r>
              <a:rPr lang="ru-RU" sz="2000" b="1" i="1" dirty="0">
                <a:solidFill>
                  <a:srgbClr val="000000"/>
                </a:solidFill>
                <a:effectLst/>
                <a:latin typeface="Arial" panose="020B0604020202020204" pitchFamily="34" charset="0"/>
              </a:rPr>
              <a:t>дескрипторы PHP</a:t>
            </a:r>
            <a:r>
              <a:rPr lang="ru-RU" sz="2000" b="0" i="0" dirty="0">
                <a:solidFill>
                  <a:srgbClr val="000000"/>
                </a:solidFill>
                <a:effectLst/>
                <a:latin typeface="Arial" panose="020B0604020202020204" pitchFamily="34" charset="0"/>
              </a:rPr>
              <a:t>:</a:t>
            </a:r>
          </a:p>
          <a:p>
            <a:pPr algn="l"/>
            <a:r>
              <a:rPr lang="ru-RU" sz="2000" b="1" i="1" dirty="0">
                <a:solidFill>
                  <a:srgbClr val="000000"/>
                </a:solidFill>
                <a:effectLst/>
                <a:latin typeface="Arial" panose="020B0604020202020204" pitchFamily="34" charset="0"/>
              </a:rPr>
              <a:t>&lt;?</a:t>
            </a:r>
            <a:r>
              <a:rPr lang="ru-RU" sz="2000" b="1" i="1" dirty="0" err="1">
                <a:solidFill>
                  <a:srgbClr val="000000"/>
                </a:solidFill>
                <a:effectLst/>
                <a:latin typeface="Arial" panose="020B0604020202020204" pitchFamily="34" charset="0"/>
              </a:rPr>
              <a:t>php</a:t>
            </a:r>
            <a:endParaRPr lang="ru-RU" sz="2000" b="0" i="0" dirty="0">
              <a:solidFill>
                <a:srgbClr val="000000"/>
              </a:solidFill>
              <a:effectLst/>
              <a:latin typeface="Arial" panose="020B0604020202020204" pitchFamily="34" charset="0"/>
            </a:endParaRPr>
          </a:p>
          <a:p>
            <a:pPr algn="l"/>
            <a:r>
              <a:rPr lang="ru-RU" sz="2000" b="1" i="1" dirty="0">
                <a:solidFill>
                  <a:srgbClr val="000000"/>
                </a:solidFill>
                <a:effectLst/>
                <a:latin typeface="Arial" panose="020B0604020202020204" pitchFamily="34" charset="0"/>
              </a:rPr>
              <a:t>код на PHP</a:t>
            </a:r>
            <a:endParaRPr lang="ru-RU" sz="2000" b="0" i="0" dirty="0">
              <a:solidFill>
                <a:srgbClr val="000000"/>
              </a:solidFill>
              <a:effectLst/>
              <a:latin typeface="Arial" panose="020B0604020202020204" pitchFamily="34" charset="0"/>
            </a:endParaRPr>
          </a:p>
          <a:p>
            <a:pPr algn="l"/>
            <a:r>
              <a:rPr lang="ru-RU" sz="2000" b="1" i="1" dirty="0">
                <a:solidFill>
                  <a:srgbClr val="000000"/>
                </a:solidFill>
                <a:effectLst/>
                <a:latin typeface="Arial" panose="020B0604020202020204" pitchFamily="34" charset="0"/>
              </a:rPr>
              <a:t>?&gt;</a:t>
            </a:r>
          </a:p>
          <a:p>
            <a:pPr algn="l"/>
            <a:endParaRPr lang="ru-RU" sz="2000" b="1" i="1" dirty="0">
              <a:solidFill>
                <a:srgbClr val="000000"/>
              </a:solidFill>
              <a:latin typeface="Arial" panose="020B0604020202020204" pitchFamily="34" charset="0"/>
            </a:endParaRPr>
          </a:p>
          <a:p>
            <a:pPr algn="l"/>
            <a:r>
              <a:rPr lang="ru-RU" sz="2000" b="0" i="0" dirty="0">
                <a:solidFill>
                  <a:srgbClr val="000000"/>
                </a:solidFill>
                <a:effectLst/>
                <a:latin typeface="Arial" panose="020B0604020202020204" pitchFamily="34" charset="0"/>
              </a:rPr>
              <a:t>Действия, которые должен выполнить </a:t>
            </a:r>
            <a:r>
              <a:rPr lang="ru-RU" sz="2000" b="1" i="1" dirty="0">
                <a:solidFill>
                  <a:srgbClr val="000000"/>
                </a:solidFill>
                <a:effectLst/>
                <a:latin typeface="Arial" panose="020B0604020202020204" pitchFamily="34" charset="0"/>
              </a:rPr>
              <a:t>PHP</a:t>
            </a:r>
            <a:r>
              <a:rPr lang="ru-RU" sz="2000" b="0" i="0" dirty="0">
                <a:solidFill>
                  <a:srgbClr val="000000"/>
                </a:solidFill>
                <a:effectLst/>
                <a:latin typeface="Arial" panose="020B0604020202020204" pitchFamily="34" charset="0"/>
              </a:rPr>
              <a:t>-модуль, указываются </a:t>
            </a:r>
            <a:r>
              <a:rPr lang="ru-RU" sz="2000" b="1" i="1" dirty="0">
                <a:solidFill>
                  <a:srgbClr val="000000"/>
                </a:solidFill>
                <a:effectLst/>
                <a:latin typeface="Arial" panose="020B0604020202020204" pitchFamily="34" charset="0"/>
              </a:rPr>
              <a:t>PHP</a:t>
            </a:r>
            <a:r>
              <a:rPr lang="ru-RU" sz="2000" b="0" i="0" dirty="0">
                <a:solidFill>
                  <a:srgbClr val="000000"/>
                </a:solidFill>
                <a:effectLst/>
                <a:latin typeface="Arial" panose="020B0604020202020204" pitchFamily="34" charset="0"/>
              </a:rPr>
              <a:t>-операторами, помещающимися между открывающими и закрывающими скобками дескриптора.</a:t>
            </a:r>
          </a:p>
        </p:txBody>
      </p:sp>
    </p:spTree>
    <p:extLst>
      <p:ext uri="{BB962C8B-B14F-4D97-AF65-F5344CB8AC3E}">
        <p14:creationId xmlns:p14="http://schemas.microsoft.com/office/powerpoint/2010/main" val="27972917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CD7D04-8CEC-4636-B3AD-FF1B985753A6}"/>
              </a:ext>
            </a:extLst>
          </p:cNvPr>
          <p:cNvSpPr txBox="1"/>
          <p:nvPr/>
        </p:nvSpPr>
        <p:spPr>
          <a:xfrm>
            <a:off x="264826" y="269188"/>
            <a:ext cx="11662348" cy="5909310"/>
          </a:xfrm>
          <a:prstGeom prst="rect">
            <a:avLst/>
          </a:prstGeom>
          <a:noFill/>
        </p:spPr>
        <p:txBody>
          <a:bodyPr wrap="square">
            <a:spAutoFit/>
          </a:bodyPr>
          <a:lstStyle/>
          <a:p>
            <a:pPr algn="l"/>
            <a:r>
              <a:rPr lang="ru-RU" b="1" i="1" dirty="0">
                <a:solidFill>
                  <a:srgbClr val="000000"/>
                </a:solidFill>
                <a:effectLst/>
                <a:latin typeface="Arial" panose="020B0604020202020204" pitchFamily="34" charset="0"/>
              </a:rPr>
              <a:t>PHP</a:t>
            </a:r>
            <a:r>
              <a:rPr lang="ru-RU" b="0" i="0" dirty="0">
                <a:solidFill>
                  <a:srgbClr val="000000"/>
                </a:solidFill>
                <a:effectLst/>
                <a:latin typeface="Arial" panose="020B0604020202020204" pitchFamily="34" charset="0"/>
              </a:rPr>
              <a:t>-сценарий можно встраивать в </a:t>
            </a:r>
            <a:r>
              <a:rPr lang="ru-RU" b="1" i="1" dirty="0">
                <a:solidFill>
                  <a:srgbClr val="000000"/>
                </a:solidFill>
                <a:effectLst/>
                <a:latin typeface="Arial" panose="020B0604020202020204" pitchFamily="34" charset="0"/>
              </a:rPr>
              <a:t>HTML</a:t>
            </a:r>
            <a:r>
              <a:rPr lang="ru-RU" b="0" i="0" dirty="0">
                <a:solidFill>
                  <a:srgbClr val="000000"/>
                </a:solidFill>
                <a:effectLst/>
                <a:latin typeface="Arial" panose="020B0604020202020204" pitchFamily="34" charset="0"/>
              </a:rPr>
              <a:t>-документ. В этом случае модуль </a:t>
            </a:r>
            <a:r>
              <a:rPr lang="ru-RU" b="1" i="1" dirty="0">
                <a:solidFill>
                  <a:srgbClr val="000000"/>
                </a:solidFill>
                <a:effectLst/>
                <a:latin typeface="Arial" panose="020B0604020202020204" pitchFamily="34" charset="0"/>
              </a:rPr>
              <a:t>PHP </a:t>
            </a:r>
            <a:r>
              <a:rPr lang="ru-RU" b="0" i="0" dirty="0">
                <a:solidFill>
                  <a:srgbClr val="000000"/>
                </a:solidFill>
                <a:effectLst/>
                <a:latin typeface="Arial" panose="020B0604020202020204" pitchFamily="34" charset="0"/>
              </a:rPr>
              <a:t>передает веб-серверу теги </a:t>
            </a:r>
            <a:r>
              <a:rPr lang="ru-RU" b="1" i="1" dirty="0">
                <a:solidFill>
                  <a:srgbClr val="000000"/>
                </a:solidFill>
                <a:effectLst/>
                <a:latin typeface="Arial" panose="020B0604020202020204" pitchFamily="34" charset="0"/>
              </a:rPr>
              <a:t>HTML </a:t>
            </a:r>
            <a:r>
              <a:rPr lang="ru-RU" b="0" i="0" dirty="0">
                <a:solidFill>
                  <a:srgbClr val="000000"/>
                </a:solidFill>
                <a:effectLst/>
                <a:latin typeface="Arial" panose="020B0604020202020204" pitchFamily="34" charset="0"/>
              </a:rPr>
              <a:t>без изменений и начнет обработку только команд, помещенных между дескрипторами </a:t>
            </a:r>
            <a:r>
              <a:rPr lang="ru-RU" b="1" i="1" dirty="0">
                <a:solidFill>
                  <a:srgbClr val="000000"/>
                </a:solidFill>
                <a:effectLst/>
                <a:latin typeface="Arial" panose="020B0604020202020204" pitchFamily="34" charset="0"/>
              </a:rPr>
              <a:t>PHP</a:t>
            </a:r>
            <a:r>
              <a:rPr lang="ru-RU" b="0" i="0" dirty="0">
                <a:solidFill>
                  <a:srgbClr val="000000"/>
                </a:solidFill>
                <a:effectLst/>
                <a:latin typeface="Arial" panose="020B0604020202020204" pitchFamily="34" charset="0"/>
              </a:rPr>
              <a:t>:</a:t>
            </a:r>
          </a:p>
          <a:p>
            <a:pPr algn="l"/>
            <a:r>
              <a:rPr lang="ru-RU" b="1" i="1" dirty="0">
                <a:solidFill>
                  <a:srgbClr val="000000"/>
                </a:solidFill>
                <a:effectLst/>
                <a:latin typeface="Arial" panose="020B0604020202020204" pitchFamily="34" charset="0"/>
              </a:rPr>
              <a:t>&lt;HTML&gt;</a:t>
            </a:r>
            <a:endParaRPr lang="ru-RU" b="0" i="0" dirty="0">
              <a:solidFill>
                <a:srgbClr val="000000"/>
              </a:solidFill>
              <a:effectLst/>
              <a:latin typeface="Arial" panose="020B0604020202020204" pitchFamily="34" charset="0"/>
            </a:endParaRPr>
          </a:p>
          <a:p>
            <a:pPr algn="l"/>
            <a:r>
              <a:rPr lang="ru-RU" b="1" i="1" dirty="0">
                <a:solidFill>
                  <a:srgbClr val="000000"/>
                </a:solidFill>
                <a:effectLst/>
                <a:latin typeface="Arial" panose="020B0604020202020204" pitchFamily="34" charset="0"/>
              </a:rPr>
              <a:t>&lt;HEAD&gt;</a:t>
            </a:r>
            <a:endParaRPr lang="ru-RU" b="0" i="0" dirty="0">
              <a:solidFill>
                <a:srgbClr val="000000"/>
              </a:solidFill>
              <a:effectLst/>
              <a:latin typeface="Arial" panose="020B0604020202020204" pitchFamily="34" charset="0"/>
            </a:endParaRPr>
          </a:p>
          <a:p>
            <a:pPr algn="l"/>
            <a:r>
              <a:rPr lang="ru-RU" b="1" i="1" dirty="0">
                <a:solidFill>
                  <a:srgbClr val="000000"/>
                </a:solidFill>
                <a:effectLst/>
                <a:latin typeface="Arial" panose="020B0604020202020204" pitchFamily="34" charset="0"/>
              </a:rPr>
              <a:t>&lt;TITLE&gt;</a:t>
            </a:r>
            <a:endParaRPr lang="ru-RU" b="0" i="0" dirty="0">
              <a:solidFill>
                <a:srgbClr val="000000"/>
              </a:solidFill>
              <a:effectLst/>
              <a:latin typeface="Arial" panose="020B0604020202020204" pitchFamily="34" charset="0"/>
            </a:endParaRPr>
          </a:p>
          <a:p>
            <a:pPr algn="l"/>
            <a:r>
              <a:rPr lang="ru-RU" b="1" i="1" dirty="0">
                <a:solidFill>
                  <a:srgbClr val="000000"/>
                </a:solidFill>
                <a:effectLst/>
                <a:latin typeface="Arial" panose="020B0604020202020204" pitchFamily="34" charset="0"/>
              </a:rPr>
              <a:t>Сайт с PHP-кодом</a:t>
            </a:r>
            <a:endParaRPr lang="ru-RU" b="0" i="0" dirty="0">
              <a:solidFill>
                <a:srgbClr val="000000"/>
              </a:solidFill>
              <a:effectLst/>
              <a:latin typeface="Arial" panose="020B0604020202020204" pitchFamily="34" charset="0"/>
            </a:endParaRPr>
          </a:p>
          <a:p>
            <a:pPr algn="l"/>
            <a:r>
              <a:rPr lang="ru-RU" b="1" i="1" dirty="0">
                <a:solidFill>
                  <a:srgbClr val="000000"/>
                </a:solidFill>
                <a:effectLst/>
                <a:latin typeface="Arial" panose="020B0604020202020204" pitchFamily="34" charset="0"/>
              </a:rPr>
              <a:t>&lt;/</a:t>
            </a:r>
            <a:r>
              <a:rPr lang="ru-RU" b="1" i="1" dirty="0" err="1">
                <a:solidFill>
                  <a:srgbClr val="000000"/>
                </a:solidFill>
                <a:effectLst/>
                <a:latin typeface="Arial" panose="020B0604020202020204" pitchFamily="34" charset="0"/>
              </a:rPr>
              <a:t>title</a:t>
            </a:r>
            <a:r>
              <a:rPr lang="ru-RU" b="1" i="1" dirty="0">
                <a:solidFill>
                  <a:srgbClr val="000000"/>
                </a:solidFill>
                <a:effectLst/>
                <a:latin typeface="Arial" panose="020B0604020202020204" pitchFamily="34" charset="0"/>
              </a:rPr>
              <a:t>&gt;</a:t>
            </a:r>
            <a:endParaRPr lang="ru-RU" b="0" i="0" dirty="0">
              <a:solidFill>
                <a:srgbClr val="000000"/>
              </a:solidFill>
              <a:effectLst/>
              <a:latin typeface="Arial" panose="020B0604020202020204" pitchFamily="34" charset="0"/>
            </a:endParaRPr>
          </a:p>
          <a:p>
            <a:pPr algn="l"/>
            <a:r>
              <a:rPr lang="ru-RU" b="1" i="1" dirty="0">
                <a:solidFill>
                  <a:srgbClr val="000000"/>
                </a:solidFill>
                <a:effectLst/>
                <a:latin typeface="Arial" panose="020B0604020202020204" pitchFamily="34" charset="0"/>
              </a:rPr>
              <a:t>&lt;/</a:t>
            </a:r>
            <a:r>
              <a:rPr lang="ru-RU" b="1" i="1" dirty="0" err="1">
                <a:solidFill>
                  <a:srgbClr val="000000"/>
                </a:solidFill>
                <a:effectLst/>
                <a:latin typeface="Arial" panose="020B0604020202020204" pitchFamily="34" charset="0"/>
              </a:rPr>
              <a:t>head</a:t>
            </a:r>
            <a:r>
              <a:rPr lang="ru-RU" b="1" i="1" dirty="0">
                <a:solidFill>
                  <a:srgbClr val="000000"/>
                </a:solidFill>
                <a:effectLst/>
                <a:latin typeface="Arial" panose="020B0604020202020204" pitchFamily="34" charset="0"/>
              </a:rPr>
              <a:t>&gt;</a:t>
            </a:r>
            <a:endParaRPr lang="ru-RU" b="0" i="0" dirty="0">
              <a:solidFill>
                <a:srgbClr val="000000"/>
              </a:solidFill>
              <a:effectLst/>
              <a:latin typeface="Arial" panose="020B0604020202020204" pitchFamily="34" charset="0"/>
            </a:endParaRPr>
          </a:p>
          <a:p>
            <a:pPr algn="l"/>
            <a:r>
              <a:rPr lang="ru-RU" b="1" i="1" dirty="0">
                <a:solidFill>
                  <a:srgbClr val="000000"/>
                </a:solidFill>
                <a:effectLst/>
                <a:latin typeface="Arial" panose="020B0604020202020204" pitchFamily="34" charset="0"/>
              </a:rPr>
              <a:t>&lt;BODY BGCOLOR=</a:t>
            </a:r>
            <a:r>
              <a:rPr lang="ru-RU" b="1" i="1" dirty="0" err="1">
                <a:solidFill>
                  <a:srgbClr val="000000"/>
                </a:solidFill>
                <a:effectLst/>
                <a:latin typeface="Arial" panose="020B0604020202020204" pitchFamily="34" charset="0"/>
              </a:rPr>
              <a:t>silver</a:t>
            </a:r>
            <a:r>
              <a:rPr lang="ru-RU" b="1" i="1" dirty="0">
                <a:solidFill>
                  <a:srgbClr val="000000"/>
                </a:solidFill>
                <a:effectLst/>
                <a:latin typeface="Arial" panose="020B0604020202020204" pitchFamily="34" charset="0"/>
              </a:rPr>
              <a:t> TEXT=</a:t>
            </a:r>
            <a:r>
              <a:rPr lang="ru-RU" b="1" i="1" dirty="0" err="1">
                <a:solidFill>
                  <a:srgbClr val="000000"/>
                </a:solidFill>
                <a:effectLst/>
                <a:latin typeface="Arial" panose="020B0604020202020204" pitchFamily="34" charset="0"/>
              </a:rPr>
              <a:t>blue</a:t>
            </a:r>
            <a:r>
              <a:rPr lang="ru-RU" b="1" i="1" dirty="0">
                <a:solidFill>
                  <a:srgbClr val="000000"/>
                </a:solidFill>
                <a:effectLst/>
                <a:latin typeface="Arial" panose="020B0604020202020204" pitchFamily="34" charset="0"/>
              </a:rPr>
              <a:t>&gt;</a:t>
            </a:r>
            <a:endParaRPr lang="ru-RU" b="0" i="0" dirty="0">
              <a:solidFill>
                <a:srgbClr val="000000"/>
              </a:solidFill>
              <a:effectLst/>
              <a:latin typeface="Arial" panose="020B0604020202020204" pitchFamily="34" charset="0"/>
            </a:endParaRPr>
          </a:p>
          <a:p>
            <a:pPr algn="l"/>
            <a:r>
              <a:rPr lang="ru-RU" b="1" i="1" dirty="0">
                <a:solidFill>
                  <a:srgbClr val="000000"/>
                </a:solidFill>
                <a:effectLst/>
                <a:latin typeface="Arial" panose="020B0604020202020204" pitchFamily="34" charset="0"/>
              </a:rPr>
              <a:t>&lt;?</a:t>
            </a:r>
            <a:r>
              <a:rPr lang="ru-RU" b="1" i="1" dirty="0" err="1">
                <a:solidFill>
                  <a:srgbClr val="000000"/>
                </a:solidFill>
                <a:effectLst/>
                <a:latin typeface="Arial" panose="020B0604020202020204" pitchFamily="34" charset="0"/>
              </a:rPr>
              <a:t>php</a:t>
            </a:r>
            <a:endParaRPr lang="ru-RU" b="0" i="0" dirty="0">
              <a:solidFill>
                <a:srgbClr val="000000"/>
              </a:solidFill>
              <a:effectLst/>
              <a:latin typeface="Arial" panose="020B0604020202020204" pitchFamily="34" charset="0"/>
            </a:endParaRPr>
          </a:p>
          <a:p>
            <a:pPr algn="l"/>
            <a:r>
              <a:rPr lang="ru-RU" b="1" i="1" dirty="0" err="1">
                <a:solidFill>
                  <a:srgbClr val="000000"/>
                </a:solidFill>
                <a:effectLst/>
                <a:latin typeface="Arial" panose="020B0604020202020204" pitchFamily="34" charset="0"/>
              </a:rPr>
              <a:t>Echo</a:t>
            </a:r>
            <a:r>
              <a:rPr lang="ru-RU" b="1" i="1" dirty="0">
                <a:solidFill>
                  <a:srgbClr val="000000"/>
                </a:solidFill>
                <a:effectLst/>
                <a:latin typeface="Arial" panose="020B0604020202020204" pitchFamily="34" charset="0"/>
              </a:rPr>
              <a:t> ‘Это </a:t>
            </a:r>
            <a:r>
              <a:rPr lang="ru-RU" b="1" i="1" dirty="0" err="1">
                <a:solidFill>
                  <a:srgbClr val="000000"/>
                </a:solidFill>
                <a:effectLst/>
                <a:latin typeface="Arial" panose="020B0604020202020204" pitchFamily="34" charset="0"/>
              </a:rPr>
              <a:t>php</a:t>
            </a:r>
            <a:r>
              <a:rPr lang="ru-RU" b="1" i="1" dirty="0">
                <a:solidFill>
                  <a:srgbClr val="000000"/>
                </a:solidFill>
                <a:effectLst/>
                <a:latin typeface="Arial" panose="020B0604020202020204" pitchFamily="34" charset="0"/>
              </a:rPr>
              <a:t>-скрипт’;</a:t>
            </a:r>
            <a:endParaRPr lang="ru-RU" b="0" i="0" dirty="0">
              <a:solidFill>
                <a:srgbClr val="000000"/>
              </a:solidFill>
              <a:effectLst/>
              <a:latin typeface="Arial" panose="020B0604020202020204" pitchFamily="34" charset="0"/>
            </a:endParaRPr>
          </a:p>
          <a:p>
            <a:pPr algn="l"/>
            <a:r>
              <a:rPr lang="ru-RU" b="1" i="1" dirty="0">
                <a:solidFill>
                  <a:srgbClr val="000000"/>
                </a:solidFill>
                <a:effectLst/>
                <a:latin typeface="Arial" panose="020B0604020202020204" pitchFamily="34" charset="0"/>
              </a:rPr>
              <a:t>/&gt;</a:t>
            </a:r>
            <a:endParaRPr lang="ru-RU" b="0" i="0" dirty="0">
              <a:solidFill>
                <a:srgbClr val="000000"/>
              </a:solidFill>
              <a:effectLst/>
              <a:latin typeface="Arial" panose="020B0604020202020204" pitchFamily="34" charset="0"/>
            </a:endParaRPr>
          </a:p>
          <a:p>
            <a:pPr algn="l"/>
            <a:r>
              <a:rPr lang="ru-RU" b="1" i="1" dirty="0">
                <a:solidFill>
                  <a:srgbClr val="000000"/>
                </a:solidFill>
                <a:effectLst/>
                <a:latin typeface="Arial" panose="020B0604020202020204" pitchFamily="34" charset="0"/>
              </a:rPr>
              <a:t>&lt;/</a:t>
            </a:r>
            <a:r>
              <a:rPr lang="ru-RU" b="1" i="1" dirty="0" err="1">
                <a:solidFill>
                  <a:srgbClr val="000000"/>
                </a:solidFill>
                <a:effectLst/>
                <a:latin typeface="Arial" panose="020B0604020202020204" pitchFamily="34" charset="0"/>
              </a:rPr>
              <a:t>body</a:t>
            </a:r>
            <a:r>
              <a:rPr lang="ru-RU" b="1" i="1" dirty="0">
                <a:solidFill>
                  <a:srgbClr val="000000"/>
                </a:solidFill>
                <a:effectLst/>
                <a:latin typeface="Arial" panose="020B0604020202020204" pitchFamily="34" charset="0"/>
              </a:rPr>
              <a:t>&gt;</a:t>
            </a:r>
            <a:endParaRPr lang="ru-RU" b="0" i="0" dirty="0">
              <a:solidFill>
                <a:srgbClr val="000000"/>
              </a:solidFill>
              <a:effectLst/>
              <a:latin typeface="Arial" panose="020B0604020202020204" pitchFamily="34" charset="0"/>
            </a:endParaRPr>
          </a:p>
          <a:p>
            <a:pPr algn="l"/>
            <a:r>
              <a:rPr lang="ru-RU" b="1" i="1" dirty="0">
                <a:solidFill>
                  <a:srgbClr val="000000"/>
                </a:solidFill>
                <a:effectLst/>
                <a:latin typeface="Arial" panose="020B0604020202020204" pitchFamily="34" charset="0"/>
              </a:rPr>
              <a:t>&lt;/</a:t>
            </a:r>
            <a:r>
              <a:rPr lang="ru-RU" b="1" i="1" dirty="0" err="1">
                <a:solidFill>
                  <a:srgbClr val="000000"/>
                </a:solidFill>
                <a:effectLst/>
                <a:latin typeface="Arial" panose="020B0604020202020204" pitchFamily="34" charset="0"/>
              </a:rPr>
              <a:t>html</a:t>
            </a:r>
            <a:r>
              <a:rPr lang="ru-RU" b="1" i="1" dirty="0">
                <a:solidFill>
                  <a:srgbClr val="000000"/>
                </a:solidFill>
                <a:effectLst/>
                <a:latin typeface="Arial" panose="020B0604020202020204" pitchFamily="34" charset="0"/>
              </a:rPr>
              <a:t>&gt;</a:t>
            </a:r>
            <a:endParaRPr lang="ru-RU" b="0" i="0" dirty="0">
              <a:solidFill>
                <a:srgbClr val="000000"/>
              </a:solidFill>
              <a:effectLst/>
              <a:latin typeface="Arial" panose="020B0604020202020204" pitchFamily="34" charset="0"/>
            </a:endParaRPr>
          </a:p>
          <a:p>
            <a:pPr algn="l"/>
            <a:r>
              <a:rPr lang="ru-RU" b="0" i="0" dirty="0">
                <a:solidFill>
                  <a:srgbClr val="000000"/>
                </a:solidFill>
                <a:effectLst/>
                <a:latin typeface="Arial" panose="020B0604020202020204" pitchFamily="34" charset="0"/>
              </a:rPr>
              <a:t>Сохраним его в файле </a:t>
            </a:r>
            <a:r>
              <a:rPr lang="ru-RU" b="1" i="1" dirty="0" err="1">
                <a:solidFill>
                  <a:srgbClr val="000000"/>
                </a:solidFill>
                <a:effectLst/>
                <a:latin typeface="Arial" panose="020B0604020202020204" pitchFamily="34" charset="0"/>
              </a:rPr>
              <a:t>first.php</a:t>
            </a:r>
            <a:r>
              <a:rPr lang="ru-RU" b="0" i="0" dirty="0">
                <a:solidFill>
                  <a:srgbClr val="000000"/>
                </a:solidFill>
                <a:effectLst/>
                <a:latin typeface="Arial" panose="020B0604020202020204" pitchFamily="34" charset="0"/>
              </a:rPr>
              <a:t>.</a:t>
            </a:r>
          </a:p>
          <a:p>
            <a:pPr algn="l"/>
            <a:r>
              <a:rPr lang="ru-RU" b="0" i="0" dirty="0">
                <a:solidFill>
                  <a:srgbClr val="000000"/>
                </a:solidFill>
                <a:effectLst/>
                <a:latin typeface="Arial" panose="020B0604020202020204" pitchFamily="34" charset="0"/>
              </a:rPr>
              <a:t>Обратимся к этому файлу браузером, задав в адресной строке:</a:t>
            </a:r>
          </a:p>
          <a:p>
            <a:pPr algn="l"/>
            <a:r>
              <a:rPr lang="ru-RU" b="0" i="0" u="sng" dirty="0">
                <a:solidFill>
                  <a:srgbClr val="000000"/>
                </a:solidFill>
                <a:effectLst/>
                <a:latin typeface="Arial" panose="020B0604020202020204" pitchFamily="34" charset="0"/>
              </a:rPr>
              <a:t>HTTP://localhost/first.php</a:t>
            </a:r>
            <a:endParaRPr lang="ru-RU" b="0" i="0" dirty="0">
              <a:solidFill>
                <a:srgbClr val="000000"/>
              </a:solidFill>
              <a:effectLst/>
              <a:latin typeface="Arial" panose="020B0604020202020204" pitchFamily="34" charset="0"/>
            </a:endParaRPr>
          </a:p>
          <a:p>
            <a:pPr algn="l"/>
            <a:r>
              <a:rPr lang="ru-RU" b="0" i="0" dirty="0">
                <a:solidFill>
                  <a:srgbClr val="000000"/>
                </a:solidFill>
                <a:effectLst/>
                <a:latin typeface="Arial" panose="020B0604020202020204" pitchFamily="34" charset="0"/>
              </a:rPr>
              <a:t>Сценарий будет выполнен правильно, и на экране появится:</a:t>
            </a:r>
          </a:p>
          <a:p>
            <a:pPr algn="l"/>
            <a:r>
              <a:rPr lang="ru-RU" b="1" i="0" dirty="0">
                <a:solidFill>
                  <a:srgbClr val="000000"/>
                </a:solidFill>
                <a:effectLst/>
                <a:latin typeface="Arial" panose="020B0604020202020204" pitchFamily="34" charset="0"/>
              </a:rPr>
              <a:t>Это </a:t>
            </a:r>
            <a:r>
              <a:rPr lang="ru-RU" b="1" i="0" dirty="0" err="1">
                <a:solidFill>
                  <a:srgbClr val="000000"/>
                </a:solidFill>
                <a:effectLst/>
                <a:latin typeface="Arial" panose="020B0604020202020204" pitchFamily="34" charset="0"/>
              </a:rPr>
              <a:t>php</a:t>
            </a:r>
            <a:r>
              <a:rPr lang="ru-RU" b="1" i="0" dirty="0">
                <a:solidFill>
                  <a:srgbClr val="000000"/>
                </a:solidFill>
                <a:effectLst/>
                <a:latin typeface="Arial" panose="020B0604020202020204" pitchFamily="34" charset="0"/>
              </a:rPr>
              <a:t>-скрипт</a:t>
            </a:r>
            <a:endParaRPr lang="ru-RU" b="0" i="0" dirty="0">
              <a:solidFill>
                <a:srgbClr val="000000"/>
              </a:solidFill>
              <a:effectLst/>
              <a:latin typeface="Arial" panose="020B0604020202020204" pitchFamily="34" charset="0"/>
            </a:endParaRPr>
          </a:p>
          <a:p>
            <a:pPr algn="l"/>
            <a:r>
              <a:rPr lang="ru-RU" b="0" i="0" dirty="0">
                <a:solidFill>
                  <a:srgbClr val="000000"/>
                </a:solidFill>
                <a:effectLst/>
                <a:latin typeface="Arial" panose="020B0604020202020204" pitchFamily="34" charset="0"/>
              </a:rPr>
              <a:t>Если попытаться просмотреть исходный код в браузере, то мы не увидим </a:t>
            </a:r>
            <a:r>
              <a:rPr lang="ru-RU" b="1" i="1" dirty="0">
                <a:solidFill>
                  <a:srgbClr val="000000"/>
                </a:solidFill>
                <a:effectLst/>
                <a:latin typeface="Arial" panose="020B0604020202020204" pitchFamily="34" charset="0"/>
              </a:rPr>
              <a:t>PHP</a:t>
            </a:r>
            <a:r>
              <a:rPr lang="ru-RU" b="0" i="0" dirty="0">
                <a:solidFill>
                  <a:srgbClr val="000000"/>
                </a:solidFill>
                <a:effectLst/>
                <a:latin typeface="Arial" panose="020B0604020202020204" pitchFamily="34" charset="0"/>
              </a:rPr>
              <a:t>-кода – скрипт был выполнен на сервере, а в браузер был передан только результирующий </a:t>
            </a:r>
            <a:r>
              <a:rPr lang="ru-RU" b="1" i="1" dirty="0">
                <a:solidFill>
                  <a:srgbClr val="000000"/>
                </a:solidFill>
                <a:effectLst/>
                <a:latin typeface="Arial" panose="020B0604020202020204" pitchFamily="34" charset="0"/>
              </a:rPr>
              <a:t>HTML</a:t>
            </a:r>
            <a:r>
              <a:rPr lang="ru-RU" b="0" i="0" dirty="0">
                <a:solidFill>
                  <a:srgbClr val="000000"/>
                </a:solidFill>
                <a:effectLst/>
                <a:latin typeface="Arial" panose="020B0604020202020204" pitchFamily="34" charset="0"/>
              </a:rPr>
              <a:t>-документ.</a:t>
            </a:r>
          </a:p>
        </p:txBody>
      </p:sp>
    </p:spTree>
    <p:extLst>
      <p:ext uri="{BB962C8B-B14F-4D97-AF65-F5344CB8AC3E}">
        <p14:creationId xmlns:p14="http://schemas.microsoft.com/office/powerpoint/2010/main" val="5117636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C917587F-002F-4567-8C80-5AB68BD63BD9}"/>
              </a:ext>
            </a:extLst>
          </p:cNvPr>
          <p:cNvSpPr/>
          <p:nvPr/>
        </p:nvSpPr>
        <p:spPr>
          <a:xfrm>
            <a:off x="129396" y="116231"/>
            <a:ext cx="11714671" cy="595932"/>
          </a:xfrm>
          <a:prstGeom prst="rect">
            <a:avLst/>
          </a:prstGeom>
        </p:spPr>
        <p:txBody>
          <a:bodyPr wrap="square">
            <a:spAutoFit/>
          </a:bodyPr>
          <a:lstStyle/>
          <a:p>
            <a:pPr lvl="0" algn="just">
              <a:lnSpc>
                <a:spcPct val="107000"/>
              </a:lnSpc>
              <a:spcAft>
                <a:spcPts val="800"/>
              </a:spcAft>
            </a:pPr>
            <a:r>
              <a:rPr lang="ru-RU" sz="3200" b="1" i="1" dirty="0">
                <a:solidFill>
                  <a:srgbClr val="FF0000"/>
                </a:solidFill>
                <a:latin typeface="+mj-lt"/>
                <a:ea typeface="Calibri" panose="020F0502020204030204" pitchFamily="34" charset="0"/>
                <a:cs typeface="Times New Roman" panose="02020603050405020304" pitchFamily="18" charset="0"/>
              </a:rPr>
              <a:t>53)	Описать особенности синтаксиса языка PHP.</a:t>
            </a:r>
          </a:p>
        </p:txBody>
      </p:sp>
      <p:sp>
        <p:nvSpPr>
          <p:cNvPr id="3" name="Rectangle 1">
            <a:extLst>
              <a:ext uri="{FF2B5EF4-FFF2-40B4-BE49-F238E27FC236}">
                <a16:creationId xmlns:a16="http://schemas.microsoft.com/office/drawing/2014/main" id="{8BB3CFFC-96E4-4B0D-8968-39AE78B06EEC}"/>
              </a:ext>
            </a:extLst>
          </p:cNvPr>
          <p:cNvSpPr>
            <a:spLocks noChangeArrowheads="1"/>
          </p:cNvSpPr>
          <p:nvPr/>
        </p:nvSpPr>
        <p:spPr bwMode="auto">
          <a:xfrm>
            <a:off x="129396" y="517803"/>
            <a:ext cx="11496541" cy="634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400" b="1" i="0" u="none" strike="noStrike" cap="none" normalizeH="0" baseline="0" dirty="0">
                <a:ln>
                  <a:noFill/>
                </a:ln>
                <a:solidFill>
                  <a:srgbClr val="008000"/>
                </a:solidFill>
                <a:effectLst/>
                <a:latin typeface="Verdana" panose="020B0604030504040204" pitchFamily="34" charset="0"/>
              </a:rPr>
              <a:t>Разделение инструкций</a:t>
            </a:r>
            <a:endParaRPr kumimoji="0" lang="ru-BY" altLang="ru-BY"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400" b="0" i="0" u="none" strike="noStrike" cap="none" normalizeH="0" baseline="0" dirty="0">
                <a:ln>
                  <a:noFill/>
                </a:ln>
                <a:solidFill>
                  <a:srgbClr val="000000"/>
                </a:solidFill>
                <a:effectLst/>
                <a:latin typeface="Verdana" panose="020B0604030504040204" pitchFamily="34" charset="0"/>
              </a:rPr>
              <a:t>Инструкции разделяются также как и в C или Perl - каждое выражение заканчивается точкой с запятой.</a:t>
            </a:r>
            <a:endParaRPr kumimoji="0" lang="ru-BY" altLang="ru-BY"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400" b="0" i="0" u="none" strike="noStrike" cap="none" normalizeH="0" baseline="0" dirty="0">
                <a:ln>
                  <a:noFill/>
                </a:ln>
                <a:solidFill>
                  <a:srgbClr val="000000"/>
                </a:solidFill>
                <a:effectLst/>
                <a:latin typeface="Verdana" panose="020B0604030504040204" pitchFamily="34" charset="0"/>
              </a:rPr>
              <a:t>Закрывающий тег (?&gt;) также подразумевает конец инструкции, поэтому два следующих фрагмента кода эквиваленты:</a:t>
            </a:r>
            <a:endParaRPr kumimoji="0" lang="ru-BY" altLang="ru-BY"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400" b="0" i="0" u="none" strike="noStrike" cap="none" normalizeH="0" baseline="0" dirty="0">
                <a:ln>
                  <a:noFill/>
                </a:ln>
                <a:solidFill>
                  <a:srgbClr val="0000BB"/>
                </a:solidFill>
                <a:effectLst/>
                <a:latin typeface="Arial Unicode MS"/>
              </a:rPr>
              <a:t>&lt;?</a:t>
            </a:r>
            <a:r>
              <a:rPr kumimoji="0" lang="ru-BY" altLang="ru-BY" sz="1400" b="0" i="0" u="none" strike="noStrike" cap="none" normalizeH="0" baseline="0" dirty="0" err="1">
                <a:ln>
                  <a:noFill/>
                </a:ln>
                <a:solidFill>
                  <a:srgbClr val="0000BB"/>
                </a:solidFill>
                <a:effectLst/>
                <a:latin typeface="Arial Unicode MS"/>
              </a:rPr>
              <a:t>php</a:t>
            </a:r>
            <a:br>
              <a:rPr kumimoji="0" lang="ru-BY" altLang="ru-BY" sz="1400" b="0" i="0" u="none" strike="noStrike" cap="none" normalizeH="0" baseline="0" dirty="0">
                <a:ln>
                  <a:noFill/>
                </a:ln>
                <a:solidFill>
                  <a:srgbClr val="0000BB"/>
                </a:solidFill>
                <a:effectLst/>
                <a:latin typeface="Arial Unicode MS"/>
              </a:rPr>
            </a:br>
            <a:r>
              <a:rPr kumimoji="0" lang="ru-BY" altLang="ru-BY" sz="1400" b="0" i="0" u="none" strike="noStrike" cap="none" normalizeH="0" baseline="0" dirty="0">
                <a:ln>
                  <a:noFill/>
                </a:ln>
                <a:solidFill>
                  <a:srgbClr val="0000BB"/>
                </a:solidFill>
                <a:effectLst/>
                <a:latin typeface="Arial Unicode MS"/>
              </a:rPr>
              <a:t>     </a:t>
            </a:r>
            <a:r>
              <a:rPr kumimoji="0" lang="ru-BY" altLang="ru-BY" sz="1400" b="0" i="0" u="none" strike="noStrike" cap="none" normalizeH="0" baseline="0" dirty="0" err="1">
                <a:ln>
                  <a:noFill/>
                </a:ln>
                <a:solidFill>
                  <a:srgbClr val="007700"/>
                </a:solidFill>
                <a:effectLst/>
                <a:latin typeface="Arial Unicode MS"/>
              </a:rPr>
              <a:t>echo</a:t>
            </a:r>
            <a:r>
              <a:rPr kumimoji="0" lang="ru-BY" altLang="ru-BY" sz="1400" b="0" i="0" u="none" strike="noStrike" cap="none" normalizeH="0" baseline="0" dirty="0">
                <a:ln>
                  <a:noFill/>
                </a:ln>
                <a:solidFill>
                  <a:srgbClr val="007700"/>
                </a:solidFill>
                <a:effectLst/>
                <a:latin typeface="Arial Unicode MS"/>
              </a:rPr>
              <a:t> </a:t>
            </a:r>
            <a:r>
              <a:rPr kumimoji="0" lang="ru-BY" altLang="ru-BY" sz="1400" b="0" i="0" u="none" strike="noStrike" cap="none" normalizeH="0" baseline="0" dirty="0">
                <a:ln>
                  <a:noFill/>
                </a:ln>
                <a:solidFill>
                  <a:srgbClr val="DD0000"/>
                </a:solidFill>
                <a:effectLst/>
                <a:latin typeface="Arial Unicode MS"/>
              </a:rPr>
              <a:t>"Это тест"</a:t>
            </a:r>
            <a:r>
              <a:rPr kumimoji="0" lang="ru-BY" altLang="ru-BY" sz="1400" b="0" i="0" u="none" strike="noStrike" cap="none" normalizeH="0" baseline="0" dirty="0">
                <a:ln>
                  <a:noFill/>
                </a:ln>
                <a:solidFill>
                  <a:srgbClr val="007700"/>
                </a:solidFill>
                <a:effectLst/>
                <a:latin typeface="Arial Unicode MS"/>
              </a:rPr>
              <a:t>;</a:t>
            </a:r>
            <a:br>
              <a:rPr kumimoji="0" lang="ru-BY" altLang="ru-BY" sz="1400" b="0" i="0" u="none" strike="noStrike" cap="none" normalizeH="0" baseline="0" dirty="0">
                <a:ln>
                  <a:noFill/>
                </a:ln>
                <a:solidFill>
                  <a:srgbClr val="007700"/>
                </a:solidFill>
                <a:effectLst/>
                <a:latin typeface="Arial Unicode MS"/>
              </a:rPr>
            </a:br>
            <a:r>
              <a:rPr kumimoji="0" lang="ru-BY" altLang="ru-BY" sz="1400" b="0" i="0" u="none" strike="noStrike" cap="none" normalizeH="0" baseline="0" dirty="0">
                <a:ln>
                  <a:noFill/>
                </a:ln>
                <a:solidFill>
                  <a:srgbClr val="0000BB"/>
                </a:solidFill>
                <a:effectLst/>
                <a:latin typeface="Arial Unicode MS"/>
              </a:rPr>
              <a:t>?&gt;</a:t>
            </a:r>
            <a:br>
              <a:rPr kumimoji="0" lang="ru-BY" altLang="ru-BY" sz="1400" b="0" i="0" u="none" strike="noStrike" cap="none" normalizeH="0" baseline="0" dirty="0">
                <a:ln>
                  <a:noFill/>
                </a:ln>
                <a:solidFill>
                  <a:srgbClr val="0000BB"/>
                </a:solidFill>
                <a:effectLst/>
                <a:latin typeface="Arial Unicode MS"/>
              </a:rPr>
            </a:br>
            <a:br>
              <a:rPr kumimoji="0" lang="ru-BY" altLang="ru-BY" sz="1400" b="0" i="0" u="none" strike="noStrike" cap="none" normalizeH="0" baseline="0" dirty="0">
                <a:ln>
                  <a:noFill/>
                </a:ln>
                <a:solidFill>
                  <a:srgbClr val="000000"/>
                </a:solidFill>
                <a:effectLst/>
                <a:latin typeface="Arial Unicode MS"/>
              </a:rPr>
            </a:br>
            <a:r>
              <a:rPr kumimoji="0" lang="ru-BY" altLang="ru-BY" sz="1400" b="0" i="0" u="none" strike="noStrike" cap="none" normalizeH="0" baseline="0" dirty="0">
                <a:ln>
                  <a:noFill/>
                </a:ln>
                <a:solidFill>
                  <a:srgbClr val="0000BB"/>
                </a:solidFill>
                <a:effectLst/>
                <a:latin typeface="Arial Unicode MS"/>
              </a:rPr>
              <a:t>&lt;?</a:t>
            </a:r>
            <a:r>
              <a:rPr kumimoji="0" lang="ru-BY" altLang="ru-BY" sz="1400" b="0" i="0" u="none" strike="noStrike" cap="none" normalizeH="0" baseline="0" dirty="0" err="1">
                <a:ln>
                  <a:noFill/>
                </a:ln>
                <a:solidFill>
                  <a:srgbClr val="0000BB"/>
                </a:solidFill>
                <a:effectLst/>
                <a:latin typeface="Arial Unicode MS"/>
              </a:rPr>
              <a:t>php</a:t>
            </a:r>
            <a:r>
              <a:rPr kumimoji="0" lang="ru-BY" altLang="ru-BY" sz="1400" b="0" i="0" u="none" strike="noStrike" cap="none" normalizeH="0" baseline="0" dirty="0">
                <a:ln>
                  <a:noFill/>
                </a:ln>
                <a:solidFill>
                  <a:srgbClr val="0000BB"/>
                </a:solidFill>
                <a:effectLst/>
                <a:latin typeface="Arial Unicode MS"/>
              </a:rPr>
              <a:t> </a:t>
            </a:r>
            <a:r>
              <a:rPr kumimoji="0" lang="ru-BY" altLang="ru-BY" sz="1400" b="0" i="0" u="none" strike="noStrike" cap="none" normalizeH="0" baseline="0" dirty="0" err="1">
                <a:ln>
                  <a:noFill/>
                </a:ln>
                <a:solidFill>
                  <a:srgbClr val="007700"/>
                </a:solidFill>
                <a:effectLst/>
                <a:latin typeface="Arial Unicode MS"/>
              </a:rPr>
              <a:t>echo</a:t>
            </a:r>
            <a:r>
              <a:rPr kumimoji="0" lang="ru-BY" altLang="ru-BY" sz="1400" b="0" i="0" u="none" strike="noStrike" cap="none" normalizeH="0" baseline="0" dirty="0">
                <a:ln>
                  <a:noFill/>
                </a:ln>
                <a:solidFill>
                  <a:srgbClr val="007700"/>
                </a:solidFill>
                <a:effectLst/>
                <a:latin typeface="Arial Unicode MS"/>
              </a:rPr>
              <a:t> </a:t>
            </a:r>
            <a:r>
              <a:rPr kumimoji="0" lang="ru-BY" altLang="ru-BY" sz="1400" b="0" i="0" u="none" strike="noStrike" cap="none" normalizeH="0" baseline="0" dirty="0">
                <a:ln>
                  <a:noFill/>
                </a:ln>
                <a:solidFill>
                  <a:srgbClr val="DD0000"/>
                </a:solidFill>
                <a:effectLst/>
                <a:latin typeface="Arial Unicode MS"/>
              </a:rPr>
              <a:t>"Это тест" </a:t>
            </a:r>
            <a:r>
              <a:rPr kumimoji="0" lang="ru-BY" altLang="ru-BY" sz="1400" b="0" i="0" u="none" strike="noStrike" cap="none" normalizeH="0" baseline="0" dirty="0">
                <a:ln>
                  <a:noFill/>
                </a:ln>
                <a:solidFill>
                  <a:srgbClr val="0000BB"/>
                </a:solidFill>
                <a:effectLst/>
                <a:latin typeface="Arial Unicode MS"/>
              </a:rPr>
              <a:t>?&gt;</a:t>
            </a:r>
            <a:endParaRPr kumimoji="0" lang="ru-BY" altLang="ru-BY"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400" b="1" i="0" u="none" strike="noStrike" cap="none" normalizeH="0" baseline="0" dirty="0">
                <a:ln>
                  <a:noFill/>
                </a:ln>
                <a:solidFill>
                  <a:srgbClr val="008000"/>
                </a:solidFill>
                <a:effectLst/>
                <a:latin typeface="Verdana" panose="020B0604030504040204" pitchFamily="34" charset="0"/>
              </a:rPr>
              <a:t>Комментарии в PHP скриптах</a:t>
            </a:r>
            <a:endParaRPr kumimoji="0" lang="ru-BY" altLang="ru-BY"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400" b="0" i="0" u="none" strike="noStrike" cap="none" normalizeH="0" baseline="0" dirty="0">
                <a:ln>
                  <a:noFill/>
                </a:ln>
                <a:solidFill>
                  <a:srgbClr val="000000"/>
                </a:solidFill>
                <a:effectLst/>
                <a:latin typeface="Verdana" panose="020B0604030504040204" pitchFamily="34" charset="0"/>
              </a:rPr>
              <a:t>Написание практически любого скрипта не обходится без комментариев.</a:t>
            </a:r>
            <a:endParaRPr kumimoji="0" lang="ru-BY" altLang="ru-BY"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400" b="0" i="0" u="none" strike="noStrike" cap="none" normalizeH="0" baseline="0" dirty="0">
                <a:ln>
                  <a:noFill/>
                </a:ln>
                <a:solidFill>
                  <a:srgbClr val="000000"/>
                </a:solidFill>
                <a:effectLst/>
                <a:latin typeface="Verdana" panose="020B0604030504040204" pitchFamily="34" charset="0"/>
              </a:rPr>
              <a:t>PHP поддерживает </a:t>
            </a:r>
            <a:r>
              <a:rPr kumimoji="0" lang="ru-BY" altLang="ru-BY" sz="1400" b="0" i="0" u="none" strike="noStrike" cap="none" normalizeH="0" baseline="0" dirty="0" err="1">
                <a:ln>
                  <a:noFill/>
                </a:ln>
                <a:solidFill>
                  <a:srgbClr val="000000"/>
                </a:solidFill>
                <a:effectLst/>
                <a:latin typeface="Verdana" panose="020B0604030504040204" pitchFamily="34" charset="0"/>
              </a:rPr>
              <a:t>комметарии</a:t>
            </a:r>
            <a:r>
              <a:rPr kumimoji="0" lang="ru-BY" altLang="ru-BY" sz="1400" b="0" i="0" u="none" strike="noStrike" cap="none" normalizeH="0" baseline="0" dirty="0">
                <a:ln>
                  <a:noFill/>
                </a:ln>
                <a:solidFill>
                  <a:srgbClr val="000000"/>
                </a:solidFill>
                <a:effectLst/>
                <a:latin typeface="Verdana" panose="020B0604030504040204" pitchFamily="34" charset="0"/>
              </a:rPr>
              <a:t> в стиле 'C', 'C++' и оболочки Unix. Например:</a:t>
            </a:r>
            <a:endParaRPr kumimoji="0" lang="ru-BY" altLang="ru-BY"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400" b="0" i="0" u="none" strike="noStrike" cap="none" normalizeH="0" baseline="0" dirty="0">
                <a:ln>
                  <a:noFill/>
                </a:ln>
                <a:solidFill>
                  <a:srgbClr val="0000BB"/>
                </a:solidFill>
                <a:effectLst/>
                <a:latin typeface="Arial Unicode MS"/>
              </a:rPr>
              <a:t>&lt;?</a:t>
            </a:r>
            <a:r>
              <a:rPr kumimoji="0" lang="ru-BY" altLang="ru-BY" sz="1400" b="0" i="0" u="none" strike="noStrike" cap="none" normalizeH="0" baseline="0" dirty="0" err="1">
                <a:ln>
                  <a:noFill/>
                </a:ln>
                <a:solidFill>
                  <a:srgbClr val="0000BB"/>
                </a:solidFill>
                <a:effectLst/>
                <a:latin typeface="Arial Unicode MS"/>
              </a:rPr>
              <a:t>php</a:t>
            </a:r>
            <a:br>
              <a:rPr kumimoji="0" lang="ru-BY" altLang="ru-BY" sz="1400" b="0" i="0" u="none" strike="noStrike" cap="none" normalizeH="0" baseline="0" dirty="0">
                <a:ln>
                  <a:noFill/>
                </a:ln>
                <a:solidFill>
                  <a:srgbClr val="0000BB"/>
                </a:solidFill>
                <a:effectLst/>
                <a:latin typeface="Arial Unicode MS"/>
              </a:rPr>
            </a:br>
            <a:r>
              <a:rPr kumimoji="0" lang="ru-BY" altLang="ru-BY" sz="1400" b="0" i="0" u="none" strike="noStrike" cap="none" normalizeH="0" baseline="0" dirty="0">
                <a:ln>
                  <a:noFill/>
                </a:ln>
                <a:solidFill>
                  <a:srgbClr val="0000BB"/>
                </a:solidFill>
                <a:effectLst/>
                <a:latin typeface="Arial Unicode MS"/>
              </a:rPr>
              <a:t>     </a:t>
            </a:r>
            <a:r>
              <a:rPr kumimoji="0" lang="ru-BY" altLang="ru-BY" sz="1400" b="0" i="0" u="none" strike="noStrike" cap="none" normalizeH="0" baseline="0" dirty="0" err="1">
                <a:ln>
                  <a:noFill/>
                </a:ln>
                <a:solidFill>
                  <a:srgbClr val="007700"/>
                </a:solidFill>
                <a:effectLst/>
                <a:latin typeface="Arial Unicode MS"/>
              </a:rPr>
              <a:t>echo</a:t>
            </a:r>
            <a:r>
              <a:rPr kumimoji="0" lang="ru-BY" altLang="ru-BY" sz="1400" b="0" i="0" u="none" strike="noStrike" cap="none" normalizeH="0" baseline="0" dirty="0">
                <a:ln>
                  <a:noFill/>
                </a:ln>
                <a:solidFill>
                  <a:srgbClr val="007700"/>
                </a:solidFill>
                <a:effectLst/>
                <a:latin typeface="Arial Unicode MS"/>
              </a:rPr>
              <a:t> </a:t>
            </a:r>
            <a:r>
              <a:rPr kumimoji="0" lang="ru-BY" altLang="ru-BY" sz="1400" b="0" i="0" u="none" strike="noStrike" cap="none" normalizeH="0" baseline="0" dirty="0">
                <a:ln>
                  <a:noFill/>
                </a:ln>
                <a:solidFill>
                  <a:srgbClr val="DD0000"/>
                </a:solidFill>
                <a:effectLst/>
                <a:latin typeface="Arial Unicode MS"/>
              </a:rPr>
              <a:t>"Это тест"</a:t>
            </a:r>
            <a:r>
              <a:rPr kumimoji="0" lang="ru-BY" altLang="ru-BY" sz="1400" b="0" i="0" u="none" strike="noStrike" cap="none" normalizeH="0" baseline="0" dirty="0">
                <a:ln>
                  <a:noFill/>
                </a:ln>
                <a:solidFill>
                  <a:srgbClr val="007700"/>
                </a:solidFill>
                <a:effectLst/>
                <a:latin typeface="Arial Unicode MS"/>
              </a:rPr>
              <a:t>; </a:t>
            </a:r>
            <a:r>
              <a:rPr kumimoji="0" lang="ru-BY" altLang="ru-BY" sz="1400" b="0" i="0" u="none" strike="noStrike" cap="none" normalizeH="0" baseline="0" dirty="0">
                <a:ln>
                  <a:noFill/>
                </a:ln>
                <a:solidFill>
                  <a:srgbClr val="FF8000"/>
                </a:solidFill>
                <a:effectLst/>
                <a:latin typeface="Arial Unicode MS"/>
              </a:rPr>
              <a:t>// Это однострочный комментарий в стиле c++</a:t>
            </a:r>
            <a:br>
              <a:rPr kumimoji="0" lang="ru-BY" altLang="ru-BY" sz="1400" b="0" i="0" u="none" strike="noStrike" cap="none" normalizeH="0" baseline="0" dirty="0">
                <a:ln>
                  <a:noFill/>
                </a:ln>
                <a:solidFill>
                  <a:srgbClr val="FF8000"/>
                </a:solidFill>
                <a:effectLst/>
                <a:latin typeface="Arial Unicode MS"/>
              </a:rPr>
            </a:br>
            <a:r>
              <a:rPr kumimoji="0" lang="ru-BY" altLang="ru-BY" sz="1400" b="0" i="0" u="none" strike="noStrike" cap="none" normalizeH="0" baseline="0" dirty="0">
                <a:ln>
                  <a:noFill/>
                </a:ln>
                <a:solidFill>
                  <a:srgbClr val="FF8000"/>
                </a:solidFill>
                <a:effectLst/>
                <a:latin typeface="Arial Unicode MS"/>
              </a:rPr>
              <a:t>     /* Это многострочный комментарий</a:t>
            </a:r>
            <a:br>
              <a:rPr kumimoji="0" lang="ru-BY" altLang="ru-BY" sz="1400" b="0" i="0" u="none" strike="noStrike" cap="none" normalizeH="0" baseline="0" dirty="0">
                <a:ln>
                  <a:noFill/>
                </a:ln>
                <a:solidFill>
                  <a:srgbClr val="FF8000"/>
                </a:solidFill>
                <a:effectLst/>
                <a:latin typeface="Arial Unicode MS"/>
              </a:rPr>
            </a:br>
            <a:r>
              <a:rPr kumimoji="0" lang="ru-BY" altLang="ru-BY" sz="1400" b="0" i="0" u="none" strike="noStrike" cap="none" normalizeH="0" baseline="0" dirty="0">
                <a:ln>
                  <a:noFill/>
                </a:ln>
                <a:solidFill>
                  <a:srgbClr val="FF8000"/>
                </a:solidFill>
                <a:effectLst/>
                <a:latin typeface="Arial Unicode MS"/>
              </a:rPr>
              <a:t>        еще одна строка комментария */</a:t>
            </a:r>
            <a:br>
              <a:rPr kumimoji="0" lang="ru-BY" altLang="ru-BY" sz="1400" b="0" i="0" u="none" strike="noStrike" cap="none" normalizeH="0" baseline="0" dirty="0">
                <a:ln>
                  <a:noFill/>
                </a:ln>
                <a:solidFill>
                  <a:srgbClr val="FF8000"/>
                </a:solidFill>
                <a:effectLst/>
                <a:latin typeface="Arial Unicode MS"/>
              </a:rPr>
            </a:br>
            <a:r>
              <a:rPr kumimoji="0" lang="ru-BY" altLang="ru-BY" sz="1400" b="0" i="0" u="none" strike="noStrike" cap="none" normalizeH="0" baseline="0" dirty="0">
                <a:ln>
                  <a:noFill/>
                </a:ln>
                <a:solidFill>
                  <a:srgbClr val="FF8000"/>
                </a:solidFill>
                <a:effectLst/>
                <a:latin typeface="Arial Unicode MS"/>
              </a:rPr>
              <a:t>     </a:t>
            </a:r>
            <a:r>
              <a:rPr kumimoji="0" lang="ru-BY" altLang="ru-BY" sz="1400" b="0" i="0" u="none" strike="noStrike" cap="none" normalizeH="0" baseline="0" dirty="0" err="1">
                <a:ln>
                  <a:noFill/>
                </a:ln>
                <a:solidFill>
                  <a:srgbClr val="007700"/>
                </a:solidFill>
                <a:effectLst/>
                <a:latin typeface="Arial Unicode MS"/>
              </a:rPr>
              <a:t>echo</a:t>
            </a:r>
            <a:r>
              <a:rPr kumimoji="0" lang="ru-BY" altLang="ru-BY" sz="1400" b="0" i="0" u="none" strike="noStrike" cap="none" normalizeH="0" baseline="0" dirty="0">
                <a:ln>
                  <a:noFill/>
                </a:ln>
                <a:solidFill>
                  <a:srgbClr val="007700"/>
                </a:solidFill>
                <a:effectLst/>
                <a:latin typeface="Arial Unicode MS"/>
              </a:rPr>
              <a:t> </a:t>
            </a:r>
            <a:r>
              <a:rPr kumimoji="0" lang="ru-BY" altLang="ru-BY" sz="1400" b="0" i="0" u="none" strike="noStrike" cap="none" normalizeH="0" baseline="0" dirty="0">
                <a:ln>
                  <a:noFill/>
                </a:ln>
                <a:solidFill>
                  <a:srgbClr val="DD0000"/>
                </a:solidFill>
                <a:effectLst/>
                <a:latin typeface="Arial Unicode MS"/>
              </a:rPr>
              <a:t>"Это еще один тест"</a:t>
            </a:r>
            <a:r>
              <a:rPr kumimoji="0" lang="ru-BY" altLang="ru-BY" sz="1400" b="0" i="0" u="none" strike="noStrike" cap="none" normalizeH="0" baseline="0" dirty="0">
                <a:ln>
                  <a:noFill/>
                </a:ln>
                <a:solidFill>
                  <a:srgbClr val="007700"/>
                </a:solidFill>
                <a:effectLst/>
                <a:latin typeface="Arial Unicode MS"/>
              </a:rPr>
              <a:t>;</a:t>
            </a:r>
            <a:br>
              <a:rPr kumimoji="0" lang="ru-BY" altLang="ru-BY" sz="1400" b="0" i="0" u="none" strike="noStrike" cap="none" normalizeH="0" baseline="0" dirty="0">
                <a:ln>
                  <a:noFill/>
                </a:ln>
                <a:solidFill>
                  <a:srgbClr val="007700"/>
                </a:solidFill>
                <a:effectLst/>
                <a:latin typeface="Arial Unicode MS"/>
              </a:rPr>
            </a:br>
            <a:r>
              <a:rPr kumimoji="0" lang="ru-BY" altLang="ru-BY" sz="1400" b="0" i="0" u="none" strike="noStrike" cap="none" normalizeH="0" baseline="0" dirty="0">
                <a:ln>
                  <a:noFill/>
                </a:ln>
                <a:solidFill>
                  <a:srgbClr val="007700"/>
                </a:solidFill>
                <a:effectLst/>
                <a:latin typeface="Arial Unicode MS"/>
              </a:rPr>
              <a:t>     </a:t>
            </a:r>
            <a:r>
              <a:rPr kumimoji="0" lang="ru-BY" altLang="ru-BY" sz="1400" b="0" i="0" u="none" strike="noStrike" cap="none" normalizeH="0" baseline="0" dirty="0" err="1">
                <a:ln>
                  <a:noFill/>
                </a:ln>
                <a:solidFill>
                  <a:srgbClr val="007700"/>
                </a:solidFill>
                <a:effectLst/>
                <a:latin typeface="Arial Unicode MS"/>
              </a:rPr>
              <a:t>echo</a:t>
            </a:r>
            <a:r>
              <a:rPr kumimoji="0" lang="ru-BY" altLang="ru-BY" sz="1400" b="0" i="0" u="none" strike="noStrike" cap="none" normalizeH="0" baseline="0" dirty="0">
                <a:ln>
                  <a:noFill/>
                </a:ln>
                <a:solidFill>
                  <a:srgbClr val="007700"/>
                </a:solidFill>
                <a:effectLst/>
                <a:latin typeface="Arial Unicode MS"/>
              </a:rPr>
              <a:t> </a:t>
            </a:r>
            <a:r>
              <a:rPr kumimoji="0" lang="ru-BY" altLang="ru-BY" sz="1400" b="0" i="0" u="none" strike="noStrike" cap="none" normalizeH="0" baseline="0" dirty="0">
                <a:ln>
                  <a:noFill/>
                </a:ln>
                <a:solidFill>
                  <a:srgbClr val="DD0000"/>
                </a:solidFill>
                <a:effectLst/>
                <a:latin typeface="Arial Unicode MS"/>
              </a:rPr>
              <a:t>"Последний тест"</a:t>
            </a:r>
            <a:r>
              <a:rPr kumimoji="0" lang="ru-BY" altLang="ru-BY" sz="1400" b="0" i="0" u="none" strike="noStrike" cap="none" normalizeH="0" baseline="0" dirty="0">
                <a:ln>
                  <a:noFill/>
                </a:ln>
                <a:solidFill>
                  <a:srgbClr val="007700"/>
                </a:solidFill>
                <a:effectLst/>
                <a:latin typeface="Arial Unicode MS"/>
              </a:rPr>
              <a:t>; </a:t>
            </a:r>
            <a:r>
              <a:rPr kumimoji="0" lang="ru-BY" altLang="ru-BY" sz="1400" b="0" i="0" u="none" strike="noStrike" cap="none" normalizeH="0" baseline="0" dirty="0">
                <a:ln>
                  <a:noFill/>
                </a:ln>
                <a:solidFill>
                  <a:srgbClr val="FF8000"/>
                </a:solidFill>
                <a:effectLst/>
                <a:latin typeface="Arial Unicode MS"/>
              </a:rPr>
              <a:t># Это комментарий в стиле оболочки Unix</a:t>
            </a:r>
            <a:br>
              <a:rPr kumimoji="0" lang="ru-BY" altLang="ru-BY" sz="1400" b="0" i="0" u="none" strike="noStrike" cap="none" normalizeH="0" baseline="0" dirty="0">
                <a:ln>
                  <a:noFill/>
                </a:ln>
                <a:solidFill>
                  <a:srgbClr val="FF8000"/>
                </a:solidFill>
                <a:effectLst/>
                <a:latin typeface="Arial Unicode MS"/>
              </a:rPr>
            </a:br>
            <a:r>
              <a:rPr kumimoji="0" lang="ru-BY" altLang="ru-BY" sz="1400" b="0" i="0" u="none" strike="noStrike" cap="none" normalizeH="0" baseline="0" dirty="0">
                <a:ln>
                  <a:noFill/>
                </a:ln>
                <a:solidFill>
                  <a:srgbClr val="0000BB"/>
                </a:solidFill>
                <a:effectLst/>
                <a:latin typeface="Arial Unicode MS"/>
              </a:rPr>
              <a:t>?&gt;</a:t>
            </a:r>
            <a:endParaRPr kumimoji="0" lang="ru-BY" altLang="ru-BY"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400" b="0" i="0" u="none" strike="noStrike" cap="none" normalizeH="0" baseline="0" dirty="0">
                <a:ln>
                  <a:noFill/>
                </a:ln>
                <a:solidFill>
                  <a:srgbClr val="000000"/>
                </a:solidFill>
                <a:effectLst/>
                <a:latin typeface="Verdana" panose="020B0604030504040204" pitchFamily="34" charset="0"/>
              </a:rPr>
              <a:t>Однострочные комментарии идут только до конца строки или текущего блока PHP-кода, в зависимости от того, что идет перед ними.</a:t>
            </a:r>
            <a:endParaRPr kumimoji="0" lang="ru-BY" altLang="ru-BY"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400" b="0" i="0" u="none" strike="noStrike" cap="none" normalizeH="0" baseline="0" dirty="0">
                <a:ln>
                  <a:noFill/>
                </a:ln>
                <a:solidFill>
                  <a:srgbClr val="000000"/>
                </a:solidFill>
                <a:effectLst/>
                <a:latin typeface="Arial Unicode MS"/>
              </a:rPr>
              <a:t>&lt;h1&gt;Это </a:t>
            </a:r>
            <a:r>
              <a:rPr kumimoji="0" lang="ru-BY" altLang="ru-BY" sz="1400" b="0" i="0" u="none" strike="noStrike" cap="none" normalizeH="0" baseline="0" dirty="0">
                <a:ln>
                  <a:noFill/>
                </a:ln>
                <a:solidFill>
                  <a:srgbClr val="0000BB"/>
                </a:solidFill>
                <a:effectLst/>
                <a:latin typeface="Arial Unicode MS"/>
              </a:rPr>
              <a:t>&lt;?</a:t>
            </a:r>
            <a:r>
              <a:rPr kumimoji="0" lang="ru-BY" altLang="ru-BY" sz="1400" b="0" i="0" u="none" strike="noStrike" cap="none" normalizeH="0" baseline="0" dirty="0" err="1">
                <a:ln>
                  <a:noFill/>
                </a:ln>
                <a:solidFill>
                  <a:srgbClr val="0000BB"/>
                </a:solidFill>
                <a:effectLst/>
                <a:latin typeface="Arial Unicode MS"/>
              </a:rPr>
              <a:t>php</a:t>
            </a:r>
            <a:r>
              <a:rPr kumimoji="0" lang="ru-BY" altLang="ru-BY" sz="1400" b="0" i="0" u="none" strike="noStrike" cap="none" normalizeH="0" baseline="0" dirty="0">
                <a:ln>
                  <a:noFill/>
                </a:ln>
                <a:solidFill>
                  <a:srgbClr val="0000BB"/>
                </a:solidFill>
                <a:effectLst/>
                <a:latin typeface="Arial Unicode MS"/>
              </a:rPr>
              <a:t> </a:t>
            </a:r>
            <a:r>
              <a:rPr kumimoji="0" lang="ru-BY" altLang="ru-BY" sz="1400" b="0" i="0" u="none" strike="noStrike" cap="none" normalizeH="0" baseline="0" dirty="0">
                <a:ln>
                  <a:noFill/>
                </a:ln>
                <a:solidFill>
                  <a:srgbClr val="FF8000"/>
                </a:solidFill>
                <a:effectLst/>
                <a:latin typeface="Arial Unicode MS"/>
              </a:rPr>
              <a:t># </a:t>
            </a:r>
            <a:r>
              <a:rPr kumimoji="0" lang="ru-BY" altLang="ru-BY" sz="1400" b="0" i="0" u="none" strike="noStrike" cap="none" normalizeH="0" baseline="0" dirty="0" err="1">
                <a:ln>
                  <a:noFill/>
                </a:ln>
                <a:solidFill>
                  <a:srgbClr val="FF8000"/>
                </a:solidFill>
                <a:effectLst/>
                <a:latin typeface="Arial Unicode MS"/>
              </a:rPr>
              <a:t>echo</a:t>
            </a:r>
            <a:r>
              <a:rPr kumimoji="0" lang="ru-BY" altLang="ru-BY" sz="1400" b="0" i="0" u="none" strike="noStrike" cap="none" normalizeH="0" baseline="0" dirty="0">
                <a:ln>
                  <a:noFill/>
                </a:ln>
                <a:solidFill>
                  <a:srgbClr val="FF8000"/>
                </a:solidFill>
                <a:effectLst/>
                <a:latin typeface="Arial Unicode MS"/>
              </a:rPr>
              <a:t> "простой";</a:t>
            </a:r>
            <a:r>
              <a:rPr kumimoji="0" lang="ru-BY" altLang="ru-BY" sz="1400" b="0" i="0" u="none" strike="noStrike" cap="none" normalizeH="0" baseline="0" dirty="0">
                <a:ln>
                  <a:noFill/>
                </a:ln>
                <a:solidFill>
                  <a:srgbClr val="0000BB"/>
                </a:solidFill>
                <a:effectLst/>
                <a:latin typeface="Arial Unicode MS"/>
              </a:rPr>
              <a:t>?&gt;</a:t>
            </a:r>
            <a:r>
              <a:rPr kumimoji="0" lang="ru-BY" altLang="ru-BY" sz="1400" b="0" i="0" u="none" strike="noStrike" cap="none" normalizeH="0" baseline="0" dirty="0">
                <a:ln>
                  <a:noFill/>
                </a:ln>
                <a:solidFill>
                  <a:srgbClr val="000000"/>
                </a:solidFill>
                <a:effectLst/>
                <a:latin typeface="Arial Unicode MS"/>
              </a:rPr>
              <a:t> пример.&lt;/h1&gt;</a:t>
            </a:r>
            <a:br>
              <a:rPr kumimoji="0" lang="ru-BY" altLang="ru-BY" sz="1400" b="0" i="0" u="none" strike="noStrike" cap="none" normalizeH="0" baseline="0" dirty="0">
                <a:ln>
                  <a:noFill/>
                </a:ln>
                <a:solidFill>
                  <a:srgbClr val="000000"/>
                </a:solidFill>
                <a:effectLst/>
                <a:latin typeface="Arial Unicode MS"/>
              </a:rPr>
            </a:br>
            <a:r>
              <a:rPr kumimoji="0" lang="ru-BY" altLang="ru-BY" sz="1400" b="0" i="0" u="none" strike="noStrike" cap="none" normalizeH="0" baseline="0" dirty="0">
                <a:ln>
                  <a:noFill/>
                </a:ln>
                <a:solidFill>
                  <a:srgbClr val="000000"/>
                </a:solidFill>
                <a:effectLst/>
                <a:latin typeface="Arial Unicode MS"/>
              </a:rPr>
              <a:t>&lt;p&gt;Заголовок вверху выведет 'Это пример'.</a:t>
            </a:r>
            <a:endParaRPr kumimoji="0" lang="ru-BY" altLang="ru-BY"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400" b="0" i="0" u="none" strike="noStrike" cap="none" normalizeH="0" baseline="0" dirty="0">
                <a:ln>
                  <a:noFill/>
                </a:ln>
                <a:solidFill>
                  <a:srgbClr val="000000"/>
                </a:solidFill>
                <a:effectLst/>
                <a:latin typeface="Verdana" panose="020B0604030504040204" pitchFamily="34" charset="0"/>
              </a:rPr>
              <a:t>Будьте внимательны, следите за отсутствием вложенных 'C'-комментариев, они могут появиться во время комментирования больших блоков:</a:t>
            </a:r>
            <a:endParaRPr kumimoji="0" lang="ru-BY" altLang="ru-BY"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400" b="0" i="0" u="none" strike="noStrike" cap="none" normalizeH="0" baseline="0" dirty="0">
                <a:ln>
                  <a:noFill/>
                </a:ln>
                <a:solidFill>
                  <a:srgbClr val="0000BB"/>
                </a:solidFill>
                <a:effectLst/>
                <a:latin typeface="Arial Unicode MS"/>
              </a:rPr>
              <a:t>&lt;?</a:t>
            </a:r>
            <a:r>
              <a:rPr kumimoji="0" lang="ru-BY" altLang="ru-BY" sz="1400" b="0" i="0" u="none" strike="noStrike" cap="none" normalizeH="0" baseline="0" dirty="0" err="1">
                <a:ln>
                  <a:noFill/>
                </a:ln>
                <a:solidFill>
                  <a:srgbClr val="0000BB"/>
                </a:solidFill>
                <a:effectLst/>
                <a:latin typeface="Arial Unicode MS"/>
              </a:rPr>
              <a:t>php</a:t>
            </a:r>
            <a:br>
              <a:rPr kumimoji="0" lang="ru-BY" altLang="ru-BY" sz="1400" b="0" i="0" u="none" strike="noStrike" cap="none" normalizeH="0" baseline="0" dirty="0">
                <a:ln>
                  <a:noFill/>
                </a:ln>
                <a:solidFill>
                  <a:srgbClr val="0000BB"/>
                </a:solidFill>
                <a:effectLst/>
                <a:latin typeface="Arial Unicode MS"/>
              </a:rPr>
            </a:br>
            <a:r>
              <a:rPr kumimoji="0" lang="ru-BY" altLang="ru-BY" sz="1400" b="0" i="0" u="none" strike="noStrike" cap="none" normalizeH="0" baseline="0" dirty="0">
                <a:ln>
                  <a:noFill/>
                </a:ln>
                <a:solidFill>
                  <a:srgbClr val="0000BB"/>
                </a:solidFill>
                <a:effectLst/>
                <a:latin typeface="Arial Unicode MS"/>
              </a:rPr>
              <a:t>  </a:t>
            </a:r>
            <a:r>
              <a:rPr kumimoji="0" lang="ru-BY" altLang="ru-BY" sz="1400" b="0" i="0" u="none" strike="noStrike" cap="none" normalizeH="0" baseline="0" dirty="0">
                <a:ln>
                  <a:noFill/>
                </a:ln>
                <a:solidFill>
                  <a:srgbClr val="FF8000"/>
                </a:solidFill>
                <a:effectLst/>
                <a:latin typeface="Arial Unicode MS"/>
              </a:rPr>
              <a:t>/* </a:t>
            </a:r>
            <a:br>
              <a:rPr kumimoji="0" lang="ru-BY" altLang="ru-BY" sz="1400" b="0" i="0" u="none" strike="noStrike" cap="none" normalizeH="0" baseline="0" dirty="0">
                <a:ln>
                  <a:noFill/>
                </a:ln>
                <a:solidFill>
                  <a:srgbClr val="FF8000"/>
                </a:solidFill>
                <a:effectLst/>
                <a:latin typeface="Arial Unicode MS"/>
              </a:rPr>
            </a:br>
            <a:r>
              <a:rPr kumimoji="0" lang="ru-BY" altLang="ru-BY" sz="1400" b="0" i="0" u="none" strike="noStrike" cap="none" normalizeH="0" baseline="0" dirty="0">
                <a:ln>
                  <a:noFill/>
                </a:ln>
                <a:solidFill>
                  <a:srgbClr val="FF8000"/>
                </a:solidFill>
                <a:effectLst/>
                <a:latin typeface="Arial Unicode MS"/>
              </a:rPr>
              <a:t>     </a:t>
            </a:r>
            <a:r>
              <a:rPr kumimoji="0" lang="ru-BY" altLang="ru-BY" sz="1400" b="0" i="0" u="none" strike="noStrike" cap="none" normalizeH="0" baseline="0" dirty="0" err="1">
                <a:ln>
                  <a:noFill/>
                </a:ln>
                <a:solidFill>
                  <a:srgbClr val="FF8000"/>
                </a:solidFill>
                <a:effectLst/>
                <a:latin typeface="Arial Unicode MS"/>
              </a:rPr>
              <a:t>echo</a:t>
            </a:r>
            <a:r>
              <a:rPr kumimoji="0" lang="ru-BY" altLang="ru-BY" sz="1400" b="0" i="0" u="none" strike="noStrike" cap="none" normalizeH="0" baseline="0" dirty="0">
                <a:ln>
                  <a:noFill/>
                </a:ln>
                <a:solidFill>
                  <a:srgbClr val="FF8000"/>
                </a:solidFill>
                <a:effectLst/>
                <a:latin typeface="Arial Unicode MS"/>
              </a:rPr>
              <a:t> "Это тест"; /* Этот комментарий вызовет проблему */</a:t>
            </a:r>
            <a:br>
              <a:rPr kumimoji="0" lang="ru-BY" altLang="ru-BY" sz="1400" b="0" i="0" u="none" strike="noStrike" cap="none" normalizeH="0" baseline="0" dirty="0">
                <a:ln>
                  <a:noFill/>
                </a:ln>
                <a:solidFill>
                  <a:srgbClr val="FF8000"/>
                </a:solidFill>
                <a:effectLst/>
                <a:latin typeface="Arial Unicode MS"/>
              </a:rPr>
            </a:br>
            <a:r>
              <a:rPr kumimoji="0" lang="ru-BY" altLang="ru-BY" sz="1400" b="0" i="0" u="none" strike="noStrike" cap="none" normalizeH="0" baseline="0" dirty="0">
                <a:ln>
                  <a:noFill/>
                </a:ln>
                <a:solidFill>
                  <a:srgbClr val="FF8000"/>
                </a:solidFill>
                <a:effectLst/>
                <a:latin typeface="Arial Unicode MS"/>
              </a:rPr>
              <a:t>  </a:t>
            </a:r>
            <a:r>
              <a:rPr kumimoji="0" lang="ru-BY" altLang="ru-BY" sz="1400" b="0" i="0" u="none" strike="noStrike" cap="none" normalizeH="0" baseline="0" dirty="0">
                <a:ln>
                  <a:noFill/>
                </a:ln>
                <a:solidFill>
                  <a:srgbClr val="007700"/>
                </a:solidFill>
                <a:effectLst/>
                <a:latin typeface="Arial Unicode MS"/>
              </a:rPr>
              <a:t>*/</a:t>
            </a:r>
            <a:br>
              <a:rPr kumimoji="0" lang="ru-BY" altLang="ru-BY" sz="1400" b="0" i="0" u="none" strike="noStrike" cap="none" normalizeH="0" baseline="0" dirty="0">
                <a:ln>
                  <a:noFill/>
                </a:ln>
                <a:solidFill>
                  <a:srgbClr val="007700"/>
                </a:solidFill>
                <a:effectLst/>
                <a:latin typeface="Arial Unicode MS"/>
              </a:rPr>
            </a:br>
            <a:r>
              <a:rPr kumimoji="0" lang="ru-BY" altLang="ru-BY" sz="1400" b="0" i="0" u="none" strike="noStrike" cap="none" normalizeH="0" baseline="0" dirty="0">
                <a:ln>
                  <a:noFill/>
                </a:ln>
                <a:solidFill>
                  <a:srgbClr val="0000BB"/>
                </a:solidFill>
                <a:effectLst/>
                <a:latin typeface="Arial Unicode MS"/>
              </a:rPr>
              <a:t>?&gt;</a:t>
            </a:r>
            <a:endParaRPr kumimoji="0" lang="ru-BY" altLang="ru-BY"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60118208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F230BC-7499-49AE-8C95-63706FA65B2A}"/>
              </a:ext>
            </a:extLst>
          </p:cNvPr>
          <p:cNvSpPr>
            <a:spLocks noChangeArrowheads="1"/>
          </p:cNvSpPr>
          <p:nvPr/>
        </p:nvSpPr>
        <p:spPr bwMode="auto">
          <a:xfrm>
            <a:off x="382586" y="369838"/>
            <a:ext cx="8634413" cy="230832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1" i="0" u="none" strike="noStrike" cap="none" normalizeH="0" baseline="0" dirty="0">
                <a:ln>
                  <a:noFill/>
                </a:ln>
                <a:solidFill>
                  <a:srgbClr val="008000"/>
                </a:solidFill>
                <a:effectLst/>
                <a:latin typeface="Verdana" panose="020B0604030504040204" pitchFamily="34" charset="0"/>
              </a:rPr>
              <a:t>Переменные в PHP</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00"/>
                </a:solidFill>
                <a:effectLst/>
                <a:latin typeface="Verdana" panose="020B0604030504040204" pitchFamily="34" charset="0"/>
              </a:rPr>
              <a:t>Имена переменных обозначаются знаком </a:t>
            </a:r>
            <a:r>
              <a:rPr kumimoji="0" lang="ru-BY" altLang="ru-BY" sz="1600" b="1" i="0" u="none" strike="noStrike" cap="none" normalizeH="0" baseline="0" dirty="0">
                <a:ln>
                  <a:noFill/>
                </a:ln>
                <a:solidFill>
                  <a:srgbClr val="000000"/>
                </a:solidFill>
                <a:effectLst/>
                <a:latin typeface="Verdana" panose="020B0604030504040204" pitchFamily="34" charset="0"/>
              </a:rPr>
              <a:t>$</a:t>
            </a:r>
            <a:r>
              <a:rPr kumimoji="0" lang="ru-BY" altLang="ru-BY" sz="1600" b="0" i="0" u="none" strike="noStrike" cap="none" normalizeH="0" baseline="0" dirty="0">
                <a:ln>
                  <a:noFill/>
                </a:ln>
                <a:solidFill>
                  <a:srgbClr val="000000"/>
                </a:solidFill>
                <a:effectLst/>
                <a:latin typeface="Verdana" panose="020B0604030504040204" pitchFamily="34" charset="0"/>
              </a:rPr>
              <a:t>. То же самое "Привет, я - скрипт PHP! " можно получить следующим образом:</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8000"/>
                </a:solidFill>
                <a:effectLst/>
                <a:latin typeface="Arial Unicode MS"/>
              </a:rPr>
              <a:t>&lt;?</a:t>
            </a:r>
            <a:r>
              <a:rPr kumimoji="0" lang="ru-BY" altLang="ru-BY" sz="1600" b="0" i="0" u="none" strike="noStrike" cap="none" normalizeH="0" baseline="0" dirty="0" err="1">
                <a:ln>
                  <a:noFill/>
                </a:ln>
                <a:solidFill>
                  <a:srgbClr val="0000BB"/>
                </a:solidFill>
                <a:effectLst/>
                <a:latin typeface="Arial Unicode MS"/>
              </a:rPr>
              <a:t>php</a:t>
            </a:r>
            <a:br>
              <a:rPr kumimoji="0" lang="ru-BY" altLang="ru-BY" sz="1600" b="0" i="0" u="none" strike="noStrike" cap="none" normalizeH="0" baseline="0" dirty="0">
                <a:ln>
                  <a:noFill/>
                </a:ln>
                <a:solidFill>
                  <a:srgbClr val="000000"/>
                </a:solidFill>
                <a:effectLst/>
                <a:latin typeface="Arial Unicode MS"/>
              </a:rPr>
            </a:br>
            <a:r>
              <a:rPr kumimoji="0" lang="ru-BY" altLang="ru-BY" sz="1600" b="0" i="0" u="none" strike="noStrike" cap="none" normalizeH="0" baseline="0" dirty="0">
                <a:ln>
                  <a:noFill/>
                </a:ln>
                <a:solidFill>
                  <a:srgbClr val="008000"/>
                </a:solidFill>
                <a:effectLst/>
                <a:latin typeface="Arial Unicode MS"/>
              </a:rPr>
              <a:t>$</a:t>
            </a:r>
            <a:r>
              <a:rPr kumimoji="0" lang="ru-BY" altLang="ru-BY" sz="1600" b="0" i="0" u="none" strike="noStrike" cap="none" normalizeH="0" baseline="0" dirty="0" err="1">
                <a:ln>
                  <a:noFill/>
                </a:ln>
                <a:solidFill>
                  <a:srgbClr val="0000BB"/>
                </a:solidFill>
                <a:effectLst/>
                <a:latin typeface="Arial Unicode MS"/>
              </a:rPr>
              <a:t>message</a:t>
            </a:r>
            <a:r>
              <a:rPr kumimoji="0" lang="ru-BY" altLang="ru-BY" sz="1600" b="0" i="0" u="none" strike="noStrike" cap="none" normalizeH="0" baseline="0" dirty="0">
                <a:ln>
                  <a:noFill/>
                </a:ln>
                <a:solidFill>
                  <a:srgbClr val="0000BB"/>
                </a:solidFill>
                <a:effectLst/>
                <a:latin typeface="Arial Unicode MS"/>
              </a:rPr>
              <a:t> </a:t>
            </a:r>
            <a:r>
              <a:rPr kumimoji="0" lang="ru-BY" altLang="ru-BY" sz="1600" b="0" i="0" u="none" strike="noStrike" cap="none" normalizeH="0" baseline="0" dirty="0">
                <a:ln>
                  <a:noFill/>
                </a:ln>
                <a:solidFill>
                  <a:srgbClr val="008000"/>
                </a:solidFill>
                <a:effectLst/>
                <a:latin typeface="Arial Unicode MS"/>
              </a:rPr>
              <a:t>=</a:t>
            </a:r>
            <a:r>
              <a:rPr kumimoji="0" lang="ru-BY" altLang="ru-BY" sz="1600" b="0" i="0" u="none" strike="noStrike" cap="none" normalizeH="0" baseline="0" dirty="0">
                <a:ln>
                  <a:noFill/>
                </a:ln>
                <a:solidFill>
                  <a:srgbClr val="0000BB"/>
                </a:solidFill>
                <a:effectLst/>
                <a:latin typeface="Arial Unicode MS"/>
              </a:rPr>
              <a:t> </a:t>
            </a:r>
            <a:r>
              <a:rPr kumimoji="0" lang="ru-BY" altLang="ru-BY" sz="1600" b="0" i="0" u="none" strike="noStrike" cap="none" normalizeH="0" baseline="0" dirty="0">
                <a:ln>
                  <a:noFill/>
                </a:ln>
                <a:solidFill>
                  <a:srgbClr val="FF0000"/>
                </a:solidFill>
                <a:effectLst/>
                <a:latin typeface="Arial Unicode MS"/>
              </a:rPr>
              <a:t>"Привет, я - скрипт PHP!"</a:t>
            </a:r>
            <a:r>
              <a:rPr kumimoji="0" lang="ru-BY" altLang="ru-BY" sz="1600" b="0" i="0" u="none" strike="noStrike" cap="none" normalizeH="0" baseline="0" dirty="0">
                <a:ln>
                  <a:noFill/>
                </a:ln>
                <a:solidFill>
                  <a:srgbClr val="008000"/>
                </a:solidFill>
                <a:effectLst/>
                <a:latin typeface="Arial Unicode MS"/>
              </a:rPr>
              <a:t>;</a:t>
            </a:r>
            <a:br>
              <a:rPr kumimoji="0" lang="ru-BY" altLang="ru-BY" sz="1600" b="0" i="0" u="none" strike="noStrike" cap="none" normalizeH="0" baseline="0" dirty="0">
                <a:ln>
                  <a:noFill/>
                </a:ln>
                <a:solidFill>
                  <a:srgbClr val="000000"/>
                </a:solidFill>
                <a:effectLst/>
                <a:latin typeface="Arial Unicode MS"/>
              </a:rPr>
            </a:br>
            <a:r>
              <a:rPr kumimoji="0" lang="ru-BY" altLang="ru-BY" sz="1600" b="0" i="0" u="none" strike="noStrike" cap="none" normalizeH="0" baseline="0" dirty="0" err="1">
                <a:ln>
                  <a:noFill/>
                </a:ln>
                <a:solidFill>
                  <a:srgbClr val="0000BB"/>
                </a:solidFill>
                <a:effectLst/>
                <a:latin typeface="Arial Unicode MS"/>
              </a:rPr>
              <a:t>echo</a:t>
            </a:r>
            <a:r>
              <a:rPr kumimoji="0" lang="ru-BY" altLang="ru-BY" sz="1600" b="0" i="0" u="none" strike="noStrike" cap="none" normalizeH="0" baseline="0" dirty="0">
                <a:ln>
                  <a:noFill/>
                </a:ln>
                <a:solidFill>
                  <a:srgbClr val="0000BB"/>
                </a:solidFill>
                <a:effectLst/>
                <a:latin typeface="Arial Unicode MS"/>
              </a:rPr>
              <a:t> </a:t>
            </a:r>
            <a:r>
              <a:rPr kumimoji="0" lang="ru-BY" altLang="ru-BY" sz="1600" b="0" i="0" u="none" strike="noStrike" cap="none" normalizeH="0" baseline="0" dirty="0">
                <a:ln>
                  <a:noFill/>
                </a:ln>
                <a:solidFill>
                  <a:srgbClr val="008000"/>
                </a:solidFill>
                <a:effectLst/>
                <a:latin typeface="Arial Unicode MS"/>
              </a:rPr>
              <a:t>$</a:t>
            </a:r>
            <a:r>
              <a:rPr kumimoji="0" lang="ru-BY" altLang="ru-BY" sz="1600" b="0" i="0" u="none" strike="noStrike" cap="none" normalizeH="0" baseline="0" dirty="0" err="1">
                <a:ln>
                  <a:noFill/>
                </a:ln>
                <a:solidFill>
                  <a:srgbClr val="0000BB"/>
                </a:solidFill>
                <a:effectLst/>
                <a:latin typeface="Arial Unicode MS"/>
              </a:rPr>
              <a:t>message</a:t>
            </a:r>
            <a:r>
              <a:rPr kumimoji="0" lang="ru-BY" altLang="ru-BY" sz="1600" b="0" i="0" u="none" strike="noStrike" cap="none" normalizeH="0" baseline="0" dirty="0">
                <a:ln>
                  <a:noFill/>
                </a:ln>
                <a:solidFill>
                  <a:srgbClr val="008000"/>
                </a:solidFill>
                <a:effectLst/>
                <a:latin typeface="Arial Unicode MS"/>
              </a:rPr>
              <a:t>;</a:t>
            </a:r>
            <a:br>
              <a:rPr kumimoji="0" lang="ru-BY" altLang="ru-BY" sz="1600" b="0" i="0" u="none" strike="noStrike" cap="none" normalizeH="0" baseline="0" dirty="0">
                <a:ln>
                  <a:noFill/>
                </a:ln>
                <a:solidFill>
                  <a:srgbClr val="000000"/>
                </a:solidFill>
                <a:effectLst/>
                <a:latin typeface="Arial Unicode MS"/>
              </a:rPr>
            </a:br>
            <a:r>
              <a:rPr kumimoji="0" lang="ru-BY" altLang="ru-BY" sz="1600" b="0" i="0" u="none" strike="noStrike" cap="none" normalizeH="0" baseline="0" dirty="0">
                <a:ln>
                  <a:noFill/>
                </a:ln>
                <a:solidFill>
                  <a:srgbClr val="008000"/>
                </a:solidFill>
                <a:effectLst/>
                <a:latin typeface="Arial Unicode MS"/>
              </a:rPr>
              <a:t>?&gt;</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BY" sz="1600" b="1" i="0" u="none" strike="noStrike" cap="none" normalizeH="0" baseline="0" dirty="0">
              <a:ln>
                <a:noFill/>
              </a:ln>
              <a:solidFill>
                <a:srgbClr val="008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BY" altLang="ru-BY" sz="1600" b="0" i="0" u="none" strike="noStrike" cap="none" normalizeH="0" baseline="0" dirty="0">
              <a:ln>
                <a:noFill/>
              </a:ln>
              <a:solidFill>
                <a:schemeClr val="tx1"/>
              </a:solidFill>
              <a:effectLst/>
            </a:endParaRPr>
          </a:p>
        </p:txBody>
      </p:sp>
      <p:sp>
        <p:nvSpPr>
          <p:cNvPr id="3" name="Rectangle 2">
            <a:extLst>
              <a:ext uri="{FF2B5EF4-FFF2-40B4-BE49-F238E27FC236}">
                <a16:creationId xmlns:a16="http://schemas.microsoft.com/office/drawing/2014/main" id="{08AC60A4-78FD-43E8-91BF-A40298C5D29C}"/>
              </a:ext>
            </a:extLst>
          </p:cNvPr>
          <p:cNvSpPr>
            <a:spLocks noChangeArrowheads="1"/>
          </p:cNvSpPr>
          <p:nvPr/>
        </p:nvSpPr>
        <p:spPr bwMode="auto">
          <a:xfrm>
            <a:off x="292100" y="3019217"/>
            <a:ext cx="111887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1" i="0" u="none" strike="noStrike" cap="none" normalizeH="0" baseline="0" dirty="0">
                <a:ln>
                  <a:noFill/>
                </a:ln>
                <a:solidFill>
                  <a:srgbClr val="008000"/>
                </a:solidFill>
                <a:effectLst/>
                <a:latin typeface="Verdana" panose="020B0604030504040204" pitchFamily="34" charset="0"/>
              </a:rPr>
              <a:t>Выражения в PHP</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00"/>
                </a:solidFill>
                <a:effectLst/>
                <a:latin typeface="Verdana" panose="020B0604030504040204" pitchFamily="34" charset="0"/>
              </a:rPr>
              <a:t>Основными формами выражений являются константы и переменные. Например, если вы записываете </a:t>
            </a:r>
            <a:r>
              <a:rPr kumimoji="0" lang="ru-BY" altLang="ru-BY" sz="1600" b="0" i="1" u="none" strike="noStrike" cap="none" normalizeH="0" baseline="0" dirty="0">
                <a:ln>
                  <a:noFill/>
                </a:ln>
                <a:solidFill>
                  <a:srgbClr val="000000"/>
                </a:solidFill>
                <a:effectLst/>
                <a:latin typeface="Verdana" panose="020B0604030504040204" pitchFamily="34" charset="0"/>
              </a:rPr>
              <a:t>"$a = 100", </a:t>
            </a:r>
            <a:r>
              <a:rPr kumimoji="0" lang="ru-BY" altLang="ru-BY" sz="1600" b="0" i="0" u="none" strike="noStrike" cap="none" normalizeH="0" baseline="0" dirty="0">
                <a:ln>
                  <a:noFill/>
                </a:ln>
                <a:solidFill>
                  <a:srgbClr val="000000"/>
                </a:solidFill>
                <a:effectLst/>
                <a:latin typeface="Verdana" panose="020B0604030504040204" pitchFamily="34" charset="0"/>
              </a:rPr>
              <a:t>вы присваиваете '100' переменной $a:</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1" u="none" strike="noStrike" cap="none" normalizeH="0" baseline="0" dirty="0">
                <a:ln>
                  <a:noFill/>
                </a:ln>
                <a:solidFill>
                  <a:srgbClr val="000000"/>
                </a:solidFill>
                <a:effectLst/>
                <a:latin typeface="Arial Unicode MS"/>
              </a:rPr>
              <a:t>$a = 100</a:t>
            </a:r>
            <a:r>
              <a:rPr kumimoji="0" lang="ru-BY" altLang="ru-BY" sz="1600" b="0" i="0" u="none" strike="noStrike" cap="none" normalizeH="0" baseline="0" dirty="0">
                <a:ln>
                  <a:noFill/>
                </a:ln>
                <a:solidFill>
                  <a:srgbClr val="000000"/>
                </a:solidFill>
                <a:effectLst/>
                <a:latin typeface="Arial Unicode MS"/>
              </a:rPr>
              <a:t>;</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00"/>
                </a:solidFill>
                <a:effectLst/>
                <a:latin typeface="Verdana" panose="020B0604030504040204" pitchFamily="34" charset="0"/>
              </a:rPr>
              <a:t>В приведенном примере $a - это переменная, = - это оператор присваивания, а 100 - это и есть выражения. Его значение 100.</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00"/>
                </a:solidFill>
                <a:effectLst/>
                <a:latin typeface="Verdana" panose="020B0604030504040204" pitchFamily="34" charset="0"/>
              </a:rPr>
              <a:t>Выражением может быть и переменная, если ей сопоставлено определенное значение:</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1" u="none" strike="noStrike" cap="none" normalizeH="0" baseline="0" dirty="0">
                <a:ln>
                  <a:noFill/>
                </a:ln>
                <a:solidFill>
                  <a:srgbClr val="000000"/>
                </a:solidFill>
                <a:effectLst/>
                <a:latin typeface="Arial Unicode MS"/>
              </a:rPr>
              <a:t>$x = 7;</a:t>
            </a:r>
            <a:br>
              <a:rPr kumimoji="0" lang="ru-BY" altLang="ru-BY" sz="1600" b="0" i="1" u="none" strike="noStrike" cap="none" normalizeH="0" baseline="0" dirty="0">
                <a:ln>
                  <a:noFill/>
                </a:ln>
                <a:solidFill>
                  <a:srgbClr val="000000"/>
                </a:solidFill>
                <a:effectLst/>
                <a:latin typeface="Arial Unicode MS"/>
              </a:rPr>
            </a:br>
            <a:r>
              <a:rPr kumimoji="0" lang="ru-BY" altLang="ru-BY" sz="1600" b="0" i="1" u="none" strike="noStrike" cap="none" normalizeH="0" baseline="0" dirty="0">
                <a:ln>
                  <a:noFill/>
                </a:ln>
                <a:solidFill>
                  <a:srgbClr val="000000"/>
                </a:solidFill>
                <a:effectLst/>
                <a:latin typeface="Arial Unicode MS"/>
              </a:rPr>
              <a:t>$y = $x;</a:t>
            </a:r>
            <a:endParaRPr kumimoji="0" lang="ru-BY" altLang="ru-BY" sz="1600" b="0"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00"/>
                </a:solidFill>
                <a:effectLst/>
                <a:latin typeface="Verdana" panose="020B0604030504040204" pitchFamily="34" charset="0"/>
              </a:rPr>
              <a:t>В первой строке рассмотренного примера выражением является константа 7, а во второй строке - переменная $x, т.к. ранее ей было присвоено значение 7. $y = $x также является выражением.</a:t>
            </a:r>
            <a:endParaRPr kumimoji="0" lang="ru-BY" altLang="ru-BY"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52296189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ECD591-A445-4824-B21F-F22E1BE0CE02}"/>
              </a:ext>
            </a:extLst>
          </p:cNvPr>
          <p:cNvSpPr>
            <a:spLocks noChangeArrowheads="1"/>
          </p:cNvSpPr>
          <p:nvPr/>
        </p:nvSpPr>
        <p:spPr bwMode="auto">
          <a:xfrm>
            <a:off x="203200" y="181957"/>
            <a:ext cx="11785600"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1" i="0" u="none" strike="noStrike" cap="none" normalizeH="0" baseline="0" dirty="0">
                <a:ln>
                  <a:noFill/>
                </a:ln>
                <a:solidFill>
                  <a:srgbClr val="008000"/>
                </a:solidFill>
                <a:effectLst/>
                <a:latin typeface="Verdana" panose="020B0604030504040204" pitchFamily="34" charset="0"/>
              </a:rPr>
              <a:t>Операторы PHP</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00"/>
                </a:solidFill>
                <a:effectLst/>
                <a:latin typeface="Verdana" panose="020B0604030504040204" pitchFamily="34" charset="0"/>
              </a:rPr>
              <a:t>Оператором называется нечто, состоящее из одного или более значений (выражений, если говорить на жаргоне программирования), которое можно вычислить как новое значение (таким образом, вся конструкция может рассматриваться как выражение).</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00"/>
                </a:solidFill>
                <a:effectLst/>
                <a:latin typeface="Verdana" panose="020B0604030504040204" pitchFamily="34" charset="0"/>
              </a:rPr>
              <a:t>Примеры операторов PHP:</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00"/>
                </a:solidFill>
                <a:effectLst/>
                <a:latin typeface="Verdana" panose="020B0604030504040204" pitchFamily="34" charset="0"/>
              </a:rPr>
              <a:t>Операторы присвоения:</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BY" sz="1600" dirty="0">
                <a:solidFill>
                  <a:srgbClr val="0000BB"/>
                </a:solidFill>
                <a:latin typeface="Arial Unicode MS"/>
              </a:rPr>
              <a:t>		</a:t>
            </a:r>
            <a:r>
              <a:rPr kumimoji="0" lang="ru-BY" altLang="ru-BY" sz="1600" b="0" i="0" u="none" strike="noStrike" cap="none" normalizeH="0" baseline="0" dirty="0">
                <a:ln>
                  <a:noFill/>
                </a:ln>
                <a:solidFill>
                  <a:srgbClr val="0000BB"/>
                </a:solidFill>
                <a:effectLst/>
                <a:latin typeface="Arial Unicode MS"/>
              </a:rPr>
              <a:t>&lt;?</a:t>
            </a:r>
            <a:r>
              <a:rPr kumimoji="0" lang="ru-BY" altLang="ru-BY" sz="1600" b="0" i="0" u="none" strike="noStrike" cap="none" normalizeH="0" baseline="0" dirty="0" err="1">
                <a:ln>
                  <a:noFill/>
                </a:ln>
                <a:solidFill>
                  <a:srgbClr val="0000BB"/>
                </a:solidFill>
                <a:effectLst/>
                <a:latin typeface="Arial Unicode MS"/>
              </a:rPr>
              <a:t>php</a:t>
            </a:r>
            <a:br>
              <a:rPr kumimoji="0" lang="ru-BY" altLang="ru-BY" sz="1600" b="0" i="0" u="none" strike="noStrike" cap="none" normalizeH="0" baseline="0" dirty="0">
                <a:ln>
                  <a:noFill/>
                </a:ln>
                <a:solidFill>
                  <a:srgbClr val="0000BB"/>
                </a:solidFill>
                <a:effectLst/>
                <a:latin typeface="Arial Unicode MS"/>
              </a:rPr>
            </a:br>
            <a:r>
              <a:rPr kumimoji="0" lang="en-US" altLang="ru-BY" sz="1600" b="0" i="0" u="none" strike="noStrike" cap="none" normalizeH="0" baseline="0" dirty="0">
                <a:ln>
                  <a:noFill/>
                </a:ln>
                <a:solidFill>
                  <a:srgbClr val="0000BB"/>
                </a:solidFill>
                <a:effectLst/>
                <a:latin typeface="Arial Unicode MS"/>
              </a:rPr>
              <a:t>		</a:t>
            </a:r>
            <a:r>
              <a:rPr kumimoji="0" lang="ru-BY" altLang="ru-BY" sz="1600" b="0" i="0" u="none" strike="noStrike" cap="none" normalizeH="0" baseline="0" dirty="0">
                <a:ln>
                  <a:noFill/>
                </a:ln>
                <a:solidFill>
                  <a:srgbClr val="0000BB"/>
                </a:solidFill>
                <a:effectLst/>
                <a:latin typeface="Arial Unicode MS"/>
              </a:rPr>
              <a:t>$a </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a:ln>
                  <a:noFill/>
                </a:ln>
                <a:solidFill>
                  <a:srgbClr val="0000BB"/>
                </a:solidFill>
                <a:effectLst/>
                <a:latin typeface="Arial Unicode MS"/>
              </a:rPr>
              <a:t>$b </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a:ln>
                  <a:noFill/>
                </a:ln>
                <a:solidFill>
                  <a:srgbClr val="0000BB"/>
                </a:solidFill>
                <a:effectLst/>
                <a:latin typeface="Arial Unicode MS"/>
              </a:rPr>
              <a:t>4</a:t>
            </a:r>
            <a:r>
              <a:rPr kumimoji="0" lang="ru-BY" altLang="ru-BY" sz="1600" b="0" i="0" u="none" strike="noStrike" cap="none" normalizeH="0" baseline="0" dirty="0">
                <a:ln>
                  <a:noFill/>
                </a:ln>
                <a:solidFill>
                  <a:srgbClr val="007700"/>
                </a:solidFill>
                <a:effectLst/>
                <a:latin typeface="Arial Unicode MS"/>
              </a:rPr>
              <a:t>) + </a:t>
            </a:r>
            <a:r>
              <a:rPr kumimoji="0" lang="ru-BY" altLang="ru-BY" sz="1600" b="0" i="0" u="none" strike="noStrike" cap="none" normalizeH="0" baseline="0" dirty="0">
                <a:ln>
                  <a:noFill/>
                </a:ln>
                <a:solidFill>
                  <a:srgbClr val="0000BB"/>
                </a:solidFill>
                <a:effectLst/>
                <a:latin typeface="Arial Unicode MS"/>
              </a:rPr>
              <a:t>5</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a:ln>
                  <a:noFill/>
                </a:ln>
                <a:solidFill>
                  <a:srgbClr val="FF8000"/>
                </a:solidFill>
                <a:effectLst/>
                <a:latin typeface="Arial Unicode MS"/>
              </a:rPr>
              <a:t>// результат: $a установлена значением 9, переменной $b присвоено 4.</a:t>
            </a:r>
            <a:br>
              <a:rPr kumimoji="0" lang="ru-BY" altLang="ru-BY" sz="1600" b="0" i="0" u="none" strike="noStrike" cap="none" normalizeH="0" baseline="0" dirty="0">
                <a:ln>
                  <a:noFill/>
                </a:ln>
                <a:solidFill>
                  <a:srgbClr val="FF8000"/>
                </a:solidFill>
                <a:effectLst/>
                <a:latin typeface="Arial Unicode MS"/>
              </a:rPr>
            </a:br>
            <a:r>
              <a:rPr kumimoji="0" lang="en-US" altLang="ru-BY" sz="1600" b="0" i="0" u="none" strike="noStrike" cap="none" normalizeH="0" baseline="0" dirty="0">
                <a:ln>
                  <a:noFill/>
                </a:ln>
                <a:solidFill>
                  <a:srgbClr val="FF8000"/>
                </a:solidFill>
                <a:effectLst/>
                <a:latin typeface="Arial Unicode MS"/>
              </a:rPr>
              <a:t>		</a:t>
            </a:r>
            <a:r>
              <a:rPr kumimoji="0" lang="ru-BY" altLang="ru-BY" sz="1600" b="0" i="0" u="none" strike="noStrike" cap="none" normalizeH="0" baseline="0" dirty="0">
                <a:ln>
                  <a:noFill/>
                </a:ln>
                <a:solidFill>
                  <a:srgbClr val="0000BB"/>
                </a:solidFill>
                <a:effectLst/>
                <a:latin typeface="Arial Unicode MS"/>
              </a:rPr>
              <a:t>?&gt;</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00"/>
                </a:solidFill>
                <a:effectLst/>
                <a:latin typeface="Verdana" panose="020B0604030504040204" pitchFamily="34" charset="0"/>
              </a:rPr>
              <a:t>Комбинированные операторы:</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BY" sz="1600" b="0" i="0" u="none" strike="noStrike" cap="none" normalizeH="0" baseline="0" dirty="0">
                <a:ln>
                  <a:noFill/>
                </a:ln>
                <a:solidFill>
                  <a:srgbClr val="0000BB"/>
                </a:solidFill>
                <a:effectLst/>
                <a:latin typeface="Arial Unicode MS"/>
              </a:rPr>
              <a:t>		</a:t>
            </a:r>
            <a:r>
              <a:rPr kumimoji="0" lang="ru-BY" altLang="ru-BY" sz="1600" b="0" i="0" u="none" strike="noStrike" cap="none" normalizeH="0" baseline="0" dirty="0">
                <a:ln>
                  <a:noFill/>
                </a:ln>
                <a:solidFill>
                  <a:srgbClr val="0000BB"/>
                </a:solidFill>
                <a:effectLst/>
                <a:latin typeface="Arial Unicode MS"/>
              </a:rPr>
              <a:t>&lt;?</a:t>
            </a:r>
            <a:r>
              <a:rPr kumimoji="0" lang="ru-BY" altLang="ru-BY" sz="1600" b="0" i="0" u="none" strike="noStrike" cap="none" normalizeH="0" baseline="0" dirty="0" err="1">
                <a:ln>
                  <a:noFill/>
                </a:ln>
                <a:solidFill>
                  <a:srgbClr val="0000BB"/>
                </a:solidFill>
                <a:effectLst/>
                <a:latin typeface="Arial Unicode MS"/>
              </a:rPr>
              <a:t>php</a:t>
            </a:r>
            <a:br>
              <a:rPr kumimoji="0" lang="ru-BY" altLang="ru-BY" sz="1600" b="0" i="0" u="none" strike="noStrike" cap="none" normalizeH="0" baseline="0" dirty="0">
                <a:ln>
                  <a:noFill/>
                </a:ln>
                <a:solidFill>
                  <a:srgbClr val="0000BB"/>
                </a:solidFill>
                <a:effectLst/>
                <a:latin typeface="Arial Unicode MS"/>
              </a:rPr>
            </a:br>
            <a:r>
              <a:rPr kumimoji="0" lang="en-US" altLang="ru-BY" sz="1600" b="0" i="0" u="none" strike="noStrike" cap="none" normalizeH="0" baseline="0" dirty="0">
                <a:ln>
                  <a:noFill/>
                </a:ln>
                <a:solidFill>
                  <a:srgbClr val="0000BB"/>
                </a:solidFill>
                <a:effectLst/>
                <a:latin typeface="Arial Unicode MS"/>
              </a:rPr>
              <a:t>		</a:t>
            </a:r>
            <a:r>
              <a:rPr kumimoji="0" lang="ru-BY" altLang="ru-BY" sz="1600" b="0" i="0" u="none" strike="noStrike" cap="none" normalizeH="0" baseline="0" dirty="0">
                <a:ln>
                  <a:noFill/>
                </a:ln>
                <a:solidFill>
                  <a:srgbClr val="0000BB"/>
                </a:solidFill>
                <a:effectLst/>
                <a:latin typeface="Arial Unicode MS"/>
              </a:rPr>
              <a:t>$a </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a:ln>
                  <a:noFill/>
                </a:ln>
                <a:solidFill>
                  <a:srgbClr val="0000BB"/>
                </a:solidFill>
                <a:effectLst/>
                <a:latin typeface="Arial Unicode MS"/>
              </a:rPr>
              <a:t>3</a:t>
            </a: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7700"/>
                </a:solidFill>
                <a:effectLst/>
                <a:latin typeface="Arial Unicode MS"/>
              </a:rPr>
            </a:br>
            <a:r>
              <a:rPr kumimoji="0" lang="en-US"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a:ln>
                  <a:noFill/>
                </a:ln>
                <a:solidFill>
                  <a:srgbClr val="0000BB"/>
                </a:solidFill>
                <a:effectLst/>
                <a:latin typeface="Arial Unicode MS"/>
              </a:rPr>
              <a:t>$a </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a:ln>
                  <a:noFill/>
                </a:ln>
                <a:solidFill>
                  <a:srgbClr val="0000BB"/>
                </a:solidFill>
                <a:effectLst/>
                <a:latin typeface="Arial Unicode MS"/>
              </a:rPr>
              <a:t>5</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a:ln>
                  <a:noFill/>
                </a:ln>
                <a:solidFill>
                  <a:srgbClr val="FF8000"/>
                </a:solidFill>
                <a:effectLst/>
                <a:latin typeface="Arial Unicode MS"/>
              </a:rPr>
              <a:t>// устанавливает $a значением 8, аналогично записи: $a = $a + 5;</a:t>
            </a:r>
            <a:br>
              <a:rPr kumimoji="0" lang="ru-BY" altLang="ru-BY" sz="1600" b="0" i="0" u="none" strike="noStrike" cap="none" normalizeH="0" baseline="0" dirty="0">
                <a:ln>
                  <a:noFill/>
                </a:ln>
                <a:solidFill>
                  <a:srgbClr val="FF8000"/>
                </a:solidFill>
                <a:effectLst/>
                <a:latin typeface="Arial Unicode MS"/>
              </a:rPr>
            </a:br>
            <a:r>
              <a:rPr kumimoji="0" lang="en-US" altLang="ru-BY" sz="1600" b="0" i="0" u="none" strike="noStrike" cap="none" normalizeH="0" baseline="0" dirty="0">
                <a:ln>
                  <a:noFill/>
                </a:ln>
                <a:solidFill>
                  <a:srgbClr val="FF8000"/>
                </a:solidFill>
                <a:effectLst/>
                <a:latin typeface="Arial Unicode MS"/>
              </a:rPr>
              <a:t>		</a:t>
            </a:r>
            <a:r>
              <a:rPr kumimoji="0" lang="ru-BY" altLang="ru-BY" sz="1600" b="0" i="0" u="none" strike="noStrike" cap="none" normalizeH="0" baseline="0" dirty="0">
                <a:ln>
                  <a:noFill/>
                </a:ln>
                <a:solidFill>
                  <a:srgbClr val="0000BB"/>
                </a:solidFill>
                <a:effectLst/>
                <a:latin typeface="Arial Unicode MS"/>
              </a:rPr>
              <a:t>$b </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a:ln>
                  <a:noFill/>
                </a:ln>
                <a:solidFill>
                  <a:srgbClr val="DD0000"/>
                </a:solidFill>
                <a:effectLst/>
                <a:latin typeface="Arial Unicode MS"/>
              </a:rPr>
              <a:t>"</a:t>
            </a:r>
            <a:r>
              <a:rPr kumimoji="0" lang="ru-BY" altLang="ru-BY" sz="1600" b="0" i="0" u="none" strike="noStrike" cap="none" normalizeH="0" baseline="0" dirty="0" err="1">
                <a:ln>
                  <a:noFill/>
                </a:ln>
                <a:solidFill>
                  <a:srgbClr val="DD0000"/>
                </a:solidFill>
                <a:effectLst/>
                <a:latin typeface="Arial Unicode MS"/>
              </a:rPr>
              <a:t>Hello</a:t>
            </a:r>
            <a:r>
              <a:rPr kumimoji="0" lang="ru-BY" altLang="ru-BY" sz="1600" b="0" i="0" u="none" strike="noStrike" cap="none" normalizeH="0" baseline="0" dirty="0">
                <a:ln>
                  <a:noFill/>
                </a:ln>
                <a:solidFill>
                  <a:srgbClr val="DD0000"/>
                </a:solidFill>
                <a:effectLst/>
                <a:latin typeface="Arial Unicode MS"/>
              </a:rPr>
              <a:t> "</a:t>
            </a: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7700"/>
                </a:solidFill>
                <a:effectLst/>
                <a:latin typeface="Arial Unicode MS"/>
              </a:rPr>
            </a:br>
            <a:r>
              <a:rPr kumimoji="0" lang="en-US"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a:ln>
                  <a:noFill/>
                </a:ln>
                <a:solidFill>
                  <a:srgbClr val="0000BB"/>
                </a:solidFill>
                <a:effectLst/>
                <a:latin typeface="Arial Unicode MS"/>
              </a:rPr>
              <a:t>$b </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a:ln>
                  <a:noFill/>
                </a:ln>
                <a:solidFill>
                  <a:srgbClr val="DD0000"/>
                </a:solidFill>
                <a:effectLst/>
                <a:latin typeface="Arial Unicode MS"/>
              </a:rPr>
              <a:t>"</a:t>
            </a:r>
            <a:r>
              <a:rPr kumimoji="0" lang="ru-BY" altLang="ru-BY" sz="1600" b="0" i="0" u="none" strike="noStrike" cap="none" normalizeH="0" baseline="0" dirty="0" err="1">
                <a:ln>
                  <a:noFill/>
                </a:ln>
                <a:solidFill>
                  <a:srgbClr val="DD0000"/>
                </a:solidFill>
                <a:effectLst/>
                <a:latin typeface="Arial Unicode MS"/>
              </a:rPr>
              <a:t>There</a:t>
            </a:r>
            <a:r>
              <a:rPr kumimoji="0" lang="ru-BY" altLang="ru-BY" sz="1600" b="0" i="0" u="none" strike="noStrike" cap="none" normalizeH="0" baseline="0" dirty="0">
                <a:ln>
                  <a:noFill/>
                </a:ln>
                <a:solidFill>
                  <a:srgbClr val="DD0000"/>
                </a:solidFill>
                <a:effectLst/>
                <a:latin typeface="Arial Unicode MS"/>
              </a:rPr>
              <a:t>!"</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a:ln>
                  <a:noFill/>
                </a:ln>
                <a:solidFill>
                  <a:srgbClr val="FF8000"/>
                </a:solidFill>
                <a:effectLst/>
                <a:latin typeface="Arial Unicode MS"/>
              </a:rPr>
              <a:t>// устанавливает $b строкой "</a:t>
            </a:r>
            <a:r>
              <a:rPr kumimoji="0" lang="ru-BY" altLang="ru-BY" sz="1600" b="0" i="0" u="none" strike="noStrike" cap="none" normalizeH="0" baseline="0" dirty="0" err="1">
                <a:ln>
                  <a:noFill/>
                </a:ln>
                <a:solidFill>
                  <a:srgbClr val="FF8000"/>
                </a:solidFill>
                <a:effectLst/>
                <a:latin typeface="Arial Unicode MS"/>
              </a:rPr>
              <a:t>Hello</a:t>
            </a:r>
            <a:r>
              <a:rPr kumimoji="0" lang="ru-BY" altLang="ru-BY" sz="1600" b="0" i="0" u="none" strike="noStrike" cap="none" normalizeH="0" baseline="0" dirty="0">
                <a:ln>
                  <a:noFill/>
                </a:ln>
                <a:solidFill>
                  <a:srgbClr val="FF8000"/>
                </a:solidFill>
                <a:effectLst/>
                <a:latin typeface="Arial Unicode MS"/>
              </a:rPr>
              <a:t> </a:t>
            </a:r>
            <a:r>
              <a:rPr kumimoji="0" lang="ru-BY" altLang="ru-BY" sz="1600" b="0" i="0" u="none" strike="noStrike" cap="none" normalizeH="0" baseline="0" dirty="0" err="1">
                <a:ln>
                  <a:noFill/>
                </a:ln>
                <a:solidFill>
                  <a:srgbClr val="FF8000"/>
                </a:solidFill>
                <a:effectLst/>
                <a:latin typeface="Arial Unicode MS"/>
              </a:rPr>
              <a:t>There</a:t>
            </a:r>
            <a:r>
              <a:rPr kumimoji="0" lang="ru-BY" altLang="ru-BY" sz="1600" b="0" i="0" u="none" strike="noStrike" cap="none" normalizeH="0" baseline="0" dirty="0">
                <a:ln>
                  <a:noFill/>
                </a:ln>
                <a:solidFill>
                  <a:srgbClr val="FF8000"/>
                </a:solidFill>
                <a:effectLst/>
                <a:latin typeface="Arial Unicode MS"/>
              </a:rPr>
              <a:t>!",  как и $b = $b . "</a:t>
            </a:r>
            <a:r>
              <a:rPr kumimoji="0" lang="ru-BY" altLang="ru-BY" sz="1600" b="0" i="0" u="none" strike="noStrike" cap="none" normalizeH="0" baseline="0" dirty="0" err="1">
                <a:ln>
                  <a:noFill/>
                </a:ln>
                <a:solidFill>
                  <a:srgbClr val="FF8000"/>
                </a:solidFill>
                <a:effectLst/>
                <a:latin typeface="Arial Unicode MS"/>
              </a:rPr>
              <a:t>There</a:t>
            </a:r>
            <a:r>
              <a:rPr kumimoji="0" lang="ru-BY" altLang="ru-BY" sz="1600" b="0" i="0" u="none" strike="noStrike" cap="none" normalizeH="0" baseline="0" dirty="0">
                <a:ln>
                  <a:noFill/>
                </a:ln>
                <a:solidFill>
                  <a:srgbClr val="FF8000"/>
                </a:solidFill>
                <a:effectLst/>
                <a:latin typeface="Arial Unicode MS"/>
              </a:rPr>
              <a:t>!";</a:t>
            </a:r>
            <a:br>
              <a:rPr kumimoji="0" lang="ru-BY" altLang="ru-BY" sz="1600" b="0" i="0" u="none" strike="noStrike" cap="none" normalizeH="0" baseline="0" dirty="0">
                <a:ln>
                  <a:noFill/>
                </a:ln>
                <a:solidFill>
                  <a:srgbClr val="FF8000"/>
                </a:solidFill>
                <a:effectLst/>
                <a:latin typeface="Arial Unicode MS"/>
              </a:rPr>
            </a:br>
            <a:r>
              <a:rPr kumimoji="0" lang="en-US" altLang="ru-BY" sz="1600" b="0" i="0" u="none" strike="noStrike" cap="none" normalizeH="0" baseline="0" dirty="0">
                <a:ln>
                  <a:noFill/>
                </a:ln>
                <a:solidFill>
                  <a:srgbClr val="FF8000"/>
                </a:solidFill>
                <a:effectLst/>
                <a:latin typeface="Arial Unicode MS"/>
              </a:rPr>
              <a:t>		</a:t>
            </a:r>
            <a:r>
              <a:rPr kumimoji="0" lang="ru-BY" altLang="ru-BY" sz="1600" b="0" i="0" u="none" strike="noStrike" cap="none" normalizeH="0" baseline="0" dirty="0">
                <a:ln>
                  <a:noFill/>
                </a:ln>
                <a:solidFill>
                  <a:srgbClr val="0000BB"/>
                </a:solidFill>
                <a:effectLst/>
                <a:latin typeface="Arial Unicode MS"/>
              </a:rPr>
              <a:t>?&gt;</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00"/>
                </a:solidFill>
                <a:effectLst/>
                <a:latin typeface="Verdana" panose="020B0604030504040204" pitchFamily="34" charset="0"/>
              </a:rPr>
              <a:t>Строковые операторы:</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BY" sz="1600" b="0" i="0" u="none" strike="noStrike" cap="none" normalizeH="0" baseline="0" dirty="0">
                <a:ln>
                  <a:noFill/>
                </a:ln>
                <a:solidFill>
                  <a:srgbClr val="0000BB"/>
                </a:solidFill>
                <a:effectLst/>
                <a:latin typeface="Arial Unicode MS"/>
              </a:rPr>
              <a:t>		</a:t>
            </a:r>
            <a:r>
              <a:rPr kumimoji="0" lang="ru-BY" altLang="ru-BY" sz="1600" b="0" i="0" u="none" strike="noStrike" cap="none" normalizeH="0" baseline="0" dirty="0">
                <a:ln>
                  <a:noFill/>
                </a:ln>
                <a:solidFill>
                  <a:srgbClr val="0000BB"/>
                </a:solidFill>
                <a:effectLst/>
                <a:latin typeface="Arial Unicode MS"/>
              </a:rPr>
              <a:t>&lt;?</a:t>
            </a:r>
            <a:r>
              <a:rPr kumimoji="0" lang="ru-BY" altLang="ru-BY" sz="1600" b="0" i="0" u="none" strike="noStrike" cap="none" normalizeH="0" baseline="0" dirty="0" err="1">
                <a:ln>
                  <a:noFill/>
                </a:ln>
                <a:solidFill>
                  <a:srgbClr val="0000BB"/>
                </a:solidFill>
                <a:effectLst/>
                <a:latin typeface="Arial Unicode MS"/>
              </a:rPr>
              <a:t>php</a:t>
            </a:r>
            <a:br>
              <a:rPr kumimoji="0" lang="ru-BY" altLang="ru-BY" sz="1600" b="0" i="0" u="none" strike="noStrike" cap="none" normalizeH="0" baseline="0" dirty="0">
                <a:ln>
                  <a:noFill/>
                </a:ln>
                <a:solidFill>
                  <a:srgbClr val="0000BB"/>
                </a:solidFill>
                <a:effectLst/>
                <a:latin typeface="Arial Unicode MS"/>
              </a:rPr>
            </a:br>
            <a:r>
              <a:rPr kumimoji="0" lang="en-US" altLang="ru-BY" sz="1600" b="0" i="0" u="none" strike="noStrike" cap="none" normalizeH="0" baseline="0" dirty="0">
                <a:ln>
                  <a:noFill/>
                </a:ln>
                <a:solidFill>
                  <a:srgbClr val="0000BB"/>
                </a:solidFill>
                <a:effectLst/>
                <a:latin typeface="Arial Unicode MS"/>
              </a:rPr>
              <a:t>		</a:t>
            </a:r>
            <a:r>
              <a:rPr kumimoji="0" lang="ru-BY" altLang="ru-BY" sz="1600" b="0" i="0" u="none" strike="noStrike" cap="none" normalizeH="0" baseline="0" dirty="0">
                <a:ln>
                  <a:noFill/>
                </a:ln>
                <a:solidFill>
                  <a:srgbClr val="0000BB"/>
                </a:solidFill>
                <a:effectLst/>
                <a:latin typeface="Arial Unicode MS"/>
              </a:rPr>
              <a:t>$a </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a:ln>
                  <a:noFill/>
                </a:ln>
                <a:solidFill>
                  <a:srgbClr val="DD0000"/>
                </a:solidFill>
                <a:effectLst/>
                <a:latin typeface="Arial Unicode MS"/>
              </a:rPr>
              <a:t>"</a:t>
            </a:r>
            <a:r>
              <a:rPr kumimoji="0" lang="ru-BY" altLang="ru-BY" sz="1600" b="0" i="0" u="none" strike="noStrike" cap="none" normalizeH="0" baseline="0" dirty="0" err="1">
                <a:ln>
                  <a:noFill/>
                </a:ln>
                <a:solidFill>
                  <a:srgbClr val="DD0000"/>
                </a:solidFill>
                <a:effectLst/>
                <a:latin typeface="Arial Unicode MS"/>
              </a:rPr>
              <a:t>Hello</a:t>
            </a:r>
            <a:r>
              <a:rPr kumimoji="0" lang="ru-BY" altLang="ru-BY" sz="1600" b="0" i="0" u="none" strike="noStrike" cap="none" normalizeH="0" baseline="0" dirty="0">
                <a:ln>
                  <a:noFill/>
                </a:ln>
                <a:solidFill>
                  <a:srgbClr val="DD0000"/>
                </a:solidFill>
                <a:effectLst/>
                <a:latin typeface="Arial Unicode MS"/>
              </a:rPr>
              <a:t> "</a:t>
            </a: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7700"/>
                </a:solidFill>
                <a:effectLst/>
                <a:latin typeface="Arial Unicode MS"/>
              </a:rPr>
            </a:br>
            <a:r>
              <a:rPr kumimoji="0" lang="en-US"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a:ln>
                  <a:noFill/>
                </a:ln>
                <a:solidFill>
                  <a:srgbClr val="0000BB"/>
                </a:solidFill>
                <a:effectLst/>
                <a:latin typeface="Arial Unicode MS"/>
              </a:rPr>
              <a:t>$b </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a:ln>
                  <a:noFill/>
                </a:ln>
                <a:solidFill>
                  <a:srgbClr val="0000BB"/>
                </a:solidFill>
                <a:effectLst/>
                <a:latin typeface="Arial Unicode MS"/>
              </a:rPr>
              <a:t>$a </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a:ln>
                  <a:noFill/>
                </a:ln>
                <a:solidFill>
                  <a:srgbClr val="DD0000"/>
                </a:solidFill>
                <a:effectLst/>
                <a:latin typeface="Arial Unicode MS"/>
              </a:rPr>
              <a:t>"World!"</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a:ln>
                  <a:noFill/>
                </a:ln>
                <a:solidFill>
                  <a:srgbClr val="FF8000"/>
                </a:solidFill>
                <a:effectLst/>
                <a:latin typeface="Arial Unicode MS"/>
              </a:rPr>
              <a:t>// $b содержит строку "</a:t>
            </a:r>
            <a:r>
              <a:rPr kumimoji="0" lang="ru-BY" altLang="ru-BY" sz="1600" b="0" i="0" u="none" strike="noStrike" cap="none" normalizeH="0" baseline="0" dirty="0" err="1">
                <a:ln>
                  <a:noFill/>
                </a:ln>
                <a:solidFill>
                  <a:srgbClr val="FF8000"/>
                </a:solidFill>
                <a:effectLst/>
                <a:latin typeface="Arial Unicode MS"/>
              </a:rPr>
              <a:t>Hello</a:t>
            </a:r>
            <a:r>
              <a:rPr kumimoji="0" lang="ru-BY" altLang="ru-BY" sz="1600" b="0" i="0" u="none" strike="noStrike" cap="none" normalizeH="0" baseline="0" dirty="0">
                <a:ln>
                  <a:noFill/>
                </a:ln>
                <a:solidFill>
                  <a:srgbClr val="FF8000"/>
                </a:solidFill>
                <a:effectLst/>
                <a:latin typeface="Arial Unicode MS"/>
              </a:rPr>
              <a:t> World!"</a:t>
            </a:r>
            <a:br>
              <a:rPr kumimoji="0" lang="ru-BY" altLang="ru-BY" sz="1600" b="0" i="0" u="none" strike="noStrike" cap="none" normalizeH="0" baseline="0" dirty="0">
                <a:ln>
                  <a:noFill/>
                </a:ln>
                <a:solidFill>
                  <a:srgbClr val="FF8000"/>
                </a:solidFill>
                <a:effectLst/>
                <a:latin typeface="Arial Unicode MS"/>
              </a:rPr>
            </a:br>
            <a:r>
              <a:rPr kumimoji="0" lang="en-US" altLang="ru-BY" sz="1600" b="0" i="0" u="none" strike="noStrike" cap="none" normalizeH="0" baseline="0" dirty="0">
                <a:ln>
                  <a:noFill/>
                </a:ln>
                <a:solidFill>
                  <a:srgbClr val="FF8000"/>
                </a:solidFill>
                <a:effectLst/>
                <a:latin typeface="Arial Unicode MS"/>
              </a:rPr>
              <a:t>		</a:t>
            </a:r>
            <a:r>
              <a:rPr kumimoji="0" lang="ru-BY" altLang="ru-BY" sz="1600" b="0" i="0" u="none" strike="noStrike" cap="none" normalizeH="0" baseline="0" dirty="0">
                <a:ln>
                  <a:noFill/>
                </a:ln>
                <a:solidFill>
                  <a:srgbClr val="0000BB"/>
                </a:solidFill>
                <a:effectLst/>
                <a:latin typeface="Arial Unicode MS"/>
              </a:rPr>
              <a:t>$a </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a:ln>
                  <a:noFill/>
                </a:ln>
                <a:solidFill>
                  <a:srgbClr val="DD0000"/>
                </a:solidFill>
                <a:effectLst/>
                <a:latin typeface="Arial Unicode MS"/>
              </a:rPr>
              <a:t>"</a:t>
            </a:r>
            <a:r>
              <a:rPr kumimoji="0" lang="ru-BY" altLang="ru-BY" sz="1600" b="0" i="0" u="none" strike="noStrike" cap="none" normalizeH="0" baseline="0" dirty="0" err="1">
                <a:ln>
                  <a:noFill/>
                </a:ln>
                <a:solidFill>
                  <a:srgbClr val="DD0000"/>
                </a:solidFill>
                <a:effectLst/>
                <a:latin typeface="Arial Unicode MS"/>
              </a:rPr>
              <a:t>Hello</a:t>
            </a:r>
            <a:r>
              <a:rPr kumimoji="0" lang="ru-BY" altLang="ru-BY" sz="1600" b="0" i="0" u="none" strike="noStrike" cap="none" normalizeH="0" baseline="0" dirty="0">
                <a:ln>
                  <a:noFill/>
                </a:ln>
                <a:solidFill>
                  <a:srgbClr val="DD0000"/>
                </a:solidFill>
                <a:effectLst/>
                <a:latin typeface="Arial Unicode MS"/>
              </a:rPr>
              <a:t> "</a:t>
            </a: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7700"/>
                </a:solidFill>
                <a:effectLst/>
                <a:latin typeface="Arial Unicode MS"/>
              </a:rPr>
            </a:br>
            <a:r>
              <a:rPr kumimoji="0" lang="en-US"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a:ln>
                  <a:noFill/>
                </a:ln>
                <a:solidFill>
                  <a:srgbClr val="0000BB"/>
                </a:solidFill>
                <a:effectLst/>
                <a:latin typeface="Arial Unicode MS"/>
              </a:rPr>
              <a:t>$a </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a:ln>
                  <a:noFill/>
                </a:ln>
                <a:solidFill>
                  <a:srgbClr val="DD0000"/>
                </a:solidFill>
                <a:effectLst/>
                <a:latin typeface="Arial Unicode MS"/>
              </a:rPr>
              <a:t>"World!"</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a:ln>
                  <a:noFill/>
                </a:ln>
                <a:solidFill>
                  <a:srgbClr val="FF8000"/>
                </a:solidFill>
                <a:effectLst/>
                <a:latin typeface="Arial Unicode MS"/>
              </a:rPr>
              <a:t>// $a содержит строку "</a:t>
            </a:r>
            <a:r>
              <a:rPr kumimoji="0" lang="ru-BY" altLang="ru-BY" sz="1600" b="0" i="0" u="none" strike="noStrike" cap="none" normalizeH="0" baseline="0" dirty="0" err="1">
                <a:ln>
                  <a:noFill/>
                </a:ln>
                <a:solidFill>
                  <a:srgbClr val="FF8000"/>
                </a:solidFill>
                <a:effectLst/>
                <a:latin typeface="Arial Unicode MS"/>
              </a:rPr>
              <a:t>Hello</a:t>
            </a:r>
            <a:r>
              <a:rPr kumimoji="0" lang="ru-BY" altLang="ru-BY" sz="1600" b="0" i="0" u="none" strike="noStrike" cap="none" normalizeH="0" baseline="0" dirty="0">
                <a:ln>
                  <a:noFill/>
                </a:ln>
                <a:solidFill>
                  <a:srgbClr val="FF8000"/>
                </a:solidFill>
                <a:effectLst/>
                <a:latin typeface="Arial Unicode MS"/>
              </a:rPr>
              <a:t> World!"</a:t>
            </a:r>
            <a:br>
              <a:rPr kumimoji="0" lang="ru-BY" altLang="ru-BY" sz="1600" b="0" i="0" u="none" strike="noStrike" cap="none" normalizeH="0" baseline="0" dirty="0">
                <a:ln>
                  <a:noFill/>
                </a:ln>
                <a:solidFill>
                  <a:srgbClr val="FF8000"/>
                </a:solidFill>
                <a:effectLst/>
                <a:latin typeface="Arial Unicode MS"/>
              </a:rPr>
            </a:br>
            <a:r>
              <a:rPr kumimoji="0" lang="en-US" altLang="ru-BY" sz="1600" b="0" i="0" u="none" strike="noStrike" cap="none" normalizeH="0" baseline="0" dirty="0">
                <a:ln>
                  <a:noFill/>
                </a:ln>
                <a:solidFill>
                  <a:srgbClr val="FF8000"/>
                </a:solidFill>
                <a:effectLst/>
                <a:latin typeface="Arial Unicode MS"/>
              </a:rPr>
              <a:t>		</a:t>
            </a:r>
            <a:r>
              <a:rPr kumimoji="0" lang="ru-BY" altLang="ru-BY" sz="1600" b="0" i="0" u="none" strike="noStrike" cap="none" normalizeH="0" baseline="0" dirty="0">
                <a:ln>
                  <a:noFill/>
                </a:ln>
                <a:solidFill>
                  <a:srgbClr val="0000BB"/>
                </a:solidFill>
                <a:effectLst/>
                <a:latin typeface="Arial Unicode MS"/>
              </a:rPr>
              <a:t>?&gt;</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00"/>
                </a:solidFill>
                <a:effectLst/>
                <a:latin typeface="Verdana" panose="020B0604030504040204" pitchFamily="34" charset="0"/>
              </a:rPr>
              <a:t>Существуют также логические операторы и операторы сравнения, однако их принято рассматривать в контексте управляющих конструкций языка.</a:t>
            </a:r>
            <a:endParaRPr kumimoji="0" lang="ru-BY" altLang="ru-BY"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193115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A1255F-362D-4A08-97D3-8ADECC58A684}"/>
              </a:ext>
            </a:extLst>
          </p:cNvPr>
          <p:cNvSpPr>
            <a:spLocks noGrp="1"/>
          </p:cNvSpPr>
          <p:nvPr>
            <p:ph type="title"/>
          </p:nvPr>
        </p:nvSpPr>
        <p:spPr/>
        <p:txBody>
          <a:bodyPr/>
          <a:lstStyle/>
          <a:p>
            <a:r>
              <a:rPr lang="en-US" b="1" i="1" dirty="0">
                <a:solidFill>
                  <a:srgbClr val="FF0000"/>
                </a:solidFill>
              </a:rPr>
              <a:t>6</a:t>
            </a:r>
            <a:r>
              <a:rPr lang="ru-RU" b="1" i="1" dirty="0">
                <a:solidFill>
                  <a:srgbClr val="FF0000"/>
                </a:solidFill>
              </a:rPr>
              <a:t>) Объяснить абсолютные и относительные ссылки</a:t>
            </a:r>
          </a:p>
        </p:txBody>
      </p:sp>
      <p:sp>
        <p:nvSpPr>
          <p:cNvPr id="6" name="TextBox 5">
            <a:extLst>
              <a:ext uri="{FF2B5EF4-FFF2-40B4-BE49-F238E27FC236}">
                <a16:creationId xmlns:a16="http://schemas.microsoft.com/office/drawing/2014/main" id="{DCDBB8C6-637C-4001-9173-DBBB72BFAA1E}"/>
              </a:ext>
            </a:extLst>
          </p:cNvPr>
          <p:cNvSpPr txBox="1"/>
          <p:nvPr/>
        </p:nvSpPr>
        <p:spPr>
          <a:xfrm>
            <a:off x="715161" y="1912257"/>
            <a:ext cx="10440519" cy="646331"/>
          </a:xfrm>
          <a:prstGeom prst="rect">
            <a:avLst/>
          </a:prstGeom>
          <a:noFill/>
        </p:spPr>
        <p:txBody>
          <a:bodyPr wrap="square">
            <a:spAutoFit/>
          </a:bodyPr>
          <a:lstStyle/>
          <a:p>
            <a:r>
              <a:rPr lang="ru-RU" b="1" i="0" dirty="0">
                <a:solidFill>
                  <a:srgbClr val="000000"/>
                </a:solidFill>
                <a:effectLst/>
                <a:latin typeface="Arial" panose="020B0604020202020204" pitchFamily="34" charset="0"/>
              </a:rPr>
              <a:t>Абсолютные</a:t>
            </a:r>
            <a:r>
              <a:rPr lang="ru-RU" b="0" i="0" dirty="0">
                <a:solidFill>
                  <a:srgbClr val="000000"/>
                </a:solidFill>
                <a:effectLst/>
                <a:latin typeface="Arial" panose="020B0604020202020204" pitchFamily="34" charset="0"/>
              </a:rPr>
              <a:t> адреса должны начинаться с указания протокола (обычно http://) и содержать имя сайта. Относительные ссылки ведут отсчет от корня сайта или текущего документа.</a:t>
            </a:r>
            <a:endParaRPr lang="ru-RU" dirty="0"/>
          </a:p>
        </p:txBody>
      </p:sp>
      <p:sp>
        <p:nvSpPr>
          <p:cNvPr id="8" name="TextBox 7">
            <a:extLst>
              <a:ext uri="{FF2B5EF4-FFF2-40B4-BE49-F238E27FC236}">
                <a16:creationId xmlns:a16="http://schemas.microsoft.com/office/drawing/2014/main" id="{73E3A41C-4749-4DB3-800E-83A33B7E9DCD}"/>
              </a:ext>
            </a:extLst>
          </p:cNvPr>
          <p:cNvSpPr txBox="1"/>
          <p:nvPr/>
        </p:nvSpPr>
        <p:spPr>
          <a:xfrm>
            <a:off x="715160" y="2650327"/>
            <a:ext cx="10440519" cy="1200329"/>
          </a:xfrm>
          <a:prstGeom prst="rect">
            <a:avLst/>
          </a:prstGeom>
          <a:noFill/>
        </p:spPr>
        <p:txBody>
          <a:bodyPr wrap="square">
            <a:spAutoFit/>
          </a:bodyPr>
          <a:lstStyle/>
          <a:p>
            <a:r>
              <a:rPr lang="ru-RU" b="0" i="0" dirty="0">
                <a:solidFill>
                  <a:srgbClr val="000000"/>
                </a:solidFill>
                <a:effectLst/>
                <a:latin typeface="Arial" panose="020B0604020202020204" pitchFamily="34" charset="0"/>
              </a:rPr>
              <a:t>Абсолютные ссылки обычно применяются для указания документа на другом сетевом ресурсе, впрочем, допустимо делать абсолютные ссылки и внутри текущего сайта. Однако подобное практикуется нечасто, поскольку такие ссылки достаточно длинные и громоздкие. Поэтому внутри сайта преимущественно используются относительные ссылки.</a:t>
            </a:r>
            <a:endParaRPr lang="ru-RU" dirty="0"/>
          </a:p>
        </p:txBody>
      </p:sp>
      <p:sp>
        <p:nvSpPr>
          <p:cNvPr id="10" name="TextBox 9">
            <a:extLst>
              <a:ext uri="{FF2B5EF4-FFF2-40B4-BE49-F238E27FC236}">
                <a16:creationId xmlns:a16="http://schemas.microsoft.com/office/drawing/2014/main" id="{AC77AE44-B948-439C-94F4-C1C07AF26C33}"/>
              </a:ext>
            </a:extLst>
          </p:cNvPr>
          <p:cNvSpPr txBox="1"/>
          <p:nvPr/>
        </p:nvSpPr>
        <p:spPr>
          <a:xfrm>
            <a:off x="715159" y="4022169"/>
            <a:ext cx="10987483" cy="2031325"/>
          </a:xfrm>
          <a:prstGeom prst="rect">
            <a:avLst/>
          </a:prstGeom>
          <a:noFill/>
        </p:spPr>
        <p:txBody>
          <a:bodyPr wrap="square">
            <a:spAutoFit/>
          </a:bodyPr>
          <a:lstStyle/>
          <a:p>
            <a:r>
              <a:rPr lang="ru-RU" b="0" i="0" dirty="0">
                <a:solidFill>
                  <a:srgbClr val="000000"/>
                </a:solidFill>
                <a:effectLst/>
                <a:latin typeface="Arial" panose="020B0604020202020204" pitchFamily="34" charset="0"/>
              </a:rPr>
              <a:t>При создании относительных ссылок надо понимать, какое значение для атрибута </a:t>
            </a:r>
            <a:r>
              <a:rPr lang="ru-RU" b="0" i="0" dirty="0" err="1">
                <a:solidFill>
                  <a:srgbClr val="B61039"/>
                </a:solidFill>
                <a:effectLst/>
                <a:latin typeface="Arial" panose="020B0604020202020204" pitchFamily="34" charset="0"/>
              </a:rPr>
              <a:t>href</a:t>
            </a:r>
            <a:r>
              <a:rPr lang="ru-RU" b="0" i="0" dirty="0">
                <a:solidFill>
                  <a:srgbClr val="000000"/>
                </a:solidFill>
                <a:effectLst/>
                <a:latin typeface="Arial" panose="020B0604020202020204" pitchFamily="34" charset="0"/>
              </a:rPr>
              <a:t> следует указывать, поскольку оно зависит от исходного расположения файлов:</a:t>
            </a:r>
          </a:p>
          <a:p>
            <a:pPr marL="342900" indent="-342900">
              <a:buAutoNum type="arabicPeriod"/>
            </a:pPr>
            <a:r>
              <a:rPr lang="ru-RU" b="0" i="0" dirty="0">
                <a:solidFill>
                  <a:srgbClr val="000000"/>
                </a:solidFill>
                <a:effectLst/>
                <a:latin typeface="Arial" panose="020B0604020202020204" pitchFamily="34" charset="0"/>
              </a:rPr>
              <a:t>Файлы располагаются в одной папке   </a:t>
            </a:r>
          </a:p>
          <a:p>
            <a:pPr lvl="4"/>
            <a:r>
              <a:rPr lang="ru-RU" b="1" i="0" dirty="0">
                <a:solidFill>
                  <a:srgbClr val="006699"/>
                </a:solidFill>
                <a:effectLst/>
                <a:latin typeface="Courier New" panose="02070309020205020404" pitchFamily="49" charset="0"/>
              </a:rPr>
              <a:t>&lt;a</a:t>
            </a:r>
            <a:r>
              <a:rPr lang="ru-RU" b="0" i="0" dirty="0">
                <a:solidFill>
                  <a:srgbClr val="B61039"/>
                </a:solidFill>
                <a:effectLst/>
                <a:latin typeface="Courier New" panose="02070309020205020404" pitchFamily="49" charset="0"/>
              </a:rPr>
              <a:t> </a:t>
            </a:r>
            <a:r>
              <a:rPr lang="ru-RU" b="0" i="0" dirty="0" err="1">
                <a:solidFill>
                  <a:srgbClr val="B61039"/>
                </a:solidFill>
                <a:effectLst/>
                <a:latin typeface="Courier New" panose="02070309020205020404" pitchFamily="49" charset="0"/>
              </a:rPr>
              <a:t>href</a:t>
            </a:r>
            <a:r>
              <a:rPr lang="ru-RU" b="0" i="0" dirty="0">
                <a:solidFill>
                  <a:srgbClr val="B61039"/>
                </a:solidFill>
                <a:effectLst/>
                <a:latin typeface="Courier New" panose="02070309020205020404" pitchFamily="49" charset="0"/>
              </a:rPr>
              <a:t>=</a:t>
            </a:r>
            <a:r>
              <a:rPr lang="ru-RU" b="0" i="0" dirty="0">
                <a:solidFill>
                  <a:srgbClr val="39892F"/>
                </a:solidFill>
                <a:effectLst/>
                <a:latin typeface="Courier New" panose="02070309020205020404" pitchFamily="49" charset="0"/>
              </a:rPr>
              <a:t>"Ссылаемый документ.html"</a:t>
            </a:r>
            <a:r>
              <a:rPr lang="ru-RU" b="1" i="0" dirty="0">
                <a:solidFill>
                  <a:srgbClr val="006699"/>
                </a:solidFill>
                <a:effectLst/>
                <a:latin typeface="Courier New" panose="02070309020205020404" pitchFamily="49" charset="0"/>
              </a:rPr>
              <a:t>&gt;</a:t>
            </a:r>
            <a:r>
              <a:rPr lang="ru-RU" b="0" i="0" dirty="0">
                <a:solidFill>
                  <a:srgbClr val="000000"/>
                </a:solidFill>
                <a:effectLst/>
                <a:latin typeface="Courier New" panose="02070309020205020404" pitchFamily="49" charset="0"/>
              </a:rPr>
              <a:t>Ссылка</a:t>
            </a:r>
            <a:r>
              <a:rPr lang="ru-RU" b="1" i="0" dirty="0">
                <a:solidFill>
                  <a:srgbClr val="006699"/>
                </a:solidFill>
                <a:effectLst/>
                <a:latin typeface="Courier New" panose="02070309020205020404" pitchFamily="49" charset="0"/>
              </a:rPr>
              <a:t>&lt;/a&gt;</a:t>
            </a:r>
            <a:endParaRPr lang="ru-RU" dirty="0">
              <a:solidFill>
                <a:srgbClr val="000000"/>
              </a:solidFill>
              <a:latin typeface="Arial" panose="020B0604020202020204" pitchFamily="34" charset="0"/>
            </a:endParaRPr>
          </a:p>
          <a:p>
            <a:r>
              <a:rPr lang="ru-RU" b="0" i="0" dirty="0">
                <a:solidFill>
                  <a:srgbClr val="000000"/>
                </a:solidFill>
                <a:effectLst/>
                <a:latin typeface="Arial" panose="020B0604020202020204" pitchFamily="34" charset="0"/>
              </a:rPr>
              <a:t>2. Файлы размещаются в разных папках </a:t>
            </a:r>
          </a:p>
          <a:p>
            <a:pPr lvl="4"/>
            <a:r>
              <a:rPr lang="ru-RU" b="1" i="0" dirty="0">
                <a:solidFill>
                  <a:srgbClr val="006699"/>
                </a:solidFill>
                <a:effectLst/>
                <a:latin typeface="Courier New" panose="02070309020205020404" pitchFamily="49" charset="0"/>
              </a:rPr>
              <a:t>&lt;a</a:t>
            </a:r>
            <a:r>
              <a:rPr lang="ru-RU" b="0" i="0" dirty="0">
                <a:solidFill>
                  <a:srgbClr val="B61039"/>
                </a:solidFill>
                <a:effectLst/>
                <a:latin typeface="Courier New" panose="02070309020205020404" pitchFamily="49" charset="0"/>
              </a:rPr>
              <a:t> </a:t>
            </a:r>
            <a:r>
              <a:rPr lang="ru-RU" b="0" i="0" dirty="0" err="1">
                <a:solidFill>
                  <a:srgbClr val="B61039"/>
                </a:solidFill>
                <a:effectLst/>
                <a:latin typeface="Courier New" panose="02070309020205020404" pitchFamily="49" charset="0"/>
              </a:rPr>
              <a:t>href</a:t>
            </a:r>
            <a:r>
              <a:rPr lang="ru-RU" b="0" i="0" dirty="0">
                <a:solidFill>
                  <a:srgbClr val="B61039"/>
                </a:solidFill>
                <a:effectLst/>
                <a:latin typeface="Courier New" panose="02070309020205020404" pitchFamily="49" charset="0"/>
              </a:rPr>
              <a:t>=</a:t>
            </a:r>
            <a:r>
              <a:rPr lang="ru-RU" b="0" i="0" dirty="0">
                <a:solidFill>
                  <a:srgbClr val="39892F"/>
                </a:solidFill>
                <a:effectLst/>
                <a:latin typeface="Courier New" panose="02070309020205020404" pitchFamily="49" charset="0"/>
              </a:rPr>
              <a:t>"../../Ссылаемый документ.html"</a:t>
            </a:r>
            <a:r>
              <a:rPr lang="ru-RU" b="1" i="0" dirty="0">
                <a:solidFill>
                  <a:srgbClr val="006699"/>
                </a:solidFill>
                <a:effectLst/>
                <a:latin typeface="Courier New" panose="02070309020205020404" pitchFamily="49" charset="0"/>
              </a:rPr>
              <a:t>&gt;</a:t>
            </a:r>
            <a:r>
              <a:rPr lang="ru-RU" b="0" i="0" dirty="0">
                <a:solidFill>
                  <a:srgbClr val="000000"/>
                </a:solidFill>
                <a:effectLst/>
                <a:latin typeface="Courier New" panose="02070309020205020404" pitchFamily="49" charset="0"/>
              </a:rPr>
              <a:t>Ссылка</a:t>
            </a:r>
            <a:r>
              <a:rPr lang="ru-RU" b="1" i="0" dirty="0">
                <a:solidFill>
                  <a:srgbClr val="006699"/>
                </a:solidFill>
                <a:effectLst/>
                <a:latin typeface="Courier New" panose="02070309020205020404" pitchFamily="49" charset="0"/>
              </a:rPr>
              <a:t>&lt;/a&gt;</a:t>
            </a:r>
            <a:endParaRPr lang="ru-RU" b="0" i="0" dirty="0">
              <a:solidFill>
                <a:srgbClr val="000000"/>
              </a:solidFill>
              <a:effectLst/>
              <a:latin typeface="Arial" panose="020B0604020202020204" pitchFamily="34" charset="0"/>
            </a:endParaRPr>
          </a:p>
          <a:p>
            <a:pPr marL="342900" indent="-342900">
              <a:buAutoNum type="arabicPeriod"/>
            </a:pPr>
            <a:endParaRPr lang="ru-RU" dirty="0"/>
          </a:p>
        </p:txBody>
      </p:sp>
    </p:spTree>
    <p:extLst>
      <p:ext uri="{BB962C8B-B14F-4D97-AF65-F5344CB8AC3E}">
        <p14:creationId xmlns:p14="http://schemas.microsoft.com/office/powerpoint/2010/main" val="213148007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2EFE5DD2-F6A2-4694-915B-D6EEAB2468A2}"/>
              </a:ext>
            </a:extLst>
          </p:cNvPr>
          <p:cNvSpPr/>
          <p:nvPr/>
        </p:nvSpPr>
        <p:spPr>
          <a:xfrm>
            <a:off x="129396" y="116231"/>
            <a:ext cx="11714671" cy="595932"/>
          </a:xfrm>
          <a:prstGeom prst="rect">
            <a:avLst/>
          </a:prstGeom>
        </p:spPr>
        <p:txBody>
          <a:bodyPr wrap="square">
            <a:spAutoFit/>
          </a:bodyPr>
          <a:lstStyle/>
          <a:p>
            <a:pPr lvl="0" algn="just">
              <a:lnSpc>
                <a:spcPct val="107000"/>
              </a:lnSpc>
              <a:spcAft>
                <a:spcPts val="800"/>
              </a:spcAft>
            </a:pPr>
            <a:r>
              <a:rPr lang="ru-RU" sz="3200" b="1" i="1" dirty="0">
                <a:solidFill>
                  <a:srgbClr val="FF0000"/>
                </a:solidFill>
                <a:latin typeface="+mj-lt"/>
                <a:ea typeface="Calibri" panose="020F0502020204030204" pitchFamily="34" charset="0"/>
                <a:cs typeface="Times New Roman" panose="02020603050405020304" pitchFamily="18" charset="0"/>
              </a:rPr>
              <a:t>54)	Перечислить типы данных в PHP.</a:t>
            </a:r>
          </a:p>
        </p:txBody>
      </p:sp>
      <p:sp>
        <p:nvSpPr>
          <p:cNvPr id="4" name="TextBox 3">
            <a:extLst>
              <a:ext uri="{FF2B5EF4-FFF2-40B4-BE49-F238E27FC236}">
                <a16:creationId xmlns:a16="http://schemas.microsoft.com/office/drawing/2014/main" id="{6A6868E5-A242-4819-9A2C-7A3AD5D74EFE}"/>
              </a:ext>
            </a:extLst>
          </p:cNvPr>
          <p:cNvSpPr txBox="1"/>
          <p:nvPr/>
        </p:nvSpPr>
        <p:spPr>
          <a:xfrm>
            <a:off x="247650" y="712163"/>
            <a:ext cx="6108700" cy="507831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800" b="1" i="0" u="none" strike="noStrike" cap="none" normalizeH="0" baseline="0" dirty="0">
                <a:ln>
                  <a:noFill/>
                </a:ln>
                <a:solidFill>
                  <a:srgbClr val="008000"/>
                </a:solidFill>
                <a:effectLst/>
                <a:latin typeface="Verdana" panose="020B0604030504040204" pitchFamily="34" charset="0"/>
              </a:rPr>
              <a:t>Типы данных в PHP</a:t>
            </a:r>
            <a:endParaRPr kumimoji="0" lang="ru-BY" altLang="ru-BY"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800" b="0" i="0" u="none" strike="noStrike" cap="none" normalizeH="0" baseline="0" dirty="0">
                <a:ln>
                  <a:noFill/>
                </a:ln>
                <a:solidFill>
                  <a:srgbClr val="000000"/>
                </a:solidFill>
                <a:effectLst/>
                <a:latin typeface="Verdana" panose="020B0604030504040204" pitchFamily="34" charset="0"/>
              </a:rPr>
              <a:t>PHP поддерживает восемь простых типов данных:</a:t>
            </a:r>
            <a:endParaRPr kumimoji="0" lang="ru-BY" altLang="ru-BY"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800" b="0" i="0" u="none" strike="noStrike" cap="none" normalizeH="0" baseline="0" dirty="0">
                <a:ln>
                  <a:noFill/>
                </a:ln>
                <a:solidFill>
                  <a:srgbClr val="000000"/>
                </a:solidFill>
                <a:effectLst/>
                <a:latin typeface="Verdana" panose="020B0604030504040204" pitchFamily="34" charset="0"/>
              </a:rPr>
              <a:t>Четыре скалярных типа:</a:t>
            </a:r>
            <a:endParaRPr kumimoji="0" lang="ru-BY" altLang="ru-BY"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800" b="0" i="0" u="none" strike="noStrike" cap="none" normalizeH="0" baseline="0" dirty="0">
                <a:ln>
                  <a:noFill/>
                </a:ln>
                <a:solidFill>
                  <a:srgbClr val="000000"/>
                </a:solidFill>
                <a:effectLst/>
                <a:latin typeface="Verdana" panose="020B0604030504040204" pitchFamily="34" charset="0"/>
              </a:rPr>
              <a:t>- </a:t>
            </a:r>
            <a:r>
              <a:rPr kumimoji="0" lang="ru-BY" altLang="ru-BY" sz="1800" b="0" i="0" u="none" strike="noStrike" cap="none" normalizeH="0" baseline="0" dirty="0" err="1">
                <a:ln>
                  <a:noFill/>
                </a:ln>
                <a:solidFill>
                  <a:srgbClr val="000000"/>
                </a:solidFill>
                <a:effectLst/>
                <a:latin typeface="Verdana" panose="020B0604030504040204" pitchFamily="34" charset="0"/>
              </a:rPr>
              <a:t>boolean</a:t>
            </a:r>
            <a:r>
              <a:rPr kumimoji="0" lang="ru-BY" altLang="ru-BY" sz="1800" b="0" i="0" u="none" strike="noStrike" cap="none" normalizeH="0" baseline="0" dirty="0">
                <a:ln>
                  <a:noFill/>
                </a:ln>
                <a:solidFill>
                  <a:srgbClr val="000000"/>
                </a:solidFill>
                <a:effectLst/>
                <a:latin typeface="Verdana" panose="020B0604030504040204" pitchFamily="34" charset="0"/>
              </a:rPr>
              <a:t> (двоичные данные)</a:t>
            </a:r>
            <a:br>
              <a:rPr kumimoji="0" lang="ru-BY" altLang="ru-BY" sz="1800" b="0" i="0" u="none" strike="noStrike" cap="none" normalizeH="0" baseline="0" dirty="0">
                <a:ln>
                  <a:noFill/>
                </a:ln>
                <a:solidFill>
                  <a:srgbClr val="000000"/>
                </a:solidFill>
                <a:effectLst/>
                <a:latin typeface="Verdana" panose="020B0604030504040204" pitchFamily="34" charset="0"/>
              </a:rPr>
            </a:br>
            <a:r>
              <a:rPr kumimoji="0" lang="ru-BY" altLang="ru-BY" sz="1800" b="0" i="0" u="none" strike="noStrike" cap="none" normalizeH="0" baseline="0" dirty="0">
                <a:ln>
                  <a:noFill/>
                </a:ln>
                <a:solidFill>
                  <a:srgbClr val="000000"/>
                </a:solidFill>
                <a:effectLst/>
                <a:latin typeface="Verdana" panose="020B0604030504040204" pitchFamily="34" charset="0"/>
              </a:rPr>
              <a:t>- </a:t>
            </a:r>
            <a:r>
              <a:rPr kumimoji="0" lang="ru-BY" altLang="ru-BY" sz="1800" b="0" i="0" u="none" strike="noStrike" cap="none" normalizeH="0" baseline="0" dirty="0" err="1">
                <a:ln>
                  <a:noFill/>
                </a:ln>
                <a:solidFill>
                  <a:srgbClr val="000000"/>
                </a:solidFill>
                <a:effectLst/>
                <a:latin typeface="Verdana" panose="020B0604030504040204" pitchFamily="34" charset="0"/>
              </a:rPr>
              <a:t>integer</a:t>
            </a:r>
            <a:r>
              <a:rPr kumimoji="0" lang="ru-BY" altLang="ru-BY" sz="1800" b="0" i="0" u="none" strike="noStrike" cap="none" normalizeH="0" baseline="0" dirty="0">
                <a:ln>
                  <a:noFill/>
                </a:ln>
                <a:solidFill>
                  <a:srgbClr val="000000"/>
                </a:solidFill>
                <a:effectLst/>
                <a:latin typeface="Verdana" panose="020B0604030504040204" pitchFamily="34" charset="0"/>
              </a:rPr>
              <a:t> (целые числа)</a:t>
            </a:r>
            <a:br>
              <a:rPr kumimoji="0" lang="ru-BY" altLang="ru-BY" sz="1800" b="0" i="0" u="none" strike="noStrike" cap="none" normalizeH="0" baseline="0" dirty="0">
                <a:ln>
                  <a:noFill/>
                </a:ln>
                <a:solidFill>
                  <a:srgbClr val="000000"/>
                </a:solidFill>
                <a:effectLst/>
                <a:latin typeface="Verdana" panose="020B0604030504040204" pitchFamily="34" charset="0"/>
              </a:rPr>
            </a:br>
            <a:r>
              <a:rPr kumimoji="0" lang="ru-BY" altLang="ru-BY" sz="1800" b="0" i="0" u="none" strike="noStrike" cap="none" normalizeH="0" baseline="0" dirty="0">
                <a:ln>
                  <a:noFill/>
                </a:ln>
                <a:solidFill>
                  <a:srgbClr val="000000"/>
                </a:solidFill>
                <a:effectLst/>
                <a:latin typeface="Verdana" panose="020B0604030504040204" pitchFamily="34" charset="0"/>
              </a:rPr>
              <a:t>- </a:t>
            </a:r>
            <a:r>
              <a:rPr kumimoji="0" lang="ru-BY" altLang="ru-BY" sz="1800" b="0" i="0" u="none" strike="noStrike" cap="none" normalizeH="0" baseline="0" dirty="0" err="1">
                <a:ln>
                  <a:noFill/>
                </a:ln>
                <a:solidFill>
                  <a:srgbClr val="000000"/>
                </a:solidFill>
                <a:effectLst/>
                <a:latin typeface="Verdana" panose="020B0604030504040204" pitchFamily="34" charset="0"/>
              </a:rPr>
              <a:t>float</a:t>
            </a:r>
            <a:r>
              <a:rPr kumimoji="0" lang="ru-BY" altLang="ru-BY" sz="1800" b="0" i="0" u="none" strike="noStrike" cap="none" normalizeH="0" baseline="0" dirty="0">
                <a:ln>
                  <a:noFill/>
                </a:ln>
                <a:solidFill>
                  <a:srgbClr val="000000"/>
                </a:solidFill>
                <a:effectLst/>
                <a:latin typeface="Verdana" panose="020B0604030504040204" pitchFamily="34" charset="0"/>
              </a:rPr>
              <a:t> (числа с плавающей точкой или '</a:t>
            </a:r>
            <a:r>
              <a:rPr kumimoji="0" lang="ru-BY" altLang="ru-BY" sz="1800" b="0" i="0" u="none" strike="noStrike" cap="none" normalizeH="0" baseline="0" dirty="0" err="1">
                <a:ln>
                  <a:noFill/>
                </a:ln>
                <a:solidFill>
                  <a:srgbClr val="000000"/>
                </a:solidFill>
                <a:effectLst/>
                <a:latin typeface="Verdana" panose="020B0604030504040204" pitchFamily="34" charset="0"/>
              </a:rPr>
              <a:t>double</a:t>
            </a:r>
            <a:r>
              <a:rPr kumimoji="0" lang="ru-BY" altLang="ru-BY" sz="1800" b="0" i="0" u="none" strike="noStrike" cap="none" normalizeH="0" baseline="0" dirty="0">
                <a:ln>
                  <a:noFill/>
                </a:ln>
                <a:solidFill>
                  <a:srgbClr val="000000"/>
                </a:solidFill>
                <a:effectLst/>
                <a:latin typeface="Verdana" panose="020B0604030504040204" pitchFamily="34" charset="0"/>
              </a:rPr>
              <a:t>')</a:t>
            </a:r>
            <a:br>
              <a:rPr kumimoji="0" lang="ru-BY" altLang="ru-BY" sz="1800" b="0" i="0" u="none" strike="noStrike" cap="none" normalizeH="0" baseline="0" dirty="0">
                <a:ln>
                  <a:noFill/>
                </a:ln>
                <a:solidFill>
                  <a:srgbClr val="000000"/>
                </a:solidFill>
                <a:effectLst/>
                <a:latin typeface="Verdana" panose="020B0604030504040204" pitchFamily="34" charset="0"/>
              </a:rPr>
            </a:br>
            <a:r>
              <a:rPr kumimoji="0" lang="ru-BY" altLang="ru-BY" sz="1800" b="0" i="0" u="none" strike="noStrike" cap="none" normalizeH="0" baseline="0" dirty="0">
                <a:ln>
                  <a:noFill/>
                </a:ln>
                <a:solidFill>
                  <a:srgbClr val="000000"/>
                </a:solidFill>
                <a:effectLst/>
                <a:latin typeface="Verdana" panose="020B0604030504040204" pitchFamily="34" charset="0"/>
              </a:rPr>
              <a:t>- </a:t>
            </a:r>
            <a:r>
              <a:rPr kumimoji="0" lang="ru-BY" altLang="ru-BY" sz="1800" b="0" i="0" u="none" strike="noStrike" cap="none" normalizeH="0" baseline="0" dirty="0" err="1">
                <a:ln>
                  <a:noFill/>
                </a:ln>
                <a:solidFill>
                  <a:srgbClr val="000000"/>
                </a:solidFill>
                <a:effectLst/>
                <a:latin typeface="Verdana" panose="020B0604030504040204" pitchFamily="34" charset="0"/>
              </a:rPr>
              <a:t>string</a:t>
            </a:r>
            <a:r>
              <a:rPr kumimoji="0" lang="ru-BY" altLang="ru-BY" sz="1800" b="0" i="0" u="none" strike="noStrike" cap="none" normalizeH="0" baseline="0" dirty="0">
                <a:ln>
                  <a:noFill/>
                </a:ln>
                <a:solidFill>
                  <a:srgbClr val="000000"/>
                </a:solidFill>
                <a:effectLst/>
                <a:latin typeface="Verdana" panose="020B0604030504040204" pitchFamily="34" charset="0"/>
              </a:rPr>
              <a:t> (строки)</a:t>
            </a:r>
            <a:endParaRPr kumimoji="0" lang="ru-BY" altLang="ru-BY"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800" b="0" i="0" u="none" strike="noStrike" cap="none" normalizeH="0" baseline="0" dirty="0">
                <a:ln>
                  <a:noFill/>
                </a:ln>
                <a:solidFill>
                  <a:srgbClr val="000000"/>
                </a:solidFill>
                <a:effectLst/>
                <a:latin typeface="Verdana" panose="020B0604030504040204" pitchFamily="34" charset="0"/>
              </a:rPr>
              <a:t>Два смешанных типа:</a:t>
            </a:r>
            <a:endParaRPr kumimoji="0" lang="ru-BY" altLang="ru-BY"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800" b="0" i="0" u="none" strike="noStrike" cap="none" normalizeH="0" baseline="0" dirty="0">
                <a:ln>
                  <a:noFill/>
                </a:ln>
                <a:solidFill>
                  <a:srgbClr val="000000"/>
                </a:solidFill>
                <a:effectLst/>
                <a:latin typeface="Verdana" panose="020B0604030504040204" pitchFamily="34" charset="0"/>
              </a:rPr>
              <a:t>- </a:t>
            </a:r>
            <a:r>
              <a:rPr kumimoji="0" lang="ru-BY" altLang="ru-BY" sz="1800" b="0" i="0" u="none" strike="noStrike" cap="none" normalizeH="0" baseline="0" dirty="0" err="1">
                <a:ln>
                  <a:noFill/>
                </a:ln>
                <a:solidFill>
                  <a:srgbClr val="000000"/>
                </a:solidFill>
                <a:effectLst/>
                <a:latin typeface="Verdana" panose="020B0604030504040204" pitchFamily="34" charset="0"/>
              </a:rPr>
              <a:t>array</a:t>
            </a:r>
            <a:r>
              <a:rPr kumimoji="0" lang="ru-BY" altLang="ru-BY" sz="1800" b="0" i="0" u="none" strike="noStrike" cap="none" normalizeH="0" baseline="0" dirty="0">
                <a:ln>
                  <a:noFill/>
                </a:ln>
                <a:solidFill>
                  <a:srgbClr val="000000"/>
                </a:solidFill>
                <a:effectLst/>
                <a:latin typeface="Verdana" panose="020B0604030504040204" pitchFamily="34" charset="0"/>
              </a:rPr>
              <a:t> (массивы)</a:t>
            </a:r>
            <a:br>
              <a:rPr kumimoji="0" lang="ru-BY" altLang="ru-BY" sz="1800" b="0" i="0" u="none" strike="noStrike" cap="none" normalizeH="0" baseline="0" dirty="0">
                <a:ln>
                  <a:noFill/>
                </a:ln>
                <a:solidFill>
                  <a:srgbClr val="000000"/>
                </a:solidFill>
                <a:effectLst/>
                <a:latin typeface="Verdana" panose="020B0604030504040204" pitchFamily="34" charset="0"/>
              </a:rPr>
            </a:br>
            <a:r>
              <a:rPr kumimoji="0" lang="ru-BY" altLang="ru-BY" sz="1800" b="0" i="0" u="none" strike="noStrike" cap="none" normalizeH="0" baseline="0" dirty="0">
                <a:ln>
                  <a:noFill/>
                </a:ln>
                <a:solidFill>
                  <a:srgbClr val="000000"/>
                </a:solidFill>
                <a:effectLst/>
                <a:latin typeface="Verdana" panose="020B0604030504040204" pitchFamily="34" charset="0"/>
              </a:rPr>
              <a:t>- </a:t>
            </a:r>
            <a:r>
              <a:rPr kumimoji="0" lang="ru-BY" altLang="ru-BY" sz="1800" b="0" i="0" u="none" strike="noStrike" cap="none" normalizeH="0" baseline="0" dirty="0" err="1">
                <a:ln>
                  <a:noFill/>
                </a:ln>
                <a:solidFill>
                  <a:srgbClr val="000000"/>
                </a:solidFill>
                <a:effectLst/>
                <a:latin typeface="Verdana" panose="020B0604030504040204" pitchFamily="34" charset="0"/>
              </a:rPr>
              <a:t>object</a:t>
            </a:r>
            <a:r>
              <a:rPr kumimoji="0" lang="ru-BY" altLang="ru-BY" sz="1800" b="0" i="0" u="none" strike="noStrike" cap="none" normalizeH="0" baseline="0" dirty="0">
                <a:ln>
                  <a:noFill/>
                </a:ln>
                <a:solidFill>
                  <a:srgbClr val="000000"/>
                </a:solidFill>
                <a:effectLst/>
                <a:latin typeface="Verdana" panose="020B0604030504040204" pitchFamily="34" charset="0"/>
              </a:rPr>
              <a:t> (объекты)</a:t>
            </a:r>
            <a:endParaRPr kumimoji="0" lang="ru-BY" altLang="ru-BY"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800" b="0" i="0" u="none" strike="noStrike" cap="none" normalizeH="0" baseline="0" dirty="0">
                <a:ln>
                  <a:noFill/>
                </a:ln>
                <a:solidFill>
                  <a:srgbClr val="000000"/>
                </a:solidFill>
                <a:effectLst/>
                <a:latin typeface="Verdana" panose="020B0604030504040204" pitchFamily="34" charset="0"/>
              </a:rPr>
              <a:t>И два специальных типа:</a:t>
            </a:r>
            <a:endParaRPr kumimoji="0" lang="ru-BY" altLang="ru-BY"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800" b="0" i="0" u="none" strike="noStrike" cap="none" normalizeH="0" baseline="0" dirty="0" err="1">
                <a:ln>
                  <a:noFill/>
                </a:ln>
                <a:solidFill>
                  <a:srgbClr val="000000"/>
                </a:solidFill>
                <a:effectLst/>
                <a:latin typeface="Verdana" panose="020B0604030504040204" pitchFamily="34" charset="0"/>
              </a:rPr>
              <a:t>resource</a:t>
            </a:r>
            <a:r>
              <a:rPr kumimoji="0" lang="ru-BY" altLang="ru-BY" sz="1800" b="0" i="0" u="none" strike="noStrike" cap="none" normalizeH="0" baseline="0" dirty="0">
                <a:ln>
                  <a:noFill/>
                </a:ln>
                <a:solidFill>
                  <a:srgbClr val="000000"/>
                </a:solidFill>
                <a:effectLst/>
                <a:latin typeface="Verdana" panose="020B0604030504040204" pitchFamily="34" charset="0"/>
              </a:rPr>
              <a:t> (ресурсы)</a:t>
            </a:r>
            <a:br>
              <a:rPr kumimoji="0" lang="ru-BY" altLang="ru-BY" sz="1800" b="0" i="0" u="none" strike="noStrike" cap="none" normalizeH="0" baseline="0" dirty="0">
                <a:ln>
                  <a:noFill/>
                </a:ln>
                <a:solidFill>
                  <a:srgbClr val="000000"/>
                </a:solidFill>
                <a:effectLst/>
                <a:latin typeface="Verdana" panose="020B0604030504040204" pitchFamily="34" charset="0"/>
              </a:rPr>
            </a:br>
            <a:r>
              <a:rPr kumimoji="0" lang="ru-BY" altLang="ru-BY" sz="1800" b="0" i="0" u="none" strike="noStrike" cap="none" normalizeH="0" baseline="0" dirty="0">
                <a:ln>
                  <a:noFill/>
                </a:ln>
                <a:solidFill>
                  <a:srgbClr val="000000"/>
                </a:solidFill>
                <a:effectLst/>
                <a:latin typeface="Verdana" panose="020B0604030504040204" pitchFamily="34" charset="0"/>
              </a:rPr>
              <a:t>NULL ("пустые")</a:t>
            </a:r>
            <a:endParaRPr kumimoji="0" lang="ru-BY" altLang="ru-BY"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800" b="0" i="0" u="none" strike="noStrike" cap="none" normalizeH="0" baseline="0" dirty="0">
                <a:ln>
                  <a:noFill/>
                </a:ln>
                <a:solidFill>
                  <a:srgbClr val="000000"/>
                </a:solidFill>
                <a:effectLst/>
                <a:latin typeface="Verdana" panose="020B0604030504040204" pitchFamily="34" charset="0"/>
              </a:rPr>
              <a:t>Существуют также несколько </a:t>
            </a:r>
            <a:r>
              <a:rPr kumimoji="0" lang="ru-BY" altLang="ru-BY" sz="1800" b="0" i="0" u="none" strike="noStrike" cap="none" normalizeH="0" baseline="0" dirty="0" err="1">
                <a:ln>
                  <a:noFill/>
                </a:ln>
                <a:solidFill>
                  <a:srgbClr val="000000"/>
                </a:solidFill>
                <a:effectLst/>
                <a:latin typeface="Verdana" panose="020B0604030504040204" pitchFamily="34" charset="0"/>
              </a:rPr>
              <a:t>псевдотипов</a:t>
            </a:r>
            <a:r>
              <a:rPr kumimoji="0" lang="ru-BY" altLang="ru-BY" sz="1800" b="0" i="0" u="none" strike="noStrike" cap="none" normalizeH="0" baseline="0" dirty="0">
                <a:ln>
                  <a:noFill/>
                </a:ln>
                <a:solidFill>
                  <a:srgbClr val="000000"/>
                </a:solidFill>
                <a:effectLst/>
                <a:latin typeface="Verdana" panose="020B0604030504040204" pitchFamily="34" charset="0"/>
              </a:rPr>
              <a:t>:</a:t>
            </a:r>
            <a:endParaRPr kumimoji="0" lang="ru-BY" altLang="ru-BY"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800" b="0" i="0" u="none" strike="noStrike" cap="none" normalizeH="0" baseline="0" dirty="0">
                <a:ln>
                  <a:noFill/>
                </a:ln>
                <a:solidFill>
                  <a:srgbClr val="000000"/>
                </a:solidFill>
                <a:effectLst/>
                <a:latin typeface="Verdana" panose="020B0604030504040204" pitchFamily="34" charset="0"/>
              </a:rPr>
              <a:t>- </a:t>
            </a:r>
            <a:r>
              <a:rPr kumimoji="0" lang="ru-BY" altLang="ru-BY" sz="1800" b="0" i="0" u="none" strike="noStrike" cap="none" normalizeH="0" baseline="0" dirty="0" err="1">
                <a:ln>
                  <a:noFill/>
                </a:ln>
                <a:solidFill>
                  <a:srgbClr val="000000"/>
                </a:solidFill>
                <a:effectLst/>
                <a:latin typeface="Verdana" panose="020B0604030504040204" pitchFamily="34" charset="0"/>
              </a:rPr>
              <a:t>mixed</a:t>
            </a:r>
            <a:r>
              <a:rPr kumimoji="0" lang="ru-BY" altLang="ru-BY" sz="1800" b="0" i="0" u="none" strike="noStrike" cap="none" normalizeH="0" baseline="0" dirty="0">
                <a:ln>
                  <a:noFill/>
                </a:ln>
                <a:solidFill>
                  <a:srgbClr val="000000"/>
                </a:solidFill>
                <a:effectLst/>
                <a:latin typeface="Verdana" panose="020B0604030504040204" pitchFamily="34" charset="0"/>
              </a:rPr>
              <a:t> (смешанные)</a:t>
            </a:r>
            <a:br>
              <a:rPr kumimoji="0" lang="ru-BY" altLang="ru-BY" sz="1800" b="0" i="0" u="none" strike="noStrike" cap="none" normalizeH="0" baseline="0" dirty="0">
                <a:ln>
                  <a:noFill/>
                </a:ln>
                <a:solidFill>
                  <a:srgbClr val="000000"/>
                </a:solidFill>
                <a:effectLst/>
                <a:latin typeface="Verdana" panose="020B0604030504040204" pitchFamily="34" charset="0"/>
              </a:rPr>
            </a:br>
            <a:r>
              <a:rPr kumimoji="0" lang="ru-BY" altLang="ru-BY" sz="1800" b="0" i="0" u="none" strike="noStrike" cap="none" normalizeH="0" baseline="0" dirty="0">
                <a:ln>
                  <a:noFill/>
                </a:ln>
                <a:solidFill>
                  <a:srgbClr val="000000"/>
                </a:solidFill>
                <a:effectLst/>
                <a:latin typeface="Verdana" panose="020B0604030504040204" pitchFamily="34" charset="0"/>
              </a:rPr>
              <a:t>- </a:t>
            </a:r>
            <a:r>
              <a:rPr kumimoji="0" lang="ru-BY" altLang="ru-BY" sz="1800" b="0" i="0" u="none" strike="noStrike" cap="none" normalizeH="0" baseline="0" dirty="0" err="1">
                <a:ln>
                  <a:noFill/>
                </a:ln>
                <a:solidFill>
                  <a:srgbClr val="000000"/>
                </a:solidFill>
                <a:effectLst/>
                <a:latin typeface="Verdana" panose="020B0604030504040204" pitchFamily="34" charset="0"/>
              </a:rPr>
              <a:t>number</a:t>
            </a:r>
            <a:r>
              <a:rPr kumimoji="0" lang="ru-BY" altLang="ru-BY" sz="1800" b="0" i="0" u="none" strike="noStrike" cap="none" normalizeH="0" baseline="0" dirty="0">
                <a:ln>
                  <a:noFill/>
                </a:ln>
                <a:solidFill>
                  <a:srgbClr val="000000"/>
                </a:solidFill>
                <a:effectLst/>
                <a:latin typeface="Verdana" panose="020B0604030504040204" pitchFamily="34" charset="0"/>
              </a:rPr>
              <a:t> (числа)</a:t>
            </a:r>
            <a:br>
              <a:rPr kumimoji="0" lang="ru-BY" altLang="ru-BY" sz="1800" b="0" i="0" u="none" strike="noStrike" cap="none" normalizeH="0" baseline="0" dirty="0">
                <a:ln>
                  <a:noFill/>
                </a:ln>
                <a:solidFill>
                  <a:srgbClr val="000000"/>
                </a:solidFill>
                <a:effectLst/>
                <a:latin typeface="Verdana" panose="020B0604030504040204" pitchFamily="34" charset="0"/>
              </a:rPr>
            </a:br>
            <a:r>
              <a:rPr kumimoji="0" lang="ru-BY" altLang="ru-BY" sz="1800" b="0" i="0" u="none" strike="noStrike" cap="none" normalizeH="0" baseline="0" dirty="0">
                <a:ln>
                  <a:noFill/>
                </a:ln>
                <a:solidFill>
                  <a:srgbClr val="000000"/>
                </a:solidFill>
                <a:effectLst/>
                <a:latin typeface="Verdana" panose="020B0604030504040204" pitchFamily="34" charset="0"/>
              </a:rPr>
              <a:t>- </a:t>
            </a:r>
            <a:r>
              <a:rPr kumimoji="0" lang="ru-BY" altLang="ru-BY" sz="1800" b="0" i="0" u="none" strike="noStrike" cap="none" normalizeH="0" baseline="0" dirty="0" err="1">
                <a:ln>
                  <a:noFill/>
                </a:ln>
                <a:solidFill>
                  <a:srgbClr val="000000"/>
                </a:solidFill>
                <a:effectLst/>
                <a:latin typeface="Verdana" panose="020B0604030504040204" pitchFamily="34" charset="0"/>
              </a:rPr>
              <a:t>callback</a:t>
            </a:r>
            <a:r>
              <a:rPr kumimoji="0" lang="ru-BY" altLang="ru-BY" sz="1800" b="0" i="0" u="none" strike="noStrike" cap="none" normalizeH="0" baseline="0" dirty="0">
                <a:ln>
                  <a:noFill/>
                </a:ln>
                <a:solidFill>
                  <a:srgbClr val="000000"/>
                </a:solidFill>
                <a:effectLst/>
                <a:latin typeface="Verdana" panose="020B0604030504040204" pitchFamily="34" charset="0"/>
              </a:rPr>
              <a:t> (обратного вызова)</a:t>
            </a:r>
            <a:endParaRPr kumimoji="0" lang="ru-BY" altLang="ru-BY"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89852322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165D22DB-18E3-4C14-8EFB-6758AD957BF3}"/>
              </a:ext>
            </a:extLst>
          </p:cNvPr>
          <p:cNvSpPr/>
          <p:nvPr/>
        </p:nvSpPr>
        <p:spPr>
          <a:xfrm>
            <a:off x="129396" y="116231"/>
            <a:ext cx="11347901" cy="1122871"/>
          </a:xfrm>
          <a:prstGeom prst="rect">
            <a:avLst/>
          </a:prstGeom>
        </p:spPr>
        <p:txBody>
          <a:bodyPr wrap="square">
            <a:spAutoFit/>
          </a:bodyPr>
          <a:lstStyle/>
          <a:p>
            <a:pPr lvl="0" algn="just">
              <a:lnSpc>
                <a:spcPct val="107000"/>
              </a:lnSpc>
              <a:spcAft>
                <a:spcPts val="800"/>
              </a:spcAft>
            </a:pPr>
            <a:r>
              <a:rPr lang="ru-RU" sz="3200" b="1" i="1" dirty="0">
                <a:solidFill>
                  <a:srgbClr val="FF0000"/>
                </a:solidFill>
                <a:latin typeface="+mj-lt"/>
                <a:ea typeface="Calibri" panose="020F0502020204030204" pitchFamily="34" charset="0"/>
                <a:cs typeface="Times New Roman" panose="02020603050405020304" pitchFamily="18" charset="0"/>
              </a:rPr>
              <a:t>55)	Описать способ возвращения ссылки на переменную в языке PHP</a:t>
            </a:r>
          </a:p>
        </p:txBody>
      </p:sp>
      <p:sp>
        <p:nvSpPr>
          <p:cNvPr id="3" name="Rectangle 1">
            <a:extLst>
              <a:ext uri="{FF2B5EF4-FFF2-40B4-BE49-F238E27FC236}">
                <a16:creationId xmlns:a16="http://schemas.microsoft.com/office/drawing/2014/main" id="{2B3B819B-195B-4F35-9759-3FB7E505E4C7}"/>
              </a:ext>
            </a:extLst>
          </p:cNvPr>
          <p:cNvSpPr>
            <a:spLocks noChangeArrowheads="1"/>
          </p:cNvSpPr>
          <p:nvPr/>
        </p:nvSpPr>
        <p:spPr bwMode="auto">
          <a:xfrm>
            <a:off x="129396" y="1208324"/>
            <a:ext cx="11933208" cy="50321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212529"/>
                </a:solidFill>
                <a:effectLst/>
                <a:latin typeface="Onest"/>
              </a:rPr>
              <a:t>Ссылки в PHP — это средство доступа к содержимому одной переменной под разными именами.</a:t>
            </a:r>
            <a:endParaRPr kumimoji="0" lang="ru-BY" altLang="ru-BY"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212529"/>
                </a:solidFill>
                <a:effectLst/>
                <a:latin typeface="Onest"/>
              </a:rPr>
              <a:t>Без ссылок:</a:t>
            </a:r>
            <a:endParaRPr kumimoji="0" lang="ru-BY" altLang="ru-BY" b="1" i="0" u="none" strike="noStrike" cap="none" normalizeH="0" baseline="0" dirty="0">
              <a:ln>
                <a:noFill/>
              </a:ln>
              <a:solidFill>
                <a:srgbClr val="999999"/>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BY" b="1" i="0" u="none" strike="noStrike" cap="none" normalizeH="0" baseline="0" dirty="0">
                <a:ln>
                  <a:noFill/>
                </a:ln>
                <a:solidFill>
                  <a:srgbClr val="999999"/>
                </a:solidFill>
                <a:effectLst/>
                <a:latin typeface="var(--bs-font-monospace)"/>
              </a:rPr>
              <a:t>	</a:t>
            </a:r>
            <a:r>
              <a:rPr kumimoji="0" lang="ru-BY" altLang="ru-BY" b="1" i="0" u="none" strike="noStrike" cap="none" normalizeH="0" baseline="0" dirty="0">
                <a:ln>
                  <a:noFill/>
                </a:ln>
                <a:solidFill>
                  <a:srgbClr val="999999"/>
                </a:solidFill>
                <a:effectLst/>
                <a:latin typeface="var(--bs-font-monospace)"/>
              </a:rPr>
              <a:t>&lt;?</a:t>
            </a:r>
            <a:r>
              <a:rPr kumimoji="0" lang="ru-BY" altLang="ru-BY" b="1" i="0" u="none" strike="noStrike" cap="none" normalizeH="0" baseline="0" dirty="0" err="1">
                <a:ln>
                  <a:noFill/>
                </a:ln>
                <a:solidFill>
                  <a:srgbClr val="999999"/>
                </a:solidFill>
                <a:effectLst/>
                <a:latin typeface="var(--bs-font-monospace)"/>
              </a:rPr>
              <a:t>php</a:t>
            </a:r>
            <a:r>
              <a:rPr kumimoji="0" lang="ru-BY" altLang="ru-BY" b="0" i="0" u="none" strike="noStrike" cap="none" normalizeH="0" baseline="0" dirty="0">
                <a:ln>
                  <a:noFill/>
                </a:ln>
                <a:solidFill>
                  <a:srgbClr val="24292E"/>
                </a:solidFill>
                <a:effectLst/>
                <a:latin typeface="var(--bs-font-monospace)"/>
              </a:rPr>
              <a:t> </a:t>
            </a:r>
            <a:endParaRPr kumimoji="0" lang="en-US" altLang="ru-BY" b="0" i="0" u="none" strike="noStrike" cap="none" normalizeH="0" baseline="0" dirty="0">
              <a:ln>
                <a:noFill/>
              </a:ln>
              <a:solidFill>
                <a:srgbClr val="24292E"/>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BY" b="0" i="0" u="none" strike="noStrike" cap="none" normalizeH="0" baseline="0" dirty="0">
                <a:ln>
                  <a:noFill/>
                </a:ln>
                <a:solidFill>
                  <a:srgbClr val="008080"/>
                </a:solidFill>
                <a:effectLst/>
                <a:latin typeface="var(--bs-font-monospace)"/>
              </a:rPr>
              <a:t>	</a:t>
            </a:r>
            <a:r>
              <a:rPr kumimoji="0" lang="ru-BY" altLang="ru-BY" b="0" i="0" u="none" strike="noStrike" cap="none" normalizeH="0" baseline="0" dirty="0">
                <a:ln>
                  <a:noFill/>
                </a:ln>
                <a:solidFill>
                  <a:srgbClr val="008080"/>
                </a:solidFill>
                <a:effectLst/>
                <a:latin typeface="var(--bs-font-monospace)"/>
              </a:rPr>
              <a:t>$a</a:t>
            </a:r>
            <a:r>
              <a:rPr kumimoji="0" lang="ru-BY" altLang="ru-BY" b="0" i="0" u="none" strike="noStrike" cap="none" normalizeH="0" baseline="0" dirty="0">
                <a:ln>
                  <a:noFill/>
                </a:ln>
                <a:solidFill>
                  <a:srgbClr val="24292E"/>
                </a:solidFill>
                <a:effectLst/>
                <a:latin typeface="var(--bs-font-monospace)"/>
              </a:rPr>
              <a:t> </a:t>
            </a:r>
            <a:r>
              <a:rPr kumimoji="0" lang="ru-BY" altLang="ru-BY" b="1" i="0" u="none" strike="noStrike" cap="none" normalizeH="0" baseline="0" dirty="0">
                <a:ln>
                  <a:noFill/>
                </a:ln>
                <a:solidFill>
                  <a:srgbClr val="000000"/>
                </a:solidFill>
                <a:effectLst/>
                <a:latin typeface="var(--bs-font-monospace)"/>
              </a:rPr>
              <a:t>=</a:t>
            </a:r>
            <a:r>
              <a:rPr kumimoji="0" lang="ru-BY" altLang="ru-BY" b="0" i="0" u="none" strike="noStrike" cap="none" normalizeH="0" baseline="0" dirty="0">
                <a:ln>
                  <a:noFill/>
                </a:ln>
                <a:solidFill>
                  <a:srgbClr val="24292E"/>
                </a:solidFill>
                <a:effectLst/>
                <a:latin typeface="var(--bs-font-monospace)"/>
              </a:rPr>
              <a:t> </a:t>
            </a:r>
            <a:r>
              <a:rPr kumimoji="0" lang="ru-BY" altLang="ru-BY" b="0" i="0" u="none" strike="noStrike" cap="none" normalizeH="0" baseline="0" dirty="0">
                <a:ln>
                  <a:noFill/>
                </a:ln>
                <a:solidFill>
                  <a:srgbClr val="009999"/>
                </a:solidFill>
                <a:effectLst/>
                <a:latin typeface="var(--bs-font-monospace)"/>
              </a:rPr>
              <a:t>5</a:t>
            </a:r>
            <a:r>
              <a:rPr kumimoji="0" lang="ru-BY" altLang="ru-BY" b="0" i="0" u="none" strike="noStrike" cap="none" normalizeH="0" baseline="0" dirty="0">
                <a:ln>
                  <a:noFill/>
                </a:ln>
                <a:solidFill>
                  <a:srgbClr val="24292E"/>
                </a:solidFill>
                <a:effectLst/>
                <a:latin typeface="var(--bs-font-monospace)"/>
              </a:rPr>
              <a:t>; </a:t>
            </a:r>
            <a:endParaRPr kumimoji="0" lang="en-US" altLang="ru-BY" b="0" i="0" u="none" strike="noStrike" cap="none" normalizeH="0" baseline="0" dirty="0">
              <a:ln>
                <a:noFill/>
              </a:ln>
              <a:solidFill>
                <a:srgbClr val="24292E"/>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BY" b="0" i="0" u="none" strike="noStrike" cap="none" normalizeH="0" baseline="0" dirty="0">
                <a:ln>
                  <a:noFill/>
                </a:ln>
                <a:solidFill>
                  <a:srgbClr val="008080"/>
                </a:solidFill>
                <a:effectLst/>
                <a:latin typeface="var(--bs-font-monospace)"/>
              </a:rPr>
              <a:t>	</a:t>
            </a:r>
            <a:r>
              <a:rPr kumimoji="0" lang="ru-BY" altLang="ru-BY" b="0" i="0" u="none" strike="noStrike" cap="none" normalizeH="0" baseline="0" dirty="0">
                <a:ln>
                  <a:noFill/>
                </a:ln>
                <a:solidFill>
                  <a:srgbClr val="008080"/>
                </a:solidFill>
                <a:effectLst/>
                <a:latin typeface="var(--bs-font-monospace)"/>
              </a:rPr>
              <a:t>$b</a:t>
            </a:r>
            <a:r>
              <a:rPr kumimoji="0" lang="ru-BY" altLang="ru-BY" b="0" i="0" u="none" strike="noStrike" cap="none" normalizeH="0" baseline="0" dirty="0">
                <a:ln>
                  <a:noFill/>
                </a:ln>
                <a:solidFill>
                  <a:srgbClr val="24292E"/>
                </a:solidFill>
                <a:effectLst/>
                <a:latin typeface="var(--bs-font-monospace)"/>
              </a:rPr>
              <a:t> </a:t>
            </a:r>
            <a:r>
              <a:rPr kumimoji="0" lang="ru-BY" altLang="ru-BY" b="1" i="0" u="none" strike="noStrike" cap="none" normalizeH="0" baseline="0" dirty="0">
                <a:ln>
                  <a:noFill/>
                </a:ln>
                <a:solidFill>
                  <a:srgbClr val="000000"/>
                </a:solidFill>
                <a:effectLst/>
                <a:latin typeface="var(--bs-font-monospace)"/>
              </a:rPr>
              <a:t>=</a:t>
            </a:r>
            <a:r>
              <a:rPr kumimoji="0" lang="ru-BY" altLang="ru-BY" b="0" i="0" u="none" strike="noStrike" cap="none" normalizeH="0" baseline="0" dirty="0">
                <a:ln>
                  <a:noFill/>
                </a:ln>
                <a:solidFill>
                  <a:srgbClr val="24292E"/>
                </a:solidFill>
                <a:effectLst/>
                <a:latin typeface="var(--bs-font-monospace)"/>
              </a:rPr>
              <a:t> </a:t>
            </a:r>
            <a:r>
              <a:rPr kumimoji="0" lang="ru-BY" altLang="ru-BY" b="0" i="0" u="none" strike="noStrike" cap="none" normalizeH="0" baseline="0" dirty="0">
                <a:ln>
                  <a:noFill/>
                </a:ln>
                <a:solidFill>
                  <a:srgbClr val="008080"/>
                </a:solidFill>
                <a:effectLst/>
                <a:latin typeface="var(--bs-font-monospace)"/>
              </a:rPr>
              <a:t>$a</a:t>
            </a:r>
            <a:r>
              <a:rPr kumimoji="0" lang="ru-BY" altLang="ru-BY" b="0" i="0" u="none" strike="noStrike" cap="none" normalizeH="0" baseline="0" dirty="0">
                <a:ln>
                  <a:noFill/>
                </a:ln>
                <a:solidFill>
                  <a:srgbClr val="24292E"/>
                </a:solidFill>
                <a:effectLst/>
                <a:latin typeface="var(--bs-font-monospace)"/>
              </a:rPr>
              <a:t>; </a:t>
            </a:r>
            <a:endParaRPr kumimoji="0" lang="en-US" altLang="ru-BY" b="0" i="0" u="none" strike="noStrike" cap="none" normalizeH="0" baseline="0" dirty="0">
              <a:ln>
                <a:noFill/>
              </a:ln>
              <a:solidFill>
                <a:srgbClr val="24292E"/>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BY" b="0" i="0" u="none" strike="noStrike" cap="none" normalizeH="0" baseline="0" dirty="0">
                <a:ln>
                  <a:noFill/>
                </a:ln>
                <a:solidFill>
                  <a:srgbClr val="008080"/>
                </a:solidFill>
                <a:effectLst/>
                <a:latin typeface="var(--bs-font-monospace)"/>
              </a:rPr>
              <a:t>	</a:t>
            </a:r>
            <a:r>
              <a:rPr kumimoji="0" lang="ru-BY" altLang="ru-BY" b="0" i="0" u="none" strike="noStrike" cap="none" normalizeH="0" baseline="0" dirty="0">
                <a:ln>
                  <a:noFill/>
                </a:ln>
                <a:solidFill>
                  <a:srgbClr val="008080"/>
                </a:solidFill>
                <a:effectLst/>
                <a:latin typeface="var(--bs-font-monospace)"/>
              </a:rPr>
              <a:t>$a</a:t>
            </a:r>
            <a:r>
              <a:rPr kumimoji="0" lang="ru-BY" altLang="ru-BY" b="0" i="0" u="none" strike="noStrike" cap="none" normalizeH="0" baseline="0" dirty="0">
                <a:ln>
                  <a:noFill/>
                </a:ln>
                <a:solidFill>
                  <a:srgbClr val="24292E"/>
                </a:solidFill>
                <a:effectLst/>
                <a:latin typeface="var(--bs-font-monospace)"/>
              </a:rPr>
              <a:t> </a:t>
            </a:r>
            <a:r>
              <a:rPr kumimoji="0" lang="ru-BY" altLang="ru-BY" b="1" i="0" u="none" strike="noStrike" cap="none" normalizeH="0" baseline="0" dirty="0">
                <a:ln>
                  <a:noFill/>
                </a:ln>
                <a:solidFill>
                  <a:srgbClr val="000000"/>
                </a:solidFill>
                <a:effectLst/>
                <a:latin typeface="var(--bs-font-monospace)"/>
              </a:rPr>
              <a:t>=</a:t>
            </a:r>
            <a:r>
              <a:rPr kumimoji="0" lang="ru-BY" altLang="ru-BY" b="0" i="0" u="none" strike="noStrike" cap="none" normalizeH="0" baseline="0" dirty="0">
                <a:ln>
                  <a:noFill/>
                </a:ln>
                <a:solidFill>
                  <a:srgbClr val="24292E"/>
                </a:solidFill>
                <a:effectLst/>
                <a:latin typeface="var(--bs-font-monospace)"/>
              </a:rPr>
              <a:t> </a:t>
            </a:r>
            <a:r>
              <a:rPr kumimoji="0" lang="ru-BY" altLang="ru-BY" b="0" i="0" u="none" strike="noStrike" cap="none" normalizeH="0" baseline="0" dirty="0">
                <a:ln>
                  <a:noFill/>
                </a:ln>
                <a:solidFill>
                  <a:srgbClr val="009999"/>
                </a:solidFill>
                <a:effectLst/>
                <a:latin typeface="var(--bs-font-monospace)"/>
              </a:rPr>
              <a:t>3</a:t>
            </a:r>
            <a:r>
              <a:rPr kumimoji="0" lang="ru-BY" altLang="ru-BY" b="0" i="0" u="none" strike="noStrike" cap="none" normalizeH="0" baseline="0" dirty="0">
                <a:ln>
                  <a:noFill/>
                </a:ln>
                <a:solidFill>
                  <a:srgbClr val="24292E"/>
                </a:solidFill>
                <a:effectLst/>
                <a:latin typeface="var(--bs-font-monospace)"/>
              </a:rPr>
              <a:t>; </a:t>
            </a:r>
            <a:endParaRPr kumimoji="0" lang="en-US" altLang="ru-BY" b="0" i="0" u="none" strike="noStrike" cap="none" normalizeH="0" baseline="0" dirty="0">
              <a:ln>
                <a:noFill/>
              </a:ln>
              <a:solidFill>
                <a:srgbClr val="24292E"/>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BY" b="1" i="0" u="none" strike="noStrike" cap="none" normalizeH="0" baseline="0" dirty="0">
                <a:ln>
                  <a:noFill/>
                </a:ln>
                <a:solidFill>
                  <a:srgbClr val="000000"/>
                </a:solidFill>
                <a:effectLst/>
                <a:latin typeface="var(--bs-font-monospace)"/>
              </a:rPr>
              <a:t>	</a:t>
            </a:r>
            <a:r>
              <a:rPr kumimoji="0" lang="ru-BY" altLang="ru-BY" b="1" i="0" u="none" strike="noStrike" cap="none" normalizeH="0" baseline="0" dirty="0" err="1">
                <a:ln>
                  <a:noFill/>
                </a:ln>
                <a:solidFill>
                  <a:srgbClr val="000000"/>
                </a:solidFill>
                <a:effectLst/>
                <a:latin typeface="var(--bs-font-monospace)"/>
              </a:rPr>
              <a:t>echo</a:t>
            </a:r>
            <a:r>
              <a:rPr kumimoji="0" lang="ru-BY" altLang="ru-BY" b="0" i="0" u="none" strike="noStrike" cap="none" normalizeH="0" baseline="0" dirty="0">
                <a:ln>
                  <a:noFill/>
                </a:ln>
                <a:solidFill>
                  <a:srgbClr val="24292E"/>
                </a:solidFill>
                <a:effectLst/>
                <a:latin typeface="var(--bs-font-monospace)"/>
              </a:rPr>
              <a:t> </a:t>
            </a:r>
            <a:r>
              <a:rPr kumimoji="0" lang="ru-BY" altLang="ru-BY" b="0" i="0" u="none" strike="noStrike" cap="none" normalizeH="0" baseline="0" dirty="0">
                <a:ln>
                  <a:noFill/>
                </a:ln>
                <a:solidFill>
                  <a:srgbClr val="008080"/>
                </a:solidFill>
                <a:effectLst/>
                <a:latin typeface="var(--bs-font-monospace)"/>
              </a:rPr>
              <a:t>$b</a:t>
            </a:r>
            <a:r>
              <a:rPr kumimoji="0" lang="ru-BY" altLang="ru-BY" b="0" i="0" u="none" strike="noStrike" cap="none" normalizeH="0" baseline="0" dirty="0">
                <a:ln>
                  <a:noFill/>
                </a:ln>
                <a:solidFill>
                  <a:srgbClr val="24292E"/>
                </a:solidFill>
                <a:effectLst/>
                <a:latin typeface="var(--bs-font-monospace)"/>
              </a:rPr>
              <a:t>; </a:t>
            </a:r>
            <a:r>
              <a:rPr kumimoji="0" lang="ru-BY" altLang="ru-BY" b="0" i="1" u="none" strike="noStrike" cap="none" normalizeH="0" baseline="0" dirty="0">
                <a:ln>
                  <a:noFill/>
                </a:ln>
                <a:solidFill>
                  <a:srgbClr val="999988"/>
                </a:solidFill>
                <a:effectLst/>
                <a:latin typeface="var(--bs-font-monospace)"/>
              </a:rPr>
              <a:t>// =&gt; 5</a:t>
            </a:r>
            <a:r>
              <a:rPr kumimoji="0" lang="ru-BY" altLang="ru-BY" b="0" i="0" u="none" strike="noStrike" cap="none" normalizeH="0" baseline="0" dirty="0">
                <a:ln>
                  <a:noFill/>
                </a:ln>
                <a:solidFill>
                  <a:srgbClr val="24292E"/>
                </a:solidFill>
                <a:effectLst/>
                <a:latin typeface="var(--bs-font-monospace)"/>
              </a:rPr>
              <a:t> </a:t>
            </a:r>
            <a:endParaRPr kumimoji="0" lang="ru-BY" altLang="ru-BY"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212529"/>
                </a:solidFill>
                <a:effectLst/>
                <a:latin typeface="Onest"/>
              </a:rPr>
              <a:t>Используя ссылки:</a:t>
            </a:r>
            <a:endParaRPr kumimoji="0" lang="ru-BY" altLang="ru-BY" b="1" i="0" u="none" strike="noStrike" cap="none" normalizeH="0" baseline="0" dirty="0">
              <a:ln>
                <a:noFill/>
              </a:ln>
              <a:solidFill>
                <a:srgbClr val="999999"/>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BY" b="1" i="0" u="none" strike="noStrike" cap="none" normalizeH="0" baseline="0" dirty="0">
                <a:ln>
                  <a:noFill/>
                </a:ln>
                <a:solidFill>
                  <a:srgbClr val="999999"/>
                </a:solidFill>
                <a:effectLst/>
                <a:latin typeface="var(--bs-font-monospace)"/>
              </a:rPr>
              <a:t>	</a:t>
            </a:r>
            <a:r>
              <a:rPr kumimoji="0" lang="ru-BY" altLang="ru-BY" b="1" i="0" u="none" strike="noStrike" cap="none" normalizeH="0" baseline="0" dirty="0">
                <a:ln>
                  <a:noFill/>
                </a:ln>
                <a:solidFill>
                  <a:srgbClr val="999999"/>
                </a:solidFill>
                <a:effectLst/>
                <a:latin typeface="var(--bs-font-monospace)"/>
              </a:rPr>
              <a:t>&lt;?</a:t>
            </a:r>
            <a:r>
              <a:rPr kumimoji="0" lang="ru-BY" altLang="ru-BY" b="1" i="0" u="none" strike="noStrike" cap="none" normalizeH="0" baseline="0" dirty="0" err="1">
                <a:ln>
                  <a:noFill/>
                </a:ln>
                <a:solidFill>
                  <a:srgbClr val="999999"/>
                </a:solidFill>
                <a:effectLst/>
                <a:latin typeface="var(--bs-font-monospace)"/>
              </a:rPr>
              <a:t>php</a:t>
            </a:r>
            <a:r>
              <a:rPr kumimoji="0" lang="ru-BY" altLang="ru-BY" b="0" i="0" u="none" strike="noStrike" cap="none" normalizeH="0" baseline="0" dirty="0">
                <a:ln>
                  <a:noFill/>
                </a:ln>
                <a:solidFill>
                  <a:srgbClr val="24292E"/>
                </a:solidFill>
                <a:effectLst/>
                <a:latin typeface="var(--bs-font-monospace)"/>
              </a:rPr>
              <a:t> </a:t>
            </a:r>
            <a:endParaRPr kumimoji="0" lang="en-US" altLang="ru-BY" b="0" i="0" u="none" strike="noStrike" cap="none" normalizeH="0" baseline="0" dirty="0">
              <a:ln>
                <a:noFill/>
              </a:ln>
              <a:solidFill>
                <a:srgbClr val="24292E"/>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BY" b="0" i="0" u="none" strike="noStrike" cap="none" normalizeH="0" baseline="0" dirty="0">
                <a:ln>
                  <a:noFill/>
                </a:ln>
                <a:solidFill>
                  <a:srgbClr val="008080"/>
                </a:solidFill>
                <a:effectLst/>
                <a:latin typeface="var(--bs-font-monospace)"/>
              </a:rPr>
              <a:t>	</a:t>
            </a:r>
            <a:r>
              <a:rPr kumimoji="0" lang="ru-BY" altLang="ru-BY" b="0" i="0" u="none" strike="noStrike" cap="none" normalizeH="0" baseline="0" dirty="0">
                <a:ln>
                  <a:noFill/>
                </a:ln>
                <a:solidFill>
                  <a:srgbClr val="008080"/>
                </a:solidFill>
                <a:effectLst/>
                <a:latin typeface="var(--bs-font-monospace)"/>
              </a:rPr>
              <a:t>$a</a:t>
            </a:r>
            <a:r>
              <a:rPr kumimoji="0" lang="ru-BY" altLang="ru-BY" b="0" i="0" u="none" strike="noStrike" cap="none" normalizeH="0" baseline="0" dirty="0">
                <a:ln>
                  <a:noFill/>
                </a:ln>
                <a:solidFill>
                  <a:srgbClr val="24292E"/>
                </a:solidFill>
                <a:effectLst/>
                <a:latin typeface="var(--bs-font-monospace)"/>
              </a:rPr>
              <a:t> </a:t>
            </a:r>
            <a:r>
              <a:rPr kumimoji="0" lang="ru-BY" altLang="ru-BY" b="1" i="0" u="none" strike="noStrike" cap="none" normalizeH="0" baseline="0" dirty="0">
                <a:ln>
                  <a:noFill/>
                </a:ln>
                <a:solidFill>
                  <a:srgbClr val="000000"/>
                </a:solidFill>
                <a:effectLst/>
                <a:latin typeface="var(--bs-font-monospace)"/>
              </a:rPr>
              <a:t>=</a:t>
            </a:r>
            <a:r>
              <a:rPr kumimoji="0" lang="ru-BY" altLang="ru-BY" b="0" i="0" u="none" strike="noStrike" cap="none" normalizeH="0" baseline="0" dirty="0">
                <a:ln>
                  <a:noFill/>
                </a:ln>
                <a:solidFill>
                  <a:srgbClr val="24292E"/>
                </a:solidFill>
                <a:effectLst/>
                <a:latin typeface="var(--bs-font-monospace)"/>
              </a:rPr>
              <a:t> </a:t>
            </a:r>
            <a:r>
              <a:rPr kumimoji="0" lang="ru-BY" altLang="ru-BY" b="0" i="0" u="none" strike="noStrike" cap="none" normalizeH="0" baseline="0" dirty="0">
                <a:ln>
                  <a:noFill/>
                </a:ln>
                <a:solidFill>
                  <a:srgbClr val="009999"/>
                </a:solidFill>
                <a:effectLst/>
                <a:latin typeface="var(--bs-font-monospace)"/>
              </a:rPr>
              <a:t>5</a:t>
            </a:r>
            <a:r>
              <a:rPr kumimoji="0" lang="ru-BY" altLang="ru-BY" b="0" i="0" u="none" strike="noStrike" cap="none" normalizeH="0" baseline="0" dirty="0">
                <a:ln>
                  <a:noFill/>
                </a:ln>
                <a:solidFill>
                  <a:srgbClr val="24292E"/>
                </a:solidFill>
                <a:effectLst/>
                <a:latin typeface="var(--bs-font-monospace)"/>
              </a:rPr>
              <a:t>; </a:t>
            </a:r>
            <a:endParaRPr kumimoji="0" lang="en-US" altLang="ru-BY" b="0" i="0" u="none" strike="noStrike" cap="none" normalizeH="0" baseline="0" dirty="0">
              <a:ln>
                <a:noFill/>
              </a:ln>
              <a:solidFill>
                <a:srgbClr val="24292E"/>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BY" b="0" i="0" u="none" strike="noStrike" cap="none" normalizeH="0" baseline="0" dirty="0">
                <a:ln>
                  <a:noFill/>
                </a:ln>
                <a:solidFill>
                  <a:srgbClr val="008080"/>
                </a:solidFill>
                <a:effectLst/>
                <a:latin typeface="var(--bs-font-monospace)"/>
              </a:rPr>
              <a:t>	</a:t>
            </a:r>
            <a:r>
              <a:rPr kumimoji="0" lang="ru-BY" altLang="ru-BY" b="0" i="0" u="none" strike="noStrike" cap="none" normalizeH="0" baseline="0" dirty="0">
                <a:ln>
                  <a:noFill/>
                </a:ln>
                <a:solidFill>
                  <a:srgbClr val="008080"/>
                </a:solidFill>
                <a:effectLst/>
                <a:latin typeface="var(--bs-font-monospace)"/>
              </a:rPr>
              <a:t>$b</a:t>
            </a:r>
            <a:r>
              <a:rPr kumimoji="0" lang="ru-BY" altLang="ru-BY" b="0" i="0" u="none" strike="noStrike" cap="none" normalizeH="0" baseline="0" dirty="0">
                <a:ln>
                  <a:noFill/>
                </a:ln>
                <a:solidFill>
                  <a:srgbClr val="24292E"/>
                </a:solidFill>
                <a:effectLst/>
                <a:latin typeface="var(--bs-font-monospace)"/>
              </a:rPr>
              <a:t> </a:t>
            </a:r>
            <a:r>
              <a:rPr kumimoji="0" lang="ru-BY" altLang="ru-BY" b="1" i="0" u="none" strike="noStrike" cap="none" normalizeH="0" baseline="0" dirty="0">
                <a:ln>
                  <a:noFill/>
                </a:ln>
                <a:solidFill>
                  <a:srgbClr val="000000"/>
                </a:solidFill>
                <a:effectLst/>
                <a:latin typeface="var(--bs-font-monospace)"/>
              </a:rPr>
              <a:t>=&amp;</a:t>
            </a:r>
            <a:r>
              <a:rPr kumimoji="0" lang="ru-BY" altLang="ru-BY" b="0" i="0" u="none" strike="noStrike" cap="none" normalizeH="0" baseline="0" dirty="0">
                <a:ln>
                  <a:noFill/>
                </a:ln>
                <a:solidFill>
                  <a:srgbClr val="24292E"/>
                </a:solidFill>
                <a:effectLst/>
                <a:latin typeface="var(--bs-font-monospace)"/>
              </a:rPr>
              <a:t> </a:t>
            </a:r>
            <a:r>
              <a:rPr kumimoji="0" lang="ru-BY" altLang="ru-BY" b="0" i="0" u="none" strike="noStrike" cap="none" normalizeH="0" baseline="0" dirty="0">
                <a:ln>
                  <a:noFill/>
                </a:ln>
                <a:solidFill>
                  <a:srgbClr val="008080"/>
                </a:solidFill>
                <a:effectLst/>
                <a:latin typeface="var(--bs-font-monospace)"/>
              </a:rPr>
              <a:t>$a</a:t>
            </a:r>
            <a:r>
              <a:rPr kumimoji="0" lang="ru-BY" altLang="ru-BY" b="0" i="0" u="none" strike="noStrike" cap="none" normalizeH="0" baseline="0" dirty="0">
                <a:ln>
                  <a:noFill/>
                </a:ln>
                <a:solidFill>
                  <a:srgbClr val="24292E"/>
                </a:solidFill>
                <a:effectLst/>
                <a:latin typeface="var(--bs-font-monospace)"/>
              </a:rPr>
              <a:t>; </a:t>
            </a:r>
            <a:endParaRPr kumimoji="0" lang="en-US" altLang="ru-BY" b="0" i="0" u="none" strike="noStrike" cap="none" normalizeH="0" baseline="0" dirty="0">
              <a:ln>
                <a:noFill/>
              </a:ln>
              <a:solidFill>
                <a:srgbClr val="24292E"/>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BY" b="0" i="0" u="none" strike="noStrike" cap="none" normalizeH="0" baseline="0" dirty="0">
                <a:ln>
                  <a:noFill/>
                </a:ln>
                <a:solidFill>
                  <a:srgbClr val="008080"/>
                </a:solidFill>
                <a:effectLst/>
                <a:latin typeface="var(--bs-font-monospace)"/>
              </a:rPr>
              <a:t>	</a:t>
            </a:r>
            <a:r>
              <a:rPr kumimoji="0" lang="ru-BY" altLang="ru-BY" b="0" i="0" u="none" strike="noStrike" cap="none" normalizeH="0" baseline="0" dirty="0">
                <a:ln>
                  <a:noFill/>
                </a:ln>
                <a:solidFill>
                  <a:srgbClr val="008080"/>
                </a:solidFill>
                <a:effectLst/>
                <a:latin typeface="var(--bs-font-monospace)"/>
              </a:rPr>
              <a:t>$a</a:t>
            </a:r>
            <a:r>
              <a:rPr kumimoji="0" lang="ru-BY" altLang="ru-BY" b="0" i="0" u="none" strike="noStrike" cap="none" normalizeH="0" baseline="0" dirty="0">
                <a:ln>
                  <a:noFill/>
                </a:ln>
                <a:solidFill>
                  <a:srgbClr val="24292E"/>
                </a:solidFill>
                <a:effectLst/>
                <a:latin typeface="var(--bs-font-monospace)"/>
              </a:rPr>
              <a:t> </a:t>
            </a:r>
            <a:r>
              <a:rPr kumimoji="0" lang="ru-BY" altLang="ru-BY" b="1" i="0" u="none" strike="noStrike" cap="none" normalizeH="0" baseline="0" dirty="0">
                <a:ln>
                  <a:noFill/>
                </a:ln>
                <a:solidFill>
                  <a:srgbClr val="000000"/>
                </a:solidFill>
                <a:effectLst/>
                <a:latin typeface="var(--bs-font-monospace)"/>
              </a:rPr>
              <a:t>=</a:t>
            </a:r>
            <a:r>
              <a:rPr kumimoji="0" lang="ru-BY" altLang="ru-BY" b="0" i="0" u="none" strike="noStrike" cap="none" normalizeH="0" baseline="0" dirty="0">
                <a:ln>
                  <a:noFill/>
                </a:ln>
                <a:solidFill>
                  <a:srgbClr val="24292E"/>
                </a:solidFill>
                <a:effectLst/>
                <a:latin typeface="var(--bs-font-monospace)"/>
              </a:rPr>
              <a:t> </a:t>
            </a:r>
            <a:r>
              <a:rPr kumimoji="0" lang="ru-BY" altLang="ru-BY" b="0" i="0" u="none" strike="noStrike" cap="none" normalizeH="0" baseline="0" dirty="0">
                <a:ln>
                  <a:noFill/>
                </a:ln>
                <a:solidFill>
                  <a:srgbClr val="009999"/>
                </a:solidFill>
                <a:effectLst/>
                <a:latin typeface="var(--bs-font-monospace)"/>
              </a:rPr>
              <a:t>3</a:t>
            </a:r>
            <a:r>
              <a:rPr kumimoji="0" lang="ru-BY" altLang="ru-BY" b="0" i="0" u="none" strike="noStrike" cap="none" normalizeH="0" baseline="0" dirty="0">
                <a:ln>
                  <a:noFill/>
                </a:ln>
                <a:solidFill>
                  <a:srgbClr val="24292E"/>
                </a:solidFill>
                <a:effectLst/>
                <a:latin typeface="var(--bs-font-monospace)"/>
              </a:rPr>
              <a:t>; </a:t>
            </a:r>
            <a:endParaRPr kumimoji="0" lang="en-US" altLang="ru-BY" b="0" i="0" u="none" strike="noStrike" cap="none" normalizeH="0" baseline="0" dirty="0">
              <a:ln>
                <a:noFill/>
              </a:ln>
              <a:solidFill>
                <a:srgbClr val="24292E"/>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BY" b="1" i="0" u="none" strike="noStrike" cap="none" normalizeH="0" baseline="0" dirty="0">
                <a:ln>
                  <a:noFill/>
                </a:ln>
                <a:solidFill>
                  <a:srgbClr val="000000"/>
                </a:solidFill>
                <a:effectLst/>
                <a:latin typeface="var(--bs-font-monospace)"/>
              </a:rPr>
              <a:t>	</a:t>
            </a:r>
            <a:r>
              <a:rPr kumimoji="0" lang="ru-BY" altLang="ru-BY" b="1" i="0" u="none" strike="noStrike" cap="none" normalizeH="0" baseline="0" dirty="0" err="1">
                <a:ln>
                  <a:noFill/>
                </a:ln>
                <a:solidFill>
                  <a:srgbClr val="000000"/>
                </a:solidFill>
                <a:effectLst/>
                <a:latin typeface="var(--bs-font-monospace)"/>
              </a:rPr>
              <a:t>echo</a:t>
            </a:r>
            <a:r>
              <a:rPr kumimoji="0" lang="ru-BY" altLang="ru-BY" b="0" i="0" u="none" strike="noStrike" cap="none" normalizeH="0" baseline="0" dirty="0">
                <a:ln>
                  <a:noFill/>
                </a:ln>
                <a:solidFill>
                  <a:srgbClr val="24292E"/>
                </a:solidFill>
                <a:effectLst/>
                <a:latin typeface="var(--bs-font-monospace)"/>
              </a:rPr>
              <a:t> </a:t>
            </a:r>
            <a:r>
              <a:rPr kumimoji="0" lang="ru-BY" altLang="ru-BY" b="0" i="0" u="none" strike="noStrike" cap="none" normalizeH="0" baseline="0" dirty="0">
                <a:ln>
                  <a:noFill/>
                </a:ln>
                <a:solidFill>
                  <a:srgbClr val="008080"/>
                </a:solidFill>
                <a:effectLst/>
                <a:latin typeface="var(--bs-font-monospace)"/>
              </a:rPr>
              <a:t>$b</a:t>
            </a:r>
            <a:r>
              <a:rPr kumimoji="0" lang="ru-BY" altLang="ru-BY" b="0" i="0" u="none" strike="noStrike" cap="none" normalizeH="0" baseline="0" dirty="0">
                <a:ln>
                  <a:noFill/>
                </a:ln>
                <a:solidFill>
                  <a:srgbClr val="24292E"/>
                </a:solidFill>
                <a:effectLst/>
                <a:latin typeface="var(--bs-font-monospace)"/>
              </a:rPr>
              <a:t>; </a:t>
            </a:r>
            <a:r>
              <a:rPr kumimoji="0" lang="ru-BY" altLang="ru-BY" b="0" i="1" u="none" strike="noStrike" cap="none" normalizeH="0" baseline="0" dirty="0">
                <a:ln>
                  <a:noFill/>
                </a:ln>
                <a:solidFill>
                  <a:srgbClr val="999988"/>
                </a:solidFill>
                <a:effectLst/>
                <a:latin typeface="var(--bs-font-monospace)"/>
              </a:rPr>
              <a:t>// =&gt; 3</a:t>
            </a:r>
            <a:r>
              <a:rPr kumimoji="0" lang="ru-BY" altLang="ru-BY" b="0" i="0" u="none" strike="noStrike" cap="none" normalizeH="0" baseline="0" dirty="0">
                <a:ln>
                  <a:noFill/>
                </a:ln>
                <a:solidFill>
                  <a:srgbClr val="24292E"/>
                </a:solidFill>
                <a:effectLst/>
                <a:latin typeface="var(--bs-font-monospace)"/>
              </a:rPr>
              <a:t> </a:t>
            </a:r>
            <a:endParaRPr kumimoji="0" lang="ru-BY" altLang="ru-BY"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212529"/>
                </a:solidFill>
                <a:effectLst/>
                <a:latin typeface="Onest"/>
              </a:rPr>
              <a:t>Запись </a:t>
            </a:r>
            <a:r>
              <a:rPr kumimoji="0" lang="ru-BY" altLang="ru-BY" b="0" i="0" u="none" strike="noStrike" cap="none" normalizeH="0" baseline="0" dirty="0">
                <a:ln>
                  <a:noFill/>
                </a:ln>
                <a:solidFill>
                  <a:srgbClr val="212529"/>
                </a:solidFill>
                <a:effectLst/>
                <a:latin typeface="var(--bs-font-monospace)"/>
              </a:rPr>
              <a:t>=&amp;</a:t>
            </a:r>
            <a:r>
              <a:rPr kumimoji="0" lang="ru-BY" altLang="ru-BY" b="0" i="0" u="none" strike="noStrike" cap="none" normalizeH="0" baseline="0" dirty="0">
                <a:ln>
                  <a:noFill/>
                </a:ln>
                <a:solidFill>
                  <a:srgbClr val="212529"/>
                </a:solidFill>
                <a:effectLst/>
                <a:latin typeface="Onest"/>
              </a:rPr>
              <a:t> говорит о том, что переменная слева начинает указывать на те же данные, что и переменная в правой части выражения.</a:t>
            </a:r>
            <a:endParaRPr kumimoji="0" lang="ru-BY" altLang="ru-BY"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212529"/>
                </a:solidFill>
                <a:effectLst/>
                <a:latin typeface="Onest"/>
              </a:rPr>
              <a:t>Здесь стоит сказать, что, если вы запомнили переменные как коробочки, которые содержат внутри себя данные, то это неверная аналогия. На самом деле, данные хранятся отдельно, а переменные - отдельно. Поэтому, правильно говорить, что переменные </a:t>
            </a:r>
            <a:r>
              <a:rPr kumimoji="0" lang="ru-BY" altLang="ru-BY" b="1" i="0" u="none" strike="noStrike" cap="none" normalizeH="0" baseline="0" dirty="0">
                <a:ln>
                  <a:noFill/>
                </a:ln>
                <a:solidFill>
                  <a:srgbClr val="212529"/>
                </a:solidFill>
                <a:effectLst/>
                <a:latin typeface="Onest"/>
              </a:rPr>
              <a:t>ссылаются</a:t>
            </a:r>
            <a:r>
              <a:rPr kumimoji="0" lang="ru-BY" altLang="ru-BY" b="0" i="0" u="none" strike="noStrike" cap="none" normalizeH="0" baseline="0" dirty="0">
                <a:ln>
                  <a:noFill/>
                </a:ln>
                <a:solidFill>
                  <a:srgbClr val="212529"/>
                </a:solidFill>
                <a:effectLst/>
                <a:latin typeface="Onest"/>
              </a:rPr>
              <a:t> на свои данные.</a:t>
            </a:r>
            <a:endParaRPr kumimoji="0" lang="ru-BY" altLang="ru-BY"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7155034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AB4D17EF-04F3-4920-8F6A-FAC7AFCBA777}"/>
              </a:ext>
            </a:extLst>
          </p:cNvPr>
          <p:cNvSpPr/>
          <p:nvPr/>
        </p:nvSpPr>
        <p:spPr>
          <a:xfrm>
            <a:off x="129396" y="116231"/>
            <a:ext cx="11714671" cy="1122871"/>
          </a:xfrm>
          <a:prstGeom prst="rect">
            <a:avLst/>
          </a:prstGeom>
        </p:spPr>
        <p:txBody>
          <a:bodyPr wrap="square">
            <a:spAutoFit/>
          </a:bodyPr>
          <a:lstStyle/>
          <a:p>
            <a:pPr lvl="0" algn="just">
              <a:lnSpc>
                <a:spcPct val="107000"/>
              </a:lnSpc>
              <a:spcAft>
                <a:spcPts val="800"/>
              </a:spcAft>
            </a:pPr>
            <a:r>
              <a:rPr lang="ru-RU" sz="3200" b="1" i="1" dirty="0">
                <a:solidFill>
                  <a:srgbClr val="FF0000"/>
                </a:solidFill>
                <a:latin typeface="+mj-lt"/>
                <a:ea typeface="Calibri" panose="020F0502020204030204" pitchFamily="34" charset="0"/>
                <a:cs typeface="Times New Roman" panose="02020603050405020304" pitchFamily="18" charset="0"/>
              </a:rPr>
              <a:t>56)	Написать и прокомментировать синтаксис создания стандартных функций. </a:t>
            </a:r>
          </a:p>
        </p:txBody>
      </p:sp>
      <p:sp>
        <p:nvSpPr>
          <p:cNvPr id="3" name="Rectangle 1">
            <a:extLst>
              <a:ext uri="{FF2B5EF4-FFF2-40B4-BE49-F238E27FC236}">
                <a16:creationId xmlns:a16="http://schemas.microsoft.com/office/drawing/2014/main" id="{A6AE1A89-0210-4AD1-A976-465EFC52DCD9}"/>
              </a:ext>
            </a:extLst>
          </p:cNvPr>
          <p:cNvSpPr>
            <a:spLocks noChangeArrowheads="1"/>
          </p:cNvSpPr>
          <p:nvPr/>
        </p:nvSpPr>
        <p:spPr bwMode="auto">
          <a:xfrm>
            <a:off x="129396" y="1547843"/>
            <a:ext cx="1180860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00"/>
                </a:solidFill>
                <a:effectLst/>
                <a:latin typeface="Verdana" panose="020B0604030504040204" pitchFamily="34" charset="0"/>
              </a:rPr>
              <a:t>Подпрограмма - это специальным образом оформленный фрагмент программы, к которому можно обратиться из любого места внутри программы. Подпрограммы существенно упрощают жизнь программистам, улучшая читабельность исходного кода, а также сокращая его, поскольку отдельные фрагменты кода не нужно писать несколько раз.</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00"/>
                </a:solidFill>
                <a:effectLst/>
                <a:latin typeface="Verdana" panose="020B0604030504040204" pitchFamily="34" charset="0"/>
              </a:rPr>
              <a:t>Приведем пример </a:t>
            </a:r>
            <a:r>
              <a:rPr kumimoji="0" lang="ru-BY" altLang="ru-BY" sz="1600" b="1" i="0" u="none" strike="noStrike" cap="none" normalizeH="0" baseline="0" dirty="0">
                <a:ln>
                  <a:noFill/>
                </a:ln>
                <a:solidFill>
                  <a:srgbClr val="000000"/>
                </a:solidFill>
                <a:effectLst/>
                <a:latin typeface="Verdana" panose="020B0604030504040204" pitchFamily="34" charset="0"/>
              </a:rPr>
              <a:t>пользовательской функции</a:t>
            </a:r>
            <a:r>
              <a:rPr kumimoji="0" lang="ru-BY" altLang="ru-BY" sz="1600" b="0" i="0" u="none" strike="noStrike" cap="none" normalizeH="0" baseline="0" dirty="0">
                <a:ln>
                  <a:noFill/>
                </a:ln>
                <a:solidFill>
                  <a:srgbClr val="000000"/>
                </a:solidFill>
                <a:effectLst/>
                <a:latin typeface="Verdana" panose="020B0604030504040204" pitchFamily="34" charset="0"/>
              </a:rPr>
              <a:t> на PHP:</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BB"/>
                </a:solidFill>
                <a:effectLst/>
                <a:latin typeface="Arial Unicode MS"/>
              </a:rPr>
              <a:t>&lt;?</a:t>
            </a:r>
            <a:r>
              <a:rPr kumimoji="0" lang="ru-BY" altLang="ru-BY" sz="1600" b="0" i="0" u="none" strike="noStrike" cap="none" normalizeH="0" baseline="0" dirty="0" err="1">
                <a:ln>
                  <a:noFill/>
                </a:ln>
                <a:solidFill>
                  <a:srgbClr val="0000BB"/>
                </a:solidFill>
                <a:effectLst/>
                <a:latin typeface="Arial Unicode MS"/>
              </a:rPr>
              <a:t>php</a:t>
            </a:r>
            <a:br>
              <a:rPr kumimoji="0" lang="ru-BY" altLang="ru-BY" sz="1600" b="0" i="0" u="none" strike="noStrike" cap="none" normalizeH="0" baseline="0" dirty="0">
                <a:ln>
                  <a:noFill/>
                </a:ln>
                <a:solidFill>
                  <a:srgbClr val="000000"/>
                </a:solidFill>
                <a:effectLst/>
                <a:latin typeface="Arial Unicode MS"/>
              </a:rPr>
            </a:br>
            <a:br>
              <a:rPr kumimoji="0" lang="ru-BY" altLang="ru-BY" sz="1600" b="0" i="0" u="none" strike="noStrike" cap="none" normalizeH="0" baseline="0" dirty="0">
                <a:ln>
                  <a:noFill/>
                </a:ln>
                <a:solidFill>
                  <a:srgbClr val="000000"/>
                </a:solidFill>
                <a:effectLst/>
                <a:latin typeface="Arial Unicode MS"/>
              </a:rPr>
            </a:br>
            <a:r>
              <a:rPr kumimoji="0" lang="ru-BY" altLang="ru-BY" sz="1600" b="0" i="0" u="none" strike="noStrike" cap="none" normalizeH="0" baseline="0" dirty="0" err="1">
                <a:ln>
                  <a:noFill/>
                </a:ln>
                <a:solidFill>
                  <a:srgbClr val="007700"/>
                </a:solidFill>
                <a:effectLst/>
                <a:latin typeface="Arial Unicode MS"/>
              </a:rPr>
              <a:t>function</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err="1">
                <a:ln>
                  <a:noFill/>
                </a:ln>
                <a:solidFill>
                  <a:srgbClr val="0000BB"/>
                </a:solidFill>
                <a:effectLst/>
                <a:latin typeface="Arial Unicode MS"/>
              </a:rPr>
              <a:t>funct</a:t>
            </a:r>
            <a:r>
              <a:rPr kumimoji="0" lang="ru-BY" altLang="ru-BY" sz="1600" b="0" i="0" u="none" strike="noStrike" cap="none" normalizeH="0" baseline="0" dirty="0">
                <a:ln>
                  <a:noFill/>
                </a:ln>
                <a:solidFill>
                  <a:srgbClr val="007700"/>
                </a:solidFill>
                <a:effectLst/>
                <a:latin typeface="Arial Unicode MS"/>
              </a:rPr>
              <a:t>() {</a:t>
            </a:r>
            <a:br>
              <a:rPr kumimoji="0" lang="ru-BY" altLang="ru-BY" sz="1600" b="0" i="0" u="none" strike="noStrike" cap="none" normalizeH="0" baseline="0" dirty="0">
                <a:ln>
                  <a:noFill/>
                </a:ln>
                <a:solidFill>
                  <a:srgbClr val="000000"/>
                </a:solidFill>
                <a:effectLst/>
                <a:latin typeface="Arial Unicode MS"/>
              </a:rPr>
            </a:br>
            <a:r>
              <a:rPr kumimoji="0" lang="ru-BY" altLang="ru-BY" sz="1600" b="0" i="0" u="none" strike="noStrike" cap="none" normalizeH="0" baseline="0" dirty="0">
                <a:ln>
                  <a:noFill/>
                </a:ln>
                <a:solidFill>
                  <a:srgbClr val="0000BB"/>
                </a:solidFill>
                <a:effectLst/>
                <a:latin typeface="Arial Unicode MS"/>
              </a:rPr>
              <a:t>$a</a:t>
            </a:r>
            <a:r>
              <a:rPr kumimoji="0" lang="ru-BY" altLang="ru-BY" sz="1600" b="0" i="0" u="none" strike="noStrike" cap="none" normalizeH="0" baseline="0" dirty="0">
                <a:ln>
                  <a:noFill/>
                </a:ln>
                <a:solidFill>
                  <a:srgbClr val="007700"/>
                </a:solidFill>
                <a:effectLst/>
                <a:latin typeface="Arial Unicode MS"/>
              </a:rPr>
              <a:t> = </a:t>
            </a:r>
            <a:r>
              <a:rPr kumimoji="0" lang="ru-BY" altLang="ru-BY" sz="1600" b="0" i="0" u="none" strike="noStrike" cap="none" normalizeH="0" baseline="0" dirty="0">
                <a:ln>
                  <a:noFill/>
                </a:ln>
                <a:solidFill>
                  <a:srgbClr val="0000BB"/>
                </a:solidFill>
                <a:effectLst/>
                <a:latin typeface="Arial Unicode MS"/>
              </a:rPr>
              <a:t>100</a:t>
            </a: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0000"/>
                </a:solidFill>
                <a:effectLst/>
                <a:latin typeface="Arial Unicode MS"/>
              </a:rPr>
            </a:b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err="1">
                <a:ln>
                  <a:noFill/>
                </a:ln>
                <a:solidFill>
                  <a:srgbClr val="007700"/>
                </a:solidFill>
                <a:effectLst/>
                <a:latin typeface="Arial Unicode MS"/>
              </a:rPr>
              <a:t>echo</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a:ln>
                  <a:noFill/>
                </a:ln>
                <a:solidFill>
                  <a:srgbClr val="DD0000"/>
                </a:solidFill>
                <a:effectLst/>
                <a:latin typeface="Arial Unicode MS"/>
              </a:rPr>
              <a:t>"&lt;h4&gt;$a&lt;/h4&gt;"</a:t>
            </a: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0000"/>
                </a:solidFill>
                <a:effectLst/>
                <a:latin typeface="Arial Unicode MS"/>
              </a:rPr>
            </a:b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0000"/>
                </a:solidFill>
                <a:effectLst/>
                <a:latin typeface="Arial Unicode MS"/>
              </a:rPr>
            </a:br>
            <a:r>
              <a:rPr kumimoji="0" lang="ru-BY" altLang="ru-BY" sz="1600" b="0" i="0" u="none" strike="noStrike" cap="none" normalizeH="0" baseline="0" dirty="0" err="1">
                <a:ln>
                  <a:noFill/>
                </a:ln>
                <a:solidFill>
                  <a:srgbClr val="0000BB"/>
                </a:solidFill>
                <a:effectLst/>
                <a:latin typeface="Arial Unicode MS"/>
              </a:rPr>
              <a:t>funct</a:t>
            </a: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0000"/>
                </a:solidFill>
                <a:effectLst/>
                <a:latin typeface="Arial Unicode MS"/>
              </a:rPr>
            </a:br>
            <a:br>
              <a:rPr kumimoji="0" lang="ru-BY" altLang="ru-BY" sz="1600" b="0" i="0" u="none" strike="noStrike" cap="none" normalizeH="0" baseline="0" dirty="0">
                <a:ln>
                  <a:noFill/>
                </a:ln>
                <a:solidFill>
                  <a:srgbClr val="000000"/>
                </a:solidFill>
                <a:effectLst/>
                <a:latin typeface="Arial Unicode MS"/>
              </a:rPr>
            </a:br>
            <a:r>
              <a:rPr kumimoji="0" lang="ru-BY" altLang="ru-BY" sz="1600" b="0" i="0" u="none" strike="noStrike" cap="none" normalizeH="0" baseline="0" dirty="0">
                <a:ln>
                  <a:noFill/>
                </a:ln>
                <a:solidFill>
                  <a:srgbClr val="0000BB"/>
                </a:solidFill>
                <a:effectLst/>
                <a:latin typeface="Arial Unicode MS"/>
              </a:rPr>
              <a:t>?&gt;</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00"/>
                </a:solidFill>
                <a:effectLst/>
                <a:latin typeface="Verdana" panose="020B0604030504040204" pitchFamily="34" charset="0"/>
              </a:rPr>
              <a:t>Сценарий выводит 100:</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1" i="0" u="none" strike="noStrike" cap="none" normalizeH="0" baseline="0" dirty="0">
                <a:ln>
                  <a:noFill/>
                </a:ln>
                <a:solidFill>
                  <a:srgbClr val="000000"/>
                </a:solidFill>
                <a:effectLst/>
                <a:latin typeface="Arial Unicode MS"/>
              </a:rPr>
              <a:t>100</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00"/>
                </a:solidFill>
                <a:effectLst/>
                <a:latin typeface="Verdana" panose="020B0604030504040204" pitchFamily="34" charset="0"/>
              </a:rPr>
              <a:t>Пользовательским функциям в PHP можно передавать аргументы и получать возвращаемые функциями значения.</a:t>
            </a:r>
            <a:endParaRPr kumimoji="0" lang="ru-BY" altLang="ru-BY"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2542867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B39A6862-067E-4FC4-9C9C-ECFFDA1D8903}"/>
              </a:ext>
            </a:extLst>
          </p:cNvPr>
          <p:cNvSpPr>
            <a:spLocks noChangeArrowheads="1"/>
          </p:cNvSpPr>
          <p:nvPr/>
        </p:nvSpPr>
        <p:spPr bwMode="auto">
          <a:xfrm>
            <a:off x="159645" y="96178"/>
            <a:ext cx="11872710" cy="156966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1" i="0" u="none" strike="noStrike" cap="none" normalizeH="0" baseline="0">
                <a:ln>
                  <a:noFill/>
                </a:ln>
                <a:solidFill>
                  <a:srgbClr val="008000"/>
                </a:solidFill>
                <a:effectLst/>
                <a:latin typeface="Geneva"/>
              </a:rPr>
              <a:t>Стандартные функции PHP</a:t>
            </a: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a:ln>
                  <a:noFill/>
                </a:ln>
                <a:solidFill>
                  <a:srgbClr val="000000"/>
                </a:solidFill>
                <a:effectLst/>
                <a:latin typeface="Verdana" panose="020B0604030504040204" pitchFamily="34" charset="0"/>
              </a:rPr>
              <a:t>Функциональную основу PHP представляют функции PHP. Обычно функции PHP подразделяют на "стандартные функции" и функции расширений. Стандартные функции составляют "функциональный фундамент" PHP, поскольку являются частью самого языка PHP. Ниже представлен перечень категорий стандартных функций PHP, в соответствующих категориях Вы найдете описания конкретных интересующих Вас функций.</a:t>
            </a:r>
            <a:endParaRPr kumimoji="0" lang="ru-BY" altLang="ru-BY" sz="1600" b="0" i="0" u="none" strike="noStrike" cap="none" normalizeH="0" baseline="0">
              <a:ln>
                <a:noFill/>
              </a:ln>
              <a:solidFill>
                <a:schemeClr val="tx1"/>
              </a:solidFill>
              <a:effectLst/>
            </a:endParaRPr>
          </a:p>
        </p:txBody>
      </p:sp>
      <p:graphicFrame>
        <p:nvGraphicFramePr>
          <p:cNvPr id="2" name="Таблица 1">
            <a:extLst>
              <a:ext uri="{FF2B5EF4-FFF2-40B4-BE49-F238E27FC236}">
                <a16:creationId xmlns:a16="http://schemas.microsoft.com/office/drawing/2014/main" id="{C237B19D-3AEE-41FC-A8D1-58F1237639AD}"/>
              </a:ext>
            </a:extLst>
          </p:cNvPr>
          <p:cNvGraphicFramePr>
            <a:graphicFrameLocks noGrp="1"/>
          </p:cNvGraphicFramePr>
          <p:nvPr>
            <p:extLst>
              <p:ext uri="{D42A27DB-BD31-4B8C-83A1-F6EECF244321}">
                <p14:modId xmlns:p14="http://schemas.microsoft.com/office/powerpoint/2010/main" val="2678482010"/>
              </p:ext>
            </p:extLst>
          </p:nvPr>
        </p:nvGraphicFramePr>
        <p:xfrm>
          <a:off x="1965977" y="1418212"/>
          <a:ext cx="4844155" cy="5200146"/>
        </p:xfrm>
        <a:graphic>
          <a:graphicData uri="http://schemas.openxmlformats.org/drawingml/2006/table">
            <a:tbl>
              <a:tblPr/>
              <a:tblGrid>
                <a:gridCol w="226215">
                  <a:extLst>
                    <a:ext uri="{9D8B030D-6E8A-4147-A177-3AD203B41FA5}">
                      <a16:colId xmlns:a16="http://schemas.microsoft.com/office/drawing/2014/main" val="2635991433"/>
                    </a:ext>
                  </a:extLst>
                </a:gridCol>
                <a:gridCol w="4617940">
                  <a:extLst>
                    <a:ext uri="{9D8B030D-6E8A-4147-A177-3AD203B41FA5}">
                      <a16:colId xmlns:a16="http://schemas.microsoft.com/office/drawing/2014/main" val="235117102"/>
                    </a:ext>
                  </a:extLst>
                </a:gridCol>
              </a:tblGrid>
              <a:tr h="0">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2"/>
                        </a:rPr>
                        <a:t>Функции обработки строк</a:t>
                      </a:r>
                      <a:endParaRPr lang="ru-RU" sz="140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2196925302"/>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3"/>
                        </a:rPr>
                        <a:t>Функции определения типа символов</a:t>
                      </a:r>
                      <a:endParaRPr lang="ru-RU" sz="140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1792027013"/>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4"/>
                        </a:rPr>
                        <a:t>Функции для работы с массивами</a:t>
                      </a:r>
                      <a:endParaRPr lang="ru-RU" sz="140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3053883534"/>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5"/>
                        </a:rPr>
                        <a:t>Функции для работы с каталогами</a:t>
                      </a:r>
                      <a:endParaRPr lang="ru-RU" sz="140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3461698472"/>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6"/>
                        </a:rPr>
                        <a:t>Функции для работы с файловой системой</a:t>
                      </a:r>
                      <a:endParaRPr lang="ru-RU" sz="140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3801571560"/>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7"/>
                        </a:rPr>
                        <a:t>Функции баз данных </a:t>
                      </a:r>
                      <a:r>
                        <a:rPr lang="en-US" sz="1400" u="none" strike="noStrike">
                          <a:solidFill>
                            <a:srgbClr val="0033CC"/>
                          </a:solidFill>
                          <a:effectLst/>
                          <a:hlinkClick r:id="rId7"/>
                        </a:rPr>
                        <a:t>MySQL</a:t>
                      </a:r>
                      <a:endParaRPr lang="en-US" sz="140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686631893"/>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8"/>
                        </a:rPr>
                        <a:t>Функции баз данных SQLite (только в PHP5)</a:t>
                      </a:r>
                      <a:endParaRPr lang="ru-RU" sz="140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2865888810"/>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dirty="0">
                          <a:solidFill>
                            <a:srgbClr val="0033CC"/>
                          </a:solidFill>
                          <a:effectLst/>
                          <a:hlinkClick r:id="rId9"/>
                        </a:rPr>
                        <a:t>Математические функции</a:t>
                      </a:r>
                      <a:endParaRPr lang="ru-RU" sz="1400" dirty="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1145940552"/>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10"/>
                        </a:rPr>
                        <a:t>Математические функции </a:t>
                      </a:r>
                      <a:r>
                        <a:rPr lang="en-US" sz="1400" u="none" strike="noStrike">
                          <a:solidFill>
                            <a:srgbClr val="0033CC"/>
                          </a:solidFill>
                          <a:effectLst/>
                          <a:hlinkClick r:id="rId10"/>
                        </a:rPr>
                        <a:t>BCMath</a:t>
                      </a:r>
                      <a:endParaRPr lang="en-US" sz="140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2568810649"/>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11"/>
                        </a:rPr>
                        <a:t>Математические функции </a:t>
                      </a:r>
                      <a:r>
                        <a:rPr lang="en-US" sz="1400" u="none" strike="noStrike">
                          <a:solidFill>
                            <a:srgbClr val="0033CC"/>
                          </a:solidFill>
                          <a:effectLst/>
                          <a:hlinkClick r:id="rId11"/>
                        </a:rPr>
                        <a:t>GMP</a:t>
                      </a:r>
                      <a:endParaRPr lang="en-US" sz="140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2564086556"/>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12"/>
                        </a:rPr>
                        <a:t>Функции для работы с датой и временем</a:t>
                      </a:r>
                      <a:endParaRPr lang="ru-RU" sz="140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4286995476"/>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13"/>
                        </a:rPr>
                        <a:t>Функции календаря</a:t>
                      </a:r>
                      <a:endParaRPr lang="ru-RU" sz="140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2883406604"/>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14"/>
                        </a:rPr>
                        <a:t>Функции протокола </a:t>
                      </a:r>
                      <a:r>
                        <a:rPr lang="en-US" sz="1400" u="none" strike="noStrike">
                          <a:solidFill>
                            <a:srgbClr val="0033CC"/>
                          </a:solidFill>
                          <a:effectLst/>
                          <a:hlinkClick r:id="rId14"/>
                        </a:rPr>
                        <a:t>HTTP</a:t>
                      </a:r>
                      <a:endParaRPr lang="en-US" sz="140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3296730297"/>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15"/>
                        </a:rPr>
                        <a:t>Функции для работы с FTP</a:t>
                      </a:r>
                      <a:endParaRPr lang="ru-RU" sz="140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681828793"/>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16"/>
                        </a:rPr>
                        <a:t>Функции </a:t>
                      </a:r>
                      <a:r>
                        <a:rPr lang="en-US" sz="1400" u="none" strike="noStrike">
                          <a:solidFill>
                            <a:srgbClr val="0033CC"/>
                          </a:solidFill>
                          <a:effectLst/>
                          <a:hlinkClick r:id="rId16"/>
                        </a:rPr>
                        <a:t>URL</a:t>
                      </a:r>
                      <a:endParaRPr lang="en-US" sz="140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3168864514"/>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17"/>
                        </a:rPr>
                        <a:t>Функции сокетов</a:t>
                      </a:r>
                      <a:endParaRPr lang="ru-RU" sz="140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2441549411"/>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18"/>
                        </a:rPr>
                        <a:t>Сетевые функции</a:t>
                      </a:r>
                      <a:endParaRPr lang="ru-RU" sz="140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1288296214"/>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19"/>
                        </a:rPr>
                        <a:t>Функции электронной почты</a:t>
                      </a:r>
                      <a:endParaRPr lang="ru-RU" sz="140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1840513077"/>
                  </a:ext>
                </a:extLst>
              </a:tr>
              <a:tr h="157620">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20"/>
                        </a:rPr>
                        <a:t>Функции для работы с регулярными выражениями Perl</a:t>
                      </a:r>
                      <a:endParaRPr lang="ru-RU" sz="140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2272796149"/>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21"/>
                        </a:rPr>
                        <a:t>Функции регулярных выражений стиля POSIX</a:t>
                      </a:r>
                      <a:endParaRPr lang="ru-RU" sz="140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2576348856"/>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dirty="0">
                          <a:solidFill>
                            <a:srgbClr val="0033CC"/>
                          </a:solidFill>
                          <a:effectLst/>
                          <a:hlinkClick r:id="rId22"/>
                        </a:rPr>
                        <a:t>Функции POSIX (только для Unix)</a:t>
                      </a:r>
                      <a:endParaRPr lang="ru-RU" sz="1400" dirty="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460898869"/>
                  </a:ext>
                </a:extLst>
              </a:tr>
            </a:tbl>
          </a:graphicData>
        </a:graphic>
      </p:graphicFrame>
      <p:graphicFrame>
        <p:nvGraphicFramePr>
          <p:cNvPr id="4" name="Таблица 3">
            <a:extLst>
              <a:ext uri="{FF2B5EF4-FFF2-40B4-BE49-F238E27FC236}">
                <a16:creationId xmlns:a16="http://schemas.microsoft.com/office/drawing/2014/main" id="{1A1E3155-36FA-4BA4-B575-C618BA0E1BF5}"/>
              </a:ext>
            </a:extLst>
          </p:cNvPr>
          <p:cNvGraphicFramePr>
            <a:graphicFrameLocks noGrp="1"/>
          </p:cNvGraphicFramePr>
          <p:nvPr>
            <p:extLst>
              <p:ext uri="{D42A27DB-BD31-4B8C-83A1-F6EECF244321}">
                <p14:modId xmlns:p14="http://schemas.microsoft.com/office/powerpoint/2010/main" val="2790328257"/>
              </p:ext>
            </p:extLst>
          </p:nvPr>
        </p:nvGraphicFramePr>
        <p:xfrm>
          <a:off x="6810132" y="1418212"/>
          <a:ext cx="4498731" cy="4704894"/>
        </p:xfrm>
        <a:graphic>
          <a:graphicData uri="http://schemas.openxmlformats.org/drawingml/2006/table">
            <a:tbl>
              <a:tblPr/>
              <a:tblGrid>
                <a:gridCol w="210084">
                  <a:extLst>
                    <a:ext uri="{9D8B030D-6E8A-4147-A177-3AD203B41FA5}">
                      <a16:colId xmlns:a16="http://schemas.microsoft.com/office/drawing/2014/main" val="3021695398"/>
                    </a:ext>
                  </a:extLst>
                </a:gridCol>
                <a:gridCol w="4288647">
                  <a:extLst>
                    <a:ext uri="{9D8B030D-6E8A-4147-A177-3AD203B41FA5}">
                      <a16:colId xmlns:a16="http://schemas.microsoft.com/office/drawing/2014/main" val="97511083"/>
                    </a:ext>
                  </a:extLst>
                </a:gridCol>
              </a:tblGrid>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23"/>
                        </a:rPr>
                        <a:t>Функции сжатия </a:t>
                      </a:r>
                      <a:r>
                        <a:rPr lang="en-US" sz="1400" u="none" strike="noStrike">
                          <a:solidFill>
                            <a:srgbClr val="0033CC"/>
                          </a:solidFill>
                          <a:effectLst/>
                          <a:hlinkClick r:id="rId23"/>
                        </a:rPr>
                        <a:t>Zlib</a:t>
                      </a:r>
                      <a:endParaRPr lang="en-US" sz="1400" dirty="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300073282"/>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24"/>
                        </a:rPr>
                        <a:t>Функции обращения к сессиям</a:t>
                      </a:r>
                      <a:endParaRPr lang="ru-RU" sz="1400" dirty="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506827254"/>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25"/>
                        </a:rPr>
                        <a:t>Информационные и опционные функции PHP</a:t>
                      </a:r>
                      <a:endParaRPr lang="ru-RU" sz="1400" dirty="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1186939890"/>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26"/>
                        </a:rPr>
                        <a:t>Функции исполнения системных команд</a:t>
                      </a:r>
                      <a:endParaRPr lang="ru-RU" sz="1400" dirty="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1709718904"/>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27"/>
                        </a:rPr>
                        <a:t>Функции обращения к переменным</a:t>
                      </a:r>
                      <a:endParaRPr lang="ru-RU" sz="140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1964806291"/>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dirty="0">
                          <a:solidFill>
                            <a:srgbClr val="0033CC"/>
                          </a:solidFill>
                          <a:effectLst/>
                          <a:hlinkClick r:id="rId28"/>
                        </a:rPr>
                        <a:t>Управление функциями</a:t>
                      </a:r>
                      <a:endParaRPr lang="ru-RU" sz="1400" dirty="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3303337119"/>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29"/>
                        </a:rPr>
                        <a:t>Функции управления выводом</a:t>
                      </a:r>
                      <a:endParaRPr lang="ru-RU" sz="1400" dirty="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3605911025"/>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30"/>
                        </a:rPr>
                        <a:t>Функции обработки ошибок и протоколирования</a:t>
                      </a:r>
                      <a:endParaRPr lang="ru-RU" sz="1400" dirty="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3166461135"/>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31"/>
                        </a:rPr>
                        <a:t>Функции COM и .Net для Windows</a:t>
                      </a:r>
                      <a:endParaRPr lang="ru-RU" sz="1400" dirty="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1757062941"/>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32"/>
                        </a:rPr>
                        <a:t>Функции Win32api (только для Windows)</a:t>
                      </a:r>
                      <a:endParaRPr lang="ru-RU" sz="1400" dirty="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594993218"/>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33"/>
                        </a:rPr>
                        <a:t>Функции работы с Классами/Объектами</a:t>
                      </a:r>
                      <a:endParaRPr lang="ru-RU" sz="1400" dirty="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3828388606"/>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34"/>
                        </a:rPr>
                        <a:t>Функции </a:t>
                      </a:r>
                      <a:r>
                        <a:rPr lang="en-US" sz="1400" u="none" strike="noStrike">
                          <a:solidFill>
                            <a:srgbClr val="0033CC"/>
                          </a:solidFill>
                          <a:effectLst/>
                          <a:hlinkClick r:id="rId34"/>
                        </a:rPr>
                        <a:t>Mime-</a:t>
                      </a:r>
                      <a:r>
                        <a:rPr lang="ru-RU" sz="1400" u="none" strike="noStrike">
                          <a:solidFill>
                            <a:srgbClr val="0033CC"/>
                          </a:solidFill>
                          <a:effectLst/>
                          <a:hlinkClick r:id="rId34"/>
                        </a:rPr>
                        <a:t>типов</a:t>
                      </a:r>
                      <a:endParaRPr lang="ru-RU" sz="1400" dirty="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865000819"/>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35"/>
                        </a:rPr>
                        <a:t>Функции разборщика (парсера) </a:t>
                      </a:r>
                      <a:r>
                        <a:rPr lang="en-US" sz="1400" u="none" strike="noStrike">
                          <a:solidFill>
                            <a:srgbClr val="0033CC"/>
                          </a:solidFill>
                          <a:effectLst/>
                          <a:hlinkClick r:id="rId35"/>
                        </a:rPr>
                        <a:t>XML</a:t>
                      </a:r>
                      <a:endParaRPr lang="en-US" sz="1400" dirty="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3230282842"/>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36"/>
                        </a:rPr>
                        <a:t>Функции SimpleXML (только в PHP5)</a:t>
                      </a:r>
                      <a:endParaRPr lang="ru-RU" sz="140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2591683598"/>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37"/>
                        </a:rPr>
                        <a:t>Функции для работы с сервером Apache</a:t>
                      </a:r>
                      <a:endParaRPr lang="ru-RU" sz="140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2196799261"/>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38"/>
                        </a:rPr>
                        <a:t>Функции </a:t>
                      </a:r>
                      <a:r>
                        <a:rPr lang="en-US" sz="1400" u="none" strike="noStrike">
                          <a:solidFill>
                            <a:srgbClr val="0033CC"/>
                          </a:solidFill>
                          <a:effectLst/>
                          <a:hlinkClick r:id="rId38"/>
                        </a:rPr>
                        <a:t>Shared Memory</a:t>
                      </a:r>
                      <a:endParaRPr lang="en-US" sz="1400" dirty="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3619551807"/>
                  </a:ext>
                </a:extLst>
              </a:tr>
              <a:tr h="157620">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a:solidFill>
                            <a:srgbClr val="0033CC"/>
                          </a:solidFill>
                          <a:effectLst/>
                          <a:hlinkClick r:id="rId39"/>
                        </a:rPr>
                        <a:t>Функции для работы с потоками (для PHP =&gt; 4.3.0)</a:t>
                      </a:r>
                      <a:endParaRPr lang="ru-RU" sz="140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268085118"/>
                  </a:ext>
                </a:extLst>
              </a:tr>
              <a:tr h="157620">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AAE3FF"/>
                    </a:solidFill>
                  </a:tcPr>
                </a:tc>
                <a:tc>
                  <a:txBody>
                    <a:bodyPr/>
                    <a:lstStyle/>
                    <a:p>
                      <a:r>
                        <a:rPr lang="ru-RU" sz="1400" u="sng">
                          <a:solidFill>
                            <a:srgbClr val="FF6600"/>
                          </a:solidFill>
                          <a:effectLst/>
                          <a:hlinkClick r:id="rId40"/>
                        </a:rPr>
                        <a:t>Функции управления процессами (только для Unix)</a:t>
                      </a:r>
                      <a:endParaRPr lang="ru-RU" sz="140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1730687484"/>
                  </a:ext>
                </a:extLst>
              </a:tr>
              <a:tr h="95942">
                <a:tc>
                  <a:txBody>
                    <a:bodyPr/>
                    <a:lstStyle/>
                    <a:p>
                      <a:r>
                        <a:rPr lang="ru-BY" sz="1400"/>
                        <a:t> </a:t>
                      </a:r>
                      <a:r>
                        <a:rPr lang="ru-BY" sz="1400" b="1">
                          <a:solidFill>
                            <a:srgbClr val="008000"/>
                          </a:solidFill>
                          <a:effectLst/>
                        </a:rPr>
                        <a:t>»</a:t>
                      </a:r>
                      <a:endParaRPr lang="ru-BY" sz="1400"/>
                    </a:p>
                  </a:txBody>
                  <a:tcPr marL="17133" marR="17133" marT="17133" marB="17133" anchor="ctr">
                    <a:lnL>
                      <a:noFill/>
                    </a:lnL>
                    <a:lnR>
                      <a:noFill/>
                    </a:lnR>
                    <a:lnT>
                      <a:noFill/>
                    </a:lnT>
                    <a:lnB>
                      <a:noFill/>
                    </a:lnB>
                    <a:solidFill>
                      <a:srgbClr val="E2F0FA"/>
                    </a:solidFill>
                  </a:tcPr>
                </a:tc>
                <a:tc>
                  <a:txBody>
                    <a:bodyPr/>
                    <a:lstStyle/>
                    <a:p>
                      <a:r>
                        <a:rPr lang="ru-RU" sz="1400" u="none" strike="noStrike" dirty="0">
                          <a:solidFill>
                            <a:srgbClr val="0033CC"/>
                          </a:solidFill>
                          <a:effectLst/>
                          <a:hlinkClick r:id="rId41"/>
                        </a:rPr>
                        <a:t>Прочие функции </a:t>
                      </a:r>
                      <a:r>
                        <a:rPr lang="en-US" sz="1400" u="none" strike="noStrike" dirty="0">
                          <a:solidFill>
                            <a:srgbClr val="0033CC"/>
                          </a:solidFill>
                          <a:effectLst/>
                          <a:hlinkClick r:id="rId41"/>
                        </a:rPr>
                        <a:t>PHP</a:t>
                      </a:r>
                      <a:endParaRPr lang="en-US" sz="1400" dirty="0"/>
                    </a:p>
                  </a:txBody>
                  <a:tcPr marL="17133" marR="17133" marT="17133" marB="17133" anchor="ctr">
                    <a:lnL>
                      <a:noFill/>
                    </a:lnL>
                    <a:lnR>
                      <a:noFill/>
                    </a:lnR>
                    <a:lnT>
                      <a:noFill/>
                    </a:lnT>
                    <a:lnB>
                      <a:noFill/>
                    </a:lnB>
                    <a:solidFill>
                      <a:srgbClr val="F7F7F7"/>
                    </a:solidFill>
                  </a:tcPr>
                </a:tc>
                <a:extLst>
                  <a:ext uri="{0D108BD9-81ED-4DB2-BD59-A6C34878D82A}">
                    <a16:rowId xmlns:a16="http://schemas.microsoft.com/office/drawing/2014/main" val="112146623"/>
                  </a:ext>
                </a:extLst>
              </a:tr>
            </a:tbl>
          </a:graphicData>
        </a:graphic>
      </p:graphicFrame>
    </p:spTree>
    <p:extLst>
      <p:ext uri="{BB962C8B-B14F-4D97-AF65-F5344CB8AC3E}">
        <p14:creationId xmlns:p14="http://schemas.microsoft.com/office/powerpoint/2010/main" val="33507374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6EEC674-FA51-4BCE-BD27-4FD91ED988F1}"/>
              </a:ext>
            </a:extLst>
          </p:cNvPr>
          <p:cNvSpPr/>
          <p:nvPr/>
        </p:nvSpPr>
        <p:spPr>
          <a:xfrm>
            <a:off x="129396" y="116231"/>
            <a:ext cx="11714671" cy="1122871"/>
          </a:xfrm>
          <a:prstGeom prst="rect">
            <a:avLst/>
          </a:prstGeom>
        </p:spPr>
        <p:txBody>
          <a:bodyPr wrap="square">
            <a:spAutoFit/>
          </a:bodyPr>
          <a:lstStyle/>
          <a:p>
            <a:pPr lvl="0" algn="just">
              <a:lnSpc>
                <a:spcPct val="107000"/>
              </a:lnSpc>
              <a:spcAft>
                <a:spcPts val="800"/>
              </a:spcAft>
            </a:pPr>
            <a:r>
              <a:rPr lang="ru-RU" sz="3200" b="1" i="1" dirty="0">
                <a:solidFill>
                  <a:srgbClr val="FF0000"/>
                </a:solidFill>
                <a:latin typeface="+mj-lt"/>
                <a:ea typeface="Calibri" panose="020F0502020204030204" pitchFamily="34" charset="0"/>
                <a:cs typeface="Times New Roman" panose="02020603050405020304" pitchFamily="18" charset="0"/>
              </a:rPr>
              <a:t>57)	Описать и прокомментировать форматы функции $() в языке PHP</a:t>
            </a:r>
          </a:p>
        </p:txBody>
      </p:sp>
      <p:sp>
        <p:nvSpPr>
          <p:cNvPr id="3" name="Rectangle 1">
            <a:extLst>
              <a:ext uri="{FF2B5EF4-FFF2-40B4-BE49-F238E27FC236}">
                <a16:creationId xmlns:a16="http://schemas.microsoft.com/office/drawing/2014/main" id="{2FA4AA7B-CF11-4729-A58F-5B91F56BDBAF}"/>
              </a:ext>
            </a:extLst>
          </p:cNvPr>
          <p:cNvSpPr>
            <a:spLocks noChangeArrowheads="1"/>
          </p:cNvSpPr>
          <p:nvPr/>
        </p:nvSpPr>
        <p:spPr bwMode="auto">
          <a:xfrm>
            <a:off x="185348" y="1239102"/>
            <a:ext cx="11821304" cy="4401205"/>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1" i="0" u="none" strike="noStrike" cap="none" normalizeH="0" baseline="0" dirty="0">
                <a:ln>
                  <a:noFill/>
                </a:ln>
                <a:solidFill>
                  <a:srgbClr val="333333"/>
                </a:solidFill>
                <a:effectLst/>
                <a:latin typeface="Fira Sans"/>
              </a:rPr>
              <a:t>Пример #1</a:t>
            </a:r>
            <a:r>
              <a:rPr kumimoji="0" lang="ru-BY" altLang="ru-BY" sz="1600" b="0" i="0" u="none" strike="noStrike" cap="none" normalizeH="0" baseline="0" dirty="0">
                <a:ln>
                  <a:noFill/>
                </a:ln>
                <a:solidFill>
                  <a:srgbClr val="333333"/>
                </a:solidFill>
                <a:effectLst/>
                <a:latin typeface="Fira Sans"/>
              </a:rPr>
              <a:t> Псевдокод для демонстрации использования функций</a:t>
            </a: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BB"/>
                </a:solidFill>
                <a:effectLst/>
                <a:latin typeface="Arial Unicode MS"/>
              </a:rPr>
              <a:t>&lt;?</a:t>
            </a:r>
            <a:r>
              <a:rPr kumimoji="0" lang="ru-BY" altLang="ru-BY" sz="1600" b="0" i="0" u="none" strike="noStrike" cap="none" normalizeH="0" baseline="0" dirty="0" err="1">
                <a:ln>
                  <a:noFill/>
                </a:ln>
                <a:solidFill>
                  <a:srgbClr val="0000BB"/>
                </a:solidFill>
                <a:effectLst/>
                <a:latin typeface="Arial Unicode MS"/>
              </a:rPr>
              <a:t>php</a:t>
            </a:r>
            <a:br>
              <a:rPr kumimoji="0" lang="ru-BY" altLang="ru-BY" sz="1600" b="0" i="0" u="none" strike="noStrike" cap="none" normalizeH="0" baseline="0" dirty="0">
                <a:ln>
                  <a:noFill/>
                </a:ln>
                <a:solidFill>
                  <a:srgbClr val="0000BB"/>
                </a:solidFill>
                <a:effectLst/>
                <a:latin typeface="Arial Unicode MS"/>
              </a:rPr>
            </a:br>
            <a:r>
              <a:rPr kumimoji="0" lang="ru-BY" altLang="ru-BY" sz="1600" b="0" i="0" u="none" strike="noStrike" cap="none" normalizeH="0" baseline="0" dirty="0" err="1">
                <a:ln>
                  <a:noFill/>
                </a:ln>
                <a:solidFill>
                  <a:srgbClr val="007700"/>
                </a:solidFill>
                <a:effectLst/>
                <a:latin typeface="Arial Unicode MS"/>
              </a:rPr>
              <a:t>function</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err="1">
                <a:ln>
                  <a:noFill/>
                </a:ln>
                <a:solidFill>
                  <a:srgbClr val="0000BB"/>
                </a:solidFill>
                <a:effectLst/>
                <a:latin typeface="Arial Unicode MS"/>
              </a:rPr>
              <a:t>foo</a:t>
            </a:r>
            <a:r>
              <a:rPr kumimoji="0" lang="ru-BY" altLang="ru-BY" sz="1600" b="0" i="0" u="none" strike="noStrike" cap="none" normalizeH="0" baseline="0" dirty="0">
                <a:ln>
                  <a:noFill/>
                </a:ln>
                <a:solidFill>
                  <a:srgbClr val="007700"/>
                </a:solidFill>
                <a:effectLst/>
                <a:latin typeface="Arial Unicode MS"/>
              </a:rPr>
              <a:t>(</a:t>
            </a:r>
            <a:r>
              <a:rPr kumimoji="0" lang="ru-BY" altLang="ru-BY" sz="1600" b="0" i="0" u="none" strike="noStrike" cap="none" normalizeH="0" baseline="0" dirty="0">
                <a:ln>
                  <a:noFill/>
                </a:ln>
                <a:solidFill>
                  <a:srgbClr val="0000BB"/>
                </a:solidFill>
                <a:effectLst/>
                <a:latin typeface="Arial Unicode MS"/>
              </a:rPr>
              <a:t>$arg_1</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a:ln>
                  <a:noFill/>
                </a:ln>
                <a:solidFill>
                  <a:srgbClr val="0000BB"/>
                </a:solidFill>
                <a:effectLst/>
                <a:latin typeface="Arial Unicode MS"/>
              </a:rPr>
              <a:t>$arg_2</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a:ln>
                  <a:noFill/>
                </a:ln>
                <a:solidFill>
                  <a:srgbClr val="FF8000"/>
                </a:solidFill>
                <a:effectLst/>
                <a:latin typeface="Arial Unicode MS"/>
              </a:rPr>
              <a:t>/* ..., */ </a:t>
            </a:r>
            <a:r>
              <a:rPr kumimoji="0" lang="ru-BY" altLang="ru-BY" sz="1600" b="0" i="0" u="none" strike="noStrike" cap="none" normalizeH="0" baseline="0" dirty="0">
                <a:ln>
                  <a:noFill/>
                </a:ln>
                <a:solidFill>
                  <a:srgbClr val="0000BB"/>
                </a:solidFill>
                <a:effectLst/>
                <a:latin typeface="Arial Unicode MS"/>
              </a:rPr>
              <a:t>$</a:t>
            </a:r>
            <a:r>
              <a:rPr kumimoji="0" lang="ru-BY" altLang="ru-BY" sz="1600" b="0" i="0" u="none" strike="noStrike" cap="none" normalizeH="0" baseline="0" dirty="0" err="1">
                <a:ln>
                  <a:noFill/>
                </a:ln>
                <a:solidFill>
                  <a:srgbClr val="0000BB"/>
                </a:solidFill>
                <a:effectLst/>
                <a:latin typeface="Arial Unicode MS"/>
              </a:rPr>
              <a:t>arg_n</a:t>
            </a: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7700"/>
                </a:solidFill>
                <a:effectLst/>
                <a:latin typeface="Arial Unicode MS"/>
              </a:rPr>
            </a:b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7700"/>
                </a:solidFill>
                <a:effectLst/>
                <a:latin typeface="Arial Unicode MS"/>
              </a:rPr>
            </a:br>
            <a:r>
              <a:rPr kumimoji="0" lang="ru-BY" altLang="ru-BY" sz="1600" b="0" i="0" u="none" strike="noStrike" cap="none" normalizeH="0" baseline="0" dirty="0" err="1">
                <a:ln>
                  <a:noFill/>
                </a:ln>
                <a:solidFill>
                  <a:srgbClr val="007700"/>
                </a:solidFill>
                <a:effectLst/>
                <a:latin typeface="Arial Unicode MS"/>
              </a:rPr>
              <a:t>echo</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a:ln>
                  <a:noFill/>
                </a:ln>
                <a:solidFill>
                  <a:srgbClr val="DD0000"/>
                </a:solidFill>
                <a:effectLst/>
                <a:latin typeface="Arial Unicode MS"/>
              </a:rPr>
              <a:t>"Пример функции.\n"</a:t>
            </a: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7700"/>
                </a:solidFill>
                <a:effectLst/>
                <a:latin typeface="Arial Unicode MS"/>
              </a:rPr>
            </a:br>
            <a:r>
              <a:rPr kumimoji="0" lang="ru-BY" altLang="ru-BY" sz="1600" b="0" i="0" u="none" strike="noStrike" cap="none" normalizeH="0" baseline="0" dirty="0" err="1">
                <a:ln>
                  <a:noFill/>
                </a:ln>
                <a:solidFill>
                  <a:srgbClr val="007700"/>
                </a:solidFill>
                <a:effectLst/>
                <a:latin typeface="Arial Unicode MS"/>
              </a:rPr>
              <a:t>return</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a:ln>
                  <a:noFill/>
                </a:ln>
                <a:solidFill>
                  <a:srgbClr val="0000BB"/>
                </a:solidFill>
                <a:effectLst/>
                <a:latin typeface="Arial Unicode MS"/>
              </a:rPr>
              <a:t>$</a:t>
            </a:r>
            <a:r>
              <a:rPr kumimoji="0" lang="ru-BY" altLang="ru-BY" sz="1600" b="0" i="0" u="none" strike="noStrike" cap="none" normalizeH="0" baseline="0" dirty="0" err="1">
                <a:ln>
                  <a:noFill/>
                </a:ln>
                <a:solidFill>
                  <a:srgbClr val="0000BB"/>
                </a:solidFill>
                <a:effectLst/>
                <a:latin typeface="Arial Unicode MS"/>
              </a:rPr>
              <a:t>retval</a:t>
            </a: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7700"/>
                </a:solidFill>
                <a:effectLst/>
                <a:latin typeface="Arial Unicode MS"/>
              </a:rPr>
            </a:b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7700"/>
                </a:solidFill>
                <a:effectLst/>
                <a:latin typeface="Arial Unicode MS"/>
              </a:rPr>
            </a:br>
            <a:r>
              <a:rPr kumimoji="0" lang="ru-BY" altLang="ru-BY" sz="1600" b="0" i="0" u="none" strike="noStrike" cap="none" normalizeH="0" baseline="0" dirty="0">
                <a:ln>
                  <a:noFill/>
                </a:ln>
                <a:solidFill>
                  <a:srgbClr val="0000BB"/>
                </a:solidFill>
                <a:effectLst/>
                <a:latin typeface="Arial Unicode MS"/>
              </a:rPr>
              <a:t>?&gt;</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333333"/>
                </a:solidFill>
                <a:effectLst/>
                <a:latin typeface="Fira Sans"/>
              </a:rPr>
              <a:t>Внутри функции можно использовать любой корректный PHP-код, в том числе другие функции и даже объявления </a:t>
            </a:r>
            <a:r>
              <a:rPr kumimoji="0" lang="ru-BY" altLang="ru-BY" sz="1600" b="0" i="0" u="none" strike="noStrike" cap="none" normalizeH="0" baseline="0" dirty="0">
                <a:ln>
                  <a:noFill/>
                </a:ln>
                <a:solidFill>
                  <a:srgbClr val="336699"/>
                </a:solidFill>
                <a:effectLst/>
                <a:latin typeface="Fira Sans"/>
                <a:hlinkClick r:id="rId2"/>
              </a:rPr>
              <a:t>классов</a:t>
            </a:r>
            <a:r>
              <a:rPr kumimoji="0" lang="ru-BY" altLang="ru-BY" sz="1600" b="0" i="0" u="none" strike="noStrike" cap="none" normalizeH="0" baseline="0" dirty="0">
                <a:ln>
                  <a:noFill/>
                </a:ln>
                <a:solidFill>
                  <a:srgbClr val="333333"/>
                </a:solidFill>
                <a:effectLst/>
                <a:latin typeface="Fira Sans"/>
              </a:rPr>
              <a:t>.</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333333"/>
                </a:solidFill>
                <a:effectLst/>
                <a:latin typeface="Fira Sans"/>
              </a:rPr>
              <a:t>Имена функций следуют тем же правилам, что и другие метки в PHP. Корректное имя функции начинается с буквы или знака подчёркивания, за которым следует любое количество букв, цифр или знаков подчёркивания. В качестве регулярного выражения оно может быть выражено так: </a:t>
            </a:r>
            <a:r>
              <a:rPr kumimoji="0" lang="ru-BY" altLang="ru-BY" sz="1600" b="0" i="0" u="none" strike="noStrike" cap="none" normalizeH="0" baseline="0" dirty="0">
                <a:ln>
                  <a:noFill/>
                </a:ln>
                <a:solidFill>
                  <a:srgbClr val="333333"/>
                </a:solidFill>
                <a:effectLst/>
                <a:latin typeface="Arial Unicode MS"/>
              </a:rPr>
              <a:t>^[a-</a:t>
            </a:r>
            <a:r>
              <a:rPr kumimoji="0" lang="ru-BY" altLang="ru-BY" sz="1600" b="0" i="0" u="none" strike="noStrike" cap="none" normalizeH="0" baseline="0" dirty="0" err="1">
                <a:ln>
                  <a:noFill/>
                </a:ln>
                <a:solidFill>
                  <a:srgbClr val="333333"/>
                </a:solidFill>
                <a:effectLst/>
                <a:latin typeface="Arial Unicode MS"/>
              </a:rPr>
              <a:t>zA</a:t>
            </a:r>
            <a:r>
              <a:rPr kumimoji="0" lang="ru-BY" altLang="ru-BY" sz="1600" b="0" i="0" u="none" strike="noStrike" cap="none" normalizeH="0" baseline="0" dirty="0">
                <a:ln>
                  <a:noFill/>
                </a:ln>
                <a:solidFill>
                  <a:srgbClr val="333333"/>
                </a:solidFill>
                <a:effectLst/>
                <a:latin typeface="Arial Unicode MS"/>
              </a:rPr>
              <a:t>-Z_\x80-\</a:t>
            </a:r>
            <a:r>
              <a:rPr kumimoji="0" lang="ru-BY" altLang="ru-BY" sz="1600" b="0" i="0" u="none" strike="noStrike" cap="none" normalizeH="0" baseline="0" dirty="0" err="1">
                <a:ln>
                  <a:noFill/>
                </a:ln>
                <a:solidFill>
                  <a:srgbClr val="333333"/>
                </a:solidFill>
                <a:effectLst/>
                <a:latin typeface="Arial Unicode MS"/>
              </a:rPr>
              <a:t>xff</a:t>
            </a:r>
            <a:r>
              <a:rPr kumimoji="0" lang="ru-BY" altLang="ru-BY" sz="1600" b="0" i="0" u="none" strike="noStrike" cap="none" normalizeH="0" baseline="0" dirty="0">
                <a:ln>
                  <a:noFill/>
                </a:ln>
                <a:solidFill>
                  <a:srgbClr val="333333"/>
                </a:solidFill>
                <a:effectLst/>
                <a:latin typeface="Arial Unicode MS"/>
              </a:rPr>
              <a:t>][a-zA-Z0-9_\x80-\</a:t>
            </a:r>
            <a:r>
              <a:rPr kumimoji="0" lang="ru-BY" altLang="ru-BY" sz="1600" b="0" i="0" u="none" strike="noStrike" cap="none" normalizeH="0" baseline="0" dirty="0" err="1">
                <a:ln>
                  <a:noFill/>
                </a:ln>
                <a:solidFill>
                  <a:srgbClr val="333333"/>
                </a:solidFill>
                <a:effectLst/>
                <a:latin typeface="Arial Unicode MS"/>
              </a:rPr>
              <a:t>xff</a:t>
            </a:r>
            <a:r>
              <a:rPr kumimoji="0" lang="ru-BY" altLang="ru-BY" sz="1600" b="0" i="0" u="none" strike="noStrike" cap="none" normalizeH="0" baseline="0" dirty="0">
                <a:ln>
                  <a:noFill/>
                </a:ln>
                <a:solidFill>
                  <a:srgbClr val="333333"/>
                </a:solidFill>
                <a:effectLst/>
                <a:latin typeface="Arial Unicode MS"/>
              </a:rPr>
              <a:t>]*$</a:t>
            </a:r>
            <a:r>
              <a:rPr kumimoji="0" lang="ru-BY" altLang="ru-BY" sz="1600" b="0" i="0" u="none" strike="noStrike" cap="none" normalizeH="0" baseline="0" dirty="0">
                <a:ln>
                  <a:noFill/>
                </a:ln>
                <a:solidFill>
                  <a:srgbClr val="333333"/>
                </a:solidFill>
                <a:effectLst/>
                <a:latin typeface="Fira Sans"/>
              </a:rPr>
              <a:t>.</a:t>
            </a:r>
            <a:endParaRPr kumimoji="0" lang="en-US" altLang="ru-BY" sz="1600" b="0" i="0" u="none" strike="noStrike" cap="none" normalizeH="0" baseline="0" dirty="0">
              <a:ln>
                <a:noFill/>
              </a:ln>
              <a:solidFill>
                <a:srgbClr val="333333"/>
              </a:solidFill>
              <a:effectLst/>
              <a:latin typeface="Fira Sans"/>
            </a:endParaRPr>
          </a:p>
          <a:p>
            <a:r>
              <a:rPr lang="ru-RU" sz="1600" dirty="0">
                <a:solidFill>
                  <a:srgbClr val="333333"/>
                </a:solidFill>
                <a:latin typeface="Fira Sans"/>
              </a:rPr>
              <a:t>Функции не обязаны быть определены до их использования, исключая тот случай, когда функции определяются условно, как это показано в двух последующих примерах.</a:t>
            </a:r>
          </a:p>
          <a:p>
            <a:r>
              <a:rPr lang="ru-RU" sz="1600" dirty="0">
                <a:solidFill>
                  <a:srgbClr val="333333"/>
                </a:solidFill>
                <a:latin typeface="Fira Sans"/>
              </a:rPr>
              <a:t>В случае, когда функция определяется в зависимости от какого-либо условия, например, как это показано в двух приведённых ниже примерах, обработка описания функции должна предшествовать её вызову.</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BY" altLang="ru-BY"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62616182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EE9B1B-1749-4207-84F1-9798CAE9A081}"/>
              </a:ext>
            </a:extLst>
          </p:cNvPr>
          <p:cNvSpPr>
            <a:spLocks noChangeArrowheads="1"/>
          </p:cNvSpPr>
          <p:nvPr/>
        </p:nvSpPr>
        <p:spPr bwMode="auto">
          <a:xfrm>
            <a:off x="215900" y="39400"/>
            <a:ext cx="5638800" cy="5509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1" i="0" u="none" strike="noStrike" cap="none" normalizeH="0" baseline="0" dirty="0">
                <a:ln>
                  <a:noFill/>
                </a:ln>
                <a:solidFill>
                  <a:srgbClr val="333333"/>
                </a:solidFill>
                <a:effectLst/>
                <a:latin typeface="Fira Sans"/>
              </a:rPr>
              <a:t>Пример #2 </a:t>
            </a:r>
            <a:r>
              <a:rPr kumimoji="0" lang="ru-BY" altLang="ru-BY" sz="1600" b="0" i="0" u="none" strike="noStrike" cap="none" normalizeH="0" baseline="0" dirty="0">
                <a:ln>
                  <a:noFill/>
                </a:ln>
                <a:solidFill>
                  <a:srgbClr val="333333"/>
                </a:solidFill>
                <a:effectLst/>
                <a:latin typeface="Fira Sans"/>
              </a:rPr>
              <a:t>Функции, зависящие от условий</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BB"/>
                </a:solidFill>
                <a:effectLst/>
                <a:latin typeface="Arial Unicode MS"/>
              </a:rPr>
              <a:t>&lt;?</a:t>
            </a:r>
            <a:r>
              <a:rPr kumimoji="0" lang="ru-BY" altLang="ru-BY" sz="1600" b="0" i="0" u="none" strike="noStrike" cap="none" normalizeH="0" baseline="0" dirty="0" err="1">
                <a:ln>
                  <a:noFill/>
                </a:ln>
                <a:solidFill>
                  <a:srgbClr val="0000BB"/>
                </a:solidFill>
                <a:effectLst/>
                <a:latin typeface="Arial Unicode MS"/>
              </a:rPr>
              <a:t>php</a:t>
            </a:r>
            <a:br>
              <a:rPr kumimoji="0" lang="ru-BY" altLang="ru-BY" sz="1600" b="0" i="0" u="none" strike="noStrike" cap="none" normalizeH="0" baseline="0" dirty="0">
                <a:ln>
                  <a:noFill/>
                </a:ln>
                <a:solidFill>
                  <a:srgbClr val="0000BB"/>
                </a:solidFill>
                <a:effectLst/>
                <a:latin typeface="Arial Unicode MS"/>
              </a:rPr>
            </a:br>
            <a:r>
              <a:rPr kumimoji="0" lang="ru-BY" altLang="ru-BY" sz="1600" b="0" i="0" u="none" strike="noStrike" cap="none" normalizeH="0" baseline="0" dirty="0">
                <a:ln>
                  <a:noFill/>
                </a:ln>
                <a:solidFill>
                  <a:srgbClr val="0000BB"/>
                </a:solidFill>
                <a:effectLst/>
                <a:latin typeface="Arial Unicode MS"/>
              </a:rPr>
              <a:t>$</a:t>
            </a:r>
            <a:r>
              <a:rPr kumimoji="0" lang="ru-BY" altLang="ru-BY" sz="1600" b="0" i="0" u="none" strike="noStrike" cap="none" normalizeH="0" baseline="0" dirty="0" err="1">
                <a:ln>
                  <a:noFill/>
                </a:ln>
                <a:solidFill>
                  <a:srgbClr val="0000BB"/>
                </a:solidFill>
                <a:effectLst/>
                <a:latin typeface="Arial Unicode MS"/>
              </a:rPr>
              <a:t>makefoo</a:t>
            </a:r>
            <a:r>
              <a:rPr kumimoji="0" lang="ru-BY" altLang="ru-BY" sz="1600" b="0" i="0" u="none" strike="noStrike" cap="none" normalizeH="0" baseline="0" dirty="0">
                <a:ln>
                  <a:noFill/>
                </a:ln>
                <a:solidFill>
                  <a:srgbClr val="0000BB"/>
                </a:solidFill>
                <a:effectLst/>
                <a:latin typeface="Arial Unicode MS"/>
              </a:rPr>
              <a:t> </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err="1">
                <a:ln>
                  <a:noFill/>
                </a:ln>
                <a:solidFill>
                  <a:srgbClr val="0000BB"/>
                </a:solidFill>
                <a:effectLst/>
                <a:latin typeface="Arial Unicode MS"/>
              </a:rPr>
              <a:t>true</a:t>
            </a: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7700"/>
                </a:solidFill>
                <a:effectLst/>
                <a:latin typeface="Arial Unicode MS"/>
              </a:rPr>
            </a:br>
            <a:r>
              <a:rPr kumimoji="0" lang="ru-BY" altLang="ru-BY" sz="1600" b="0" i="0" u="none" strike="noStrike" cap="none" normalizeH="0" baseline="0" dirty="0">
                <a:ln>
                  <a:noFill/>
                </a:ln>
                <a:solidFill>
                  <a:srgbClr val="FF8000"/>
                </a:solidFill>
                <a:effectLst/>
                <a:latin typeface="Arial Unicode MS"/>
              </a:rPr>
              <a:t>/* Мы не можем вызвать функцию </a:t>
            </a:r>
            <a:r>
              <a:rPr kumimoji="0" lang="ru-BY" altLang="ru-BY" sz="1600" b="0" i="0" u="none" strike="noStrike" cap="none" normalizeH="0" baseline="0" dirty="0" err="1">
                <a:ln>
                  <a:noFill/>
                </a:ln>
                <a:solidFill>
                  <a:srgbClr val="FF8000"/>
                </a:solidFill>
                <a:effectLst/>
                <a:latin typeface="Arial Unicode MS"/>
              </a:rPr>
              <a:t>foo</a:t>
            </a:r>
            <a:r>
              <a:rPr kumimoji="0" lang="ru-BY" altLang="ru-BY" sz="1600" b="0" i="0" u="none" strike="noStrike" cap="none" normalizeH="0" baseline="0" dirty="0">
                <a:ln>
                  <a:noFill/>
                </a:ln>
                <a:solidFill>
                  <a:srgbClr val="FF8000"/>
                </a:solidFill>
                <a:effectLst/>
                <a:latin typeface="Arial Unicode MS"/>
              </a:rPr>
              <a:t>() в этом месте,</a:t>
            </a:r>
            <a:br>
              <a:rPr kumimoji="0" lang="ru-BY" altLang="ru-BY" sz="1600" b="0" i="0" u="none" strike="noStrike" cap="none" normalizeH="0" baseline="0" dirty="0">
                <a:ln>
                  <a:noFill/>
                </a:ln>
                <a:solidFill>
                  <a:srgbClr val="FF8000"/>
                </a:solidFill>
                <a:effectLst/>
                <a:latin typeface="Arial Unicode MS"/>
              </a:rPr>
            </a:br>
            <a:r>
              <a:rPr kumimoji="0" lang="ru-BY" altLang="ru-BY" sz="1600" b="0" i="0" u="none" strike="noStrike" cap="none" normalizeH="0" baseline="0" dirty="0">
                <a:ln>
                  <a:noFill/>
                </a:ln>
                <a:solidFill>
                  <a:srgbClr val="FF8000"/>
                </a:solidFill>
                <a:effectLst/>
                <a:latin typeface="Arial Unicode MS"/>
              </a:rPr>
              <a:t>поскольку она ещё не определена, но мы можем</a:t>
            </a:r>
            <a:br>
              <a:rPr kumimoji="0" lang="ru-BY" altLang="ru-BY" sz="1600" b="0" i="0" u="none" strike="noStrike" cap="none" normalizeH="0" baseline="0" dirty="0">
                <a:ln>
                  <a:noFill/>
                </a:ln>
                <a:solidFill>
                  <a:srgbClr val="FF8000"/>
                </a:solidFill>
                <a:effectLst/>
                <a:latin typeface="Arial Unicode MS"/>
              </a:rPr>
            </a:br>
            <a:r>
              <a:rPr kumimoji="0" lang="ru-BY" altLang="ru-BY" sz="1600" b="0" i="0" u="none" strike="noStrike" cap="none" normalizeH="0" baseline="0" dirty="0">
                <a:ln>
                  <a:noFill/>
                </a:ln>
                <a:solidFill>
                  <a:srgbClr val="FF8000"/>
                </a:solidFill>
                <a:effectLst/>
                <a:latin typeface="Arial Unicode MS"/>
              </a:rPr>
              <a:t>обратиться к </a:t>
            </a:r>
            <a:r>
              <a:rPr kumimoji="0" lang="ru-BY" altLang="ru-BY" sz="1600" b="0" i="0" u="none" strike="noStrike" cap="none" normalizeH="0" baseline="0" dirty="0" err="1">
                <a:ln>
                  <a:noFill/>
                </a:ln>
                <a:solidFill>
                  <a:srgbClr val="FF8000"/>
                </a:solidFill>
                <a:effectLst/>
                <a:latin typeface="Arial Unicode MS"/>
              </a:rPr>
              <a:t>bar</a:t>
            </a:r>
            <a:r>
              <a:rPr kumimoji="0" lang="ru-BY" altLang="ru-BY" sz="1600" b="0" i="0" u="none" strike="noStrike" cap="none" normalizeH="0" baseline="0" dirty="0">
                <a:ln>
                  <a:noFill/>
                </a:ln>
                <a:solidFill>
                  <a:srgbClr val="FF8000"/>
                </a:solidFill>
                <a:effectLst/>
                <a:latin typeface="Arial Unicode MS"/>
              </a:rPr>
              <a:t>() */</a:t>
            </a:r>
            <a:br>
              <a:rPr kumimoji="0" lang="ru-BY" altLang="ru-BY" sz="1600" b="0" i="0" u="none" strike="noStrike" cap="none" normalizeH="0" baseline="0" dirty="0">
                <a:ln>
                  <a:noFill/>
                </a:ln>
                <a:solidFill>
                  <a:srgbClr val="FF8000"/>
                </a:solidFill>
                <a:effectLst/>
                <a:latin typeface="Arial Unicode MS"/>
              </a:rPr>
            </a:br>
            <a:r>
              <a:rPr kumimoji="0" lang="ru-BY" altLang="ru-BY" sz="1600" b="0" i="0" u="none" strike="noStrike" cap="none" normalizeH="0" baseline="0" dirty="0" err="1">
                <a:ln>
                  <a:noFill/>
                </a:ln>
                <a:solidFill>
                  <a:srgbClr val="0000BB"/>
                </a:solidFill>
                <a:effectLst/>
                <a:latin typeface="Arial Unicode MS"/>
              </a:rPr>
              <a:t>bar</a:t>
            </a: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7700"/>
                </a:solidFill>
                <a:effectLst/>
                <a:latin typeface="Arial Unicode MS"/>
              </a:rPr>
            </a:br>
            <a:r>
              <a:rPr kumimoji="0" lang="ru-BY" altLang="ru-BY" sz="1600" b="0" i="0" u="none" strike="noStrike" cap="none" normalizeH="0" baseline="0" dirty="0" err="1">
                <a:ln>
                  <a:noFill/>
                </a:ln>
                <a:solidFill>
                  <a:srgbClr val="007700"/>
                </a:solidFill>
                <a:effectLst/>
                <a:latin typeface="Arial Unicode MS"/>
              </a:rPr>
              <a:t>if</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a:ln>
                  <a:noFill/>
                </a:ln>
                <a:solidFill>
                  <a:srgbClr val="0000BB"/>
                </a:solidFill>
                <a:effectLst/>
                <a:latin typeface="Arial Unicode MS"/>
              </a:rPr>
              <a:t>$</a:t>
            </a:r>
            <a:r>
              <a:rPr kumimoji="0" lang="ru-BY" altLang="ru-BY" sz="1600" b="0" i="0" u="none" strike="noStrike" cap="none" normalizeH="0" baseline="0" dirty="0" err="1">
                <a:ln>
                  <a:noFill/>
                </a:ln>
                <a:solidFill>
                  <a:srgbClr val="0000BB"/>
                </a:solidFill>
                <a:effectLst/>
                <a:latin typeface="Arial Unicode MS"/>
              </a:rPr>
              <a:t>makefoo</a:t>
            </a:r>
            <a:r>
              <a:rPr kumimoji="0" lang="ru-BY" altLang="ru-BY" sz="1600" b="0" i="0" u="none" strike="noStrike" cap="none" normalizeH="0" baseline="0" dirty="0">
                <a:ln>
                  <a:noFill/>
                </a:ln>
                <a:solidFill>
                  <a:srgbClr val="007700"/>
                </a:solidFill>
                <a:effectLst/>
                <a:latin typeface="Arial Unicode MS"/>
              </a:rPr>
              <a:t>) {</a:t>
            </a:r>
            <a:br>
              <a:rPr kumimoji="0" lang="ru-BY" altLang="ru-BY" sz="1600" b="0" i="0" u="none" strike="noStrike" cap="none" normalizeH="0" baseline="0" dirty="0">
                <a:ln>
                  <a:noFill/>
                </a:ln>
                <a:solidFill>
                  <a:srgbClr val="007700"/>
                </a:solidFill>
                <a:effectLst/>
                <a:latin typeface="Arial Unicode MS"/>
              </a:rPr>
            </a:br>
            <a:r>
              <a:rPr kumimoji="0" lang="ru-BY" altLang="ru-BY" sz="1600" b="0" i="0" u="none" strike="noStrike" cap="none" normalizeH="0" baseline="0" dirty="0" err="1">
                <a:ln>
                  <a:noFill/>
                </a:ln>
                <a:solidFill>
                  <a:srgbClr val="007700"/>
                </a:solidFill>
                <a:effectLst/>
                <a:latin typeface="Arial Unicode MS"/>
              </a:rPr>
              <a:t>function</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err="1">
                <a:ln>
                  <a:noFill/>
                </a:ln>
                <a:solidFill>
                  <a:srgbClr val="0000BB"/>
                </a:solidFill>
                <a:effectLst/>
                <a:latin typeface="Arial Unicode MS"/>
              </a:rPr>
              <a:t>foo</a:t>
            </a: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7700"/>
                </a:solidFill>
                <a:effectLst/>
                <a:latin typeface="Arial Unicode MS"/>
              </a:rPr>
            </a:b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7700"/>
                </a:solidFill>
                <a:effectLst/>
                <a:latin typeface="Arial Unicode MS"/>
              </a:rPr>
            </a:br>
            <a:r>
              <a:rPr kumimoji="0" lang="ru-BY" altLang="ru-BY" sz="1600" b="0" i="0" u="none" strike="noStrike" cap="none" normalizeH="0" baseline="0" dirty="0" err="1">
                <a:ln>
                  <a:noFill/>
                </a:ln>
                <a:solidFill>
                  <a:srgbClr val="007700"/>
                </a:solidFill>
                <a:effectLst/>
                <a:latin typeface="Arial Unicode MS"/>
              </a:rPr>
              <a:t>echo</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a:ln>
                  <a:noFill/>
                </a:ln>
                <a:solidFill>
                  <a:srgbClr val="DD0000"/>
                </a:solidFill>
                <a:effectLst/>
                <a:latin typeface="Arial Unicode MS"/>
              </a:rPr>
              <a:t>"Я не существую до тех пор, пока выполнение программы меня не достигнет.\n"</a:t>
            </a: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7700"/>
                </a:solidFill>
                <a:effectLst/>
                <a:latin typeface="Arial Unicode MS"/>
              </a:rPr>
            </a:b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7700"/>
                </a:solidFill>
                <a:effectLst/>
                <a:latin typeface="Arial Unicode MS"/>
              </a:rPr>
            </a:b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7700"/>
                </a:solidFill>
                <a:effectLst/>
                <a:latin typeface="Arial Unicode MS"/>
              </a:rPr>
            </a:br>
            <a:r>
              <a:rPr kumimoji="0" lang="ru-BY" altLang="ru-BY" sz="1600" b="0" i="0" u="none" strike="noStrike" cap="none" normalizeH="0" baseline="0" dirty="0">
                <a:ln>
                  <a:noFill/>
                </a:ln>
                <a:solidFill>
                  <a:srgbClr val="FF8000"/>
                </a:solidFill>
                <a:effectLst/>
                <a:latin typeface="Arial Unicode MS"/>
              </a:rPr>
              <a:t>/* Теперь мы благополучно можем вызывать </a:t>
            </a:r>
            <a:r>
              <a:rPr kumimoji="0" lang="ru-BY" altLang="ru-BY" sz="1600" b="0" i="0" u="none" strike="noStrike" cap="none" normalizeH="0" baseline="0" dirty="0" err="1">
                <a:ln>
                  <a:noFill/>
                </a:ln>
                <a:solidFill>
                  <a:srgbClr val="FF8000"/>
                </a:solidFill>
                <a:effectLst/>
                <a:latin typeface="Arial Unicode MS"/>
              </a:rPr>
              <a:t>foo</a:t>
            </a:r>
            <a:r>
              <a:rPr kumimoji="0" lang="ru-BY" altLang="ru-BY" sz="1600" b="0" i="0" u="none" strike="noStrike" cap="none" normalizeH="0" baseline="0" dirty="0">
                <a:ln>
                  <a:noFill/>
                </a:ln>
                <a:solidFill>
                  <a:srgbClr val="FF8000"/>
                </a:solidFill>
                <a:effectLst/>
                <a:latin typeface="Arial Unicode MS"/>
              </a:rPr>
              <a:t>(),</a:t>
            </a:r>
            <a:br>
              <a:rPr kumimoji="0" lang="ru-BY" altLang="ru-BY" sz="1600" b="0" i="0" u="none" strike="noStrike" cap="none" normalizeH="0" baseline="0" dirty="0">
                <a:ln>
                  <a:noFill/>
                </a:ln>
                <a:solidFill>
                  <a:srgbClr val="FF8000"/>
                </a:solidFill>
                <a:effectLst/>
                <a:latin typeface="Arial Unicode MS"/>
              </a:rPr>
            </a:br>
            <a:r>
              <a:rPr kumimoji="0" lang="ru-BY" altLang="ru-BY" sz="1600" b="0" i="0" u="none" strike="noStrike" cap="none" normalizeH="0" baseline="0" dirty="0">
                <a:ln>
                  <a:noFill/>
                </a:ln>
                <a:solidFill>
                  <a:srgbClr val="FF8000"/>
                </a:solidFill>
                <a:effectLst/>
                <a:latin typeface="Arial Unicode MS"/>
              </a:rPr>
              <a:t>поскольку $</a:t>
            </a:r>
            <a:r>
              <a:rPr kumimoji="0" lang="ru-BY" altLang="ru-BY" sz="1600" b="0" i="0" u="none" strike="noStrike" cap="none" normalizeH="0" baseline="0" dirty="0" err="1">
                <a:ln>
                  <a:noFill/>
                </a:ln>
                <a:solidFill>
                  <a:srgbClr val="FF8000"/>
                </a:solidFill>
                <a:effectLst/>
                <a:latin typeface="Arial Unicode MS"/>
              </a:rPr>
              <a:t>makefoo</a:t>
            </a:r>
            <a:r>
              <a:rPr kumimoji="0" lang="ru-BY" altLang="ru-BY" sz="1600" b="0" i="0" u="none" strike="noStrike" cap="none" normalizeH="0" baseline="0" dirty="0">
                <a:ln>
                  <a:noFill/>
                </a:ln>
                <a:solidFill>
                  <a:srgbClr val="FF8000"/>
                </a:solidFill>
                <a:effectLst/>
                <a:latin typeface="Arial Unicode MS"/>
              </a:rPr>
              <a:t> была интерпретирована как </a:t>
            </a:r>
            <a:r>
              <a:rPr kumimoji="0" lang="ru-BY" altLang="ru-BY" sz="1600" b="0" i="0" u="none" strike="noStrike" cap="none" normalizeH="0" baseline="0" dirty="0" err="1">
                <a:ln>
                  <a:noFill/>
                </a:ln>
                <a:solidFill>
                  <a:srgbClr val="FF8000"/>
                </a:solidFill>
                <a:effectLst/>
                <a:latin typeface="Arial Unicode MS"/>
              </a:rPr>
              <a:t>true</a:t>
            </a:r>
            <a:r>
              <a:rPr kumimoji="0" lang="ru-BY" altLang="ru-BY" sz="1600" b="0" i="0" u="none" strike="noStrike" cap="none" normalizeH="0" baseline="0" dirty="0">
                <a:ln>
                  <a:noFill/>
                </a:ln>
                <a:solidFill>
                  <a:srgbClr val="FF8000"/>
                </a:solidFill>
                <a:effectLst/>
                <a:latin typeface="Arial Unicode MS"/>
              </a:rPr>
              <a:t> */</a:t>
            </a:r>
            <a:br>
              <a:rPr kumimoji="0" lang="ru-BY" altLang="ru-BY" sz="1600" b="0" i="0" u="none" strike="noStrike" cap="none" normalizeH="0" baseline="0" dirty="0">
                <a:ln>
                  <a:noFill/>
                </a:ln>
                <a:solidFill>
                  <a:srgbClr val="FF8000"/>
                </a:solidFill>
                <a:effectLst/>
                <a:latin typeface="Arial Unicode MS"/>
              </a:rPr>
            </a:br>
            <a:r>
              <a:rPr kumimoji="0" lang="ru-BY" altLang="ru-BY" sz="1600" b="0" i="0" u="none" strike="noStrike" cap="none" normalizeH="0" baseline="0" dirty="0" err="1">
                <a:ln>
                  <a:noFill/>
                </a:ln>
                <a:solidFill>
                  <a:srgbClr val="007700"/>
                </a:solidFill>
                <a:effectLst/>
                <a:latin typeface="Arial Unicode MS"/>
              </a:rPr>
              <a:t>if</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a:ln>
                  <a:noFill/>
                </a:ln>
                <a:solidFill>
                  <a:srgbClr val="0000BB"/>
                </a:solidFill>
                <a:effectLst/>
                <a:latin typeface="Arial Unicode MS"/>
              </a:rPr>
              <a:t>$</a:t>
            </a:r>
            <a:r>
              <a:rPr kumimoji="0" lang="ru-BY" altLang="ru-BY" sz="1600" b="0" i="0" u="none" strike="noStrike" cap="none" normalizeH="0" baseline="0" dirty="0" err="1">
                <a:ln>
                  <a:noFill/>
                </a:ln>
                <a:solidFill>
                  <a:srgbClr val="0000BB"/>
                </a:solidFill>
                <a:effectLst/>
                <a:latin typeface="Arial Unicode MS"/>
              </a:rPr>
              <a:t>makefoo</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err="1">
                <a:ln>
                  <a:noFill/>
                </a:ln>
                <a:solidFill>
                  <a:srgbClr val="0000BB"/>
                </a:solidFill>
                <a:effectLst/>
                <a:latin typeface="Arial Unicode MS"/>
              </a:rPr>
              <a:t>foo</a:t>
            </a: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7700"/>
                </a:solidFill>
                <a:effectLst/>
                <a:latin typeface="Arial Unicode MS"/>
              </a:rPr>
            </a:br>
            <a:r>
              <a:rPr kumimoji="0" lang="ru-BY" altLang="ru-BY" sz="1600" b="0" i="0" u="none" strike="noStrike" cap="none" normalizeH="0" baseline="0" dirty="0" err="1">
                <a:ln>
                  <a:noFill/>
                </a:ln>
                <a:solidFill>
                  <a:srgbClr val="007700"/>
                </a:solidFill>
                <a:effectLst/>
                <a:latin typeface="Arial Unicode MS"/>
              </a:rPr>
              <a:t>function</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err="1">
                <a:ln>
                  <a:noFill/>
                </a:ln>
                <a:solidFill>
                  <a:srgbClr val="0000BB"/>
                </a:solidFill>
                <a:effectLst/>
                <a:latin typeface="Arial Unicode MS"/>
              </a:rPr>
              <a:t>bar</a:t>
            </a: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7700"/>
                </a:solidFill>
                <a:effectLst/>
                <a:latin typeface="Arial Unicode MS"/>
              </a:rPr>
            </a:b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7700"/>
                </a:solidFill>
                <a:effectLst/>
                <a:latin typeface="Arial Unicode MS"/>
              </a:rPr>
            </a:br>
            <a:r>
              <a:rPr kumimoji="0" lang="ru-BY" altLang="ru-BY" sz="1600" b="0" i="0" u="none" strike="noStrike" cap="none" normalizeH="0" baseline="0" dirty="0" err="1">
                <a:ln>
                  <a:noFill/>
                </a:ln>
                <a:solidFill>
                  <a:srgbClr val="007700"/>
                </a:solidFill>
                <a:effectLst/>
                <a:latin typeface="Arial Unicode MS"/>
              </a:rPr>
              <a:t>echo</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a:ln>
                  <a:noFill/>
                </a:ln>
                <a:solidFill>
                  <a:srgbClr val="DD0000"/>
                </a:solidFill>
                <a:effectLst/>
                <a:latin typeface="Arial Unicode MS"/>
              </a:rPr>
              <a:t>"Я существую сразу с начала старта программы.\n"</a:t>
            </a: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7700"/>
                </a:solidFill>
                <a:effectLst/>
                <a:latin typeface="Arial Unicode MS"/>
              </a:rPr>
            </a:b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7700"/>
                </a:solidFill>
                <a:effectLst/>
                <a:latin typeface="Arial Unicode MS"/>
              </a:rPr>
            </a:br>
            <a:r>
              <a:rPr kumimoji="0" lang="ru-BY" altLang="ru-BY" sz="1600" b="0" i="0" u="none" strike="noStrike" cap="none" normalizeH="0" baseline="0" dirty="0">
                <a:ln>
                  <a:noFill/>
                </a:ln>
                <a:solidFill>
                  <a:srgbClr val="0000BB"/>
                </a:solidFill>
                <a:effectLst/>
                <a:latin typeface="Arial Unicode MS"/>
              </a:rPr>
              <a:t>?&gt;</a:t>
            </a:r>
            <a:endParaRPr kumimoji="0" lang="ru-BY" altLang="ru-BY" sz="1600" b="0" i="0" u="none" strike="noStrike" cap="none" normalizeH="0" baseline="0" dirty="0">
              <a:ln>
                <a:noFill/>
              </a:ln>
              <a:solidFill>
                <a:schemeClr val="tx1"/>
              </a:solidFill>
              <a:effectLst/>
            </a:endParaRPr>
          </a:p>
        </p:txBody>
      </p:sp>
      <p:sp>
        <p:nvSpPr>
          <p:cNvPr id="3" name="Rectangle 2">
            <a:extLst>
              <a:ext uri="{FF2B5EF4-FFF2-40B4-BE49-F238E27FC236}">
                <a16:creationId xmlns:a16="http://schemas.microsoft.com/office/drawing/2014/main" id="{DA8911E7-9C67-46B6-B42D-F9DBB2C38148}"/>
              </a:ext>
            </a:extLst>
          </p:cNvPr>
          <p:cNvSpPr>
            <a:spLocks noChangeArrowheads="1"/>
          </p:cNvSpPr>
          <p:nvPr/>
        </p:nvSpPr>
        <p:spPr bwMode="auto">
          <a:xfrm>
            <a:off x="5880100" y="39400"/>
            <a:ext cx="6096000"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1" i="0" u="none" strike="noStrike" cap="none" normalizeH="0" baseline="0" dirty="0">
                <a:ln>
                  <a:noFill/>
                </a:ln>
                <a:solidFill>
                  <a:srgbClr val="333333"/>
                </a:solidFill>
                <a:effectLst/>
                <a:latin typeface="Fira Sans"/>
              </a:rPr>
              <a:t>Пример #3</a:t>
            </a:r>
            <a:r>
              <a:rPr kumimoji="0" lang="ru-BY" altLang="ru-BY" sz="1600" b="0" i="0" u="none" strike="noStrike" cap="none" normalizeH="0" baseline="0" dirty="0">
                <a:ln>
                  <a:noFill/>
                </a:ln>
                <a:solidFill>
                  <a:srgbClr val="333333"/>
                </a:solidFill>
                <a:effectLst/>
                <a:latin typeface="Fira Sans"/>
              </a:rPr>
              <a:t> Вложенные функции</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BB"/>
                </a:solidFill>
                <a:effectLst/>
                <a:latin typeface="Arial Unicode MS"/>
              </a:rPr>
              <a:t>&lt;?</a:t>
            </a:r>
            <a:r>
              <a:rPr kumimoji="0" lang="ru-BY" altLang="ru-BY" sz="1600" b="0" i="0" u="none" strike="noStrike" cap="none" normalizeH="0" baseline="0" dirty="0" err="1">
                <a:ln>
                  <a:noFill/>
                </a:ln>
                <a:solidFill>
                  <a:srgbClr val="0000BB"/>
                </a:solidFill>
                <a:effectLst/>
                <a:latin typeface="Arial Unicode MS"/>
              </a:rPr>
              <a:t>php</a:t>
            </a:r>
            <a:br>
              <a:rPr kumimoji="0" lang="ru-BY" altLang="ru-BY" sz="1600" b="0" i="0" u="none" strike="noStrike" cap="none" normalizeH="0" baseline="0" dirty="0">
                <a:ln>
                  <a:noFill/>
                </a:ln>
                <a:solidFill>
                  <a:srgbClr val="0000BB"/>
                </a:solidFill>
                <a:effectLst/>
                <a:latin typeface="Arial Unicode MS"/>
              </a:rPr>
            </a:br>
            <a:r>
              <a:rPr kumimoji="0" lang="ru-BY" altLang="ru-BY" sz="1600" b="0" i="0" u="none" strike="noStrike" cap="none" normalizeH="0" baseline="0" dirty="0" err="1">
                <a:ln>
                  <a:noFill/>
                </a:ln>
                <a:solidFill>
                  <a:srgbClr val="007700"/>
                </a:solidFill>
                <a:effectLst/>
                <a:latin typeface="Arial Unicode MS"/>
              </a:rPr>
              <a:t>function</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err="1">
                <a:ln>
                  <a:noFill/>
                </a:ln>
                <a:solidFill>
                  <a:srgbClr val="0000BB"/>
                </a:solidFill>
                <a:effectLst/>
                <a:latin typeface="Arial Unicode MS"/>
              </a:rPr>
              <a:t>foo</a:t>
            </a: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7700"/>
                </a:solidFill>
                <a:effectLst/>
                <a:latin typeface="Arial Unicode MS"/>
              </a:rPr>
            </a:b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7700"/>
                </a:solidFill>
                <a:effectLst/>
                <a:latin typeface="Arial Unicode MS"/>
              </a:rPr>
            </a:br>
            <a:r>
              <a:rPr kumimoji="0" lang="ru-BY" altLang="ru-BY" sz="1600" b="0" i="0" u="none" strike="noStrike" cap="none" normalizeH="0" baseline="0" dirty="0" err="1">
                <a:ln>
                  <a:noFill/>
                </a:ln>
                <a:solidFill>
                  <a:srgbClr val="007700"/>
                </a:solidFill>
                <a:effectLst/>
                <a:latin typeface="Arial Unicode MS"/>
              </a:rPr>
              <a:t>function</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err="1">
                <a:ln>
                  <a:noFill/>
                </a:ln>
                <a:solidFill>
                  <a:srgbClr val="0000BB"/>
                </a:solidFill>
                <a:effectLst/>
                <a:latin typeface="Arial Unicode MS"/>
              </a:rPr>
              <a:t>bar</a:t>
            </a: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7700"/>
                </a:solidFill>
                <a:effectLst/>
                <a:latin typeface="Arial Unicode MS"/>
              </a:rPr>
            </a:b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7700"/>
                </a:solidFill>
                <a:effectLst/>
                <a:latin typeface="Arial Unicode MS"/>
              </a:rPr>
            </a:br>
            <a:r>
              <a:rPr kumimoji="0" lang="ru-BY" altLang="ru-BY" sz="1600" b="0" i="0" u="none" strike="noStrike" cap="none" normalizeH="0" baseline="0" dirty="0" err="1">
                <a:ln>
                  <a:noFill/>
                </a:ln>
                <a:solidFill>
                  <a:srgbClr val="007700"/>
                </a:solidFill>
                <a:effectLst/>
                <a:latin typeface="Arial Unicode MS"/>
              </a:rPr>
              <a:t>echo</a:t>
            </a:r>
            <a:r>
              <a:rPr kumimoji="0" lang="ru-BY" altLang="ru-BY" sz="1600" b="0" i="0" u="none" strike="noStrike" cap="none" normalizeH="0" baseline="0" dirty="0">
                <a:ln>
                  <a:noFill/>
                </a:ln>
                <a:solidFill>
                  <a:srgbClr val="007700"/>
                </a:solidFill>
                <a:effectLst/>
                <a:latin typeface="Arial Unicode MS"/>
              </a:rPr>
              <a:t> </a:t>
            </a:r>
            <a:r>
              <a:rPr kumimoji="0" lang="ru-BY" altLang="ru-BY" sz="1600" b="0" i="0" u="none" strike="noStrike" cap="none" normalizeH="0" baseline="0" dirty="0">
                <a:ln>
                  <a:noFill/>
                </a:ln>
                <a:solidFill>
                  <a:srgbClr val="DD0000"/>
                </a:solidFill>
                <a:effectLst/>
                <a:latin typeface="Arial Unicode MS"/>
              </a:rPr>
              <a:t>"Я не существую пока не будет вызвана </a:t>
            </a:r>
            <a:r>
              <a:rPr kumimoji="0" lang="ru-BY" altLang="ru-BY" sz="1600" b="0" i="0" u="none" strike="noStrike" cap="none" normalizeH="0" baseline="0" dirty="0" err="1">
                <a:ln>
                  <a:noFill/>
                </a:ln>
                <a:solidFill>
                  <a:srgbClr val="DD0000"/>
                </a:solidFill>
                <a:effectLst/>
                <a:latin typeface="Arial Unicode MS"/>
              </a:rPr>
              <a:t>foo</a:t>
            </a:r>
            <a:r>
              <a:rPr kumimoji="0" lang="ru-BY" altLang="ru-BY" sz="1600" b="0" i="0" u="none" strike="noStrike" cap="none" normalizeH="0" baseline="0" dirty="0">
                <a:ln>
                  <a:noFill/>
                </a:ln>
                <a:solidFill>
                  <a:srgbClr val="DD0000"/>
                </a:solidFill>
                <a:effectLst/>
                <a:latin typeface="Arial Unicode MS"/>
              </a:rPr>
              <a:t>().\n"</a:t>
            </a: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7700"/>
                </a:solidFill>
                <a:effectLst/>
                <a:latin typeface="Arial Unicode MS"/>
              </a:rPr>
            </a:b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7700"/>
                </a:solidFill>
                <a:effectLst/>
                <a:latin typeface="Arial Unicode MS"/>
              </a:rPr>
            </a:b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7700"/>
                </a:solidFill>
                <a:effectLst/>
                <a:latin typeface="Arial Unicode MS"/>
              </a:rPr>
            </a:br>
            <a:r>
              <a:rPr kumimoji="0" lang="ru-BY" altLang="ru-BY" sz="1600" b="0" i="0" u="none" strike="noStrike" cap="none" normalizeH="0" baseline="0" dirty="0">
                <a:ln>
                  <a:noFill/>
                </a:ln>
                <a:solidFill>
                  <a:srgbClr val="FF8000"/>
                </a:solidFill>
                <a:effectLst/>
                <a:latin typeface="Arial Unicode MS"/>
              </a:rPr>
              <a:t>/* Мы пока не можем обратиться к </a:t>
            </a:r>
            <a:r>
              <a:rPr kumimoji="0" lang="ru-BY" altLang="ru-BY" sz="1600" b="0" i="0" u="none" strike="noStrike" cap="none" normalizeH="0" baseline="0" dirty="0" err="1">
                <a:ln>
                  <a:noFill/>
                </a:ln>
                <a:solidFill>
                  <a:srgbClr val="FF8000"/>
                </a:solidFill>
                <a:effectLst/>
                <a:latin typeface="Arial Unicode MS"/>
              </a:rPr>
              <a:t>bar</a:t>
            </a:r>
            <a:r>
              <a:rPr kumimoji="0" lang="ru-BY" altLang="ru-BY" sz="1600" b="0" i="0" u="none" strike="noStrike" cap="none" normalizeH="0" baseline="0" dirty="0">
                <a:ln>
                  <a:noFill/>
                </a:ln>
                <a:solidFill>
                  <a:srgbClr val="FF8000"/>
                </a:solidFill>
                <a:effectLst/>
                <a:latin typeface="Arial Unicode MS"/>
              </a:rPr>
              <a:t>(),поскольку она ещё не определена. */</a:t>
            </a:r>
            <a:br>
              <a:rPr kumimoji="0" lang="ru-BY" altLang="ru-BY" sz="1600" b="0" i="0" u="none" strike="noStrike" cap="none" normalizeH="0" baseline="0" dirty="0">
                <a:ln>
                  <a:noFill/>
                </a:ln>
                <a:solidFill>
                  <a:srgbClr val="FF8000"/>
                </a:solidFill>
                <a:effectLst/>
                <a:latin typeface="Arial Unicode MS"/>
              </a:rPr>
            </a:br>
            <a:r>
              <a:rPr kumimoji="0" lang="ru-BY" altLang="ru-BY" sz="1600" b="0" i="0" u="none" strike="noStrike" cap="none" normalizeH="0" baseline="0" dirty="0" err="1">
                <a:ln>
                  <a:noFill/>
                </a:ln>
                <a:solidFill>
                  <a:srgbClr val="0000BB"/>
                </a:solidFill>
                <a:effectLst/>
                <a:latin typeface="Arial Unicode MS"/>
              </a:rPr>
              <a:t>foo</a:t>
            </a: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7700"/>
                </a:solidFill>
                <a:effectLst/>
                <a:latin typeface="Arial Unicode MS"/>
              </a:rPr>
            </a:br>
            <a:r>
              <a:rPr kumimoji="0" lang="ru-BY" altLang="ru-BY" sz="1600" b="0" i="0" u="none" strike="noStrike" cap="none" normalizeH="0" baseline="0" dirty="0">
                <a:ln>
                  <a:noFill/>
                </a:ln>
                <a:solidFill>
                  <a:srgbClr val="FF8000"/>
                </a:solidFill>
                <a:effectLst/>
                <a:latin typeface="Arial Unicode MS"/>
              </a:rPr>
              <a:t>/* Теперь мы можем вызвать функцию </a:t>
            </a:r>
            <a:r>
              <a:rPr kumimoji="0" lang="ru-BY" altLang="ru-BY" sz="1600" b="0" i="0" u="none" strike="noStrike" cap="none" normalizeH="0" baseline="0" dirty="0" err="1">
                <a:ln>
                  <a:noFill/>
                </a:ln>
                <a:solidFill>
                  <a:srgbClr val="FF8000"/>
                </a:solidFill>
                <a:effectLst/>
                <a:latin typeface="Arial Unicode MS"/>
              </a:rPr>
              <a:t>bar</a:t>
            </a:r>
            <a:r>
              <a:rPr kumimoji="0" lang="ru-BY" altLang="ru-BY" sz="1600" b="0" i="0" u="none" strike="noStrike" cap="none" normalizeH="0" baseline="0" dirty="0">
                <a:ln>
                  <a:noFill/>
                </a:ln>
                <a:solidFill>
                  <a:srgbClr val="FF8000"/>
                </a:solidFill>
                <a:effectLst/>
                <a:latin typeface="Arial Unicode MS"/>
              </a:rPr>
              <a:t>(),обработка </a:t>
            </a:r>
            <a:r>
              <a:rPr kumimoji="0" lang="ru-BY" altLang="ru-BY" sz="1600" b="0" i="0" u="none" strike="noStrike" cap="none" normalizeH="0" baseline="0" dirty="0" err="1">
                <a:ln>
                  <a:noFill/>
                </a:ln>
                <a:solidFill>
                  <a:srgbClr val="FF8000"/>
                </a:solidFill>
                <a:effectLst/>
                <a:latin typeface="Arial Unicode MS"/>
              </a:rPr>
              <a:t>foo</a:t>
            </a:r>
            <a:r>
              <a:rPr kumimoji="0" lang="ru-BY" altLang="ru-BY" sz="1600" b="0" i="0" u="none" strike="noStrike" cap="none" normalizeH="0" baseline="0" dirty="0">
                <a:ln>
                  <a:noFill/>
                </a:ln>
                <a:solidFill>
                  <a:srgbClr val="FF8000"/>
                </a:solidFill>
                <a:effectLst/>
                <a:latin typeface="Arial Unicode MS"/>
              </a:rPr>
              <a:t>() сделала её доступной. */</a:t>
            </a:r>
            <a:br>
              <a:rPr kumimoji="0" lang="ru-BY" altLang="ru-BY" sz="1600" b="0" i="0" u="none" strike="noStrike" cap="none" normalizeH="0" baseline="0" dirty="0">
                <a:ln>
                  <a:noFill/>
                </a:ln>
                <a:solidFill>
                  <a:srgbClr val="FF8000"/>
                </a:solidFill>
                <a:effectLst/>
                <a:latin typeface="Arial Unicode MS"/>
              </a:rPr>
            </a:br>
            <a:r>
              <a:rPr kumimoji="0" lang="ru-BY" altLang="ru-BY" sz="1600" b="0" i="0" u="none" strike="noStrike" cap="none" normalizeH="0" baseline="0" dirty="0" err="1">
                <a:ln>
                  <a:noFill/>
                </a:ln>
                <a:solidFill>
                  <a:srgbClr val="0000BB"/>
                </a:solidFill>
                <a:effectLst/>
                <a:latin typeface="Arial Unicode MS"/>
              </a:rPr>
              <a:t>bar</a:t>
            </a:r>
            <a:r>
              <a:rPr kumimoji="0" lang="ru-BY" altLang="ru-BY" sz="1600" b="0" i="0" u="none" strike="noStrike" cap="none" normalizeH="0" baseline="0" dirty="0">
                <a:ln>
                  <a:noFill/>
                </a:ln>
                <a:solidFill>
                  <a:srgbClr val="007700"/>
                </a:solidFill>
                <a:effectLst/>
                <a:latin typeface="Arial Unicode MS"/>
              </a:rPr>
              <a:t>();</a:t>
            </a:r>
            <a:br>
              <a:rPr kumimoji="0" lang="ru-BY" altLang="ru-BY" sz="1600" b="0" i="0" u="none" strike="noStrike" cap="none" normalizeH="0" baseline="0" dirty="0">
                <a:ln>
                  <a:noFill/>
                </a:ln>
                <a:solidFill>
                  <a:srgbClr val="007700"/>
                </a:solidFill>
                <a:effectLst/>
                <a:latin typeface="Arial Unicode MS"/>
              </a:rPr>
            </a:br>
            <a:r>
              <a:rPr kumimoji="0" lang="ru-BY" altLang="ru-BY" sz="1600" b="0" i="0" u="none" strike="noStrike" cap="none" normalizeH="0" baseline="0" dirty="0">
                <a:ln>
                  <a:noFill/>
                </a:ln>
                <a:solidFill>
                  <a:srgbClr val="0000BB"/>
                </a:solidFill>
                <a:effectLst/>
                <a:latin typeface="Arial Unicode MS"/>
              </a:rPr>
              <a:t>?&gt;</a:t>
            </a:r>
            <a:endParaRPr kumimoji="0" lang="ru-BY" altLang="ru-BY" sz="1600" b="0" i="0" u="none" strike="noStrike" cap="none" normalizeH="0" baseline="0" dirty="0">
              <a:ln>
                <a:noFill/>
              </a:ln>
              <a:solidFill>
                <a:schemeClr val="tx1"/>
              </a:solidFill>
              <a:effectLst/>
            </a:endParaRPr>
          </a:p>
        </p:txBody>
      </p:sp>
      <p:sp>
        <p:nvSpPr>
          <p:cNvPr id="5" name="TextBox 4">
            <a:extLst>
              <a:ext uri="{FF2B5EF4-FFF2-40B4-BE49-F238E27FC236}">
                <a16:creationId xmlns:a16="http://schemas.microsoft.com/office/drawing/2014/main" id="{6BB006DD-9E53-4990-8075-9D80A214A8A0}"/>
              </a:ext>
            </a:extLst>
          </p:cNvPr>
          <p:cNvSpPr txBox="1"/>
          <p:nvPr/>
        </p:nvSpPr>
        <p:spPr>
          <a:xfrm>
            <a:off x="127000" y="5447437"/>
            <a:ext cx="11963400" cy="1200329"/>
          </a:xfrm>
          <a:prstGeom prst="rect">
            <a:avLst/>
          </a:prstGeom>
          <a:noFill/>
        </p:spPr>
        <p:txBody>
          <a:bodyPr wrap="square">
            <a:spAutoFit/>
          </a:bodyPr>
          <a:lstStyle/>
          <a:p>
            <a:pPr algn="l"/>
            <a:r>
              <a:rPr lang="en-US" b="0" i="0" dirty="0">
                <a:solidFill>
                  <a:srgbClr val="333333"/>
                </a:solidFill>
                <a:effectLst/>
                <a:latin typeface="Fira Sans"/>
              </a:rPr>
              <a:t>	</a:t>
            </a:r>
            <a:r>
              <a:rPr lang="ru-RU" b="0" i="0" dirty="0">
                <a:solidFill>
                  <a:srgbClr val="333333"/>
                </a:solidFill>
                <a:effectLst/>
                <a:latin typeface="Fira Sans"/>
              </a:rPr>
              <a:t>Все функции и классы PHP имеют глобальную область видимости - они могут быть вызваны вне функции, даже если были определены внутри и наоборот.</a:t>
            </a:r>
          </a:p>
          <a:p>
            <a:pPr algn="l"/>
            <a:r>
              <a:rPr lang="en-US" b="0" i="0" dirty="0">
                <a:solidFill>
                  <a:srgbClr val="333333"/>
                </a:solidFill>
                <a:effectLst/>
                <a:latin typeface="Fira Sans"/>
              </a:rPr>
              <a:t>	</a:t>
            </a:r>
            <a:r>
              <a:rPr lang="ru-RU" b="0" i="0" dirty="0">
                <a:solidFill>
                  <a:srgbClr val="333333"/>
                </a:solidFill>
                <a:effectLst/>
                <a:latin typeface="Fira Sans"/>
              </a:rPr>
              <a:t>PHP не поддерживает перегрузку функции, также отсутствует возможность переопределить или удалить объявленную ранее функцию.</a:t>
            </a:r>
          </a:p>
        </p:txBody>
      </p:sp>
    </p:spTree>
    <p:extLst>
      <p:ext uri="{BB962C8B-B14F-4D97-AF65-F5344CB8AC3E}">
        <p14:creationId xmlns:p14="http://schemas.microsoft.com/office/powerpoint/2010/main" val="119340477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FE3B60-1D70-4047-8DF4-A159384B0253}"/>
              </a:ext>
            </a:extLst>
          </p:cNvPr>
          <p:cNvSpPr>
            <a:spLocks noChangeArrowheads="1"/>
          </p:cNvSpPr>
          <p:nvPr/>
        </p:nvSpPr>
        <p:spPr bwMode="auto">
          <a:xfrm>
            <a:off x="164206" y="469544"/>
            <a:ext cx="11087994"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333333"/>
                </a:solidFill>
                <a:effectLst/>
                <a:latin typeface="Fira Sans"/>
              </a:rPr>
              <a:t>Функции PHP поддерживают как </a:t>
            </a:r>
            <a:r>
              <a:rPr kumimoji="0" lang="ru-BY" altLang="ru-BY" b="0" i="0" u="none" strike="noStrike" cap="none" normalizeH="0" baseline="0" dirty="0">
                <a:ln>
                  <a:noFill/>
                </a:ln>
                <a:solidFill>
                  <a:srgbClr val="336699"/>
                </a:solidFill>
                <a:effectLst/>
                <a:latin typeface="Fira Sans"/>
                <a:hlinkClick r:id="rId2"/>
              </a:rPr>
              <a:t>списки аргументов переменной длины</a:t>
            </a:r>
            <a:r>
              <a:rPr kumimoji="0" lang="ru-BY" altLang="ru-BY" b="0" i="0" u="none" strike="noStrike" cap="none" normalizeH="0" baseline="0" dirty="0">
                <a:ln>
                  <a:noFill/>
                </a:ln>
                <a:solidFill>
                  <a:srgbClr val="333333"/>
                </a:solidFill>
                <a:effectLst/>
                <a:latin typeface="Fira Sans"/>
              </a:rPr>
              <a:t>, так и </a:t>
            </a:r>
            <a:r>
              <a:rPr kumimoji="0" lang="ru-BY" altLang="ru-BY" b="0" i="0" u="none" strike="noStrike" cap="none" normalizeH="0" baseline="0" dirty="0">
                <a:ln>
                  <a:noFill/>
                </a:ln>
                <a:solidFill>
                  <a:srgbClr val="336699"/>
                </a:solidFill>
                <a:effectLst/>
                <a:latin typeface="Fira Sans"/>
                <a:hlinkClick r:id="rId3"/>
              </a:rPr>
              <a:t>значения аргументов по умолчанию</a:t>
            </a:r>
            <a:r>
              <a:rPr kumimoji="0" lang="ru-BY" altLang="ru-BY" b="0" i="0" u="none" strike="noStrike" cap="none" normalizeH="0" baseline="0" dirty="0">
                <a:ln>
                  <a:noFill/>
                </a:ln>
                <a:solidFill>
                  <a:srgbClr val="333333"/>
                </a:solidFill>
                <a:effectLst/>
                <a:latin typeface="Fira Sans"/>
              </a:rPr>
              <a:t>. Смотрите также описания функций </a:t>
            </a:r>
            <a:r>
              <a:rPr kumimoji="0" lang="ru-BY" altLang="ru-BY" b="0" i="0" u="none" strike="noStrike" cap="none" normalizeH="0" baseline="0" dirty="0" err="1">
                <a:ln>
                  <a:noFill/>
                </a:ln>
                <a:solidFill>
                  <a:srgbClr val="336699"/>
                </a:solidFill>
                <a:effectLst/>
                <a:latin typeface="Fira Sans"/>
                <a:hlinkClick r:id="rId4"/>
              </a:rPr>
              <a:t>func_num_args</a:t>
            </a:r>
            <a:r>
              <a:rPr kumimoji="0" lang="ru-BY" altLang="ru-BY" b="0" i="0" u="none" strike="noStrike" cap="none" normalizeH="0" baseline="0" dirty="0">
                <a:ln>
                  <a:noFill/>
                </a:ln>
                <a:solidFill>
                  <a:srgbClr val="336699"/>
                </a:solidFill>
                <a:effectLst/>
                <a:latin typeface="Fira Sans"/>
                <a:hlinkClick r:id="rId4"/>
              </a:rPr>
              <a:t>()</a:t>
            </a:r>
            <a:r>
              <a:rPr kumimoji="0" lang="ru-BY" altLang="ru-BY" b="0" i="0" u="none" strike="noStrike" cap="none" normalizeH="0" baseline="0" dirty="0">
                <a:ln>
                  <a:noFill/>
                </a:ln>
                <a:solidFill>
                  <a:srgbClr val="333333"/>
                </a:solidFill>
                <a:effectLst/>
                <a:latin typeface="Fira Sans"/>
              </a:rPr>
              <a:t>, </a:t>
            </a:r>
            <a:r>
              <a:rPr kumimoji="0" lang="ru-BY" altLang="ru-BY" b="0" i="0" u="none" strike="noStrike" cap="none" normalizeH="0" baseline="0" dirty="0" err="1">
                <a:ln>
                  <a:noFill/>
                </a:ln>
                <a:solidFill>
                  <a:srgbClr val="336699"/>
                </a:solidFill>
                <a:effectLst/>
                <a:latin typeface="Fira Sans"/>
                <a:hlinkClick r:id="rId5"/>
              </a:rPr>
              <a:t>func_get_arg</a:t>
            </a:r>
            <a:r>
              <a:rPr kumimoji="0" lang="ru-BY" altLang="ru-BY" b="0" i="0" u="none" strike="noStrike" cap="none" normalizeH="0" baseline="0" dirty="0">
                <a:ln>
                  <a:noFill/>
                </a:ln>
                <a:solidFill>
                  <a:srgbClr val="336699"/>
                </a:solidFill>
                <a:effectLst/>
                <a:latin typeface="Fira Sans"/>
                <a:hlinkClick r:id="rId5"/>
              </a:rPr>
              <a:t>()</a:t>
            </a:r>
            <a:r>
              <a:rPr kumimoji="0" lang="ru-BY" altLang="ru-BY" b="0" i="0" u="none" strike="noStrike" cap="none" normalizeH="0" baseline="0" dirty="0">
                <a:ln>
                  <a:noFill/>
                </a:ln>
                <a:solidFill>
                  <a:srgbClr val="333333"/>
                </a:solidFill>
                <a:effectLst/>
                <a:latin typeface="Fira Sans"/>
              </a:rPr>
              <a:t> и </a:t>
            </a:r>
            <a:r>
              <a:rPr kumimoji="0" lang="ru-BY" altLang="ru-BY" b="0" i="0" u="none" strike="noStrike" cap="none" normalizeH="0" baseline="0" dirty="0" err="1">
                <a:ln>
                  <a:noFill/>
                </a:ln>
                <a:solidFill>
                  <a:srgbClr val="336699"/>
                </a:solidFill>
                <a:effectLst/>
                <a:latin typeface="Fira Sans"/>
                <a:hlinkClick r:id="rId6"/>
              </a:rPr>
              <a:t>func_get_args</a:t>
            </a:r>
            <a:r>
              <a:rPr kumimoji="0" lang="ru-BY" altLang="ru-BY" b="0" i="0" u="none" strike="noStrike" cap="none" normalizeH="0" baseline="0" dirty="0">
                <a:ln>
                  <a:noFill/>
                </a:ln>
                <a:solidFill>
                  <a:srgbClr val="336699"/>
                </a:solidFill>
                <a:effectLst/>
                <a:latin typeface="Fira Sans"/>
                <a:hlinkClick r:id="rId6"/>
              </a:rPr>
              <a:t>()</a:t>
            </a:r>
            <a:r>
              <a:rPr kumimoji="0" lang="ru-BY" altLang="ru-BY" b="0" i="0" u="none" strike="noStrike" cap="none" normalizeH="0" baseline="0" dirty="0">
                <a:ln>
                  <a:noFill/>
                </a:ln>
                <a:solidFill>
                  <a:srgbClr val="333333"/>
                </a:solidFill>
                <a:effectLst/>
                <a:latin typeface="Fira Sans"/>
              </a:rPr>
              <a:t> для более детальной информации.</a:t>
            </a:r>
            <a:endParaRPr kumimoji="0" lang="ru-BY" altLang="ru-BY"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333333"/>
                </a:solidFill>
                <a:effectLst/>
                <a:latin typeface="Fira Sans"/>
              </a:rPr>
              <a:t>Можно вызывать функции PHP рекурсивно.</a:t>
            </a:r>
            <a:endParaRPr kumimoji="0" lang="ru-BY" altLang="ru-BY"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333333"/>
                </a:solidFill>
                <a:effectLst/>
                <a:latin typeface="Fira Sans"/>
              </a:rPr>
              <a:t>Пример #4 Рекурсивные функции</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BY" b="0" i="0" u="none" strike="noStrike" cap="none" normalizeH="0" baseline="0" dirty="0">
                <a:ln>
                  <a:noFill/>
                </a:ln>
                <a:solidFill>
                  <a:srgbClr val="0000BB"/>
                </a:solidFill>
                <a:effectLst/>
                <a:latin typeface="Arial Unicode MS"/>
              </a:rPr>
              <a:t>	</a:t>
            </a:r>
            <a:r>
              <a:rPr kumimoji="0" lang="ru-BY" altLang="ru-BY" b="0" i="0" u="none" strike="noStrike" cap="none" normalizeH="0" baseline="0" dirty="0">
                <a:ln>
                  <a:noFill/>
                </a:ln>
                <a:solidFill>
                  <a:srgbClr val="0000BB"/>
                </a:solidFill>
                <a:effectLst/>
                <a:latin typeface="Arial Unicode MS"/>
              </a:rPr>
              <a:t>&lt;?</a:t>
            </a:r>
            <a:r>
              <a:rPr kumimoji="0" lang="ru-BY" altLang="ru-BY" b="0" i="0" u="none" strike="noStrike" cap="none" normalizeH="0" baseline="0" dirty="0" err="1">
                <a:ln>
                  <a:noFill/>
                </a:ln>
                <a:solidFill>
                  <a:srgbClr val="0000BB"/>
                </a:solidFill>
                <a:effectLst/>
                <a:latin typeface="Arial Unicode MS"/>
              </a:rPr>
              <a:t>php</a:t>
            </a:r>
            <a:br>
              <a:rPr kumimoji="0" lang="ru-BY" altLang="ru-BY" b="0" i="0" u="none" strike="noStrike" cap="none" normalizeH="0" baseline="0" dirty="0">
                <a:ln>
                  <a:noFill/>
                </a:ln>
                <a:solidFill>
                  <a:srgbClr val="0000BB"/>
                </a:solidFill>
                <a:effectLst/>
                <a:latin typeface="Arial Unicode MS"/>
              </a:rPr>
            </a:br>
            <a:r>
              <a:rPr kumimoji="0" lang="en-US" altLang="ru-BY" b="0" i="0" u="none" strike="noStrike" cap="none" normalizeH="0" baseline="0" dirty="0">
                <a:ln>
                  <a:noFill/>
                </a:ln>
                <a:solidFill>
                  <a:srgbClr val="0000BB"/>
                </a:solidFill>
                <a:effectLst/>
                <a:latin typeface="Arial Unicode MS"/>
              </a:rPr>
              <a:t>	</a:t>
            </a:r>
            <a:r>
              <a:rPr kumimoji="0" lang="ru-BY" altLang="ru-BY" b="0" i="0" u="none" strike="noStrike" cap="none" normalizeH="0" baseline="0" dirty="0" err="1">
                <a:ln>
                  <a:noFill/>
                </a:ln>
                <a:solidFill>
                  <a:srgbClr val="007700"/>
                </a:solidFill>
                <a:effectLst/>
                <a:latin typeface="Arial Unicode MS"/>
              </a:rPr>
              <a:t>function</a:t>
            </a:r>
            <a:r>
              <a:rPr kumimoji="0" lang="ru-BY" altLang="ru-BY" b="0" i="0" u="none" strike="noStrike" cap="none" normalizeH="0" baseline="0" dirty="0">
                <a:ln>
                  <a:noFill/>
                </a:ln>
                <a:solidFill>
                  <a:srgbClr val="007700"/>
                </a:solidFill>
                <a:effectLst/>
                <a:latin typeface="Arial Unicode MS"/>
              </a:rPr>
              <a:t> </a:t>
            </a:r>
            <a:r>
              <a:rPr kumimoji="0" lang="ru-BY" altLang="ru-BY" b="0" i="0" u="none" strike="noStrike" cap="none" normalizeH="0" baseline="0" dirty="0" err="1">
                <a:ln>
                  <a:noFill/>
                </a:ln>
                <a:solidFill>
                  <a:srgbClr val="0000BB"/>
                </a:solidFill>
                <a:effectLst/>
                <a:latin typeface="Arial Unicode MS"/>
              </a:rPr>
              <a:t>recursion</a:t>
            </a:r>
            <a:r>
              <a:rPr kumimoji="0" lang="ru-BY" altLang="ru-BY" b="0" i="0" u="none" strike="noStrike" cap="none" normalizeH="0" baseline="0" dirty="0">
                <a:ln>
                  <a:noFill/>
                </a:ln>
                <a:solidFill>
                  <a:srgbClr val="007700"/>
                </a:solidFill>
                <a:effectLst/>
                <a:latin typeface="Arial Unicode MS"/>
              </a:rPr>
              <a:t>(</a:t>
            </a:r>
            <a:r>
              <a:rPr kumimoji="0" lang="ru-BY" altLang="ru-BY" b="0" i="0" u="none" strike="noStrike" cap="none" normalizeH="0" baseline="0" dirty="0">
                <a:ln>
                  <a:noFill/>
                </a:ln>
                <a:solidFill>
                  <a:srgbClr val="0000BB"/>
                </a:solidFill>
                <a:effectLst/>
                <a:latin typeface="Arial Unicode MS"/>
              </a:rPr>
              <a:t>$a</a:t>
            </a:r>
            <a:r>
              <a:rPr kumimoji="0" lang="ru-BY" altLang="ru-BY" b="0" i="0" u="none" strike="noStrike" cap="none" normalizeH="0" baseline="0" dirty="0">
                <a:ln>
                  <a:noFill/>
                </a:ln>
                <a:solidFill>
                  <a:srgbClr val="007700"/>
                </a:solidFill>
                <a:effectLst/>
                <a:latin typeface="Arial Unicode MS"/>
              </a:rPr>
              <a:t>)</a:t>
            </a:r>
            <a:br>
              <a:rPr kumimoji="0" lang="ru-BY" altLang="ru-BY" b="0" i="0" u="none" strike="noStrike" cap="none" normalizeH="0" baseline="0" dirty="0">
                <a:ln>
                  <a:noFill/>
                </a:ln>
                <a:solidFill>
                  <a:srgbClr val="007700"/>
                </a:solidFill>
                <a:effectLst/>
                <a:latin typeface="Arial Unicode MS"/>
              </a:rPr>
            </a:br>
            <a:r>
              <a:rPr kumimoji="0" lang="en-US" altLang="ru-BY" b="0" i="0" u="none" strike="noStrike" cap="none" normalizeH="0" baseline="0" dirty="0">
                <a:ln>
                  <a:noFill/>
                </a:ln>
                <a:solidFill>
                  <a:srgbClr val="007700"/>
                </a:solidFill>
                <a:effectLst/>
                <a:latin typeface="Arial Unicode MS"/>
              </a:rPr>
              <a:t>	</a:t>
            </a:r>
            <a:r>
              <a:rPr kumimoji="0" lang="ru-BY" altLang="ru-BY" b="0" i="0" u="none" strike="noStrike" cap="none" normalizeH="0" baseline="0" dirty="0">
                <a:ln>
                  <a:noFill/>
                </a:ln>
                <a:solidFill>
                  <a:srgbClr val="007700"/>
                </a:solidFill>
                <a:effectLst/>
                <a:latin typeface="Arial Unicode MS"/>
              </a:rPr>
              <a:t>{</a:t>
            </a:r>
            <a:br>
              <a:rPr kumimoji="0" lang="ru-BY" altLang="ru-BY" b="0" i="0" u="none" strike="noStrike" cap="none" normalizeH="0" baseline="0" dirty="0">
                <a:ln>
                  <a:noFill/>
                </a:ln>
                <a:solidFill>
                  <a:srgbClr val="007700"/>
                </a:solidFill>
                <a:effectLst/>
                <a:latin typeface="Arial Unicode MS"/>
              </a:rPr>
            </a:br>
            <a:r>
              <a:rPr kumimoji="0" lang="en-US" altLang="ru-BY" b="0" i="0" u="none" strike="noStrike" cap="none" normalizeH="0" baseline="0" dirty="0">
                <a:ln>
                  <a:noFill/>
                </a:ln>
                <a:solidFill>
                  <a:srgbClr val="007700"/>
                </a:solidFill>
                <a:effectLst/>
                <a:latin typeface="Arial Unicode MS"/>
              </a:rPr>
              <a:t>	</a:t>
            </a:r>
            <a:r>
              <a:rPr kumimoji="0" lang="ru-BY" altLang="ru-BY" b="0" i="0" u="none" strike="noStrike" cap="none" normalizeH="0" baseline="0" dirty="0" err="1">
                <a:ln>
                  <a:noFill/>
                </a:ln>
                <a:solidFill>
                  <a:srgbClr val="007700"/>
                </a:solidFill>
                <a:effectLst/>
                <a:latin typeface="Arial Unicode MS"/>
              </a:rPr>
              <a:t>if</a:t>
            </a:r>
            <a:r>
              <a:rPr kumimoji="0" lang="ru-BY" altLang="ru-BY" b="0" i="0" u="none" strike="noStrike" cap="none" normalizeH="0" baseline="0" dirty="0">
                <a:ln>
                  <a:noFill/>
                </a:ln>
                <a:solidFill>
                  <a:srgbClr val="007700"/>
                </a:solidFill>
                <a:effectLst/>
                <a:latin typeface="Arial Unicode MS"/>
              </a:rPr>
              <a:t> (</a:t>
            </a:r>
            <a:r>
              <a:rPr kumimoji="0" lang="ru-BY" altLang="ru-BY" b="0" i="0" u="none" strike="noStrike" cap="none" normalizeH="0" baseline="0" dirty="0">
                <a:ln>
                  <a:noFill/>
                </a:ln>
                <a:solidFill>
                  <a:srgbClr val="0000BB"/>
                </a:solidFill>
                <a:effectLst/>
                <a:latin typeface="Arial Unicode MS"/>
              </a:rPr>
              <a:t>$a </a:t>
            </a:r>
            <a:r>
              <a:rPr kumimoji="0" lang="ru-BY" altLang="ru-BY" b="0" i="0" u="none" strike="noStrike" cap="none" normalizeH="0" baseline="0" dirty="0">
                <a:ln>
                  <a:noFill/>
                </a:ln>
                <a:solidFill>
                  <a:srgbClr val="007700"/>
                </a:solidFill>
                <a:effectLst/>
                <a:latin typeface="Arial Unicode MS"/>
              </a:rPr>
              <a:t>&lt; </a:t>
            </a:r>
            <a:r>
              <a:rPr kumimoji="0" lang="ru-BY" altLang="ru-BY" b="0" i="0" u="none" strike="noStrike" cap="none" normalizeH="0" baseline="0" dirty="0">
                <a:ln>
                  <a:noFill/>
                </a:ln>
                <a:solidFill>
                  <a:srgbClr val="0000BB"/>
                </a:solidFill>
                <a:effectLst/>
                <a:latin typeface="Arial Unicode MS"/>
              </a:rPr>
              <a:t>20</a:t>
            </a:r>
            <a:r>
              <a:rPr kumimoji="0" lang="ru-BY" altLang="ru-BY" b="0" i="0" u="none" strike="noStrike" cap="none" normalizeH="0" baseline="0" dirty="0">
                <a:ln>
                  <a:noFill/>
                </a:ln>
                <a:solidFill>
                  <a:srgbClr val="007700"/>
                </a:solidFill>
                <a:effectLst/>
                <a:latin typeface="Arial Unicode MS"/>
              </a:rPr>
              <a:t>) {</a:t>
            </a:r>
            <a:br>
              <a:rPr kumimoji="0" lang="ru-BY" altLang="ru-BY" b="0" i="0" u="none" strike="noStrike" cap="none" normalizeH="0" baseline="0" dirty="0">
                <a:ln>
                  <a:noFill/>
                </a:ln>
                <a:solidFill>
                  <a:srgbClr val="007700"/>
                </a:solidFill>
                <a:effectLst/>
                <a:latin typeface="Arial Unicode MS"/>
              </a:rPr>
            </a:br>
            <a:r>
              <a:rPr kumimoji="0" lang="en-US" altLang="ru-BY" b="0" i="0" u="none" strike="noStrike" cap="none" normalizeH="0" baseline="0" dirty="0">
                <a:ln>
                  <a:noFill/>
                </a:ln>
                <a:solidFill>
                  <a:srgbClr val="007700"/>
                </a:solidFill>
                <a:effectLst/>
                <a:latin typeface="Arial Unicode MS"/>
              </a:rPr>
              <a:t>	</a:t>
            </a:r>
            <a:r>
              <a:rPr kumimoji="0" lang="ru-BY" altLang="ru-BY" b="0" i="0" u="none" strike="noStrike" cap="none" normalizeH="0" baseline="0" dirty="0" err="1">
                <a:ln>
                  <a:noFill/>
                </a:ln>
                <a:solidFill>
                  <a:srgbClr val="007700"/>
                </a:solidFill>
                <a:effectLst/>
                <a:latin typeface="Arial Unicode MS"/>
              </a:rPr>
              <a:t>echo</a:t>
            </a:r>
            <a:r>
              <a:rPr kumimoji="0" lang="ru-BY" altLang="ru-BY" b="0" i="0" u="none" strike="noStrike" cap="none" normalizeH="0" baseline="0" dirty="0">
                <a:ln>
                  <a:noFill/>
                </a:ln>
                <a:solidFill>
                  <a:srgbClr val="007700"/>
                </a:solidFill>
                <a:effectLst/>
                <a:latin typeface="Arial Unicode MS"/>
              </a:rPr>
              <a:t> </a:t>
            </a:r>
            <a:r>
              <a:rPr kumimoji="0" lang="ru-BY" altLang="ru-BY" b="0" i="0" u="none" strike="noStrike" cap="none" normalizeH="0" baseline="0" dirty="0">
                <a:ln>
                  <a:noFill/>
                </a:ln>
                <a:solidFill>
                  <a:srgbClr val="DD0000"/>
                </a:solidFill>
                <a:effectLst/>
                <a:latin typeface="Arial Unicode MS"/>
              </a:rPr>
              <a:t>"</a:t>
            </a:r>
            <a:r>
              <a:rPr kumimoji="0" lang="ru-BY" altLang="ru-BY" b="0" i="0" u="none" strike="noStrike" cap="none" normalizeH="0" baseline="0" dirty="0">
                <a:ln>
                  <a:noFill/>
                </a:ln>
                <a:solidFill>
                  <a:srgbClr val="0000BB"/>
                </a:solidFill>
                <a:effectLst/>
                <a:latin typeface="Arial Unicode MS"/>
              </a:rPr>
              <a:t>$a</a:t>
            </a:r>
            <a:r>
              <a:rPr kumimoji="0" lang="ru-BY" altLang="ru-BY" b="0" i="0" u="none" strike="noStrike" cap="none" normalizeH="0" baseline="0" dirty="0">
                <a:ln>
                  <a:noFill/>
                </a:ln>
                <a:solidFill>
                  <a:srgbClr val="DD0000"/>
                </a:solidFill>
                <a:effectLst/>
                <a:latin typeface="Arial Unicode MS"/>
              </a:rPr>
              <a:t>\n"</a:t>
            </a:r>
            <a:r>
              <a:rPr kumimoji="0" lang="ru-BY" altLang="ru-BY" b="0" i="0" u="none" strike="noStrike" cap="none" normalizeH="0" baseline="0" dirty="0">
                <a:ln>
                  <a:noFill/>
                </a:ln>
                <a:solidFill>
                  <a:srgbClr val="007700"/>
                </a:solidFill>
                <a:effectLst/>
                <a:latin typeface="Arial Unicode MS"/>
              </a:rPr>
              <a:t>;</a:t>
            </a:r>
            <a:br>
              <a:rPr kumimoji="0" lang="ru-BY" altLang="ru-BY" b="0" i="0" u="none" strike="noStrike" cap="none" normalizeH="0" baseline="0" dirty="0">
                <a:ln>
                  <a:noFill/>
                </a:ln>
                <a:solidFill>
                  <a:srgbClr val="007700"/>
                </a:solidFill>
                <a:effectLst/>
                <a:latin typeface="Arial Unicode MS"/>
              </a:rPr>
            </a:br>
            <a:r>
              <a:rPr kumimoji="0" lang="en-US" altLang="ru-BY" b="0" i="0" u="none" strike="noStrike" cap="none" normalizeH="0" baseline="0" dirty="0">
                <a:ln>
                  <a:noFill/>
                </a:ln>
                <a:solidFill>
                  <a:srgbClr val="007700"/>
                </a:solidFill>
                <a:effectLst/>
                <a:latin typeface="Arial Unicode MS"/>
              </a:rPr>
              <a:t>	</a:t>
            </a:r>
            <a:r>
              <a:rPr kumimoji="0" lang="ru-BY" altLang="ru-BY" b="0" i="0" u="none" strike="noStrike" cap="none" normalizeH="0" baseline="0" dirty="0" err="1">
                <a:ln>
                  <a:noFill/>
                </a:ln>
                <a:solidFill>
                  <a:srgbClr val="0000BB"/>
                </a:solidFill>
                <a:effectLst/>
                <a:latin typeface="Arial Unicode MS"/>
              </a:rPr>
              <a:t>recursion</a:t>
            </a:r>
            <a:r>
              <a:rPr kumimoji="0" lang="ru-BY" altLang="ru-BY" b="0" i="0" u="none" strike="noStrike" cap="none" normalizeH="0" baseline="0" dirty="0">
                <a:ln>
                  <a:noFill/>
                </a:ln>
                <a:solidFill>
                  <a:srgbClr val="007700"/>
                </a:solidFill>
                <a:effectLst/>
                <a:latin typeface="Arial Unicode MS"/>
              </a:rPr>
              <a:t>(</a:t>
            </a:r>
            <a:r>
              <a:rPr kumimoji="0" lang="ru-BY" altLang="ru-BY" b="0" i="0" u="none" strike="noStrike" cap="none" normalizeH="0" baseline="0" dirty="0">
                <a:ln>
                  <a:noFill/>
                </a:ln>
                <a:solidFill>
                  <a:srgbClr val="0000BB"/>
                </a:solidFill>
                <a:effectLst/>
                <a:latin typeface="Arial Unicode MS"/>
              </a:rPr>
              <a:t>$a </a:t>
            </a:r>
            <a:r>
              <a:rPr kumimoji="0" lang="ru-BY" altLang="ru-BY" b="0" i="0" u="none" strike="noStrike" cap="none" normalizeH="0" baseline="0" dirty="0">
                <a:ln>
                  <a:noFill/>
                </a:ln>
                <a:solidFill>
                  <a:srgbClr val="007700"/>
                </a:solidFill>
                <a:effectLst/>
                <a:latin typeface="Arial Unicode MS"/>
              </a:rPr>
              <a:t>+ </a:t>
            </a:r>
            <a:r>
              <a:rPr kumimoji="0" lang="ru-BY" altLang="ru-BY" b="0" i="0" u="none" strike="noStrike" cap="none" normalizeH="0" baseline="0" dirty="0">
                <a:ln>
                  <a:noFill/>
                </a:ln>
                <a:solidFill>
                  <a:srgbClr val="0000BB"/>
                </a:solidFill>
                <a:effectLst/>
                <a:latin typeface="Arial Unicode MS"/>
              </a:rPr>
              <a:t>1</a:t>
            </a:r>
            <a:r>
              <a:rPr kumimoji="0" lang="ru-BY" altLang="ru-BY" b="0" i="0" u="none" strike="noStrike" cap="none" normalizeH="0" baseline="0" dirty="0">
                <a:ln>
                  <a:noFill/>
                </a:ln>
                <a:solidFill>
                  <a:srgbClr val="007700"/>
                </a:solidFill>
                <a:effectLst/>
                <a:latin typeface="Arial Unicode MS"/>
              </a:rPr>
              <a:t>);</a:t>
            </a:r>
            <a:br>
              <a:rPr kumimoji="0" lang="ru-BY" altLang="ru-BY" b="0" i="0" u="none" strike="noStrike" cap="none" normalizeH="0" baseline="0" dirty="0">
                <a:ln>
                  <a:noFill/>
                </a:ln>
                <a:solidFill>
                  <a:srgbClr val="007700"/>
                </a:solidFill>
                <a:effectLst/>
                <a:latin typeface="Arial Unicode MS"/>
              </a:rPr>
            </a:br>
            <a:r>
              <a:rPr kumimoji="0" lang="en-US" altLang="ru-BY" b="0" i="0" u="none" strike="noStrike" cap="none" normalizeH="0" baseline="0" dirty="0">
                <a:ln>
                  <a:noFill/>
                </a:ln>
                <a:solidFill>
                  <a:srgbClr val="007700"/>
                </a:solidFill>
                <a:effectLst/>
                <a:latin typeface="Arial Unicode MS"/>
              </a:rPr>
              <a:t>	</a:t>
            </a:r>
            <a:r>
              <a:rPr kumimoji="0" lang="ru-BY" altLang="ru-BY" b="0" i="0" u="none" strike="noStrike" cap="none" normalizeH="0" baseline="0" dirty="0">
                <a:ln>
                  <a:noFill/>
                </a:ln>
                <a:solidFill>
                  <a:srgbClr val="007700"/>
                </a:solidFill>
                <a:effectLst/>
                <a:latin typeface="Arial Unicode MS"/>
              </a:rPr>
              <a:t>}</a:t>
            </a:r>
            <a:br>
              <a:rPr kumimoji="0" lang="ru-BY" altLang="ru-BY" b="0" i="0" u="none" strike="noStrike" cap="none" normalizeH="0" baseline="0" dirty="0">
                <a:ln>
                  <a:noFill/>
                </a:ln>
                <a:solidFill>
                  <a:srgbClr val="007700"/>
                </a:solidFill>
                <a:effectLst/>
                <a:latin typeface="Arial Unicode MS"/>
              </a:rPr>
            </a:br>
            <a:r>
              <a:rPr kumimoji="0" lang="en-US" altLang="ru-BY" b="0" i="0" u="none" strike="noStrike" cap="none" normalizeH="0" baseline="0" dirty="0">
                <a:ln>
                  <a:noFill/>
                </a:ln>
                <a:solidFill>
                  <a:srgbClr val="007700"/>
                </a:solidFill>
                <a:effectLst/>
                <a:latin typeface="Arial Unicode MS"/>
              </a:rPr>
              <a:t>	</a:t>
            </a:r>
            <a:r>
              <a:rPr kumimoji="0" lang="ru-BY" altLang="ru-BY" b="0" i="0" u="none" strike="noStrike" cap="none" normalizeH="0" baseline="0" dirty="0">
                <a:ln>
                  <a:noFill/>
                </a:ln>
                <a:solidFill>
                  <a:srgbClr val="007700"/>
                </a:solidFill>
                <a:effectLst/>
                <a:latin typeface="Arial Unicode MS"/>
              </a:rPr>
              <a:t>}</a:t>
            </a:r>
            <a:br>
              <a:rPr kumimoji="0" lang="ru-BY" altLang="ru-BY" b="0" i="0" u="none" strike="noStrike" cap="none" normalizeH="0" baseline="0" dirty="0">
                <a:ln>
                  <a:noFill/>
                </a:ln>
                <a:solidFill>
                  <a:srgbClr val="007700"/>
                </a:solidFill>
                <a:effectLst/>
                <a:latin typeface="Arial Unicode MS"/>
              </a:rPr>
            </a:br>
            <a:r>
              <a:rPr kumimoji="0" lang="en-US" altLang="ru-BY" b="0" i="0" u="none" strike="noStrike" cap="none" normalizeH="0" baseline="0" dirty="0">
                <a:ln>
                  <a:noFill/>
                </a:ln>
                <a:solidFill>
                  <a:srgbClr val="007700"/>
                </a:solidFill>
                <a:effectLst/>
                <a:latin typeface="Arial Unicode MS"/>
              </a:rPr>
              <a:t>	</a:t>
            </a:r>
            <a:r>
              <a:rPr kumimoji="0" lang="ru-BY" altLang="ru-BY" b="0" i="0" u="none" strike="noStrike" cap="none" normalizeH="0" baseline="0" dirty="0">
                <a:ln>
                  <a:noFill/>
                </a:ln>
                <a:solidFill>
                  <a:srgbClr val="0000BB"/>
                </a:solidFill>
                <a:effectLst/>
                <a:latin typeface="Arial Unicode MS"/>
              </a:rPr>
              <a:t>?&gt;</a:t>
            </a:r>
            <a:endParaRPr kumimoji="0" lang="ru-BY" altLang="ru-BY"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chemeClr val="tx1"/>
                </a:solidFill>
                <a:effectLst/>
              </a:rPr>
              <a:t>Замечание: Рекурсивный вызов методов/процедур с глубиной более 100-200 уровней рекурсии может вызвать переполнение стека и привести к аварийному завершению скрипта. В частности, бесконечная рекурсия будет считаться программной ошибкой.</a:t>
            </a:r>
          </a:p>
        </p:txBody>
      </p:sp>
    </p:spTree>
    <p:extLst>
      <p:ext uri="{BB962C8B-B14F-4D97-AF65-F5344CB8AC3E}">
        <p14:creationId xmlns:p14="http://schemas.microsoft.com/office/powerpoint/2010/main" val="156176305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FE054EFB-69E1-4B78-B4D7-43DB25238A55}"/>
              </a:ext>
            </a:extLst>
          </p:cNvPr>
          <p:cNvSpPr/>
          <p:nvPr/>
        </p:nvSpPr>
        <p:spPr>
          <a:xfrm>
            <a:off x="129396" y="116231"/>
            <a:ext cx="11714671" cy="1649811"/>
          </a:xfrm>
          <a:prstGeom prst="rect">
            <a:avLst/>
          </a:prstGeom>
        </p:spPr>
        <p:txBody>
          <a:bodyPr wrap="square">
            <a:spAutoFit/>
          </a:bodyPr>
          <a:lstStyle/>
          <a:p>
            <a:pPr lvl="0" algn="just">
              <a:lnSpc>
                <a:spcPct val="107000"/>
              </a:lnSpc>
              <a:spcAft>
                <a:spcPts val="800"/>
              </a:spcAft>
            </a:pPr>
            <a:r>
              <a:rPr lang="ru-RU" sz="3200" b="1" i="1" dirty="0">
                <a:solidFill>
                  <a:srgbClr val="FF0000"/>
                </a:solidFill>
                <a:latin typeface="+mj-lt"/>
                <a:ea typeface="Calibri" panose="020F0502020204030204" pitchFamily="34" charset="0"/>
                <a:cs typeface="Times New Roman" panose="02020603050405020304" pitchFamily="18" charset="0"/>
              </a:rPr>
              <a:t>58)	Охарактеризовать функции. </a:t>
            </a:r>
            <a:r>
              <a:rPr lang="en-US" sz="3200" b="1" i="1" dirty="0" err="1">
                <a:solidFill>
                  <a:srgbClr val="FF0000"/>
                </a:solidFill>
                <a:latin typeface="+mj-lt"/>
                <a:ea typeface="Calibri" panose="020F0502020204030204" pitchFamily="34" charset="0"/>
                <a:cs typeface="Times New Roman" panose="02020603050405020304" pitchFamily="18" charset="0"/>
              </a:rPr>
              <a:t>slideDown</a:t>
            </a:r>
            <a:r>
              <a:rPr lang="en-US" sz="3200" b="1" i="1" dirty="0">
                <a:solidFill>
                  <a:srgbClr val="FF0000"/>
                </a:solidFill>
                <a:latin typeface="+mj-lt"/>
                <a:ea typeface="Calibri" panose="020F0502020204030204" pitchFamily="34" charset="0"/>
                <a:cs typeface="Times New Roman" panose="02020603050405020304" pitchFamily="18" charset="0"/>
              </a:rPr>
              <a:t>([Duration], [easing], [callback]). </a:t>
            </a:r>
            <a:r>
              <a:rPr lang="en-US" sz="3200" b="1" i="1" dirty="0" err="1">
                <a:solidFill>
                  <a:srgbClr val="FF0000"/>
                </a:solidFill>
                <a:latin typeface="+mj-lt"/>
                <a:ea typeface="Calibri" panose="020F0502020204030204" pitchFamily="34" charset="0"/>
                <a:cs typeface="Times New Roman" panose="02020603050405020304" pitchFamily="18" charset="0"/>
              </a:rPr>
              <a:t>slideUp</a:t>
            </a:r>
            <a:r>
              <a:rPr lang="en-US" sz="3200" b="1" i="1" dirty="0">
                <a:solidFill>
                  <a:srgbClr val="FF0000"/>
                </a:solidFill>
                <a:latin typeface="+mj-lt"/>
                <a:ea typeface="Calibri" panose="020F0502020204030204" pitchFamily="34" charset="0"/>
                <a:cs typeface="Times New Roman" panose="02020603050405020304" pitchFamily="18" charset="0"/>
              </a:rPr>
              <a:t>([duration]], [easing], [callback]) </a:t>
            </a:r>
            <a:r>
              <a:rPr lang="ru-RU" sz="3200" b="1" i="1" dirty="0">
                <a:solidFill>
                  <a:srgbClr val="FF0000"/>
                </a:solidFill>
                <a:latin typeface="+mj-lt"/>
                <a:ea typeface="Calibri" panose="020F0502020204030204" pitchFamily="34" charset="0"/>
                <a:cs typeface="Times New Roman" panose="02020603050405020304" pitchFamily="18" charset="0"/>
              </a:rPr>
              <a:t>библиотеки </a:t>
            </a:r>
            <a:r>
              <a:rPr lang="en-US" sz="3200" b="1" i="1" dirty="0" err="1">
                <a:solidFill>
                  <a:srgbClr val="FF0000"/>
                </a:solidFill>
                <a:latin typeface="+mj-lt"/>
                <a:ea typeface="Calibri" panose="020F0502020204030204" pitchFamily="34" charset="0"/>
                <a:cs typeface="Times New Roman" panose="02020603050405020304" pitchFamily="18" charset="0"/>
              </a:rPr>
              <a:t>JQuery</a:t>
            </a:r>
            <a:r>
              <a:rPr lang="en-US" sz="3200" b="1" i="1" dirty="0">
                <a:solidFill>
                  <a:srgbClr val="FF0000"/>
                </a:solidFill>
                <a:latin typeface="+mj-lt"/>
                <a:ea typeface="Calibri" panose="020F0502020204030204" pitchFamily="34" charset="0"/>
                <a:cs typeface="Times New Roman" panose="02020603050405020304" pitchFamily="18" charset="0"/>
              </a:rPr>
              <a:t>.</a:t>
            </a:r>
            <a:endParaRPr lang="ru-RU" sz="3200" b="1" i="1" dirty="0">
              <a:solidFill>
                <a:srgbClr val="FF0000"/>
              </a:solidFill>
              <a:latin typeface="+mj-lt"/>
              <a:ea typeface="Calibri" panose="020F050202020403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448C270C-FA3B-4772-9021-6A96433870E4}"/>
              </a:ext>
            </a:extLst>
          </p:cNvPr>
          <p:cNvSpPr>
            <a:spLocks noChangeArrowheads="1"/>
          </p:cNvSpPr>
          <p:nvPr/>
        </p:nvSpPr>
        <p:spPr bwMode="auto">
          <a:xfrm>
            <a:off x="129396" y="1766042"/>
            <a:ext cx="11808604" cy="4431983"/>
          </a:xfrm>
          <a:prstGeom prst="rect">
            <a:avLst/>
          </a:prstGeom>
          <a:solidFill>
            <a:srgbClr val="E8E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err="1">
                <a:ln>
                  <a:noFill/>
                </a:ln>
                <a:solidFill>
                  <a:srgbClr val="000000"/>
                </a:solidFill>
                <a:effectLst/>
                <a:latin typeface="Roboto"/>
              </a:rPr>
              <a:t>Query</a:t>
            </a:r>
            <a:r>
              <a:rPr kumimoji="0" lang="ru-BY" altLang="ru-BY" b="0" i="0" u="none" strike="noStrike" cap="none" normalizeH="0" baseline="0" dirty="0">
                <a:ln>
                  <a:noFill/>
                </a:ln>
                <a:solidFill>
                  <a:srgbClr val="000000"/>
                </a:solidFill>
                <a:effectLst/>
                <a:latin typeface="Roboto"/>
              </a:rPr>
              <a:t> метод </a:t>
            </a:r>
            <a:r>
              <a:rPr kumimoji="0" lang="ru-BY" altLang="ru-BY" b="1" i="0" u="none" strike="noStrike" cap="none" normalizeH="0" baseline="0" dirty="0">
                <a:ln>
                  <a:noFill/>
                </a:ln>
                <a:solidFill>
                  <a:srgbClr val="000000"/>
                </a:solidFill>
                <a:effectLst/>
                <a:latin typeface="Roboto"/>
              </a:rPr>
              <a:t>.</a:t>
            </a:r>
            <a:r>
              <a:rPr kumimoji="0" lang="ru-BY" altLang="ru-BY" b="1" i="0" u="none" strike="noStrike" cap="none" normalizeH="0" baseline="0" dirty="0" err="1">
                <a:ln>
                  <a:noFill/>
                </a:ln>
                <a:solidFill>
                  <a:srgbClr val="000000"/>
                </a:solidFill>
                <a:effectLst/>
                <a:latin typeface="Roboto"/>
              </a:rPr>
              <a:t>slideDown</a:t>
            </a:r>
            <a:r>
              <a:rPr kumimoji="0" lang="ru-BY" altLang="ru-BY" b="1" i="0" u="none" strike="noStrike" cap="none" normalizeH="0" baseline="0" dirty="0">
                <a:ln>
                  <a:noFill/>
                </a:ln>
                <a:solidFill>
                  <a:srgbClr val="000000"/>
                </a:solidFill>
                <a:effectLst/>
                <a:latin typeface="Roboto"/>
              </a:rPr>
              <a:t>()</a:t>
            </a:r>
            <a:r>
              <a:rPr kumimoji="0" lang="ru-BY" altLang="ru-BY" b="0" i="0" u="none" strike="noStrike" cap="none" normalizeH="0" baseline="0" dirty="0">
                <a:ln>
                  <a:noFill/>
                </a:ln>
                <a:solidFill>
                  <a:srgbClr val="000000"/>
                </a:solidFill>
                <a:effectLst/>
                <a:latin typeface="Roboto"/>
              </a:rPr>
              <a:t> плавно отображает выбранные элементы скользящим движением (</a:t>
            </a:r>
            <a:r>
              <a:rPr kumimoji="0" lang="ru-BY" altLang="ru-BY" b="1" i="0" u="none" strike="noStrike" cap="none" normalizeH="0" baseline="0" dirty="0">
                <a:ln>
                  <a:noFill/>
                </a:ln>
                <a:solidFill>
                  <a:srgbClr val="000000"/>
                </a:solidFill>
                <a:effectLst/>
                <a:latin typeface="Roboto"/>
              </a:rPr>
              <a:t>постепенно увеличивая их высоту</a:t>
            </a:r>
            <a:r>
              <a:rPr kumimoji="0" lang="ru-BY" altLang="ru-BY" b="0" i="0" u="none" strike="noStrike" cap="none" normalizeH="0" baseline="0" dirty="0">
                <a:ln>
                  <a:noFill/>
                </a:ln>
                <a:solidFill>
                  <a:srgbClr val="000000"/>
                </a:solidFill>
                <a:effectLst/>
                <a:latin typeface="Roboto"/>
              </a:rPr>
              <a:t>). Для того, чтобы плавно скрыть выбранные элементы скользящим движением вы можете воспользоваться методом </a:t>
            </a:r>
            <a:r>
              <a:rPr kumimoji="0" lang="ru-BY" altLang="ru-BY" b="1" i="0" u="none" strike="noStrike" cap="none" normalizeH="0" baseline="0" dirty="0">
                <a:ln>
                  <a:noFill/>
                </a:ln>
                <a:solidFill>
                  <a:srgbClr val="01647B"/>
                </a:solidFill>
                <a:effectLst/>
                <a:latin typeface="Roboto"/>
                <a:hlinkClick r:id="rId2" tooltip="jQuery эффект .slideUp()"/>
              </a:rPr>
              <a:t>.</a:t>
            </a:r>
            <a:r>
              <a:rPr kumimoji="0" lang="ru-BY" altLang="ru-BY" b="1" i="0" u="none" strike="noStrike" cap="none" normalizeH="0" baseline="0" dirty="0" err="1">
                <a:ln>
                  <a:noFill/>
                </a:ln>
                <a:solidFill>
                  <a:srgbClr val="01647B"/>
                </a:solidFill>
                <a:effectLst/>
                <a:latin typeface="Roboto"/>
                <a:hlinkClick r:id="rId2" tooltip="jQuery эффект .slideUp()"/>
              </a:rPr>
              <a:t>slideUp</a:t>
            </a:r>
            <a:r>
              <a:rPr kumimoji="0" lang="ru-BY" altLang="ru-BY" b="1" i="0" u="none" strike="noStrike" cap="none" normalizeH="0" baseline="0" dirty="0">
                <a:ln>
                  <a:noFill/>
                </a:ln>
                <a:solidFill>
                  <a:srgbClr val="01647B"/>
                </a:solidFill>
                <a:effectLst/>
                <a:latin typeface="Roboto"/>
                <a:hlinkClick r:id="rId2" tooltip="jQuery эффект .slideUp()"/>
              </a:rPr>
              <a:t>()</a:t>
            </a:r>
            <a:r>
              <a:rPr kumimoji="0" lang="ru-BY" altLang="ru-BY" b="0" i="0" u="none" strike="noStrike" cap="none" normalizeH="0" baseline="0" dirty="0">
                <a:ln>
                  <a:noFill/>
                </a:ln>
                <a:solidFill>
                  <a:srgbClr val="000000"/>
                </a:solidFill>
                <a:effectLst/>
                <a:latin typeface="Roboto"/>
              </a:rPr>
              <a:t>, или методом </a:t>
            </a:r>
            <a:r>
              <a:rPr kumimoji="0" lang="ru-BY" altLang="ru-BY" b="1" i="0" u="none" strike="noStrike" cap="none" normalizeH="0" baseline="0" dirty="0">
                <a:ln>
                  <a:noFill/>
                </a:ln>
                <a:solidFill>
                  <a:srgbClr val="000000"/>
                </a:solidFill>
                <a:effectLst/>
                <a:latin typeface="Roboto"/>
              </a:rPr>
              <a:t>.</a:t>
            </a:r>
            <a:r>
              <a:rPr kumimoji="0" lang="ru-BY" altLang="ru-BY" b="1" i="0" u="none" strike="noStrike" cap="none" normalizeH="0" baseline="0" dirty="0" err="1">
                <a:ln>
                  <a:noFill/>
                </a:ln>
                <a:solidFill>
                  <a:srgbClr val="000000"/>
                </a:solidFill>
                <a:effectLst/>
                <a:latin typeface="Roboto"/>
              </a:rPr>
              <a:t>slideToggle</a:t>
            </a:r>
            <a:r>
              <a:rPr kumimoji="0" lang="ru-BY" altLang="ru-BY" b="1" i="0" u="none" strike="noStrike" cap="none" normalizeH="0" baseline="0" dirty="0">
                <a:ln>
                  <a:noFill/>
                </a:ln>
                <a:solidFill>
                  <a:srgbClr val="000000"/>
                </a:solidFill>
                <a:effectLst/>
                <a:latin typeface="Roboto"/>
              </a:rPr>
              <a:t>()</a:t>
            </a:r>
            <a:r>
              <a:rPr kumimoji="0" lang="ru-BY" altLang="ru-BY" b="0" i="0" u="none" strike="noStrike" cap="none" normalizeH="0" baseline="0" dirty="0">
                <a:ln>
                  <a:noFill/>
                </a:ln>
                <a:solidFill>
                  <a:srgbClr val="000000"/>
                </a:solidFill>
                <a:effectLst/>
                <a:latin typeface="Roboto"/>
              </a:rPr>
              <a:t>, который отображает, или скрывает выбранные элементы скользящим движением.</a:t>
            </a:r>
            <a:endParaRPr kumimoji="0" lang="ru-BY" altLang="ru-BY" b="1" i="0" u="none" strike="noStrike" cap="none" normalizeH="0" baseline="0" dirty="0">
              <a:ln>
                <a:noFill/>
              </a:ln>
              <a:solidFill>
                <a:srgbClr val="282828"/>
              </a:solidFill>
              <a:effectLst/>
              <a:latin typeface="Open San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BY" altLang="ru-BY" b="1" i="0" u="none" strike="noStrike" cap="none" normalizeH="0" baseline="0" dirty="0" err="1">
                <a:ln>
                  <a:noFill/>
                </a:ln>
                <a:solidFill>
                  <a:srgbClr val="282828"/>
                </a:solidFill>
                <a:effectLst/>
                <a:latin typeface="Open Sans"/>
              </a:rPr>
              <a:t>jQuery</a:t>
            </a:r>
            <a:r>
              <a:rPr kumimoji="0" lang="ru-BY" altLang="ru-BY" b="1" i="0" u="none" strike="noStrike" cap="none" normalizeH="0" baseline="0" dirty="0">
                <a:ln>
                  <a:noFill/>
                </a:ln>
                <a:solidFill>
                  <a:srgbClr val="282828"/>
                </a:solidFill>
                <a:effectLst/>
                <a:latin typeface="Open Sans"/>
              </a:rPr>
              <a:t> синтаксис:</a:t>
            </a:r>
          </a:p>
          <a:p>
            <a:pPr marL="0" marR="0" lvl="0" indent="0" algn="just"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000000"/>
                </a:solidFill>
                <a:effectLst/>
                <a:latin typeface="Open Sans"/>
              </a:rPr>
              <a:t>Синтаксис 1.0: </a:t>
            </a:r>
            <a:endParaRPr kumimoji="0" lang="en-US" altLang="ru-BY" b="0" i="0" u="none" strike="noStrike" cap="none" normalizeH="0" baseline="0" dirty="0">
              <a:ln>
                <a:noFill/>
              </a:ln>
              <a:solidFill>
                <a:srgbClr val="000000"/>
              </a:solidFill>
              <a:effectLst/>
              <a:latin typeface="Open San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000000"/>
                </a:solidFill>
                <a:effectLst/>
                <a:latin typeface="Open Sans"/>
              </a:rPr>
              <a:t>$( </a:t>
            </a:r>
            <a:r>
              <a:rPr kumimoji="0" lang="ru-BY" altLang="ru-BY" b="1" i="0" u="none" strike="noStrike" cap="none" normalizeH="0" baseline="0" dirty="0" err="1">
                <a:ln>
                  <a:noFill/>
                </a:ln>
                <a:solidFill>
                  <a:srgbClr val="000080"/>
                </a:solidFill>
                <a:effectLst/>
                <a:latin typeface="Open Sans"/>
              </a:rPr>
              <a:t>selector</a:t>
            </a:r>
            <a:r>
              <a:rPr kumimoji="0" lang="ru-BY" altLang="ru-BY" b="0" i="0" u="none" strike="noStrike" cap="none" normalizeH="0" baseline="0" dirty="0">
                <a:ln>
                  <a:noFill/>
                </a:ln>
                <a:solidFill>
                  <a:srgbClr val="000000"/>
                </a:solidFill>
                <a:effectLst/>
                <a:latin typeface="Open Sans"/>
              </a:rPr>
              <a:t> ).</a:t>
            </a:r>
            <a:r>
              <a:rPr kumimoji="0" lang="ru-BY" altLang="ru-BY" b="0" i="0" u="none" strike="noStrike" cap="none" normalizeH="0" baseline="0" dirty="0" err="1">
                <a:ln>
                  <a:noFill/>
                </a:ln>
                <a:solidFill>
                  <a:srgbClr val="000000"/>
                </a:solidFill>
                <a:effectLst/>
                <a:latin typeface="Open Sans"/>
              </a:rPr>
              <a:t>slideDown</a:t>
            </a:r>
            <a:r>
              <a:rPr kumimoji="0" lang="ru-BY" altLang="ru-BY" b="0" i="0" u="none" strike="noStrike" cap="none" normalizeH="0" baseline="0" dirty="0">
                <a:ln>
                  <a:noFill/>
                </a:ln>
                <a:solidFill>
                  <a:srgbClr val="000000"/>
                </a:solidFill>
                <a:effectLst/>
                <a:latin typeface="Open Sans"/>
              </a:rPr>
              <a:t>() </a:t>
            </a:r>
            <a:r>
              <a:rPr kumimoji="0" lang="ru-BY" altLang="ru-BY" b="1" i="0" u="none" strike="noStrike" cap="none" normalizeH="0" baseline="0" dirty="0">
                <a:ln>
                  <a:noFill/>
                </a:ln>
                <a:solidFill>
                  <a:srgbClr val="228B22"/>
                </a:solidFill>
                <a:effectLst/>
                <a:latin typeface="Open Sans"/>
              </a:rPr>
              <a:t>// метод используется без параметров</a:t>
            </a:r>
            <a:r>
              <a:rPr kumimoji="0" lang="ru-BY" altLang="ru-BY" b="0" i="0" u="none" strike="noStrike" cap="none" normalizeH="0" baseline="0" dirty="0">
                <a:ln>
                  <a:noFill/>
                </a:ln>
                <a:solidFill>
                  <a:srgbClr val="000000"/>
                </a:solidFill>
                <a:effectLst/>
                <a:latin typeface="Open Sans"/>
              </a:rPr>
              <a:t> </a:t>
            </a:r>
            <a:endParaRPr kumimoji="0" lang="en-US" altLang="ru-BY" b="0" i="0" u="none" strike="noStrike" cap="none" normalizeH="0" baseline="0" dirty="0">
              <a:ln>
                <a:noFill/>
              </a:ln>
              <a:solidFill>
                <a:srgbClr val="000000"/>
              </a:solidFill>
              <a:effectLst/>
              <a:latin typeface="Open San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000000"/>
                </a:solidFill>
                <a:effectLst/>
                <a:latin typeface="Open Sans"/>
              </a:rPr>
              <a:t>$( </a:t>
            </a:r>
            <a:r>
              <a:rPr kumimoji="0" lang="ru-BY" altLang="ru-BY" b="1" i="0" u="none" strike="noStrike" cap="none" normalizeH="0" baseline="0" dirty="0" err="1">
                <a:ln>
                  <a:noFill/>
                </a:ln>
                <a:solidFill>
                  <a:srgbClr val="000080"/>
                </a:solidFill>
                <a:effectLst/>
                <a:latin typeface="Open Sans"/>
              </a:rPr>
              <a:t>selector</a:t>
            </a:r>
            <a:r>
              <a:rPr kumimoji="0" lang="ru-BY" altLang="ru-BY" b="0" i="0" u="none" strike="noStrike" cap="none" normalizeH="0" baseline="0" dirty="0">
                <a:ln>
                  <a:noFill/>
                </a:ln>
                <a:solidFill>
                  <a:srgbClr val="000000"/>
                </a:solidFill>
                <a:effectLst/>
                <a:latin typeface="Open Sans"/>
              </a:rPr>
              <a:t> ).</a:t>
            </a:r>
            <a:r>
              <a:rPr kumimoji="0" lang="ru-BY" altLang="ru-BY" b="0" i="0" u="none" strike="noStrike" cap="none" normalizeH="0" baseline="0" dirty="0" err="1">
                <a:ln>
                  <a:noFill/>
                </a:ln>
                <a:solidFill>
                  <a:srgbClr val="000000"/>
                </a:solidFill>
                <a:effectLst/>
                <a:latin typeface="Open Sans"/>
              </a:rPr>
              <a:t>slideDown</a:t>
            </a:r>
            <a:r>
              <a:rPr kumimoji="0" lang="ru-BY" altLang="ru-BY" b="0" i="0" u="none" strike="noStrike" cap="none" normalizeH="0" baseline="0" dirty="0">
                <a:ln>
                  <a:noFill/>
                </a:ln>
                <a:solidFill>
                  <a:srgbClr val="000000"/>
                </a:solidFill>
                <a:effectLst/>
                <a:latin typeface="Open Sans"/>
              </a:rPr>
              <a:t>( </a:t>
            </a:r>
            <a:r>
              <a:rPr kumimoji="0" lang="ru-BY" altLang="ru-BY" b="0" i="1" u="none" strike="noStrike" cap="none" normalizeH="0" baseline="0" dirty="0" err="1">
                <a:ln>
                  <a:noFill/>
                </a:ln>
                <a:solidFill>
                  <a:srgbClr val="000000"/>
                </a:solidFill>
                <a:effectLst/>
                <a:latin typeface="Open Sans"/>
              </a:rPr>
              <a:t>duration</a:t>
            </a:r>
            <a:r>
              <a:rPr kumimoji="0" lang="ru-BY" altLang="ru-BY" b="0" i="0" u="none" strike="noStrike" cap="none" normalizeH="0" baseline="0" dirty="0">
                <a:ln>
                  <a:noFill/>
                </a:ln>
                <a:solidFill>
                  <a:srgbClr val="000000"/>
                </a:solidFill>
                <a:effectLst/>
                <a:latin typeface="Open Sans"/>
              </a:rPr>
              <a:t>, </a:t>
            </a:r>
            <a:r>
              <a:rPr kumimoji="0" lang="ru-BY" altLang="ru-BY" b="0" i="1" u="none" strike="noStrike" cap="none" normalizeH="0" baseline="0" dirty="0" err="1">
                <a:ln>
                  <a:noFill/>
                </a:ln>
                <a:solidFill>
                  <a:srgbClr val="000000"/>
                </a:solidFill>
                <a:effectLst/>
                <a:latin typeface="Open Sans"/>
              </a:rPr>
              <a:t>complete</a:t>
            </a:r>
            <a:r>
              <a:rPr kumimoji="0" lang="ru-BY" altLang="ru-BY" b="0" i="0" u="none" strike="noStrike" cap="none" normalizeH="0" baseline="0" dirty="0">
                <a:ln>
                  <a:noFill/>
                </a:ln>
                <a:solidFill>
                  <a:srgbClr val="000000"/>
                </a:solidFill>
                <a:effectLst/>
                <a:latin typeface="Open Sans"/>
              </a:rPr>
              <a:t> ) </a:t>
            </a:r>
            <a:endParaRPr kumimoji="0" lang="en-US" altLang="ru-BY" b="0" i="0" u="none" strike="noStrike" cap="none" normalizeH="0" baseline="0" dirty="0">
              <a:ln>
                <a:noFill/>
              </a:ln>
              <a:solidFill>
                <a:srgbClr val="000000"/>
              </a:solidFill>
              <a:effectLst/>
              <a:latin typeface="Open San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BY" altLang="ru-BY" b="0" i="1" u="none" strike="noStrike" cap="none" normalizeH="0" baseline="0" dirty="0" err="1">
                <a:ln>
                  <a:noFill/>
                </a:ln>
                <a:solidFill>
                  <a:srgbClr val="000000"/>
                </a:solidFill>
                <a:effectLst/>
                <a:latin typeface="Open Sans"/>
              </a:rPr>
              <a:t>duration</a:t>
            </a:r>
            <a:r>
              <a:rPr kumimoji="0" lang="ru-BY" altLang="ru-BY" b="0" i="0" u="none" strike="noStrike" cap="none" normalizeH="0" baseline="0" dirty="0">
                <a:ln>
                  <a:noFill/>
                </a:ln>
                <a:solidFill>
                  <a:srgbClr val="000000"/>
                </a:solidFill>
                <a:effectLst/>
                <a:latin typeface="Open Sans"/>
              </a:rPr>
              <a:t> - </a:t>
            </a:r>
            <a:r>
              <a:rPr kumimoji="0" lang="ru-BY" altLang="ru-BY" b="1" i="0" u="none" strike="noStrike" cap="none" normalizeH="0" baseline="0" dirty="0">
                <a:ln>
                  <a:noFill/>
                </a:ln>
                <a:solidFill>
                  <a:srgbClr val="000080"/>
                </a:solidFill>
                <a:effectLst/>
                <a:latin typeface="Open Sans"/>
              </a:rPr>
              <a:t>Number</a:t>
            </a:r>
            <a:r>
              <a:rPr kumimoji="0" lang="ru-BY" altLang="ru-BY" b="0" i="0" u="none" strike="noStrike" cap="none" normalizeH="0" baseline="0" dirty="0">
                <a:ln>
                  <a:noFill/>
                </a:ln>
                <a:solidFill>
                  <a:srgbClr val="000000"/>
                </a:solidFill>
                <a:effectLst/>
                <a:latin typeface="Open Sans"/>
              </a:rPr>
              <a:t>, или </a:t>
            </a:r>
            <a:r>
              <a:rPr kumimoji="0" lang="ru-BY" altLang="ru-BY" b="1" i="0" u="none" strike="noStrike" cap="none" normalizeH="0" baseline="0" dirty="0" err="1">
                <a:ln>
                  <a:noFill/>
                </a:ln>
                <a:solidFill>
                  <a:srgbClr val="000080"/>
                </a:solidFill>
                <a:effectLst/>
                <a:latin typeface="Open Sans"/>
              </a:rPr>
              <a:t>String</a:t>
            </a:r>
            <a:r>
              <a:rPr kumimoji="0" lang="ru-BY" altLang="ru-BY" b="0" i="0" u="none" strike="noStrike" cap="none" normalizeH="0" baseline="0" dirty="0">
                <a:ln>
                  <a:noFill/>
                </a:ln>
                <a:solidFill>
                  <a:srgbClr val="000000"/>
                </a:solidFill>
                <a:effectLst/>
                <a:latin typeface="Open Sans"/>
              </a:rPr>
              <a:t> </a:t>
            </a:r>
            <a:endParaRPr kumimoji="0" lang="en-US" altLang="ru-BY" b="0" i="0" u="none" strike="noStrike" cap="none" normalizeH="0" baseline="0" dirty="0">
              <a:ln>
                <a:noFill/>
              </a:ln>
              <a:solidFill>
                <a:srgbClr val="000000"/>
              </a:solidFill>
              <a:effectLst/>
              <a:latin typeface="Open San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BY" altLang="ru-BY" b="0" i="1" u="none" strike="noStrike" cap="none" normalizeH="0" baseline="0" dirty="0" err="1">
                <a:ln>
                  <a:noFill/>
                </a:ln>
                <a:solidFill>
                  <a:srgbClr val="000000"/>
                </a:solidFill>
                <a:effectLst/>
                <a:latin typeface="Open Sans"/>
              </a:rPr>
              <a:t>complete</a:t>
            </a:r>
            <a:r>
              <a:rPr kumimoji="0" lang="ru-BY" altLang="ru-BY" b="0" i="0" u="none" strike="noStrike" cap="none" normalizeH="0" baseline="0" dirty="0">
                <a:ln>
                  <a:noFill/>
                </a:ln>
                <a:solidFill>
                  <a:srgbClr val="000000"/>
                </a:solidFill>
                <a:effectLst/>
                <a:latin typeface="Open Sans"/>
              </a:rPr>
              <a:t> - </a:t>
            </a:r>
            <a:r>
              <a:rPr kumimoji="0" lang="ru-BY" altLang="ru-BY" b="1" i="0" u="none" strike="noStrike" cap="none" normalizeH="0" baseline="0" dirty="0" err="1">
                <a:ln>
                  <a:noFill/>
                </a:ln>
                <a:solidFill>
                  <a:srgbClr val="000080"/>
                </a:solidFill>
                <a:effectLst/>
                <a:latin typeface="Open Sans"/>
              </a:rPr>
              <a:t>Function</a:t>
            </a:r>
            <a:r>
              <a:rPr kumimoji="0" lang="ru-BY" altLang="ru-BY" b="0" i="0" u="none" strike="noStrike" cap="none" normalizeH="0" baseline="0" dirty="0">
                <a:ln>
                  <a:noFill/>
                </a:ln>
                <a:solidFill>
                  <a:srgbClr val="000000"/>
                </a:solidFill>
                <a:effectLst/>
                <a:latin typeface="Open Sans"/>
              </a:rPr>
              <a:t> </a:t>
            </a:r>
            <a:endParaRPr kumimoji="0" lang="en-US" altLang="ru-BY" b="0" i="0" u="none" strike="noStrike" cap="none" normalizeH="0" baseline="0" dirty="0">
              <a:ln>
                <a:noFill/>
              </a:ln>
              <a:solidFill>
                <a:srgbClr val="000000"/>
              </a:solidFill>
              <a:effectLst/>
              <a:latin typeface="Open San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000000"/>
                </a:solidFill>
                <a:effectLst/>
                <a:latin typeface="Open Sans"/>
              </a:rPr>
              <a:t>$( </a:t>
            </a:r>
            <a:r>
              <a:rPr kumimoji="0" lang="ru-BY" altLang="ru-BY" b="1" i="0" u="none" strike="noStrike" cap="none" normalizeH="0" baseline="0" dirty="0" err="1">
                <a:ln>
                  <a:noFill/>
                </a:ln>
                <a:solidFill>
                  <a:srgbClr val="000080"/>
                </a:solidFill>
                <a:effectLst/>
                <a:latin typeface="Open Sans"/>
              </a:rPr>
              <a:t>selector</a:t>
            </a:r>
            <a:r>
              <a:rPr kumimoji="0" lang="ru-BY" altLang="ru-BY" b="0" i="0" u="none" strike="noStrike" cap="none" normalizeH="0" baseline="0" dirty="0">
                <a:ln>
                  <a:noFill/>
                </a:ln>
                <a:solidFill>
                  <a:srgbClr val="000000"/>
                </a:solidFill>
                <a:effectLst/>
                <a:latin typeface="Open Sans"/>
              </a:rPr>
              <a:t> ).</a:t>
            </a:r>
            <a:r>
              <a:rPr kumimoji="0" lang="ru-BY" altLang="ru-BY" b="0" i="0" u="none" strike="noStrike" cap="none" normalizeH="0" baseline="0" dirty="0" err="1">
                <a:ln>
                  <a:noFill/>
                </a:ln>
                <a:solidFill>
                  <a:srgbClr val="000000"/>
                </a:solidFill>
                <a:effectLst/>
                <a:latin typeface="Open Sans"/>
              </a:rPr>
              <a:t>slideDown</a:t>
            </a:r>
            <a:r>
              <a:rPr kumimoji="0" lang="ru-BY" altLang="ru-BY" b="0" i="0" u="none" strike="noStrike" cap="none" normalizeH="0" baseline="0" dirty="0">
                <a:ln>
                  <a:noFill/>
                </a:ln>
                <a:solidFill>
                  <a:srgbClr val="000000"/>
                </a:solidFill>
                <a:effectLst/>
                <a:latin typeface="Open Sans"/>
              </a:rPr>
              <a:t>( </a:t>
            </a:r>
            <a:r>
              <a:rPr kumimoji="0" lang="ru-BY" altLang="ru-BY" b="1" i="0" u="none" strike="noStrike" cap="none" normalizeH="0" baseline="0" dirty="0">
                <a:ln>
                  <a:noFill/>
                </a:ln>
                <a:solidFill>
                  <a:srgbClr val="FF0000"/>
                </a:solidFill>
                <a:effectLst/>
                <a:latin typeface="Open Sans"/>
              </a:rPr>
              <a:t>{</a:t>
            </a:r>
            <a:r>
              <a:rPr kumimoji="0" lang="ru-BY" altLang="ru-BY" b="0" i="0" u="none" strike="noStrike" cap="none" normalizeH="0" baseline="0" dirty="0">
                <a:ln>
                  <a:noFill/>
                </a:ln>
                <a:solidFill>
                  <a:srgbClr val="000000"/>
                </a:solidFill>
                <a:effectLst/>
                <a:latin typeface="Open Sans"/>
              </a:rPr>
              <a:t> </a:t>
            </a:r>
            <a:r>
              <a:rPr kumimoji="0" lang="ru-BY" altLang="ru-BY" b="0" i="1" u="none" strike="noStrike" cap="none" normalizeH="0" baseline="0" dirty="0" err="1">
                <a:ln>
                  <a:noFill/>
                </a:ln>
                <a:solidFill>
                  <a:srgbClr val="000000"/>
                </a:solidFill>
                <a:effectLst/>
                <a:latin typeface="Open Sans"/>
              </a:rPr>
              <a:t>options</a:t>
            </a:r>
            <a:r>
              <a:rPr kumimoji="0" lang="ru-BY" altLang="ru-BY" b="0" i="0" u="none" strike="noStrike" cap="none" normalizeH="0" baseline="0" dirty="0">
                <a:ln>
                  <a:noFill/>
                </a:ln>
                <a:solidFill>
                  <a:srgbClr val="000000"/>
                </a:solidFill>
                <a:effectLst/>
                <a:latin typeface="Open Sans"/>
              </a:rPr>
              <a:t> </a:t>
            </a:r>
            <a:r>
              <a:rPr kumimoji="0" lang="ru-BY" altLang="ru-BY" b="1" i="0" u="none" strike="noStrike" cap="none" normalizeH="0" baseline="0" dirty="0">
                <a:ln>
                  <a:noFill/>
                </a:ln>
                <a:solidFill>
                  <a:srgbClr val="FF0000"/>
                </a:solidFill>
                <a:effectLst/>
                <a:latin typeface="Open Sans"/>
              </a:rPr>
              <a:t>}</a:t>
            </a:r>
            <a:r>
              <a:rPr kumimoji="0" lang="ru-BY" altLang="ru-BY" b="0" i="0" u="none" strike="noStrike" cap="none" normalizeH="0" baseline="0" dirty="0">
                <a:ln>
                  <a:noFill/>
                </a:ln>
                <a:solidFill>
                  <a:srgbClr val="000000"/>
                </a:solidFill>
                <a:effectLst/>
                <a:latin typeface="Open Sans"/>
              </a:rPr>
              <a:t> ) </a:t>
            </a:r>
            <a:r>
              <a:rPr kumimoji="0" lang="ru-BY" altLang="ru-BY" b="1" i="0" u="none" strike="noStrike" cap="none" normalizeH="0" baseline="0" dirty="0">
                <a:ln>
                  <a:noFill/>
                </a:ln>
                <a:solidFill>
                  <a:srgbClr val="228B22"/>
                </a:solidFill>
                <a:effectLst/>
                <a:latin typeface="Open Sans"/>
              </a:rPr>
              <a:t>// </a:t>
            </a:r>
            <a:r>
              <a:rPr kumimoji="0" lang="ru-BY" altLang="ru-BY" b="1" i="0" u="none" strike="noStrike" cap="none" normalizeH="0" baseline="0" dirty="0" err="1">
                <a:ln>
                  <a:noFill/>
                </a:ln>
                <a:solidFill>
                  <a:srgbClr val="228B22"/>
                </a:solidFill>
                <a:effectLst/>
                <a:latin typeface="Open Sans"/>
              </a:rPr>
              <a:t>option</a:t>
            </a:r>
            <a:r>
              <a:rPr kumimoji="0" lang="ru-BY" altLang="ru-BY" b="1" i="0" u="none" strike="noStrike" cap="none" normalizeH="0" baseline="0" dirty="0">
                <a:ln>
                  <a:noFill/>
                </a:ln>
                <a:solidFill>
                  <a:srgbClr val="228B22"/>
                </a:solidFill>
                <a:effectLst/>
                <a:latin typeface="Open Sans"/>
              </a:rPr>
              <a:t>: </a:t>
            </a:r>
            <a:r>
              <a:rPr kumimoji="0" lang="ru-BY" altLang="ru-BY" b="1" i="0" u="none" strike="noStrike" cap="none" normalizeH="0" baseline="0" dirty="0" err="1">
                <a:ln>
                  <a:noFill/>
                </a:ln>
                <a:solidFill>
                  <a:srgbClr val="228B22"/>
                </a:solidFill>
                <a:effectLst/>
                <a:latin typeface="Open Sans"/>
              </a:rPr>
              <a:t>value</a:t>
            </a:r>
            <a:r>
              <a:rPr kumimoji="0" lang="ru-BY" altLang="ru-BY" b="1" i="0" u="none" strike="noStrike" cap="none" normalizeH="0" baseline="0" dirty="0">
                <a:ln>
                  <a:noFill/>
                </a:ln>
                <a:solidFill>
                  <a:srgbClr val="228B22"/>
                </a:solidFill>
                <a:effectLst/>
                <a:latin typeface="Open Sans"/>
              </a:rPr>
              <a:t> (описание ниже)</a:t>
            </a:r>
            <a:r>
              <a:rPr kumimoji="0" lang="ru-BY" altLang="ru-BY" b="0" i="0" u="none" strike="noStrike" cap="none" normalizeH="0" baseline="0" dirty="0">
                <a:ln>
                  <a:noFill/>
                </a:ln>
                <a:solidFill>
                  <a:srgbClr val="000000"/>
                </a:solidFill>
                <a:effectLst/>
                <a:latin typeface="Open Sans"/>
              </a:rPr>
              <a:t> </a:t>
            </a:r>
            <a:endParaRPr kumimoji="0" lang="en-US" altLang="ru-BY" b="0" i="0" u="none" strike="noStrike" cap="none" normalizeH="0" baseline="0" dirty="0">
              <a:ln>
                <a:noFill/>
              </a:ln>
              <a:solidFill>
                <a:srgbClr val="000000"/>
              </a:solidFill>
              <a:effectLst/>
              <a:latin typeface="Open San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BY" altLang="ru-BY" b="0" i="1" u="none" strike="noStrike" cap="none" normalizeH="0" baseline="0" dirty="0" err="1">
                <a:ln>
                  <a:noFill/>
                </a:ln>
                <a:solidFill>
                  <a:srgbClr val="000000"/>
                </a:solidFill>
                <a:effectLst/>
                <a:latin typeface="Open Sans"/>
              </a:rPr>
              <a:t>options</a:t>
            </a:r>
            <a:r>
              <a:rPr kumimoji="0" lang="ru-BY" altLang="ru-BY" b="0" i="0" u="none" strike="noStrike" cap="none" normalizeH="0" baseline="0" dirty="0">
                <a:ln>
                  <a:noFill/>
                </a:ln>
                <a:solidFill>
                  <a:srgbClr val="000000"/>
                </a:solidFill>
                <a:effectLst/>
                <a:latin typeface="Open Sans"/>
              </a:rPr>
              <a:t> - </a:t>
            </a:r>
            <a:r>
              <a:rPr kumimoji="0" lang="ru-BY" altLang="ru-BY" b="1" i="0" u="none" strike="noStrike" cap="none" normalizeH="0" baseline="0" dirty="0" err="1">
                <a:ln>
                  <a:noFill/>
                </a:ln>
                <a:solidFill>
                  <a:srgbClr val="000080"/>
                </a:solidFill>
                <a:effectLst/>
                <a:latin typeface="Open Sans"/>
              </a:rPr>
              <a:t>PlainObject</a:t>
            </a:r>
            <a:r>
              <a:rPr kumimoji="0" lang="ru-BY" altLang="ru-BY" b="0" i="0" u="none" strike="noStrike" cap="none" normalizeH="0" baseline="0" dirty="0">
                <a:ln>
                  <a:noFill/>
                </a:ln>
                <a:solidFill>
                  <a:srgbClr val="000000"/>
                </a:solidFill>
                <a:effectLst/>
                <a:latin typeface="Open Sans"/>
              </a:rPr>
              <a:t> Синтаксис 1.4.3: </a:t>
            </a:r>
            <a:endParaRPr kumimoji="0" lang="en-US" altLang="ru-BY" b="0" i="0" u="none" strike="noStrike" cap="none" normalizeH="0" baseline="0" dirty="0">
              <a:ln>
                <a:noFill/>
              </a:ln>
              <a:solidFill>
                <a:srgbClr val="000000"/>
              </a:solidFill>
              <a:effectLst/>
              <a:latin typeface="Open San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000000"/>
                </a:solidFill>
                <a:effectLst/>
                <a:latin typeface="Open Sans"/>
              </a:rPr>
              <a:t>$( </a:t>
            </a:r>
            <a:r>
              <a:rPr kumimoji="0" lang="ru-BY" altLang="ru-BY" b="1" i="0" u="none" strike="noStrike" cap="none" normalizeH="0" baseline="0" dirty="0" err="1">
                <a:ln>
                  <a:noFill/>
                </a:ln>
                <a:solidFill>
                  <a:srgbClr val="000080"/>
                </a:solidFill>
                <a:effectLst/>
                <a:latin typeface="Open Sans"/>
              </a:rPr>
              <a:t>selector</a:t>
            </a:r>
            <a:r>
              <a:rPr kumimoji="0" lang="ru-BY" altLang="ru-BY" b="0" i="0" u="none" strike="noStrike" cap="none" normalizeH="0" baseline="0" dirty="0">
                <a:ln>
                  <a:noFill/>
                </a:ln>
                <a:solidFill>
                  <a:srgbClr val="000000"/>
                </a:solidFill>
                <a:effectLst/>
                <a:latin typeface="Open Sans"/>
              </a:rPr>
              <a:t> ).</a:t>
            </a:r>
            <a:r>
              <a:rPr kumimoji="0" lang="ru-BY" altLang="ru-BY" b="0" i="0" u="none" strike="noStrike" cap="none" normalizeH="0" baseline="0" dirty="0" err="1">
                <a:ln>
                  <a:noFill/>
                </a:ln>
                <a:solidFill>
                  <a:srgbClr val="000000"/>
                </a:solidFill>
                <a:effectLst/>
                <a:latin typeface="Open Sans"/>
              </a:rPr>
              <a:t>slideDown</a:t>
            </a:r>
            <a:r>
              <a:rPr kumimoji="0" lang="ru-BY" altLang="ru-BY" b="0" i="0" u="none" strike="noStrike" cap="none" normalizeH="0" baseline="0" dirty="0">
                <a:ln>
                  <a:noFill/>
                </a:ln>
                <a:solidFill>
                  <a:srgbClr val="000000"/>
                </a:solidFill>
                <a:effectLst/>
                <a:latin typeface="Open Sans"/>
              </a:rPr>
              <a:t>( </a:t>
            </a:r>
            <a:r>
              <a:rPr kumimoji="0" lang="ru-BY" altLang="ru-BY" b="0" i="1" u="none" strike="noStrike" cap="none" normalizeH="0" baseline="0" dirty="0" err="1">
                <a:ln>
                  <a:noFill/>
                </a:ln>
                <a:solidFill>
                  <a:srgbClr val="000000"/>
                </a:solidFill>
                <a:effectLst/>
                <a:latin typeface="Open Sans"/>
              </a:rPr>
              <a:t>duration</a:t>
            </a:r>
            <a:r>
              <a:rPr kumimoji="0" lang="ru-BY" altLang="ru-BY" b="0" i="0" u="none" strike="noStrike" cap="none" normalizeH="0" baseline="0" dirty="0">
                <a:ln>
                  <a:noFill/>
                </a:ln>
                <a:solidFill>
                  <a:srgbClr val="000000"/>
                </a:solidFill>
                <a:effectLst/>
                <a:latin typeface="Open Sans"/>
              </a:rPr>
              <a:t>, </a:t>
            </a:r>
            <a:r>
              <a:rPr kumimoji="0" lang="ru-BY" altLang="ru-BY" b="0" i="1" u="none" strike="noStrike" cap="none" normalizeH="0" baseline="0" dirty="0" err="1">
                <a:ln>
                  <a:noFill/>
                </a:ln>
                <a:solidFill>
                  <a:srgbClr val="000000"/>
                </a:solidFill>
                <a:effectLst/>
                <a:latin typeface="Open Sans"/>
              </a:rPr>
              <a:t>easing</a:t>
            </a:r>
            <a:r>
              <a:rPr kumimoji="0" lang="ru-BY" altLang="ru-BY" b="0" i="0" u="none" strike="noStrike" cap="none" normalizeH="0" baseline="0" dirty="0">
                <a:ln>
                  <a:noFill/>
                </a:ln>
                <a:solidFill>
                  <a:srgbClr val="000000"/>
                </a:solidFill>
                <a:effectLst/>
                <a:latin typeface="Open Sans"/>
              </a:rPr>
              <a:t>, </a:t>
            </a:r>
            <a:r>
              <a:rPr kumimoji="0" lang="ru-BY" altLang="ru-BY" b="0" i="1" u="none" strike="noStrike" cap="none" normalizeH="0" baseline="0" dirty="0" err="1">
                <a:ln>
                  <a:noFill/>
                </a:ln>
                <a:solidFill>
                  <a:srgbClr val="000000"/>
                </a:solidFill>
                <a:effectLst/>
                <a:latin typeface="Open Sans"/>
              </a:rPr>
              <a:t>complete</a:t>
            </a:r>
            <a:r>
              <a:rPr kumimoji="0" lang="ru-BY" altLang="ru-BY" b="0" i="0" u="none" strike="noStrike" cap="none" normalizeH="0" baseline="0" dirty="0">
                <a:ln>
                  <a:noFill/>
                </a:ln>
                <a:solidFill>
                  <a:srgbClr val="000000"/>
                </a:solidFill>
                <a:effectLst/>
                <a:latin typeface="Open Sans"/>
              </a:rPr>
              <a:t> ) </a:t>
            </a:r>
            <a:endParaRPr kumimoji="0" lang="en-US" altLang="ru-BY" b="0" i="0" u="none" strike="noStrike" cap="none" normalizeH="0" baseline="0" dirty="0">
              <a:ln>
                <a:noFill/>
              </a:ln>
              <a:solidFill>
                <a:srgbClr val="000000"/>
              </a:solidFill>
              <a:effectLst/>
              <a:latin typeface="Open San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BY" altLang="ru-BY" b="0" i="1" u="none" strike="noStrike" cap="none" normalizeH="0" baseline="0" dirty="0" err="1">
                <a:ln>
                  <a:noFill/>
                </a:ln>
                <a:solidFill>
                  <a:srgbClr val="000000"/>
                </a:solidFill>
                <a:effectLst/>
                <a:latin typeface="Open Sans"/>
              </a:rPr>
              <a:t>duration</a:t>
            </a:r>
            <a:r>
              <a:rPr kumimoji="0" lang="ru-BY" altLang="ru-BY" b="0" i="0" u="none" strike="noStrike" cap="none" normalizeH="0" baseline="0" dirty="0">
                <a:ln>
                  <a:noFill/>
                </a:ln>
                <a:solidFill>
                  <a:srgbClr val="000000"/>
                </a:solidFill>
                <a:effectLst/>
                <a:latin typeface="Open Sans"/>
              </a:rPr>
              <a:t> - </a:t>
            </a:r>
            <a:r>
              <a:rPr kumimoji="0" lang="ru-BY" altLang="ru-BY" b="1" i="0" u="none" strike="noStrike" cap="none" normalizeH="0" baseline="0" dirty="0">
                <a:ln>
                  <a:noFill/>
                </a:ln>
                <a:solidFill>
                  <a:srgbClr val="000080"/>
                </a:solidFill>
                <a:effectLst/>
                <a:latin typeface="Open Sans"/>
              </a:rPr>
              <a:t>Number</a:t>
            </a:r>
            <a:r>
              <a:rPr kumimoji="0" lang="ru-BY" altLang="ru-BY" b="0" i="0" u="none" strike="noStrike" cap="none" normalizeH="0" baseline="0" dirty="0">
                <a:ln>
                  <a:noFill/>
                </a:ln>
                <a:solidFill>
                  <a:srgbClr val="000000"/>
                </a:solidFill>
                <a:effectLst/>
                <a:latin typeface="Open Sans"/>
              </a:rPr>
              <a:t>, или </a:t>
            </a:r>
            <a:r>
              <a:rPr kumimoji="0" lang="ru-BY" altLang="ru-BY" b="1" i="0" u="none" strike="noStrike" cap="none" normalizeH="0" baseline="0" dirty="0" err="1">
                <a:ln>
                  <a:noFill/>
                </a:ln>
                <a:solidFill>
                  <a:srgbClr val="000080"/>
                </a:solidFill>
                <a:effectLst/>
                <a:latin typeface="Open Sans"/>
              </a:rPr>
              <a:t>String</a:t>
            </a:r>
            <a:r>
              <a:rPr kumimoji="0" lang="ru-BY" altLang="ru-BY" b="0" i="0" u="none" strike="noStrike" cap="none" normalizeH="0" baseline="0" dirty="0">
                <a:ln>
                  <a:noFill/>
                </a:ln>
                <a:solidFill>
                  <a:srgbClr val="000000"/>
                </a:solidFill>
                <a:effectLst/>
                <a:latin typeface="Open Sans"/>
              </a:rPr>
              <a:t> </a:t>
            </a:r>
            <a:endParaRPr kumimoji="0" lang="en-US" altLang="ru-BY" b="0" i="0" u="none" strike="noStrike" cap="none" normalizeH="0" baseline="0" dirty="0">
              <a:ln>
                <a:noFill/>
              </a:ln>
              <a:solidFill>
                <a:srgbClr val="000000"/>
              </a:solidFill>
              <a:effectLst/>
              <a:latin typeface="Open San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BY" altLang="ru-BY" b="0" i="1" u="none" strike="noStrike" cap="none" normalizeH="0" baseline="0" dirty="0" err="1">
                <a:ln>
                  <a:noFill/>
                </a:ln>
                <a:solidFill>
                  <a:srgbClr val="000000"/>
                </a:solidFill>
                <a:effectLst/>
                <a:latin typeface="Open Sans"/>
              </a:rPr>
              <a:t>easing</a:t>
            </a:r>
            <a:r>
              <a:rPr kumimoji="0" lang="ru-BY" altLang="ru-BY" b="0" i="0" u="none" strike="noStrike" cap="none" normalizeH="0" baseline="0" dirty="0">
                <a:ln>
                  <a:noFill/>
                </a:ln>
                <a:solidFill>
                  <a:srgbClr val="000000"/>
                </a:solidFill>
                <a:effectLst/>
                <a:latin typeface="Open Sans"/>
              </a:rPr>
              <a:t> - </a:t>
            </a:r>
            <a:r>
              <a:rPr kumimoji="0" lang="ru-BY" altLang="ru-BY" b="1" i="0" u="none" strike="noStrike" cap="none" normalizeH="0" baseline="0" dirty="0" err="1">
                <a:ln>
                  <a:noFill/>
                </a:ln>
                <a:solidFill>
                  <a:srgbClr val="000080"/>
                </a:solidFill>
                <a:effectLst/>
                <a:latin typeface="Open Sans"/>
              </a:rPr>
              <a:t>String</a:t>
            </a:r>
            <a:r>
              <a:rPr kumimoji="0" lang="ru-BY" altLang="ru-BY" b="0" i="0" u="none" strike="noStrike" cap="none" normalizeH="0" baseline="0" dirty="0">
                <a:ln>
                  <a:noFill/>
                </a:ln>
                <a:solidFill>
                  <a:srgbClr val="000000"/>
                </a:solidFill>
                <a:effectLst/>
                <a:latin typeface="Open Sans"/>
              </a:rPr>
              <a:t> </a:t>
            </a:r>
            <a:endParaRPr kumimoji="0" lang="en-US" altLang="ru-BY" b="0" i="0" u="none" strike="noStrike" cap="none" normalizeH="0" baseline="0" dirty="0">
              <a:ln>
                <a:noFill/>
              </a:ln>
              <a:solidFill>
                <a:srgbClr val="000000"/>
              </a:solidFill>
              <a:effectLst/>
              <a:latin typeface="Open San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BY" altLang="ru-BY" b="0" i="1" u="none" strike="noStrike" cap="none" normalizeH="0" baseline="0" dirty="0" err="1">
                <a:ln>
                  <a:noFill/>
                </a:ln>
                <a:solidFill>
                  <a:srgbClr val="000000"/>
                </a:solidFill>
                <a:effectLst/>
                <a:latin typeface="Open Sans"/>
              </a:rPr>
              <a:t>complete</a:t>
            </a:r>
            <a:r>
              <a:rPr kumimoji="0" lang="ru-BY" altLang="ru-BY" b="0" i="0" u="none" strike="noStrike" cap="none" normalizeH="0" baseline="0" dirty="0">
                <a:ln>
                  <a:noFill/>
                </a:ln>
                <a:solidFill>
                  <a:srgbClr val="000000"/>
                </a:solidFill>
                <a:effectLst/>
                <a:latin typeface="Open Sans"/>
              </a:rPr>
              <a:t> - </a:t>
            </a:r>
            <a:r>
              <a:rPr kumimoji="0" lang="ru-BY" altLang="ru-BY" b="1" i="0" u="none" strike="noStrike" cap="none" normalizeH="0" baseline="0" dirty="0" err="1">
                <a:ln>
                  <a:noFill/>
                </a:ln>
                <a:solidFill>
                  <a:srgbClr val="000080"/>
                </a:solidFill>
                <a:effectLst/>
                <a:latin typeface="Open Sans"/>
              </a:rPr>
              <a:t>Function</a:t>
            </a:r>
            <a:r>
              <a:rPr kumimoji="0" lang="ru-BY" altLang="ru-BY" b="0" i="0" u="none" strike="noStrike" cap="none" normalizeH="0" baseline="0" dirty="0">
                <a:ln>
                  <a:noFill/>
                </a:ln>
                <a:solidFill>
                  <a:schemeClr val="tx1"/>
                </a:solidFill>
                <a:effectLst/>
              </a:rPr>
              <a:t> </a:t>
            </a:r>
            <a:endParaRPr kumimoji="0" lang="ru-BY" altLang="ru-BY"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644866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B51F1196-AE48-438D-ADCF-2E4D2275F900}"/>
              </a:ext>
            </a:extLst>
          </p:cNvPr>
          <p:cNvGraphicFramePr>
            <a:graphicFrameLocks noGrp="1"/>
          </p:cNvGraphicFramePr>
          <p:nvPr>
            <p:extLst>
              <p:ext uri="{D42A27DB-BD31-4B8C-83A1-F6EECF244321}">
                <p14:modId xmlns:p14="http://schemas.microsoft.com/office/powerpoint/2010/main" val="4237093911"/>
              </p:ext>
            </p:extLst>
          </p:nvPr>
        </p:nvGraphicFramePr>
        <p:xfrm>
          <a:off x="122765" y="250392"/>
          <a:ext cx="5367986" cy="6357216"/>
        </p:xfrm>
        <a:graphic>
          <a:graphicData uri="http://schemas.openxmlformats.org/drawingml/2006/table">
            <a:tbl>
              <a:tblPr/>
              <a:tblGrid>
                <a:gridCol w="917821">
                  <a:extLst>
                    <a:ext uri="{9D8B030D-6E8A-4147-A177-3AD203B41FA5}">
                      <a16:colId xmlns:a16="http://schemas.microsoft.com/office/drawing/2014/main" val="3943598458"/>
                    </a:ext>
                  </a:extLst>
                </a:gridCol>
                <a:gridCol w="4450165">
                  <a:extLst>
                    <a:ext uri="{9D8B030D-6E8A-4147-A177-3AD203B41FA5}">
                      <a16:colId xmlns:a16="http://schemas.microsoft.com/office/drawing/2014/main" val="2255927093"/>
                    </a:ext>
                  </a:extLst>
                </a:gridCol>
              </a:tblGrid>
              <a:tr h="253379">
                <a:tc>
                  <a:txBody>
                    <a:bodyPr/>
                    <a:lstStyle/>
                    <a:p>
                      <a:pPr algn="ctr"/>
                      <a:r>
                        <a:rPr lang="ru-RU" sz="1600">
                          <a:effectLst/>
                        </a:rPr>
                        <a:t>Параметр</a:t>
                      </a:r>
                    </a:p>
                  </a:txBody>
                  <a:tcPr marL="32652" marR="32652" marT="32652" marB="32652" anchor="ctr">
                    <a:lnL w="0" cap="flat" cmpd="sng" algn="ctr">
                      <a:solidFill>
                        <a:schemeClr val="bg1"/>
                      </a:solidFill>
                      <a:prstDash val="solid"/>
                      <a:round/>
                      <a:headEnd type="none" w="med" len="med"/>
                      <a:tailEnd type="none" w="med" len="med"/>
                    </a:lnL>
                    <a:lnR w="0"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a:r>
                        <a:rPr lang="ru-RU" sz="1600" dirty="0">
                          <a:effectLst/>
                        </a:rPr>
                        <a:t>Описание</a:t>
                      </a:r>
                    </a:p>
                  </a:txBody>
                  <a:tcPr marL="32652" marR="32652" marT="32652" marB="32652" anchor="ctr">
                    <a:lnL w="0"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80204844"/>
                  </a:ext>
                </a:extLst>
              </a:tr>
              <a:tr h="1193757">
                <a:tc>
                  <a:txBody>
                    <a:bodyPr/>
                    <a:lstStyle/>
                    <a:p>
                      <a:r>
                        <a:rPr lang="en-US" sz="1600" i="1">
                          <a:effectLst/>
                        </a:rPr>
                        <a:t>duration</a:t>
                      </a:r>
                      <a:endParaRPr lang="en-US" sz="1600">
                        <a:effectLst/>
                      </a:endParaRPr>
                    </a:p>
                  </a:txBody>
                  <a:tcPr marL="32652" marR="32652" marT="32652" marB="32652" anchor="ctr">
                    <a:lnL w="0" cap="flat" cmpd="sng" algn="ctr">
                      <a:solidFill>
                        <a:schemeClr val="bg1"/>
                      </a:solidFill>
                      <a:prstDash val="solid"/>
                      <a:round/>
                      <a:headEnd type="none" w="med" len="med"/>
                      <a:tailEnd type="none" w="med" len="med"/>
                    </a:lnL>
                    <a:lnR w="0"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8E8FF"/>
                    </a:solidFill>
                  </a:tcPr>
                </a:tc>
                <a:tc>
                  <a:txBody>
                    <a:bodyPr/>
                    <a:lstStyle/>
                    <a:p>
                      <a:r>
                        <a:rPr lang="ru-RU" sz="1600" dirty="0">
                          <a:effectLst/>
                        </a:rPr>
                        <a:t>Строковое или числовое значение, которое определяет, как долго анимация будет продолжаться. </a:t>
                      </a:r>
                      <a:r>
                        <a:rPr lang="ru-RU" sz="1600" b="1" dirty="0">
                          <a:effectLst/>
                        </a:rPr>
                        <a:t>Значение по умолчанию 400</a:t>
                      </a:r>
                      <a:r>
                        <a:rPr lang="ru-RU" sz="1600" dirty="0">
                          <a:effectLst/>
                        </a:rPr>
                        <a:t> (в миллисекундах). Строковые ключевые слова </a:t>
                      </a:r>
                      <a:r>
                        <a:rPr lang="ru-RU" sz="1600" b="1" dirty="0">
                          <a:effectLst/>
                        </a:rPr>
                        <a:t>'</a:t>
                      </a:r>
                      <a:r>
                        <a:rPr lang="ru-RU" sz="1600" b="1" dirty="0" err="1">
                          <a:effectLst/>
                        </a:rPr>
                        <a:t>fast</a:t>
                      </a:r>
                      <a:r>
                        <a:rPr lang="ru-RU" sz="1600" b="1" dirty="0">
                          <a:effectLst/>
                        </a:rPr>
                        <a:t>'</a:t>
                      </a:r>
                      <a:r>
                        <a:rPr lang="ru-RU" sz="1600" dirty="0">
                          <a:effectLst/>
                        </a:rPr>
                        <a:t> и </a:t>
                      </a:r>
                      <a:r>
                        <a:rPr lang="ru-RU" sz="1600" b="1" dirty="0">
                          <a:effectLst/>
                        </a:rPr>
                        <a:t>'</a:t>
                      </a:r>
                      <a:r>
                        <a:rPr lang="ru-RU" sz="1600" b="1" dirty="0" err="1">
                          <a:effectLst/>
                        </a:rPr>
                        <a:t>slow</a:t>
                      </a:r>
                      <a:r>
                        <a:rPr lang="ru-RU" sz="1600" b="1" dirty="0">
                          <a:effectLst/>
                        </a:rPr>
                        <a:t>'</a:t>
                      </a:r>
                      <a:r>
                        <a:rPr lang="ru-RU" sz="1600" dirty="0">
                          <a:effectLst/>
                        </a:rPr>
                        <a:t> соответствуют </a:t>
                      </a:r>
                      <a:r>
                        <a:rPr lang="ru-RU" sz="1600" b="1" dirty="0">
                          <a:effectLst/>
                        </a:rPr>
                        <a:t>200</a:t>
                      </a:r>
                      <a:r>
                        <a:rPr lang="ru-RU" sz="1600" dirty="0">
                          <a:effectLst/>
                        </a:rPr>
                        <a:t> и </a:t>
                      </a:r>
                      <a:r>
                        <a:rPr lang="ru-RU" sz="1600" b="1" dirty="0">
                          <a:effectLst/>
                        </a:rPr>
                        <a:t>600</a:t>
                      </a:r>
                      <a:r>
                        <a:rPr lang="ru-RU" sz="1600" dirty="0">
                          <a:effectLst/>
                        </a:rPr>
                        <a:t> миллисекундам соответственно (высокие значения указывают на медленную анимацию, а более низкие на быструю).</a:t>
                      </a:r>
                    </a:p>
                  </a:txBody>
                  <a:tcPr marL="32652" marR="32652" marT="32652" marB="32652" anchor="ctr">
                    <a:lnL w="0"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8E8FF"/>
                    </a:solidFill>
                  </a:tcPr>
                </a:tc>
                <a:extLst>
                  <a:ext uri="{0D108BD9-81ED-4DB2-BD59-A6C34878D82A}">
                    <a16:rowId xmlns:a16="http://schemas.microsoft.com/office/drawing/2014/main" val="3862064552"/>
                  </a:ext>
                </a:extLst>
              </a:tr>
              <a:tr h="1569907">
                <a:tc>
                  <a:txBody>
                    <a:bodyPr/>
                    <a:lstStyle/>
                    <a:p>
                      <a:r>
                        <a:rPr lang="en-US" sz="1600" i="1">
                          <a:effectLst/>
                        </a:rPr>
                        <a:t>easing</a:t>
                      </a:r>
                      <a:endParaRPr lang="en-US" sz="1600">
                        <a:effectLst/>
                      </a:endParaRPr>
                    </a:p>
                  </a:txBody>
                  <a:tcPr marL="32652" marR="32652" marT="32652" marB="32652" anchor="ctr">
                    <a:lnL w="0" cap="flat" cmpd="sng" algn="ctr">
                      <a:solidFill>
                        <a:schemeClr val="bg1"/>
                      </a:solidFill>
                      <a:prstDash val="solid"/>
                      <a:round/>
                      <a:headEnd type="none" w="med" len="med"/>
                      <a:tailEnd type="none" w="med" len="med"/>
                    </a:lnL>
                    <a:lnR w="0"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r>
                        <a:rPr lang="ru-RU" sz="1600">
                          <a:effectLst/>
                        </a:rPr>
                        <a:t>Ключевое слово (строка), которое опряеделяет кривую скорости для анимации (используется математическая функция - кубическая кривая Безье). Без использования внешних плагинов имеет только два значения - </a:t>
                      </a:r>
                      <a:r>
                        <a:rPr lang="ru-RU" sz="1600" i="1">
                          <a:effectLst/>
                        </a:rPr>
                        <a:t>linear</a:t>
                      </a:r>
                      <a:r>
                        <a:rPr lang="ru-RU" sz="1600">
                          <a:effectLst/>
                        </a:rPr>
                        <a:t> (эффект анимации с одинаковой скоростью от начала до конца) и </a:t>
                      </a:r>
                      <a:r>
                        <a:rPr lang="ru-RU" sz="1600" i="1">
                          <a:effectLst/>
                        </a:rPr>
                        <a:t>swing</a:t>
                      </a:r>
                      <a:r>
                        <a:rPr lang="ru-RU" sz="1600">
                          <a:effectLst/>
                        </a:rPr>
                        <a:t> (эффект анимации имеет медленный старт и медленное окончание, но скорость увеличивается в середине анимации). </a:t>
                      </a:r>
                      <a:r>
                        <a:rPr lang="ru-RU" sz="1600" b="1">
                          <a:effectLst/>
                        </a:rPr>
                        <a:t>Значение по умолчанию </a:t>
                      </a:r>
                      <a:r>
                        <a:rPr lang="ru-RU" sz="1600" b="1" i="1">
                          <a:effectLst/>
                        </a:rPr>
                        <a:t>swing</a:t>
                      </a:r>
                      <a:r>
                        <a:rPr lang="ru-RU" sz="1600" b="1">
                          <a:effectLst/>
                        </a:rPr>
                        <a:t>.</a:t>
                      </a:r>
                      <a:endParaRPr lang="ru-RU" sz="1600">
                        <a:effectLst/>
                      </a:endParaRPr>
                    </a:p>
                  </a:txBody>
                  <a:tcPr marL="32652" marR="32652" marT="32652" marB="32652" anchor="ctr">
                    <a:lnL w="0"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51743556"/>
                  </a:ext>
                </a:extLst>
              </a:tr>
              <a:tr h="1005681">
                <a:tc>
                  <a:txBody>
                    <a:bodyPr/>
                    <a:lstStyle/>
                    <a:p>
                      <a:r>
                        <a:rPr lang="en-US" sz="1600" i="1">
                          <a:effectLst/>
                        </a:rPr>
                        <a:t>complete</a:t>
                      </a:r>
                      <a:endParaRPr lang="en-US" sz="1600">
                        <a:effectLst/>
                      </a:endParaRPr>
                    </a:p>
                  </a:txBody>
                  <a:tcPr marL="32652" marR="32652" marT="32652" marB="32652" anchor="ctr">
                    <a:lnL w="0" cap="flat" cmpd="sng" algn="ctr">
                      <a:solidFill>
                        <a:schemeClr val="bg1"/>
                      </a:solidFill>
                      <a:prstDash val="solid"/>
                      <a:round/>
                      <a:headEnd type="none" w="med" len="med"/>
                      <a:tailEnd type="none" w="med" len="med"/>
                    </a:lnL>
                    <a:lnR w="0"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8E8FF"/>
                    </a:solidFill>
                  </a:tcPr>
                </a:tc>
                <a:tc>
                  <a:txBody>
                    <a:bodyPr/>
                    <a:lstStyle/>
                    <a:p>
                      <a:r>
                        <a:rPr lang="ru-RU" sz="1600" dirty="0">
                          <a:effectLst/>
                        </a:rPr>
                        <a:t>Функция, которая будет выполнена после завершения анимации, она вызывается один раз для каждого соответствующего элемента. Внутри функции, переменная </a:t>
                      </a:r>
                      <a:r>
                        <a:rPr lang="ru-RU" sz="1600" b="1" dirty="0" err="1">
                          <a:solidFill>
                            <a:srgbClr val="000080"/>
                          </a:solidFill>
                          <a:effectLst/>
                        </a:rPr>
                        <a:t>this</a:t>
                      </a:r>
                      <a:r>
                        <a:rPr lang="ru-RU" sz="1600" dirty="0">
                          <a:effectLst/>
                        </a:rPr>
                        <a:t> ссылается на DOM элемент к которому применяется анимация.</a:t>
                      </a:r>
                    </a:p>
                  </a:txBody>
                  <a:tcPr marL="32652" marR="32652" marT="32652" marB="32652" anchor="ctr">
                    <a:lnL w="0"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8E8FF"/>
                    </a:solidFill>
                  </a:tcPr>
                </a:tc>
                <a:extLst>
                  <a:ext uri="{0D108BD9-81ED-4DB2-BD59-A6C34878D82A}">
                    <a16:rowId xmlns:a16="http://schemas.microsoft.com/office/drawing/2014/main" val="1879364216"/>
                  </a:ext>
                </a:extLst>
              </a:tr>
            </a:tbl>
          </a:graphicData>
        </a:graphic>
      </p:graphicFrame>
      <p:sp>
        <p:nvSpPr>
          <p:cNvPr id="3" name="Rectangle 1">
            <a:extLst>
              <a:ext uri="{FF2B5EF4-FFF2-40B4-BE49-F238E27FC236}">
                <a16:creationId xmlns:a16="http://schemas.microsoft.com/office/drawing/2014/main" id="{5E009FB3-9664-4CC9-BD4E-BBC4AA24DFCD}"/>
              </a:ext>
            </a:extLst>
          </p:cNvPr>
          <p:cNvSpPr>
            <a:spLocks noChangeArrowheads="1"/>
          </p:cNvSpPr>
          <p:nvPr/>
        </p:nvSpPr>
        <p:spPr bwMode="auto">
          <a:xfrm>
            <a:off x="139133" y="0"/>
            <a:ext cx="221317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1" i="0" u="none" strike="noStrike" cap="none" normalizeH="0" baseline="0" dirty="0">
                <a:ln>
                  <a:noFill/>
                </a:ln>
                <a:solidFill>
                  <a:srgbClr val="282828"/>
                </a:solidFill>
                <a:effectLst/>
                <a:latin typeface="Open Sans" panose="020B0606030504020204"/>
              </a:rPr>
              <a:t>Значения параметров</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BY" altLang="ru-BY" sz="1600" b="0" i="0" u="none" strike="noStrike" cap="none" normalizeH="0" baseline="0" dirty="0">
              <a:ln>
                <a:noFill/>
              </a:ln>
              <a:solidFill>
                <a:schemeClr val="tx1"/>
              </a:solidFill>
              <a:effectLst/>
            </a:endParaRPr>
          </a:p>
        </p:txBody>
      </p:sp>
      <p:graphicFrame>
        <p:nvGraphicFramePr>
          <p:cNvPr id="4" name="Таблица 3">
            <a:extLst>
              <a:ext uri="{FF2B5EF4-FFF2-40B4-BE49-F238E27FC236}">
                <a16:creationId xmlns:a16="http://schemas.microsoft.com/office/drawing/2014/main" id="{99853887-EF59-4F06-9F7D-C1549F7F1DEC}"/>
              </a:ext>
            </a:extLst>
          </p:cNvPr>
          <p:cNvGraphicFramePr>
            <a:graphicFrameLocks noGrp="1"/>
          </p:cNvGraphicFramePr>
          <p:nvPr>
            <p:extLst>
              <p:ext uri="{D42A27DB-BD31-4B8C-83A1-F6EECF244321}">
                <p14:modId xmlns:p14="http://schemas.microsoft.com/office/powerpoint/2010/main" val="830800477"/>
              </p:ext>
            </p:extLst>
          </p:nvPr>
        </p:nvGraphicFramePr>
        <p:xfrm>
          <a:off x="5598208" y="37990"/>
          <a:ext cx="6454659" cy="6782020"/>
        </p:xfrm>
        <a:graphic>
          <a:graphicData uri="http://schemas.openxmlformats.org/drawingml/2006/table">
            <a:tbl>
              <a:tblPr/>
              <a:tblGrid>
                <a:gridCol w="754967">
                  <a:extLst>
                    <a:ext uri="{9D8B030D-6E8A-4147-A177-3AD203B41FA5}">
                      <a16:colId xmlns:a16="http://schemas.microsoft.com/office/drawing/2014/main" val="227405485"/>
                    </a:ext>
                  </a:extLst>
                </a:gridCol>
                <a:gridCol w="5699692">
                  <a:extLst>
                    <a:ext uri="{9D8B030D-6E8A-4147-A177-3AD203B41FA5}">
                      <a16:colId xmlns:a16="http://schemas.microsoft.com/office/drawing/2014/main" val="971396749"/>
                    </a:ext>
                  </a:extLst>
                </a:gridCol>
              </a:tblGrid>
              <a:tr h="4022725">
                <a:tc>
                  <a:txBody>
                    <a:bodyPr/>
                    <a:lstStyle/>
                    <a:p>
                      <a:r>
                        <a:rPr lang="en-US" sz="1600" i="1" dirty="0">
                          <a:effectLst/>
                        </a:rPr>
                        <a:t>options</a:t>
                      </a:r>
                      <a:endParaRPr lang="en-US" sz="1600" dirty="0">
                        <a:effectLst/>
                      </a:endParaRPr>
                    </a:p>
                  </a:txBody>
                  <a:tcPr marL="7730" marR="7730" marT="7730" marB="7730" anchor="ctr">
                    <a:lnL w="0" cap="flat" cmpd="sng" algn="ctr">
                      <a:solidFill>
                        <a:schemeClr val="bg1"/>
                      </a:solidFill>
                      <a:prstDash val="solid"/>
                      <a:round/>
                      <a:headEnd type="none" w="med" len="med"/>
                      <a:tailEnd type="none" w="med" len="med"/>
                    </a:lnL>
                    <a:lnR w="0"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buFont typeface="Arial" panose="020B0604020202020204" pitchFamily="34" charset="0"/>
                        <a:buChar char="•"/>
                      </a:pPr>
                      <a:r>
                        <a:rPr lang="ru-RU" sz="1200" b="1" dirty="0" err="1">
                          <a:effectLst/>
                        </a:rPr>
                        <a:t>duration</a:t>
                      </a:r>
                      <a:r>
                        <a:rPr lang="ru-RU" sz="1200" dirty="0">
                          <a:effectLst/>
                        </a:rPr>
                        <a:t> (по умолчанию: </a:t>
                      </a:r>
                      <a:r>
                        <a:rPr lang="ru-RU" sz="1200" i="1" dirty="0">
                          <a:effectLst/>
                        </a:rPr>
                        <a:t>400</a:t>
                      </a:r>
                      <a:r>
                        <a:rPr lang="ru-RU" sz="1200" dirty="0">
                          <a:effectLst/>
                        </a:rPr>
                        <a:t>).Тип: </a:t>
                      </a:r>
                      <a:r>
                        <a:rPr lang="ru-RU" sz="1200" b="1" dirty="0">
                          <a:solidFill>
                            <a:srgbClr val="000080"/>
                          </a:solidFill>
                          <a:effectLst/>
                        </a:rPr>
                        <a:t>Number</a:t>
                      </a:r>
                      <a:r>
                        <a:rPr lang="ru-RU" sz="1200" dirty="0">
                          <a:effectLst/>
                        </a:rPr>
                        <a:t>, или </a:t>
                      </a:r>
                      <a:r>
                        <a:rPr lang="ru-RU" sz="1200" b="1" dirty="0" err="1">
                          <a:solidFill>
                            <a:srgbClr val="000080"/>
                          </a:solidFill>
                          <a:effectLst/>
                        </a:rPr>
                        <a:t>String</a:t>
                      </a:r>
                      <a:r>
                        <a:rPr lang="ru-RU" sz="1200" dirty="0">
                          <a:effectLst/>
                        </a:rPr>
                        <a:t>.</a:t>
                      </a:r>
                      <a:br>
                        <a:rPr lang="ru-RU" sz="1200" dirty="0">
                          <a:effectLst/>
                        </a:rPr>
                      </a:br>
                      <a:r>
                        <a:rPr lang="ru-RU" sz="1200" dirty="0">
                          <a:effectLst/>
                        </a:rPr>
                        <a:t>Строковое или числовое значение, которое определяет, как долго анимация будет продолжаться (смотри выше).</a:t>
                      </a:r>
                    </a:p>
                    <a:p>
                      <a:pPr>
                        <a:buFont typeface="Arial" panose="020B0604020202020204" pitchFamily="34" charset="0"/>
                        <a:buChar char="•"/>
                      </a:pPr>
                      <a:r>
                        <a:rPr lang="ru-RU" sz="1200" b="1" dirty="0" err="1">
                          <a:effectLst/>
                        </a:rPr>
                        <a:t>easing</a:t>
                      </a:r>
                      <a:r>
                        <a:rPr lang="ru-RU" sz="1200" dirty="0">
                          <a:effectLst/>
                        </a:rPr>
                        <a:t> (по умолчанию: </a:t>
                      </a:r>
                      <a:r>
                        <a:rPr lang="ru-RU" sz="1200" i="1" dirty="0" err="1">
                          <a:effectLst/>
                        </a:rPr>
                        <a:t>swing</a:t>
                      </a:r>
                      <a:r>
                        <a:rPr lang="ru-RU" sz="1200" dirty="0">
                          <a:effectLst/>
                        </a:rPr>
                        <a:t>).Тип: </a:t>
                      </a:r>
                      <a:r>
                        <a:rPr lang="ru-RU" sz="1200" b="1" dirty="0" err="1">
                          <a:solidFill>
                            <a:srgbClr val="000080"/>
                          </a:solidFill>
                          <a:effectLst/>
                        </a:rPr>
                        <a:t>String</a:t>
                      </a:r>
                      <a:r>
                        <a:rPr lang="ru-RU" sz="1200" dirty="0">
                          <a:effectLst/>
                        </a:rPr>
                        <a:t>.</a:t>
                      </a:r>
                      <a:br>
                        <a:rPr lang="ru-RU" sz="1200" dirty="0">
                          <a:effectLst/>
                        </a:rPr>
                      </a:br>
                      <a:r>
                        <a:rPr lang="ru-RU" sz="1200" dirty="0">
                          <a:effectLst/>
                        </a:rPr>
                        <a:t>Ключевое слово (строка), которое определяет кривую скорости для анимации (смотри выше).</a:t>
                      </a:r>
                    </a:p>
                    <a:p>
                      <a:pPr>
                        <a:buFont typeface="Arial" panose="020B0604020202020204" pitchFamily="34" charset="0"/>
                        <a:buChar char="•"/>
                      </a:pPr>
                      <a:r>
                        <a:rPr lang="ru-RU" sz="1200" b="1" dirty="0" err="1">
                          <a:effectLst/>
                        </a:rPr>
                        <a:t>queue</a:t>
                      </a:r>
                      <a:r>
                        <a:rPr lang="ru-RU" sz="1200" dirty="0">
                          <a:effectLst/>
                        </a:rPr>
                        <a:t> (по умолчанию: </a:t>
                      </a:r>
                      <a:r>
                        <a:rPr lang="ru-RU" sz="1200" i="1" dirty="0" err="1">
                          <a:effectLst/>
                        </a:rPr>
                        <a:t>true</a:t>
                      </a:r>
                      <a:r>
                        <a:rPr lang="ru-RU" sz="1200" dirty="0">
                          <a:effectLst/>
                        </a:rPr>
                        <a:t>).Тип: </a:t>
                      </a:r>
                      <a:r>
                        <a:rPr lang="ru-RU" sz="1200" b="1" dirty="0" err="1">
                          <a:solidFill>
                            <a:srgbClr val="000080"/>
                          </a:solidFill>
                          <a:effectLst/>
                        </a:rPr>
                        <a:t>Boolean</a:t>
                      </a:r>
                      <a:r>
                        <a:rPr lang="ru-RU" sz="1200" dirty="0">
                          <a:effectLst/>
                        </a:rPr>
                        <a:t>, или </a:t>
                      </a:r>
                      <a:r>
                        <a:rPr lang="ru-RU" sz="1200" b="1" dirty="0" err="1">
                          <a:solidFill>
                            <a:srgbClr val="000080"/>
                          </a:solidFill>
                          <a:effectLst/>
                        </a:rPr>
                        <a:t>String</a:t>
                      </a:r>
                      <a:r>
                        <a:rPr lang="ru-RU" sz="1200" dirty="0">
                          <a:effectLst/>
                        </a:rPr>
                        <a:t>.</a:t>
                      </a:r>
                      <a:br>
                        <a:rPr lang="ru-RU" sz="1200" dirty="0">
                          <a:effectLst/>
                        </a:rPr>
                      </a:br>
                      <a:r>
                        <a:rPr lang="ru-RU" sz="1200" dirty="0">
                          <a:effectLst/>
                        </a:rPr>
                        <a:t>Логическое значение, которое указывает следует ли размещать анимацию в очереди эффектов. Если указано </a:t>
                      </a:r>
                      <a:r>
                        <a:rPr lang="ru-RU" sz="1200" b="1" dirty="0" err="1">
                          <a:solidFill>
                            <a:srgbClr val="000080"/>
                          </a:solidFill>
                          <a:effectLst/>
                        </a:rPr>
                        <a:t>false</a:t>
                      </a:r>
                      <a:r>
                        <a:rPr lang="ru-RU" sz="1200" dirty="0">
                          <a:effectLst/>
                        </a:rPr>
                        <a:t>, то анимация начнется сразу же. С версии </a:t>
                      </a:r>
                      <a:r>
                        <a:rPr lang="ru-RU" sz="1200" i="1" dirty="0" err="1">
                          <a:effectLst/>
                        </a:rPr>
                        <a:t>jQuery</a:t>
                      </a:r>
                      <a:r>
                        <a:rPr lang="ru-RU" sz="1200" i="1" dirty="0">
                          <a:effectLst/>
                        </a:rPr>
                        <a:t> 1.7</a:t>
                      </a:r>
                      <a:r>
                        <a:rPr lang="ru-RU" sz="1200" dirty="0">
                          <a:effectLst/>
                        </a:rPr>
                        <a:t> опция </a:t>
                      </a:r>
                      <a:r>
                        <a:rPr lang="ru-RU" sz="1200" b="1" dirty="0" err="1">
                          <a:effectLst/>
                        </a:rPr>
                        <a:t>queue</a:t>
                      </a:r>
                      <a:r>
                        <a:rPr lang="ru-RU" sz="1200" dirty="0">
                          <a:effectLst/>
                        </a:rPr>
                        <a:t> также может принимать строку, в этом случае анимация будет добавлена к очереди, представленной этой строкой. Когда используется пользовательское имя очереди анимации, то она не запускается автоматически, вы должны при этом использовать метод </a:t>
                      </a:r>
                      <a:r>
                        <a:rPr lang="ru-RU" sz="1200" b="1" dirty="0">
                          <a:effectLst/>
                        </a:rPr>
                        <a:t>.</a:t>
                      </a:r>
                      <a:r>
                        <a:rPr lang="ru-RU" sz="1200" b="1" dirty="0" err="1">
                          <a:effectLst/>
                        </a:rPr>
                        <a:t>dequeue</a:t>
                      </a:r>
                      <a:r>
                        <a:rPr lang="ru-RU" sz="1200" b="1" dirty="0">
                          <a:effectLst/>
                        </a:rPr>
                        <a:t>( "</a:t>
                      </a:r>
                      <a:r>
                        <a:rPr lang="ru-RU" sz="1200" b="1" dirty="0">
                          <a:solidFill>
                            <a:srgbClr val="808080"/>
                          </a:solidFill>
                          <a:effectLst/>
                        </a:rPr>
                        <a:t>имя очереди</a:t>
                      </a:r>
                      <a:r>
                        <a:rPr lang="ru-RU" sz="1200" b="1" dirty="0">
                          <a:effectLst/>
                        </a:rPr>
                        <a:t>" )</a:t>
                      </a:r>
                      <a:r>
                        <a:rPr lang="ru-RU" sz="1200" dirty="0">
                          <a:effectLst/>
                        </a:rPr>
                        <a:t>, чтобы запустить её.</a:t>
                      </a:r>
                    </a:p>
                    <a:p>
                      <a:pPr>
                        <a:buFont typeface="Arial" panose="020B0604020202020204" pitchFamily="34" charset="0"/>
                        <a:buChar char="•"/>
                      </a:pPr>
                      <a:r>
                        <a:rPr lang="ru-RU" sz="1200" b="1" dirty="0" err="1">
                          <a:effectLst/>
                        </a:rPr>
                        <a:t>specialEasing</a:t>
                      </a:r>
                      <a:r>
                        <a:rPr lang="ru-RU" sz="1200" dirty="0" err="1">
                          <a:effectLst/>
                        </a:rPr>
                        <a:t>.Тип</a:t>
                      </a:r>
                      <a:r>
                        <a:rPr lang="ru-RU" sz="1200" dirty="0">
                          <a:effectLst/>
                        </a:rPr>
                        <a:t>: </a:t>
                      </a:r>
                      <a:r>
                        <a:rPr lang="ru-RU" sz="1200" b="1" dirty="0" err="1">
                          <a:solidFill>
                            <a:srgbClr val="000080"/>
                          </a:solidFill>
                          <a:effectLst/>
                        </a:rPr>
                        <a:t>PlainObject</a:t>
                      </a:r>
                      <a:r>
                        <a:rPr lang="ru-RU" sz="1200" dirty="0">
                          <a:effectLst/>
                        </a:rPr>
                        <a:t>.</a:t>
                      </a:r>
                      <a:br>
                        <a:rPr lang="ru-RU" sz="1200" dirty="0">
                          <a:effectLst/>
                        </a:rPr>
                      </a:br>
                      <a:r>
                        <a:rPr lang="ru-RU" sz="1200" dirty="0">
                          <a:effectLst/>
                        </a:rPr>
                        <a:t>Объект, содержащий одно или несколько свойств CSS, определенных параметром свойства и соответствующие им функции замедления. </a:t>
                      </a:r>
                      <a:r>
                        <a:rPr lang="ru-RU" sz="1200" b="1" dirty="0">
                          <a:effectLst/>
                        </a:rPr>
                        <a:t>Добавлено в версии 1.4</a:t>
                      </a:r>
                      <a:r>
                        <a:rPr lang="ru-RU" sz="1200" dirty="0">
                          <a:effectLst/>
                        </a:rPr>
                        <a:t>.</a:t>
                      </a:r>
                    </a:p>
                    <a:p>
                      <a:pPr>
                        <a:buFont typeface="Arial" panose="020B0604020202020204" pitchFamily="34" charset="0"/>
                        <a:buChar char="•"/>
                      </a:pPr>
                      <a:r>
                        <a:rPr lang="ru-RU" sz="1200" b="1" dirty="0" err="1">
                          <a:effectLst/>
                        </a:rPr>
                        <a:t>step</a:t>
                      </a:r>
                      <a:r>
                        <a:rPr lang="ru-RU" sz="1200" dirty="0" err="1">
                          <a:effectLst/>
                        </a:rPr>
                        <a:t>.Тип</a:t>
                      </a:r>
                      <a:r>
                        <a:rPr lang="ru-RU" sz="1200" dirty="0">
                          <a:effectLst/>
                        </a:rPr>
                        <a:t>: </a:t>
                      </a:r>
                      <a:r>
                        <a:rPr lang="ru-RU" sz="1200" b="1" dirty="0" err="1">
                          <a:solidFill>
                            <a:srgbClr val="000080"/>
                          </a:solidFill>
                          <a:effectLst/>
                        </a:rPr>
                        <a:t>Function</a:t>
                      </a:r>
                      <a:r>
                        <a:rPr lang="ru-RU" sz="1200" dirty="0">
                          <a:effectLst/>
                        </a:rPr>
                        <a:t>( </a:t>
                      </a:r>
                      <a:r>
                        <a:rPr lang="ru-RU" sz="1200" b="1" i="1" dirty="0">
                          <a:solidFill>
                            <a:srgbClr val="000080"/>
                          </a:solidFill>
                          <a:effectLst/>
                        </a:rPr>
                        <a:t>Number</a:t>
                      </a:r>
                      <a:r>
                        <a:rPr lang="ru-RU" sz="1200" dirty="0">
                          <a:effectLst/>
                        </a:rPr>
                        <a:t> </a:t>
                      </a:r>
                      <a:r>
                        <a:rPr lang="ru-RU" sz="1200" dirty="0" err="1">
                          <a:effectLst/>
                        </a:rPr>
                        <a:t>now</a:t>
                      </a:r>
                      <a:r>
                        <a:rPr lang="ru-RU" sz="1200" dirty="0">
                          <a:effectLst/>
                        </a:rPr>
                        <a:t>, </a:t>
                      </a:r>
                      <a:r>
                        <a:rPr lang="ru-RU" sz="1200" b="1" i="1" dirty="0" err="1">
                          <a:solidFill>
                            <a:srgbClr val="000080"/>
                          </a:solidFill>
                          <a:effectLst/>
                        </a:rPr>
                        <a:t>Tween</a:t>
                      </a:r>
                      <a:r>
                        <a:rPr lang="ru-RU" sz="1200" dirty="0">
                          <a:effectLst/>
                        </a:rPr>
                        <a:t> </a:t>
                      </a:r>
                      <a:r>
                        <a:rPr lang="ru-RU" sz="1200" dirty="0" err="1">
                          <a:effectLst/>
                        </a:rPr>
                        <a:t>tween</a:t>
                      </a:r>
                      <a:r>
                        <a:rPr lang="ru-RU" sz="1200" dirty="0">
                          <a:effectLst/>
                        </a:rPr>
                        <a:t> ).</a:t>
                      </a:r>
                      <a:br>
                        <a:rPr lang="ru-RU" sz="1200" dirty="0">
                          <a:effectLst/>
                        </a:rPr>
                      </a:br>
                      <a:r>
                        <a:rPr lang="ru-RU" sz="1200" dirty="0">
                          <a:effectLst/>
                        </a:rPr>
                        <a:t>Функция вызывается для каждого анимируемого свойства каждого анимированного элемента. Эта функция дает возможность изменять </a:t>
                      </a:r>
                      <a:r>
                        <a:rPr lang="ru-RU" sz="1200" dirty="0" err="1">
                          <a:effectLst/>
                        </a:rPr>
                        <a:t>Tween</a:t>
                      </a:r>
                      <a:r>
                        <a:rPr lang="ru-RU" sz="1200" dirty="0">
                          <a:effectLst/>
                        </a:rPr>
                        <a:t> Object, чтобы изменить значение свойства, прежде чем оно будет установлено.</a:t>
                      </a:r>
                    </a:p>
                    <a:p>
                      <a:pPr>
                        <a:buFont typeface="Arial" panose="020B0604020202020204" pitchFamily="34" charset="0"/>
                        <a:buChar char="•"/>
                      </a:pPr>
                      <a:r>
                        <a:rPr lang="ru-RU" sz="1200" b="1" dirty="0" err="1">
                          <a:effectLst/>
                        </a:rPr>
                        <a:t>progress</a:t>
                      </a:r>
                      <a:r>
                        <a:rPr lang="ru-RU" sz="1200" dirty="0" err="1">
                          <a:effectLst/>
                        </a:rPr>
                        <a:t>.Тип</a:t>
                      </a:r>
                      <a:r>
                        <a:rPr lang="ru-RU" sz="1200" dirty="0">
                          <a:effectLst/>
                        </a:rPr>
                        <a:t>: </a:t>
                      </a:r>
                      <a:r>
                        <a:rPr lang="ru-RU" sz="1200" b="1" dirty="0" err="1">
                          <a:solidFill>
                            <a:srgbClr val="000080"/>
                          </a:solidFill>
                          <a:effectLst/>
                        </a:rPr>
                        <a:t>Function</a:t>
                      </a:r>
                      <a:r>
                        <a:rPr lang="ru-RU" sz="1200" dirty="0">
                          <a:effectLst/>
                        </a:rPr>
                        <a:t>.</a:t>
                      </a:r>
                      <a:br>
                        <a:rPr lang="ru-RU" sz="1200" dirty="0">
                          <a:effectLst/>
                        </a:rPr>
                      </a:br>
                      <a:r>
                        <a:rPr lang="ru-RU" sz="1200" dirty="0">
                          <a:effectLst/>
                        </a:rPr>
                        <a:t>Функция, которая будет вызываться после каждого шага анимации, только один раз для каждого анимированного элемента, независимо от количества анимированных свойств. </a:t>
                      </a:r>
                      <a:r>
                        <a:rPr lang="ru-RU" sz="1200" b="1" dirty="0">
                          <a:effectLst/>
                        </a:rPr>
                        <a:t>Добавлено в версии 1.8</a:t>
                      </a:r>
                      <a:r>
                        <a:rPr lang="ru-RU" sz="1200" dirty="0">
                          <a:effectLst/>
                        </a:rPr>
                        <a:t>.</a:t>
                      </a:r>
                    </a:p>
                    <a:p>
                      <a:pPr>
                        <a:buFont typeface="Arial" panose="020B0604020202020204" pitchFamily="34" charset="0"/>
                        <a:buChar char="•"/>
                      </a:pPr>
                      <a:r>
                        <a:rPr lang="ru-RU" sz="1200" b="1" dirty="0" err="1">
                          <a:effectLst/>
                        </a:rPr>
                        <a:t>complete</a:t>
                      </a:r>
                      <a:r>
                        <a:rPr lang="ru-RU" sz="1200" dirty="0" err="1">
                          <a:effectLst/>
                        </a:rPr>
                        <a:t>.Тип</a:t>
                      </a:r>
                      <a:r>
                        <a:rPr lang="ru-RU" sz="1200" dirty="0">
                          <a:effectLst/>
                        </a:rPr>
                        <a:t>: </a:t>
                      </a:r>
                      <a:r>
                        <a:rPr lang="ru-RU" sz="1200" b="1" dirty="0" err="1">
                          <a:solidFill>
                            <a:srgbClr val="000080"/>
                          </a:solidFill>
                          <a:effectLst/>
                        </a:rPr>
                        <a:t>Function</a:t>
                      </a:r>
                      <a:r>
                        <a:rPr lang="ru-RU" sz="1200" dirty="0">
                          <a:effectLst/>
                        </a:rPr>
                        <a:t>.</a:t>
                      </a:r>
                      <a:br>
                        <a:rPr lang="ru-RU" sz="1200" dirty="0">
                          <a:effectLst/>
                        </a:rPr>
                      </a:br>
                      <a:r>
                        <a:rPr lang="ru-RU" sz="1200" dirty="0">
                          <a:effectLst/>
                        </a:rPr>
                        <a:t>Функция (</a:t>
                      </a:r>
                      <a:r>
                        <a:rPr lang="ru-RU" sz="1200" i="1" dirty="0" err="1">
                          <a:effectLst/>
                        </a:rPr>
                        <a:t>callback</a:t>
                      </a:r>
                      <a:r>
                        <a:rPr lang="ru-RU" sz="1200" dirty="0">
                          <a:effectLst/>
                        </a:rPr>
                        <a:t>), которая будет выполнена после завершения анимации, она вызывается один раз для каждого соответствующего элемента (смотри выше).</a:t>
                      </a:r>
                    </a:p>
                    <a:p>
                      <a:pPr>
                        <a:buFont typeface="Arial" panose="020B0604020202020204" pitchFamily="34" charset="0"/>
                        <a:buChar char="•"/>
                      </a:pPr>
                      <a:r>
                        <a:rPr lang="ru-RU" sz="1200" b="1" dirty="0" err="1">
                          <a:effectLst/>
                        </a:rPr>
                        <a:t>start</a:t>
                      </a:r>
                      <a:r>
                        <a:rPr lang="ru-RU" sz="1200" dirty="0" err="1">
                          <a:effectLst/>
                        </a:rPr>
                        <a:t>.Тип</a:t>
                      </a:r>
                      <a:r>
                        <a:rPr lang="ru-RU" sz="1200" dirty="0">
                          <a:effectLst/>
                        </a:rPr>
                        <a:t>: </a:t>
                      </a:r>
                      <a:r>
                        <a:rPr lang="ru-RU" sz="1200" b="1" dirty="0" err="1">
                          <a:solidFill>
                            <a:srgbClr val="000080"/>
                          </a:solidFill>
                          <a:effectLst/>
                        </a:rPr>
                        <a:t>Function</a:t>
                      </a:r>
                      <a:r>
                        <a:rPr lang="ru-RU" sz="1200" dirty="0">
                          <a:effectLst/>
                        </a:rPr>
                        <a:t> (</a:t>
                      </a:r>
                      <a:r>
                        <a:rPr lang="ru-RU" sz="1200" b="1" i="1" dirty="0" err="1">
                          <a:solidFill>
                            <a:srgbClr val="000080"/>
                          </a:solidFill>
                          <a:effectLst/>
                        </a:rPr>
                        <a:t>Promise</a:t>
                      </a:r>
                      <a:r>
                        <a:rPr lang="ru-RU" sz="1200" b="1" i="1" dirty="0">
                          <a:solidFill>
                            <a:srgbClr val="000080"/>
                          </a:solidFill>
                          <a:effectLst/>
                        </a:rPr>
                        <a:t> Object</a:t>
                      </a:r>
                      <a:r>
                        <a:rPr lang="ru-RU" sz="1200" dirty="0">
                          <a:effectLst/>
                        </a:rPr>
                        <a:t> </a:t>
                      </a:r>
                      <a:r>
                        <a:rPr lang="ru-RU" sz="1200" dirty="0" err="1">
                          <a:effectLst/>
                        </a:rPr>
                        <a:t>animation</a:t>
                      </a:r>
                      <a:r>
                        <a:rPr lang="ru-RU" sz="1200" dirty="0">
                          <a:effectLst/>
                        </a:rPr>
                        <a:t>).</a:t>
                      </a:r>
                      <a:br>
                        <a:rPr lang="ru-RU" sz="1200" dirty="0">
                          <a:effectLst/>
                        </a:rPr>
                      </a:br>
                      <a:r>
                        <a:rPr lang="ru-RU" sz="1200" dirty="0">
                          <a:effectLst/>
                        </a:rPr>
                        <a:t>Функция, вызывается, когда анимация элемента начинается. </a:t>
                      </a:r>
                      <a:r>
                        <a:rPr lang="ru-RU" sz="1200" b="1" dirty="0">
                          <a:effectLst/>
                        </a:rPr>
                        <a:t>Добавлено в версии 1.8</a:t>
                      </a:r>
                      <a:r>
                        <a:rPr lang="ru-RU" sz="1200" dirty="0">
                          <a:effectLst/>
                        </a:rPr>
                        <a:t>.</a:t>
                      </a:r>
                    </a:p>
                    <a:p>
                      <a:pPr>
                        <a:buFont typeface="Arial" panose="020B0604020202020204" pitchFamily="34" charset="0"/>
                        <a:buChar char="•"/>
                      </a:pPr>
                      <a:r>
                        <a:rPr lang="ru-RU" sz="1200" b="1" dirty="0" err="1">
                          <a:effectLst/>
                        </a:rPr>
                        <a:t>done</a:t>
                      </a:r>
                      <a:r>
                        <a:rPr lang="ru-RU" sz="1200" dirty="0" err="1">
                          <a:effectLst/>
                        </a:rPr>
                        <a:t>.Тип</a:t>
                      </a:r>
                      <a:r>
                        <a:rPr lang="ru-RU" sz="1200" dirty="0">
                          <a:effectLst/>
                        </a:rPr>
                        <a:t>: </a:t>
                      </a:r>
                      <a:r>
                        <a:rPr lang="ru-RU" sz="1200" b="1" dirty="0" err="1">
                          <a:solidFill>
                            <a:srgbClr val="000080"/>
                          </a:solidFill>
                          <a:effectLst/>
                        </a:rPr>
                        <a:t>Function</a:t>
                      </a:r>
                      <a:r>
                        <a:rPr lang="ru-RU" sz="1200" dirty="0">
                          <a:effectLst/>
                        </a:rPr>
                        <a:t> (</a:t>
                      </a:r>
                      <a:r>
                        <a:rPr lang="ru-RU" sz="1200" b="1" i="1" dirty="0" err="1">
                          <a:solidFill>
                            <a:srgbClr val="000080"/>
                          </a:solidFill>
                          <a:effectLst/>
                        </a:rPr>
                        <a:t>Promise</a:t>
                      </a:r>
                      <a:r>
                        <a:rPr lang="ru-RU" sz="1200" b="1" i="1" dirty="0">
                          <a:solidFill>
                            <a:srgbClr val="000080"/>
                          </a:solidFill>
                          <a:effectLst/>
                        </a:rPr>
                        <a:t> Object</a:t>
                      </a:r>
                      <a:r>
                        <a:rPr lang="ru-RU" sz="1200" dirty="0">
                          <a:effectLst/>
                        </a:rPr>
                        <a:t> </a:t>
                      </a:r>
                      <a:r>
                        <a:rPr lang="ru-RU" sz="1200" dirty="0" err="1">
                          <a:effectLst/>
                        </a:rPr>
                        <a:t>animation</a:t>
                      </a:r>
                      <a:r>
                        <a:rPr lang="ru-RU" sz="1200" dirty="0">
                          <a:effectLst/>
                        </a:rPr>
                        <a:t>, </a:t>
                      </a:r>
                      <a:r>
                        <a:rPr lang="ru-RU" sz="1200" b="1" i="1" dirty="0" err="1">
                          <a:solidFill>
                            <a:srgbClr val="000080"/>
                          </a:solidFill>
                          <a:effectLst/>
                        </a:rPr>
                        <a:t>Boolean</a:t>
                      </a:r>
                      <a:r>
                        <a:rPr lang="ru-RU" sz="1200" dirty="0">
                          <a:effectLst/>
                        </a:rPr>
                        <a:t> </a:t>
                      </a:r>
                      <a:r>
                        <a:rPr lang="ru-RU" sz="1200" dirty="0" err="1">
                          <a:effectLst/>
                        </a:rPr>
                        <a:t>jumpedToEnd</a:t>
                      </a:r>
                      <a:r>
                        <a:rPr lang="ru-RU" sz="1200" dirty="0">
                          <a:effectLst/>
                        </a:rPr>
                        <a:t>).</a:t>
                      </a:r>
                      <a:br>
                        <a:rPr lang="ru-RU" sz="1200" dirty="0">
                          <a:effectLst/>
                        </a:rPr>
                      </a:br>
                      <a:r>
                        <a:rPr lang="ru-RU" sz="1200" dirty="0">
                          <a:effectLst/>
                        </a:rPr>
                        <a:t>Функция вызывается, когда анимация элемента завершается. </a:t>
                      </a:r>
                      <a:r>
                        <a:rPr lang="ru-RU" sz="1200" b="1" dirty="0">
                          <a:effectLst/>
                        </a:rPr>
                        <a:t>Добавлено в версии 1.8</a:t>
                      </a:r>
                      <a:r>
                        <a:rPr lang="ru-RU" sz="1200" dirty="0">
                          <a:effectLst/>
                        </a:rPr>
                        <a:t>.</a:t>
                      </a:r>
                    </a:p>
                    <a:p>
                      <a:pPr>
                        <a:buFont typeface="Arial" panose="020B0604020202020204" pitchFamily="34" charset="0"/>
                        <a:buChar char="•"/>
                      </a:pPr>
                      <a:r>
                        <a:rPr lang="ru-RU" sz="1200" b="1" dirty="0" err="1">
                          <a:effectLst/>
                        </a:rPr>
                        <a:t>fail</a:t>
                      </a:r>
                      <a:r>
                        <a:rPr lang="ru-RU" sz="1200" dirty="0" err="1">
                          <a:effectLst/>
                        </a:rPr>
                        <a:t>.Тип</a:t>
                      </a:r>
                      <a:r>
                        <a:rPr lang="ru-RU" sz="1200" dirty="0">
                          <a:effectLst/>
                        </a:rPr>
                        <a:t>: </a:t>
                      </a:r>
                      <a:r>
                        <a:rPr lang="ru-RU" sz="1200" b="1" dirty="0" err="1">
                          <a:solidFill>
                            <a:srgbClr val="000080"/>
                          </a:solidFill>
                          <a:effectLst/>
                        </a:rPr>
                        <a:t>Function</a:t>
                      </a:r>
                      <a:r>
                        <a:rPr lang="ru-RU" sz="1200" dirty="0">
                          <a:effectLst/>
                        </a:rPr>
                        <a:t> (</a:t>
                      </a:r>
                      <a:r>
                        <a:rPr lang="ru-RU" sz="1200" b="1" i="1" dirty="0" err="1">
                          <a:solidFill>
                            <a:srgbClr val="000080"/>
                          </a:solidFill>
                          <a:effectLst/>
                        </a:rPr>
                        <a:t>Promise</a:t>
                      </a:r>
                      <a:r>
                        <a:rPr lang="ru-RU" sz="1200" b="1" i="1" dirty="0">
                          <a:solidFill>
                            <a:srgbClr val="000080"/>
                          </a:solidFill>
                          <a:effectLst/>
                        </a:rPr>
                        <a:t> Object</a:t>
                      </a:r>
                      <a:r>
                        <a:rPr lang="ru-RU" sz="1200" dirty="0">
                          <a:effectLst/>
                        </a:rPr>
                        <a:t> </a:t>
                      </a:r>
                      <a:r>
                        <a:rPr lang="ru-RU" sz="1200" dirty="0" err="1">
                          <a:effectLst/>
                        </a:rPr>
                        <a:t>animation</a:t>
                      </a:r>
                      <a:r>
                        <a:rPr lang="ru-RU" sz="1200" dirty="0">
                          <a:effectLst/>
                        </a:rPr>
                        <a:t>, </a:t>
                      </a:r>
                      <a:r>
                        <a:rPr lang="ru-RU" sz="1200" b="1" i="1" dirty="0" err="1">
                          <a:solidFill>
                            <a:srgbClr val="000080"/>
                          </a:solidFill>
                          <a:effectLst/>
                        </a:rPr>
                        <a:t>Boolean</a:t>
                      </a:r>
                      <a:r>
                        <a:rPr lang="ru-RU" sz="1200" dirty="0">
                          <a:effectLst/>
                        </a:rPr>
                        <a:t> </a:t>
                      </a:r>
                      <a:r>
                        <a:rPr lang="ru-RU" sz="1200" dirty="0" err="1">
                          <a:effectLst/>
                        </a:rPr>
                        <a:t>jumpedToEnd</a:t>
                      </a:r>
                      <a:r>
                        <a:rPr lang="ru-RU" sz="1200" dirty="0">
                          <a:effectLst/>
                        </a:rPr>
                        <a:t>).</a:t>
                      </a:r>
                      <a:br>
                        <a:rPr lang="ru-RU" sz="1200" dirty="0">
                          <a:effectLst/>
                        </a:rPr>
                      </a:br>
                      <a:r>
                        <a:rPr lang="ru-RU" sz="1200" dirty="0">
                          <a:effectLst/>
                        </a:rPr>
                        <a:t>Функция вызывается, когда анимацию элемента не удается завершить. </a:t>
                      </a:r>
                      <a:r>
                        <a:rPr lang="ru-RU" sz="1200" b="1" dirty="0">
                          <a:effectLst/>
                        </a:rPr>
                        <a:t>Добавлено в версии 1.8</a:t>
                      </a:r>
                      <a:r>
                        <a:rPr lang="ru-RU" sz="1200" dirty="0">
                          <a:effectLst/>
                        </a:rPr>
                        <a:t>.</a:t>
                      </a:r>
                    </a:p>
                    <a:p>
                      <a:pPr>
                        <a:buFont typeface="Arial" panose="020B0604020202020204" pitchFamily="34" charset="0"/>
                        <a:buChar char="•"/>
                      </a:pPr>
                      <a:r>
                        <a:rPr lang="ru-RU" sz="1200" b="1" dirty="0" err="1">
                          <a:effectLst/>
                        </a:rPr>
                        <a:t>always</a:t>
                      </a:r>
                      <a:r>
                        <a:rPr lang="ru-RU" sz="1200" dirty="0" err="1">
                          <a:effectLst/>
                        </a:rPr>
                        <a:t>.Тип</a:t>
                      </a:r>
                      <a:r>
                        <a:rPr lang="ru-RU" sz="1200" dirty="0">
                          <a:effectLst/>
                        </a:rPr>
                        <a:t>: </a:t>
                      </a:r>
                      <a:r>
                        <a:rPr lang="ru-RU" sz="1200" b="1" dirty="0" err="1">
                          <a:solidFill>
                            <a:srgbClr val="000080"/>
                          </a:solidFill>
                          <a:effectLst/>
                        </a:rPr>
                        <a:t>Function</a:t>
                      </a:r>
                      <a:r>
                        <a:rPr lang="ru-RU" sz="1200" dirty="0">
                          <a:effectLst/>
                        </a:rPr>
                        <a:t> (</a:t>
                      </a:r>
                      <a:r>
                        <a:rPr lang="ru-RU" sz="1200" b="1" i="1" dirty="0" err="1">
                          <a:solidFill>
                            <a:srgbClr val="000080"/>
                          </a:solidFill>
                          <a:effectLst/>
                        </a:rPr>
                        <a:t>Promise</a:t>
                      </a:r>
                      <a:r>
                        <a:rPr lang="ru-RU" sz="1200" b="1" i="1" dirty="0">
                          <a:solidFill>
                            <a:srgbClr val="000080"/>
                          </a:solidFill>
                          <a:effectLst/>
                        </a:rPr>
                        <a:t> Object</a:t>
                      </a:r>
                      <a:r>
                        <a:rPr lang="ru-RU" sz="1200" dirty="0">
                          <a:effectLst/>
                        </a:rPr>
                        <a:t> </a:t>
                      </a:r>
                      <a:r>
                        <a:rPr lang="ru-RU" sz="1200" dirty="0" err="1">
                          <a:effectLst/>
                        </a:rPr>
                        <a:t>animation</a:t>
                      </a:r>
                      <a:r>
                        <a:rPr lang="ru-RU" sz="1200" dirty="0">
                          <a:effectLst/>
                        </a:rPr>
                        <a:t>, </a:t>
                      </a:r>
                      <a:r>
                        <a:rPr lang="ru-RU" sz="1200" b="1" i="1" dirty="0" err="1">
                          <a:solidFill>
                            <a:srgbClr val="000080"/>
                          </a:solidFill>
                          <a:effectLst/>
                        </a:rPr>
                        <a:t>Boolean</a:t>
                      </a:r>
                      <a:r>
                        <a:rPr lang="ru-RU" sz="1200" dirty="0">
                          <a:effectLst/>
                        </a:rPr>
                        <a:t> </a:t>
                      </a:r>
                      <a:r>
                        <a:rPr lang="ru-RU" sz="1200" dirty="0" err="1">
                          <a:effectLst/>
                        </a:rPr>
                        <a:t>jumpedToEnd</a:t>
                      </a:r>
                      <a:r>
                        <a:rPr lang="ru-RU" sz="1200" dirty="0">
                          <a:effectLst/>
                        </a:rPr>
                        <a:t>).</a:t>
                      </a:r>
                      <a:br>
                        <a:rPr lang="ru-RU" sz="1200" dirty="0">
                          <a:effectLst/>
                        </a:rPr>
                      </a:br>
                      <a:r>
                        <a:rPr lang="ru-RU" sz="1200" dirty="0">
                          <a:effectLst/>
                        </a:rPr>
                        <a:t>Функция вызывается, когда анимация элемента завершается или останавливается незавершенной. </a:t>
                      </a:r>
                      <a:r>
                        <a:rPr lang="ru-RU" sz="1200" b="1" dirty="0">
                          <a:effectLst/>
                        </a:rPr>
                        <a:t>Добавлено в версии 1.8</a:t>
                      </a:r>
                      <a:r>
                        <a:rPr lang="ru-RU" sz="1200" dirty="0">
                          <a:effectLst/>
                        </a:rPr>
                        <a:t>.</a:t>
                      </a:r>
                    </a:p>
                  </a:txBody>
                  <a:tcPr marL="7730" marR="7730" marT="7730" marB="7730" anchor="ctr">
                    <a:lnL w="0"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546911439"/>
                  </a:ext>
                </a:extLst>
              </a:tr>
            </a:tbl>
          </a:graphicData>
        </a:graphic>
      </p:graphicFrame>
    </p:spTree>
    <p:extLst>
      <p:ext uri="{BB962C8B-B14F-4D97-AF65-F5344CB8AC3E}">
        <p14:creationId xmlns:p14="http://schemas.microsoft.com/office/powerpoint/2010/main" val="112713402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77707D39-15AE-491A-ABB9-2765D0FEB49C}"/>
              </a:ext>
            </a:extLst>
          </p:cNvPr>
          <p:cNvSpPr/>
          <p:nvPr/>
        </p:nvSpPr>
        <p:spPr>
          <a:xfrm>
            <a:off x="129396" y="116231"/>
            <a:ext cx="11714671" cy="1122871"/>
          </a:xfrm>
          <a:prstGeom prst="rect">
            <a:avLst/>
          </a:prstGeom>
        </p:spPr>
        <p:txBody>
          <a:bodyPr wrap="square">
            <a:spAutoFit/>
          </a:bodyPr>
          <a:lstStyle/>
          <a:p>
            <a:pPr lvl="0" algn="just">
              <a:lnSpc>
                <a:spcPct val="107000"/>
              </a:lnSpc>
              <a:spcAft>
                <a:spcPts val="800"/>
              </a:spcAft>
            </a:pPr>
            <a:r>
              <a:rPr lang="ru-RU" sz="3200" b="1" i="1" dirty="0">
                <a:solidFill>
                  <a:srgbClr val="FF0000"/>
                </a:solidFill>
                <a:latin typeface="+mj-lt"/>
                <a:ea typeface="Calibri" panose="020F0502020204030204" pitchFamily="34" charset="0"/>
                <a:cs typeface="Times New Roman" panose="02020603050405020304" pitchFamily="18" charset="0"/>
              </a:rPr>
              <a:t>59.	Объяснить стандартные функции языка PHP для управления временем. </a:t>
            </a:r>
          </a:p>
        </p:txBody>
      </p:sp>
      <p:sp>
        <p:nvSpPr>
          <p:cNvPr id="4" name="TextBox 3">
            <a:extLst>
              <a:ext uri="{FF2B5EF4-FFF2-40B4-BE49-F238E27FC236}">
                <a16:creationId xmlns:a16="http://schemas.microsoft.com/office/drawing/2014/main" id="{9641BE71-0F4A-47A6-AA25-3D197E446CB8}"/>
              </a:ext>
            </a:extLst>
          </p:cNvPr>
          <p:cNvSpPr txBox="1"/>
          <p:nvPr/>
        </p:nvSpPr>
        <p:spPr>
          <a:xfrm>
            <a:off x="129396" y="2782152"/>
            <a:ext cx="11537156" cy="3477875"/>
          </a:xfrm>
          <a:prstGeom prst="rect">
            <a:avLst/>
          </a:prstGeom>
          <a:noFill/>
        </p:spPr>
        <p:txBody>
          <a:bodyPr wrap="square">
            <a:spAutoFit/>
          </a:bodyPr>
          <a:lstStyle/>
          <a:p>
            <a:pPr indent="449580" algn="just"/>
            <a:r>
              <a:rPr lang="ru-RU" dirty="0">
                <a:effectLst/>
                <a:latin typeface="Times New Roman" panose="02020603050405020304" pitchFamily="18" charset="0"/>
                <a:ea typeface="Times New Roman" panose="02020603050405020304" pitchFamily="18" charset="0"/>
              </a:rPr>
              <a:t>Существует специальный формат хранения даты и времени – так называемы </a:t>
            </a:r>
            <a:r>
              <a:rPr lang="en-US" dirty="0" err="1">
                <a:effectLst/>
                <a:latin typeface="Times New Roman" panose="02020603050405020304" pitchFamily="18" charset="0"/>
                <a:ea typeface="Times New Roman" panose="02020603050405020304" pitchFamily="18" charset="0"/>
              </a:rPr>
              <a:t>unixtime</a:t>
            </a:r>
            <a:r>
              <a:rPr lang="ru-RU" dirty="0">
                <a:effectLst/>
                <a:latin typeface="Times New Roman" panose="02020603050405020304" pitchFamily="18" charset="0"/>
                <a:ea typeface="Times New Roman" panose="02020603050405020304" pitchFamily="18" charset="0"/>
              </a:rPr>
              <a:t> – это количество секунд, прошедших с 1-го января 1970-го года. Данный формат очень удобен тем, что допускает хранение и обработку, аналогичные типу </a:t>
            </a:r>
            <a:r>
              <a:rPr lang="en-US" dirty="0">
                <a:effectLst/>
                <a:latin typeface="Times New Roman" panose="02020603050405020304" pitchFamily="18" charset="0"/>
                <a:ea typeface="Times New Roman" panose="02020603050405020304" pitchFamily="18" charset="0"/>
              </a:rPr>
              <a:t>integer</a:t>
            </a:r>
            <a:r>
              <a:rPr lang="ru-RU" dirty="0">
                <a:effectLst/>
                <a:latin typeface="Times New Roman" panose="02020603050405020304" pitchFamily="18" charset="0"/>
                <a:ea typeface="Times New Roman" panose="02020603050405020304" pitchFamily="18" charset="0"/>
              </a:rPr>
              <a:t>.</a:t>
            </a:r>
            <a:endParaRPr lang="ru-BY" dirty="0">
              <a:effectLst/>
              <a:latin typeface="Times New Roman" panose="02020603050405020304" pitchFamily="18" charset="0"/>
              <a:ea typeface="Times New Roman" panose="02020603050405020304" pitchFamily="18" charset="0"/>
            </a:endParaRPr>
          </a:p>
          <a:p>
            <a:pPr indent="449580" algn="just"/>
            <a:r>
              <a:rPr lang="ru-RU" dirty="0">
                <a:effectLst/>
                <a:latin typeface="Times New Roman" panose="02020603050405020304" pitchFamily="18" charset="0"/>
                <a:ea typeface="Times New Roman" panose="02020603050405020304" pitchFamily="18" charset="0"/>
              </a:rPr>
              <a:t>В </a:t>
            </a:r>
            <a:r>
              <a:rPr lang="en-US" dirty="0">
                <a:effectLst/>
                <a:latin typeface="Times New Roman" panose="02020603050405020304" pitchFamily="18" charset="0"/>
                <a:ea typeface="Times New Roman" panose="02020603050405020304" pitchFamily="18" charset="0"/>
              </a:rPr>
              <a:t>PHP</a:t>
            </a:r>
            <a:r>
              <a:rPr lang="ru-RU" dirty="0">
                <a:effectLst/>
                <a:latin typeface="Times New Roman" panose="02020603050405020304" pitchFamily="18" charset="0"/>
                <a:ea typeface="Times New Roman" panose="02020603050405020304" pitchFamily="18" charset="0"/>
              </a:rPr>
              <a:t> есть функция для получения текущих даты/времени в формате </a:t>
            </a:r>
            <a:r>
              <a:rPr lang="en-US" dirty="0" err="1">
                <a:effectLst/>
                <a:latin typeface="Times New Roman" panose="02020603050405020304" pitchFamily="18" charset="0"/>
                <a:ea typeface="Times New Roman" panose="02020603050405020304" pitchFamily="18" charset="0"/>
              </a:rPr>
              <a:t>unixtime</a:t>
            </a:r>
            <a:r>
              <a:rPr lang="ru-RU" dirty="0">
                <a:effectLst/>
                <a:latin typeface="Times New Roman" panose="02020603050405020304" pitchFamily="18" charset="0"/>
                <a:ea typeface="Times New Roman" panose="02020603050405020304" pitchFamily="18" charset="0"/>
              </a:rPr>
              <a:t>:</a:t>
            </a:r>
            <a:endParaRPr lang="ru-BY" dirty="0">
              <a:effectLst/>
              <a:latin typeface="Times New Roman" panose="02020603050405020304" pitchFamily="18" charset="0"/>
              <a:ea typeface="Times New Roman" panose="02020603050405020304" pitchFamily="18" charset="0"/>
            </a:endParaRPr>
          </a:p>
          <a:p>
            <a:pPr algn="just">
              <a:spcBef>
                <a:spcPts val="1200"/>
              </a:spcBef>
              <a:spcAft>
                <a:spcPts val="1200"/>
              </a:spcAft>
            </a:pPr>
            <a:r>
              <a:rPr lang="en-US" i="1" dirty="0">
                <a:solidFill>
                  <a:srgbClr val="000000"/>
                </a:solidFill>
                <a:effectLst/>
                <a:latin typeface="Times New Roman" panose="02020603050405020304" pitchFamily="18" charset="0"/>
                <a:ea typeface="Times New Roman" panose="02020603050405020304" pitchFamily="18" charset="0"/>
              </a:rPr>
              <a:t>int </a:t>
            </a:r>
            <a:r>
              <a:rPr lang="en-US" b="1" i="1" dirty="0">
                <a:solidFill>
                  <a:srgbClr val="000000"/>
                </a:solidFill>
                <a:effectLst/>
                <a:latin typeface="Times New Roman" panose="02020603050405020304" pitchFamily="18" charset="0"/>
                <a:ea typeface="Times New Roman" panose="02020603050405020304" pitchFamily="18" charset="0"/>
              </a:rPr>
              <a:t>time</a:t>
            </a:r>
            <a:r>
              <a:rPr lang="ru-RU" i="1" dirty="0">
                <a:solidFill>
                  <a:srgbClr val="000000"/>
                </a:solidFill>
                <a:effectLst/>
                <a:latin typeface="Times New Roman" panose="02020603050405020304" pitchFamily="18" charset="0"/>
                <a:ea typeface="Times New Roman" panose="02020603050405020304" pitchFamily="18" charset="0"/>
              </a:rPr>
              <a:t> (</a:t>
            </a:r>
            <a:r>
              <a:rPr lang="en-US" i="1" dirty="0">
                <a:solidFill>
                  <a:srgbClr val="000000"/>
                </a:solidFill>
                <a:effectLst/>
                <a:latin typeface="Times New Roman" panose="02020603050405020304" pitchFamily="18" charset="0"/>
                <a:ea typeface="Times New Roman" panose="02020603050405020304" pitchFamily="18" charset="0"/>
              </a:rPr>
              <a:t>void</a:t>
            </a:r>
            <a:r>
              <a:rPr lang="ru-RU" i="1" dirty="0">
                <a:solidFill>
                  <a:srgbClr val="000000"/>
                </a:solidFill>
                <a:effectLst/>
                <a:latin typeface="Times New Roman" panose="02020603050405020304" pitchFamily="18" charset="0"/>
                <a:ea typeface="Times New Roman" panose="02020603050405020304" pitchFamily="18" charset="0"/>
              </a:rPr>
              <a:t>)</a:t>
            </a:r>
            <a:endParaRPr lang="ru-BY" i="1" dirty="0">
              <a:effectLst/>
              <a:latin typeface="Times New Roman" panose="02020603050405020304" pitchFamily="18" charset="0"/>
              <a:ea typeface="Times New Roman" panose="02020603050405020304" pitchFamily="18" charset="0"/>
            </a:endParaRPr>
          </a:p>
          <a:p>
            <a:pPr indent="449580" algn="just"/>
            <a:r>
              <a:rPr lang="ru-RU" dirty="0">
                <a:effectLst/>
                <a:latin typeface="Times New Roman" panose="02020603050405020304" pitchFamily="18" charset="0"/>
                <a:ea typeface="Times New Roman" panose="02020603050405020304" pitchFamily="18" charset="0"/>
              </a:rPr>
              <a:t>Для преобразования </a:t>
            </a:r>
            <a:r>
              <a:rPr lang="en-US" dirty="0" err="1">
                <a:effectLst/>
                <a:latin typeface="Times New Roman" panose="02020603050405020304" pitchFamily="18" charset="0"/>
                <a:ea typeface="Times New Roman" panose="02020603050405020304" pitchFamily="18" charset="0"/>
              </a:rPr>
              <a:t>unixtime</a:t>
            </a:r>
            <a:r>
              <a:rPr lang="ru-RU" dirty="0">
                <a:effectLst/>
                <a:latin typeface="Times New Roman" panose="02020603050405020304" pitchFamily="18" charset="0"/>
                <a:ea typeface="Times New Roman" panose="02020603050405020304" pitchFamily="18" charset="0"/>
              </a:rPr>
              <a:t> в </a:t>
            </a:r>
            <a:r>
              <a:rPr lang="ru-RU" dirty="0" err="1">
                <a:effectLst/>
                <a:latin typeface="Times New Roman" panose="02020603050405020304" pitchFamily="18" charset="0"/>
                <a:ea typeface="Times New Roman" panose="02020603050405020304" pitchFamily="18" charset="0"/>
              </a:rPr>
              <a:t>человекочитаемую</a:t>
            </a:r>
            <a:r>
              <a:rPr lang="ru-RU" dirty="0">
                <a:effectLst/>
                <a:latin typeface="Times New Roman" panose="02020603050405020304" pitchFamily="18" charset="0"/>
                <a:ea typeface="Times New Roman" panose="02020603050405020304" pitchFamily="18" charset="0"/>
              </a:rPr>
              <a:t> форму рекомендуется использовать функцию</a:t>
            </a:r>
            <a:endParaRPr lang="ru-BY" dirty="0">
              <a:effectLst/>
              <a:latin typeface="Times New Roman" panose="02020603050405020304" pitchFamily="18" charset="0"/>
              <a:ea typeface="Times New Roman" panose="02020603050405020304" pitchFamily="18" charset="0"/>
            </a:endParaRPr>
          </a:p>
          <a:p>
            <a:pPr algn="just">
              <a:spcBef>
                <a:spcPts val="1200"/>
              </a:spcBef>
              <a:spcAft>
                <a:spcPts val="1200"/>
              </a:spcAft>
            </a:pPr>
            <a:r>
              <a:rPr lang="en-US" i="1" dirty="0">
                <a:solidFill>
                  <a:srgbClr val="000000"/>
                </a:solidFill>
                <a:effectLst/>
                <a:latin typeface="Times New Roman" panose="02020603050405020304" pitchFamily="18" charset="0"/>
                <a:ea typeface="Times New Roman" panose="02020603050405020304" pitchFamily="18" charset="0"/>
              </a:rPr>
              <a:t>string date (string format [, int timestamp])</a:t>
            </a:r>
            <a:endParaRPr lang="ru-BY" i="1" dirty="0">
              <a:effectLst/>
              <a:latin typeface="Times New Roman" panose="02020603050405020304" pitchFamily="18" charset="0"/>
              <a:ea typeface="Times New Roman" panose="02020603050405020304" pitchFamily="18" charset="0"/>
            </a:endParaRPr>
          </a:p>
          <a:p>
            <a:pPr indent="449580" algn="just"/>
            <a:r>
              <a:rPr lang="ru-RU" dirty="0">
                <a:effectLst/>
                <a:latin typeface="Times New Roman" panose="02020603050405020304" pitchFamily="18" charset="0"/>
                <a:ea typeface="Times New Roman" panose="02020603050405020304" pitchFamily="18" charset="0"/>
              </a:rPr>
              <a:t>Она возвращает время, отформатированное в соответствии с аргументом </a:t>
            </a:r>
            <a:r>
              <a:rPr lang="ru-RU" b="1" dirty="0" err="1">
                <a:effectLst/>
                <a:latin typeface="Times New Roman" panose="02020603050405020304" pitchFamily="18" charset="0"/>
                <a:ea typeface="Times New Roman" panose="02020603050405020304" pitchFamily="18" charset="0"/>
              </a:rPr>
              <a:t>format</a:t>
            </a:r>
            <a:r>
              <a:rPr lang="ru-RU" dirty="0">
                <a:effectLst/>
                <a:latin typeface="Times New Roman" panose="02020603050405020304" pitchFamily="18" charset="0"/>
                <a:ea typeface="Times New Roman" panose="02020603050405020304" pitchFamily="18" charset="0"/>
              </a:rPr>
              <a:t>, используя метку времени, заданную аргументом </a:t>
            </a:r>
            <a:r>
              <a:rPr lang="ru-RU" b="1" dirty="0" err="1">
                <a:effectLst/>
                <a:latin typeface="Times New Roman" panose="02020603050405020304" pitchFamily="18" charset="0"/>
                <a:ea typeface="Times New Roman" panose="02020603050405020304" pitchFamily="18" charset="0"/>
              </a:rPr>
              <a:t>timestamp</a:t>
            </a:r>
            <a:r>
              <a:rPr lang="ru-RU" dirty="0">
                <a:effectLst/>
                <a:latin typeface="Times New Roman" panose="02020603050405020304" pitchFamily="18" charset="0"/>
                <a:ea typeface="Times New Roman" panose="02020603050405020304" pitchFamily="18" charset="0"/>
              </a:rPr>
              <a:t> или текущее системное время, если </a:t>
            </a:r>
            <a:r>
              <a:rPr lang="ru-RU" b="1" dirty="0" err="1">
                <a:effectLst/>
                <a:latin typeface="Times New Roman" panose="02020603050405020304" pitchFamily="18" charset="0"/>
                <a:ea typeface="Times New Roman" panose="02020603050405020304" pitchFamily="18" charset="0"/>
              </a:rPr>
              <a:t>timestamp</a:t>
            </a:r>
            <a:r>
              <a:rPr lang="ru-RU" dirty="0">
                <a:effectLst/>
                <a:latin typeface="Times New Roman" panose="02020603050405020304" pitchFamily="18" charset="0"/>
                <a:ea typeface="Times New Roman" panose="02020603050405020304" pitchFamily="18" charset="0"/>
              </a:rPr>
              <a:t> не задан. </a:t>
            </a:r>
            <a:r>
              <a:rPr lang="ru-RU" b="1" dirty="0" err="1">
                <a:effectLst/>
                <a:latin typeface="Times New Roman" panose="02020603050405020304" pitchFamily="18" charset="0"/>
                <a:ea typeface="Times New Roman" panose="02020603050405020304" pitchFamily="18" charset="0"/>
              </a:rPr>
              <a:t>timestamp</a:t>
            </a:r>
            <a:r>
              <a:rPr lang="ru-RU" dirty="0">
                <a:effectLst/>
                <a:latin typeface="Times New Roman" panose="02020603050405020304" pitchFamily="18" charset="0"/>
                <a:ea typeface="Times New Roman" panose="02020603050405020304" pitchFamily="18" charset="0"/>
              </a:rPr>
              <a:t> является необязательным и по умолчанию равен значению, возвращаемому функцией </a:t>
            </a:r>
            <a:r>
              <a:rPr lang="ru-RU" dirty="0" err="1">
                <a:effectLst/>
                <a:latin typeface="Times New Roman" panose="02020603050405020304" pitchFamily="18" charset="0"/>
                <a:ea typeface="Times New Roman" panose="02020603050405020304" pitchFamily="18" charset="0"/>
              </a:rPr>
              <a:t>time</a:t>
            </a:r>
            <a:r>
              <a:rPr lang="ru-RU" dirty="0">
                <a:effectLst/>
                <a:latin typeface="Times New Roman" panose="02020603050405020304" pitchFamily="18" charset="0"/>
                <a:ea typeface="Times New Roman" panose="02020603050405020304" pitchFamily="18" charset="0"/>
              </a:rPr>
              <a:t>(). </a:t>
            </a:r>
            <a:endParaRPr lang="ru-BY" dirty="0">
              <a:effectLst/>
              <a:latin typeface="Times New Roman" panose="02020603050405020304" pitchFamily="18" charset="0"/>
              <a:ea typeface="Times New Roman" panose="02020603050405020304" pitchFamily="18" charset="0"/>
            </a:endParaRPr>
          </a:p>
        </p:txBody>
      </p:sp>
      <p:sp>
        <p:nvSpPr>
          <p:cNvPr id="5" name="Прямоугольник 4">
            <a:extLst>
              <a:ext uri="{FF2B5EF4-FFF2-40B4-BE49-F238E27FC236}">
                <a16:creationId xmlns:a16="http://schemas.microsoft.com/office/drawing/2014/main" id="{4543E8DE-466B-45CA-94D6-A19D3F1DA329}"/>
              </a:ext>
            </a:extLst>
          </p:cNvPr>
          <p:cNvSpPr/>
          <p:nvPr/>
        </p:nvSpPr>
        <p:spPr>
          <a:xfrm>
            <a:off x="129395" y="1116356"/>
            <a:ext cx="11714671" cy="1122871"/>
          </a:xfrm>
          <a:prstGeom prst="rect">
            <a:avLst/>
          </a:prstGeom>
        </p:spPr>
        <p:txBody>
          <a:bodyPr wrap="square">
            <a:spAutoFit/>
          </a:bodyPr>
          <a:lstStyle/>
          <a:p>
            <a:pPr lvl="0" algn="just">
              <a:lnSpc>
                <a:spcPct val="107000"/>
              </a:lnSpc>
              <a:spcAft>
                <a:spcPts val="800"/>
              </a:spcAft>
            </a:pPr>
            <a:r>
              <a:rPr lang="ru-RU" sz="3200" b="1" i="1" dirty="0">
                <a:solidFill>
                  <a:srgbClr val="FF0000"/>
                </a:solidFill>
                <a:latin typeface="+mj-lt"/>
                <a:ea typeface="Calibri" panose="020F0502020204030204" pitchFamily="34" charset="0"/>
                <a:cs typeface="Times New Roman" panose="02020603050405020304" pitchFamily="18" charset="0"/>
              </a:rPr>
              <a:t>60.	Написать и прокомментировать функции языка PHP для управления временем.</a:t>
            </a:r>
          </a:p>
        </p:txBody>
      </p:sp>
    </p:spTree>
    <p:extLst>
      <p:ext uri="{BB962C8B-B14F-4D97-AF65-F5344CB8AC3E}">
        <p14:creationId xmlns:p14="http://schemas.microsoft.com/office/powerpoint/2010/main" val="3751852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DBFB37-7FAA-48A3-888F-FBA36BE1E9C7}"/>
              </a:ext>
            </a:extLst>
          </p:cNvPr>
          <p:cNvSpPr txBox="1"/>
          <p:nvPr/>
        </p:nvSpPr>
        <p:spPr>
          <a:xfrm>
            <a:off x="153518" y="152680"/>
            <a:ext cx="11339399" cy="6186309"/>
          </a:xfrm>
          <a:prstGeom prst="rect">
            <a:avLst/>
          </a:prstGeom>
          <a:noFill/>
        </p:spPr>
        <p:txBody>
          <a:bodyPr wrap="square">
            <a:spAutoFit/>
          </a:bodyPr>
          <a:lstStyle/>
          <a:p>
            <a:pPr algn="just"/>
            <a:r>
              <a:rPr lang="ru-RU" dirty="0">
                <a:effectLst/>
                <a:ea typeface="Times New Roman" panose="02020603050405020304" pitchFamily="18" charset="0"/>
              </a:rPr>
              <a:t>HTML-ссылки создаются с помощью элементов &lt;</a:t>
            </a:r>
            <a:r>
              <a:rPr lang="ru-RU" b="1" dirty="0">
                <a:effectLst/>
                <a:ea typeface="Times New Roman" panose="02020603050405020304" pitchFamily="18" charset="0"/>
              </a:rPr>
              <a:t>A</a:t>
            </a:r>
            <a:r>
              <a:rPr lang="ru-RU" dirty="0">
                <a:effectLst/>
                <a:ea typeface="Times New Roman" panose="02020603050405020304" pitchFamily="18" charset="0"/>
              </a:rPr>
              <a:t>&gt;, &lt;</a:t>
            </a:r>
            <a:r>
              <a:rPr lang="ru-RU" b="1" dirty="0">
                <a:effectLst/>
                <a:ea typeface="Times New Roman" panose="02020603050405020304" pitchFamily="18" charset="0"/>
              </a:rPr>
              <a:t>Area</a:t>
            </a:r>
            <a:r>
              <a:rPr lang="ru-RU" dirty="0">
                <a:effectLst/>
                <a:ea typeface="Times New Roman" panose="02020603050405020304" pitchFamily="18" charset="0"/>
              </a:rPr>
              <a:t>&gt; и &lt;</a:t>
            </a:r>
            <a:r>
              <a:rPr lang="ru-RU" b="1" dirty="0" err="1">
                <a:effectLst/>
                <a:ea typeface="Times New Roman" panose="02020603050405020304" pitchFamily="18" charset="0"/>
              </a:rPr>
              <a:t>link</a:t>
            </a:r>
            <a:r>
              <a:rPr lang="ru-RU" dirty="0">
                <a:effectLst/>
                <a:ea typeface="Times New Roman" panose="02020603050405020304" pitchFamily="18" charset="0"/>
              </a:rPr>
              <a:t>&gt;. Ссылки представляют собой связь между двумя ресурсами, одним из которых является текущий документ.</a:t>
            </a:r>
          </a:p>
          <a:p>
            <a:pPr algn="just"/>
            <a:endParaRPr lang="ru-RU" dirty="0">
              <a:effectLst/>
              <a:ea typeface="Times New Roman" panose="02020603050405020304" pitchFamily="18" charset="0"/>
            </a:endParaRPr>
          </a:p>
          <a:p>
            <a:pPr algn="just"/>
            <a:r>
              <a:rPr lang="ru-RU" dirty="0">
                <a:effectLst/>
                <a:ea typeface="Times New Roman" panose="02020603050405020304" pitchFamily="18" charset="0"/>
              </a:rPr>
              <a:t>Ссылки можно поделить на две категории: </a:t>
            </a:r>
            <a:r>
              <a:rPr lang="ru-RU" b="1" dirty="0">
                <a:effectLst/>
                <a:ea typeface="Times New Roman" panose="02020603050405020304" pitchFamily="18" charset="0"/>
              </a:rPr>
              <a:t>ссылки на внешние ресурсы </a:t>
            </a:r>
            <a:r>
              <a:rPr lang="ru-RU" dirty="0">
                <a:effectLst/>
                <a:ea typeface="Times New Roman" panose="02020603050405020304" pitchFamily="18" charset="0"/>
              </a:rPr>
              <a:t>— создаются с помощью тега &lt;</a:t>
            </a:r>
            <a:r>
              <a:rPr lang="ru-RU" dirty="0" err="1">
                <a:effectLst/>
                <a:ea typeface="Times New Roman" panose="02020603050405020304" pitchFamily="18" charset="0"/>
              </a:rPr>
              <a:t>link</a:t>
            </a:r>
            <a:r>
              <a:rPr lang="ru-RU" dirty="0">
                <a:effectLst/>
                <a:ea typeface="Times New Roman" panose="02020603050405020304" pitchFamily="18" charset="0"/>
              </a:rPr>
              <a:t>&gt; и используются для расширения возможностей текущего документа при обработке браузером; </a:t>
            </a:r>
            <a:r>
              <a:rPr lang="ru-RU" b="1" dirty="0">
                <a:effectLst/>
                <a:ea typeface="Times New Roman" panose="02020603050405020304" pitchFamily="18" charset="0"/>
              </a:rPr>
              <a:t>гиперссылки</a:t>
            </a:r>
            <a:r>
              <a:rPr lang="ru-RU" dirty="0">
                <a:effectLst/>
                <a:ea typeface="Times New Roman" panose="02020603050405020304" pitchFamily="18" charset="0"/>
              </a:rPr>
              <a:t> — ссылки на другие ресурсы, которые пользователь может посетить или загрузить.</a:t>
            </a:r>
          </a:p>
          <a:p>
            <a:pPr algn="just"/>
            <a:endParaRPr lang="ru-RU" dirty="0">
              <a:effectLst/>
              <a:ea typeface="Times New Roman" panose="02020603050405020304" pitchFamily="18" charset="0"/>
            </a:endParaRPr>
          </a:p>
          <a:p>
            <a:pPr algn="just"/>
            <a:r>
              <a:rPr lang="ru-RU" dirty="0">
                <a:effectLst/>
                <a:ea typeface="Times New Roman" panose="02020603050405020304" pitchFamily="18" charset="0"/>
              </a:rPr>
              <a:t>Гиперссылки используются для ускоренного перехода внутри одного документа, для вызова в окно браузера других документов из данного и для просмотра </a:t>
            </a:r>
            <a:r>
              <a:rPr lang="ru-RU" dirty="0" err="1">
                <a:effectLst/>
                <a:ea typeface="Times New Roman" panose="02020603050405020304" pitchFamily="18" charset="0"/>
              </a:rPr>
              <a:t>просмотра</a:t>
            </a:r>
            <a:r>
              <a:rPr lang="ru-RU" dirty="0">
                <a:effectLst/>
                <a:ea typeface="Times New Roman" panose="02020603050405020304" pitchFamily="18" charset="0"/>
              </a:rPr>
              <a:t>, скачивания объектов, не являющихся Web-страницами. </a:t>
            </a:r>
          </a:p>
          <a:p>
            <a:pPr algn="just"/>
            <a:endParaRPr lang="ru-RU" dirty="0">
              <a:effectLst/>
              <a:ea typeface="Times New Roman" panose="02020603050405020304" pitchFamily="18" charset="0"/>
            </a:endParaRPr>
          </a:p>
          <a:p>
            <a:pPr algn="just"/>
            <a:r>
              <a:rPr lang="ru-RU" dirty="0">
                <a:effectLst/>
                <a:ea typeface="Times New Roman" panose="02020603050405020304" pitchFamily="18" charset="0"/>
              </a:rPr>
              <a:t>Гиперссылки создаются с помощью парного тега &lt;</a:t>
            </a:r>
            <a:r>
              <a:rPr lang="ru-RU" b="1" dirty="0">
                <a:effectLst/>
                <a:ea typeface="Times New Roman" panose="02020603050405020304" pitchFamily="18" charset="0"/>
              </a:rPr>
              <a:t>A</a:t>
            </a:r>
            <a:r>
              <a:rPr lang="ru-RU" dirty="0">
                <a:effectLst/>
                <a:ea typeface="Times New Roman" panose="02020603050405020304" pitchFamily="18" charset="0"/>
              </a:rPr>
              <a:t>&gt;&lt;/</a:t>
            </a:r>
            <a:r>
              <a:rPr lang="ru-RU" b="1" dirty="0">
                <a:effectLst/>
                <a:ea typeface="Times New Roman" panose="02020603050405020304" pitchFamily="18" charset="0"/>
              </a:rPr>
              <a:t>A</a:t>
            </a:r>
            <a:r>
              <a:rPr lang="ru-RU" dirty="0">
                <a:effectLst/>
                <a:ea typeface="Times New Roman" panose="02020603050405020304" pitchFamily="18" charset="0"/>
              </a:rPr>
              <a:t>&gt;. Внутрь тега помещается текст, который будет отображаться на веб-странице. Текст ссылки отображается в браузере с подчёркиванием, цвет шрифта — синий, при наведении на ссылку курсор мыши меняет вид.</a:t>
            </a:r>
          </a:p>
          <a:p>
            <a:pPr algn="just"/>
            <a:endParaRPr lang="ru-RU" dirty="0">
              <a:effectLst/>
              <a:ea typeface="Times New Roman" panose="02020603050405020304" pitchFamily="18" charset="0"/>
            </a:endParaRPr>
          </a:p>
          <a:p>
            <a:pPr algn="just"/>
            <a:r>
              <a:rPr lang="ru-RU" dirty="0">
                <a:effectLst/>
                <a:ea typeface="Times New Roman" panose="02020603050405020304" pitchFamily="18" charset="0"/>
              </a:rPr>
              <a:t>Ссылка состоит из двух частей — </a:t>
            </a:r>
            <a:r>
              <a:rPr lang="ru-RU" b="1" dirty="0">
                <a:effectLst/>
                <a:ea typeface="Times New Roman" panose="02020603050405020304" pitchFamily="18" charset="0"/>
              </a:rPr>
              <a:t>указателя</a:t>
            </a:r>
            <a:r>
              <a:rPr lang="ru-RU" dirty="0">
                <a:effectLst/>
                <a:ea typeface="Times New Roman" panose="02020603050405020304" pitchFamily="18" charset="0"/>
              </a:rPr>
              <a:t> и </a:t>
            </a:r>
            <a:r>
              <a:rPr lang="ru-RU" b="1" dirty="0">
                <a:effectLst/>
                <a:ea typeface="Times New Roman" panose="02020603050405020304" pitchFamily="18" charset="0"/>
              </a:rPr>
              <a:t>адресной части</a:t>
            </a:r>
            <a:r>
              <a:rPr lang="ru-RU" dirty="0">
                <a:effectLst/>
                <a:ea typeface="Times New Roman" panose="02020603050405020304" pitchFamily="18" charset="0"/>
              </a:rPr>
              <a:t>. Указатель ссылки представляет собой фрагмент текста или изображение, видимые для пользователя. Адресная часть ссылки пользователю не видна, она представляет собой адрес ресурса, к которому необходимо перейти.</a:t>
            </a:r>
          </a:p>
          <a:p>
            <a:pPr algn="just"/>
            <a:endParaRPr lang="ru-RU" dirty="0">
              <a:effectLst/>
              <a:ea typeface="Times New Roman" panose="02020603050405020304" pitchFamily="18" charset="0"/>
            </a:endParaRPr>
          </a:p>
          <a:p>
            <a:pPr algn="just"/>
            <a:r>
              <a:rPr lang="ru-RU" b="1" dirty="0">
                <a:effectLst/>
                <a:ea typeface="Times New Roman" panose="02020603050405020304" pitchFamily="18" charset="0"/>
              </a:rPr>
              <a:t>Адресная часть</a:t>
            </a:r>
            <a:r>
              <a:rPr lang="ru-RU" dirty="0">
                <a:effectLst/>
                <a:ea typeface="Times New Roman" panose="02020603050405020304" pitchFamily="18" charset="0"/>
              </a:rPr>
              <a:t> ссылки состоит из URL. URL (</a:t>
            </a:r>
            <a:r>
              <a:rPr lang="ru-RU" dirty="0" err="1">
                <a:effectLst/>
                <a:ea typeface="Times New Roman" panose="02020603050405020304" pitchFamily="18" charset="0"/>
              </a:rPr>
              <a:t>Uniform</a:t>
            </a:r>
            <a:r>
              <a:rPr lang="ru-RU" dirty="0">
                <a:effectLst/>
                <a:ea typeface="Times New Roman" panose="02020603050405020304" pitchFamily="18" charset="0"/>
              </a:rPr>
              <a:t> Resource </a:t>
            </a:r>
            <a:r>
              <a:rPr lang="ru-RU" dirty="0" err="1">
                <a:effectLst/>
                <a:ea typeface="Times New Roman" panose="02020603050405020304" pitchFamily="18" charset="0"/>
              </a:rPr>
              <a:t>Locator</a:t>
            </a:r>
            <a:r>
              <a:rPr lang="ru-RU" dirty="0">
                <a:effectLst/>
                <a:ea typeface="Times New Roman" panose="02020603050405020304" pitchFamily="18" charset="0"/>
              </a:rPr>
              <a:t>) — унифицированный адрес ресурса. При создании адресов для разделения слов между собой рекомендуется использовать дефис, а не символ подчёркивания. В общем виде URL имеющий следующий формат:        метод доступа://имя </a:t>
            </a:r>
            <a:r>
              <a:rPr lang="ru-RU" dirty="0" err="1">
                <a:effectLst/>
                <a:ea typeface="Times New Roman" panose="02020603050405020304" pitchFamily="18" charset="0"/>
              </a:rPr>
              <a:t>сервера:порт</a:t>
            </a:r>
            <a:r>
              <a:rPr lang="ru-RU" dirty="0">
                <a:effectLst/>
                <a:ea typeface="Times New Roman" panose="02020603050405020304" pitchFamily="18" charset="0"/>
              </a:rPr>
              <a:t>/путь</a:t>
            </a:r>
          </a:p>
        </p:txBody>
      </p:sp>
    </p:spTree>
    <p:extLst>
      <p:ext uri="{BB962C8B-B14F-4D97-AF65-F5344CB8AC3E}">
        <p14:creationId xmlns:p14="http://schemas.microsoft.com/office/powerpoint/2010/main" val="46734728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69537DAD-1401-406C-9218-6D20A1ED8FC4}"/>
              </a:ext>
            </a:extLst>
          </p:cNvPr>
          <p:cNvGraphicFramePr>
            <a:graphicFrameLocks noGrp="1"/>
          </p:cNvGraphicFramePr>
          <p:nvPr>
            <p:extLst>
              <p:ext uri="{D42A27DB-BD31-4B8C-83A1-F6EECF244321}">
                <p14:modId xmlns:p14="http://schemas.microsoft.com/office/powerpoint/2010/main" val="771236256"/>
              </p:ext>
            </p:extLst>
          </p:nvPr>
        </p:nvGraphicFramePr>
        <p:xfrm>
          <a:off x="180973" y="420588"/>
          <a:ext cx="11601453" cy="5943600"/>
        </p:xfrm>
        <a:graphic>
          <a:graphicData uri="http://schemas.openxmlformats.org/drawingml/2006/table">
            <a:tbl>
              <a:tblPr bandRow="1" bandCol="1">
                <a:tableStyleId>{5C22544A-7EE6-4342-B048-85BDC9FD1C3A}</a:tableStyleId>
              </a:tblPr>
              <a:tblGrid>
                <a:gridCol w="1410327">
                  <a:extLst>
                    <a:ext uri="{9D8B030D-6E8A-4147-A177-3AD203B41FA5}">
                      <a16:colId xmlns:a16="http://schemas.microsoft.com/office/drawing/2014/main" val="2545416974"/>
                    </a:ext>
                  </a:extLst>
                </a:gridCol>
                <a:gridCol w="5962025">
                  <a:extLst>
                    <a:ext uri="{9D8B030D-6E8A-4147-A177-3AD203B41FA5}">
                      <a16:colId xmlns:a16="http://schemas.microsoft.com/office/drawing/2014/main" val="1737464315"/>
                    </a:ext>
                  </a:extLst>
                </a:gridCol>
                <a:gridCol w="4229101">
                  <a:extLst>
                    <a:ext uri="{9D8B030D-6E8A-4147-A177-3AD203B41FA5}">
                      <a16:colId xmlns:a16="http://schemas.microsoft.com/office/drawing/2014/main" val="1809605178"/>
                    </a:ext>
                  </a:extLst>
                </a:gridCol>
              </a:tblGrid>
              <a:tr h="227701">
                <a:tc>
                  <a:txBody>
                    <a:bodyPr/>
                    <a:lstStyle/>
                    <a:p>
                      <a:pPr algn="ctr"/>
                      <a:r>
                        <a:rPr lang="ru-RU" sz="1500">
                          <a:effectLst/>
                        </a:rPr>
                        <a:t>Символ в строке format</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pPr algn="ctr"/>
                      <a:r>
                        <a:rPr lang="ru-RU" sz="1500">
                          <a:effectLst/>
                        </a:rPr>
                        <a:t>Описание</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pPr algn="ctr"/>
                      <a:r>
                        <a:rPr lang="ru-RU" sz="1500">
                          <a:effectLst/>
                        </a:rPr>
                        <a:t>Пример возвращаемого значения</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2054669595"/>
                  </a:ext>
                </a:extLst>
              </a:tr>
              <a:tr h="151801">
                <a:tc>
                  <a:txBody>
                    <a:bodyPr/>
                    <a:lstStyle/>
                    <a:p>
                      <a:pPr algn="ctr"/>
                      <a:r>
                        <a:rPr lang="ru-RU" sz="1500">
                          <a:effectLst/>
                        </a:rPr>
                        <a:t>a</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Ante meridiem или Post meridiem в нижнем регистре</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am или pm</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31646294"/>
                  </a:ext>
                </a:extLst>
              </a:tr>
              <a:tr h="151801">
                <a:tc>
                  <a:txBody>
                    <a:bodyPr/>
                    <a:lstStyle/>
                    <a:p>
                      <a:pPr algn="ctr"/>
                      <a:r>
                        <a:rPr lang="ru-RU" sz="1500">
                          <a:effectLst/>
                        </a:rPr>
                        <a:t>A</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Ante meridiem или Post meridiem в верхнем регистре</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AM или PM</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2821448375"/>
                  </a:ext>
                </a:extLst>
              </a:tr>
              <a:tr h="75900">
                <a:tc>
                  <a:txBody>
                    <a:bodyPr/>
                    <a:lstStyle/>
                    <a:p>
                      <a:pPr algn="ctr"/>
                      <a:r>
                        <a:rPr lang="ru-RU" sz="1500" dirty="0">
                          <a:effectLst/>
                        </a:rPr>
                        <a:t>B</a:t>
                      </a:r>
                      <a:endParaRPr lang="ru-BY" sz="1500" dirty="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Время в стадарте</a:t>
                      </a:r>
                      <a:r>
                        <a:rPr lang="en-US" sz="1500">
                          <a:effectLst/>
                        </a:rPr>
                        <a:t> Swatch Internet</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От 000 до 999</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4097142730"/>
                  </a:ext>
                </a:extLst>
              </a:tr>
              <a:tr h="75900">
                <a:tc>
                  <a:txBody>
                    <a:bodyPr/>
                    <a:lstStyle/>
                    <a:p>
                      <a:pPr algn="ctr"/>
                      <a:r>
                        <a:rPr lang="ru-RU" sz="1500">
                          <a:effectLst/>
                        </a:rPr>
                        <a:t>c</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Дата в формате ISO 8601 (добавлено в PHP 5)</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2004-02-12T15:19:21+00:00</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2686389891"/>
                  </a:ext>
                </a:extLst>
              </a:tr>
              <a:tr h="75900">
                <a:tc>
                  <a:txBody>
                    <a:bodyPr/>
                    <a:lstStyle/>
                    <a:p>
                      <a:pPr algn="ctr"/>
                      <a:r>
                        <a:rPr lang="ru-RU" sz="1500">
                          <a:effectLst/>
                        </a:rPr>
                        <a:t>d</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День месяца, 2 цифры с ведущими нулями</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от 01 до 31</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3340733803"/>
                  </a:ext>
                </a:extLst>
              </a:tr>
              <a:tr h="151801">
                <a:tc>
                  <a:txBody>
                    <a:bodyPr/>
                    <a:lstStyle/>
                    <a:p>
                      <a:pPr algn="ctr"/>
                      <a:r>
                        <a:rPr lang="ru-RU" sz="1500">
                          <a:effectLst/>
                        </a:rPr>
                        <a:t>D</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Сокращенное наименование дня недели, 3 символа</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от Mon до Sun</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835797206"/>
                  </a:ext>
                </a:extLst>
              </a:tr>
              <a:tr h="151801">
                <a:tc>
                  <a:txBody>
                    <a:bodyPr/>
                    <a:lstStyle/>
                    <a:p>
                      <a:pPr algn="ctr"/>
                      <a:r>
                        <a:rPr lang="ru-RU" sz="1500">
                          <a:effectLst/>
                        </a:rPr>
                        <a:t>F</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Полное наименование месяца, например January или March</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от January до December</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921887831"/>
                  </a:ext>
                </a:extLst>
              </a:tr>
              <a:tr h="75900">
                <a:tc>
                  <a:txBody>
                    <a:bodyPr/>
                    <a:lstStyle/>
                    <a:p>
                      <a:pPr algn="ctr"/>
                      <a:r>
                        <a:rPr lang="ru-RU" sz="1500">
                          <a:effectLst/>
                        </a:rPr>
                        <a:t>g</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Часы в 12-часовом формате без ведущих нулей</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От 1 до 12</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26299685"/>
                  </a:ext>
                </a:extLst>
              </a:tr>
              <a:tr h="75900">
                <a:tc>
                  <a:txBody>
                    <a:bodyPr/>
                    <a:lstStyle/>
                    <a:p>
                      <a:pPr algn="ctr"/>
                      <a:r>
                        <a:rPr lang="ru-RU" sz="1500">
                          <a:effectLst/>
                        </a:rPr>
                        <a:t>G</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Часы в 24-часовом формате без ведущих нулей</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От 0 до 23</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1005203492"/>
                  </a:ext>
                </a:extLst>
              </a:tr>
              <a:tr h="75900">
                <a:tc>
                  <a:txBody>
                    <a:bodyPr/>
                    <a:lstStyle/>
                    <a:p>
                      <a:pPr algn="ctr"/>
                      <a:r>
                        <a:rPr lang="ru-RU" sz="1500">
                          <a:effectLst/>
                        </a:rPr>
                        <a:t>h</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Часы в 12-часовом формате с ведущими нулями</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От 01 до 12</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3997629365"/>
                  </a:ext>
                </a:extLst>
              </a:tr>
              <a:tr h="75900">
                <a:tc>
                  <a:txBody>
                    <a:bodyPr/>
                    <a:lstStyle/>
                    <a:p>
                      <a:pPr algn="ctr"/>
                      <a:r>
                        <a:rPr lang="ru-RU" sz="1500">
                          <a:effectLst/>
                        </a:rPr>
                        <a:t>H</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Часы в 24-часовом формате с ведущими нулями</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От 00 до 23</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3285906960"/>
                  </a:ext>
                </a:extLst>
              </a:tr>
              <a:tr h="75900">
                <a:tc>
                  <a:txBody>
                    <a:bodyPr/>
                    <a:lstStyle/>
                    <a:p>
                      <a:pPr algn="ctr"/>
                      <a:r>
                        <a:rPr lang="ru-RU" sz="1500">
                          <a:effectLst/>
                        </a:rPr>
                        <a:t>i</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Минуты с ведущими нулями</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00 to 59</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3895908269"/>
                  </a:ext>
                </a:extLst>
              </a:tr>
              <a:tr h="227701">
                <a:tc>
                  <a:txBody>
                    <a:bodyPr/>
                    <a:lstStyle/>
                    <a:p>
                      <a:pPr algn="ctr"/>
                      <a:r>
                        <a:rPr lang="ru-RU" sz="1500">
                          <a:effectLst/>
                        </a:rPr>
                        <a:t>I (заглавная i)</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Признак летнего времени</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1, если дата соответствует летнему времени, иначе 0 otherwise.</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1592833431"/>
                  </a:ext>
                </a:extLst>
              </a:tr>
              <a:tr h="75900">
                <a:tc>
                  <a:txBody>
                    <a:bodyPr/>
                    <a:lstStyle/>
                    <a:p>
                      <a:pPr algn="ctr"/>
                      <a:r>
                        <a:rPr lang="ru-RU" sz="1500">
                          <a:effectLst/>
                        </a:rPr>
                        <a:t>j</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День месяца без ведущих нулей</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От 1 до 31</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2598511125"/>
                  </a:ext>
                </a:extLst>
              </a:tr>
              <a:tr h="227701">
                <a:tc>
                  <a:txBody>
                    <a:bodyPr/>
                    <a:lstStyle/>
                    <a:p>
                      <a:pPr algn="ctr"/>
                      <a:r>
                        <a:rPr lang="ru-RU" sz="1500">
                          <a:effectLst/>
                        </a:rPr>
                        <a:t>l (строчная 'L')</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Полное наименование дня недели</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От Sunday до Saturday</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2484180865"/>
                  </a:ext>
                </a:extLst>
              </a:tr>
              <a:tr h="151801">
                <a:tc>
                  <a:txBody>
                    <a:bodyPr/>
                    <a:lstStyle/>
                    <a:p>
                      <a:pPr algn="ctr"/>
                      <a:r>
                        <a:rPr lang="ru-RU" sz="1500">
                          <a:effectLst/>
                        </a:rPr>
                        <a:t>L</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Признак високосного года</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1, если год високосный, иначе 0.</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1029344946"/>
                  </a:ext>
                </a:extLst>
              </a:tr>
              <a:tr h="75900">
                <a:tc>
                  <a:txBody>
                    <a:bodyPr/>
                    <a:lstStyle/>
                    <a:p>
                      <a:pPr algn="ctr"/>
                      <a:r>
                        <a:rPr lang="ru-RU" sz="1500">
                          <a:effectLst/>
                        </a:rPr>
                        <a:t>m</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Порядковый номер месяца с ведущими нулями</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От 01 до 12</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1792411021"/>
                  </a:ext>
                </a:extLst>
              </a:tr>
              <a:tr h="75900">
                <a:tc>
                  <a:txBody>
                    <a:bodyPr/>
                    <a:lstStyle/>
                    <a:p>
                      <a:pPr algn="ctr"/>
                      <a:r>
                        <a:rPr lang="ru-RU" sz="1500">
                          <a:effectLst/>
                        </a:rPr>
                        <a:t>M</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Сокращенное наименование месяца, 3 символа</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От Jan до Dec</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493150495"/>
                  </a:ext>
                </a:extLst>
              </a:tr>
              <a:tr h="75900">
                <a:tc>
                  <a:txBody>
                    <a:bodyPr/>
                    <a:lstStyle/>
                    <a:p>
                      <a:pPr algn="ctr"/>
                      <a:r>
                        <a:rPr lang="ru-RU" sz="1500">
                          <a:effectLst/>
                        </a:rPr>
                        <a:t>n</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Порядковый номер месяца без ведущих нулей</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От 1 до 12</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3337332484"/>
                  </a:ext>
                </a:extLst>
              </a:tr>
              <a:tr h="75900">
                <a:tc>
                  <a:txBody>
                    <a:bodyPr/>
                    <a:lstStyle/>
                    <a:p>
                      <a:pPr algn="ctr"/>
                      <a:r>
                        <a:rPr lang="ru-RU" sz="1500">
                          <a:effectLst/>
                        </a:rPr>
                        <a:t>O</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Разница с временем по Гринвичу в часах</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Например: +0200</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2255046775"/>
                  </a:ext>
                </a:extLst>
              </a:tr>
              <a:tr h="151801">
                <a:tc>
                  <a:txBody>
                    <a:bodyPr/>
                    <a:lstStyle/>
                    <a:p>
                      <a:pPr algn="ctr"/>
                      <a:r>
                        <a:rPr lang="ru-RU" sz="1500">
                          <a:effectLst/>
                        </a:rPr>
                        <a:t>r</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Дата в формате RFC 2822</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Например: Thu, 21 Dec 2000 16:01:07 +0200</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1389559123"/>
                  </a:ext>
                </a:extLst>
              </a:tr>
              <a:tr h="75900">
                <a:tc>
                  <a:txBody>
                    <a:bodyPr/>
                    <a:lstStyle/>
                    <a:p>
                      <a:pPr algn="ctr"/>
                      <a:r>
                        <a:rPr lang="ru-RU" sz="1500">
                          <a:effectLst/>
                        </a:rPr>
                        <a:t>s</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Секунды с ведущими нулями</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От 00 до 59</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280054994"/>
                  </a:ext>
                </a:extLst>
              </a:tr>
              <a:tr h="151801">
                <a:tc>
                  <a:txBody>
                    <a:bodyPr/>
                    <a:lstStyle/>
                    <a:p>
                      <a:pPr algn="ctr"/>
                      <a:r>
                        <a:rPr lang="ru-RU" sz="1500">
                          <a:effectLst/>
                        </a:rPr>
                        <a:t>S</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Английский суффикс порядкового числительного дня месяца, 2 символа</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en-US" sz="1500" dirty="0" err="1">
                          <a:effectLst/>
                        </a:rPr>
                        <a:t>st</a:t>
                      </a:r>
                      <a:r>
                        <a:rPr lang="en-US" sz="1500" dirty="0">
                          <a:effectLst/>
                        </a:rPr>
                        <a:t>, </a:t>
                      </a:r>
                      <a:r>
                        <a:rPr lang="en-US" sz="1500" dirty="0" err="1">
                          <a:effectLst/>
                        </a:rPr>
                        <a:t>nd</a:t>
                      </a:r>
                      <a:r>
                        <a:rPr lang="en-US" sz="1500" dirty="0">
                          <a:effectLst/>
                        </a:rPr>
                        <a:t>, </a:t>
                      </a:r>
                      <a:r>
                        <a:rPr lang="en-US" sz="1500" dirty="0" err="1">
                          <a:effectLst/>
                        </a:rPr>
                        <a:t>rd</a:t>
                      </a:r>
                      <a:r>
                        <a:rPr lang="en-US" sz="1500" dirty="0">
                          <a:effectLst/>
                        </a:rPr>
                        <a:t> </a:t>
                      </a:r>
                      <a:r>
                        <a:rPr lang="ru-RU" sz="1500" dirty="0">
                          <a:effectLst/>
                        </a:rPr>
                        <a:t>или</a:t>
                      </a:r>
                      <a:r>
                        <a:rPr lang="en-US" sz="1500" dirty="0">
                          <a:effectLst/>
                        </a:rPr>
                        <a:t> </a:t>
                      </a:r>
                      <a:r>
                        <a:rPr lang="en-US" sz="1500" dirty="0" err="1">
                          <a:effectLst/>
                        </a:rPr>
                        <a:t>th.</a:t>
                      </a:r>
                      <a:r>
                        <a:rPr lang="en-US" sz="1500" dirty="0">
                          <a:effectLst/>
                        </a:rPr>
                        <a:t> </a:t>
                      </a:r>
                      <a:r>
                        <a:rPr lang="ru-RU" sz="1500" dirty="0">
                          <a:effectLst/>
                        </a:rPr>
                        <a:t>Применяется совместно с j </a:t>
                      </a:r>
                      <a:endParaRPr lang="ru-BY" sz="1500" dirty="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2028086586"/>
                  </a:ext>
                </a:extLst>
              </a:tr>
            </a:tbl>
          </a:graphicData>
        </a:graphic>
      </p:graphicFrame>
      <p:sp>
        <p:nvSpPr>
          <p:cNvPr id="3" name="Rectangle 1">
            <a:extLst>
              <a:ext uri="{FF2B5EF4-FFF2-40B4-BE49-F238E27FC236}">
                <a16:creationId xmlns:a16="http://schemas.microsoft.com/office/drawing/2014/main" id="{FF918633-85D5-469C-973F-FDDF6694F74A}"/>
              </a:ext>
            </a:extLst>
          </p:cNvPr>
          <p:cNvSpPr>
            <a:spLocks noChangeArrowheads="1"/>
          </p:cNvSpPr>
          <p:nvPr/>
        </p:nvSpPr>
        <p:spPr bwMode="auto">
          <a:xfrm>
            <a:off x="314324" y="112811"/>
            <a:ext cx="6734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49263" algn="just" defTabSz="914400" rtl="0" eaLnBrk="0" fontAlgn="base" latinLnBrk="0" hangingPunct="0">
              <a:lnSpc>
                <a:spcPct val="100000"/>
              </a:lnSpc>
              <a:spcBef>
                <a:spcPct val="0"/>
              </a:spcBef>
              <a:spcAft>
                <a:spcPct val="0"/>
              </a:spcAft>
              <a:buClrTx/>
              <a:buSzTx/>
              <a:buFontTx/>
              <a:buNone/>
              <a:tabLst/>
            </a:pPr>
            <a:r>
              <a:rPr kumimoji="0" lang="ru-RU" altLang="ru-BY"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В параметре </a:t>
            </a:r>
            <a:r>
              <a:rPr kumimoji="0" lang="ru-RU" altLang="ru-BY" sz="1400" b="0" i="1"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format</a:t>
            </a:r>
            <a:r>
              <a:rPr kumimoji="0" lang="ru-RU" altLang="ru-BY"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ru-RU" altLang="ru-BY"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распознаются следующие символы:</a:t>
            </a:r>
            <a:endParaRPr kumimoji="0" lang="ru-RU" altLang="ru-BY"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818174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BA3E9DF5-C096-4917-B096-3B6F9F31BBF0}"/>
              </a:ext>
            </a:extLst>
          </p:cNvPr>
          <p:cNvGraphicFramePr>
            <a:graphicFrameLocks noGrp="1"/>
          </p:cNvGraphicFramePr>
          <p:nvPr>
            <p:extLst>
              <p:ext uri="{D42A27DB-BD31-4B8C-83A1-F6EECF244321}">
                <p14:modId xmlns:p14="http://schemas.microsoft.com/office/powerpoint/2010/main" val="1057437440"/>
              </p:ext>
            </p:extLst>
          </p:nvPr>
        </p:nvGraphicFramePr>
        <p:xfrm>
          <a:off x="295273" y="217488"/>
          <a:ext cx="11601453" cy="2743200"/>
        </p:xfrm>
        <a:graphic>
          <a:graphicData uri="http://schemas.openxmlformats.org/drawingml/2006/table">
            <a:tbl>
              <a:tblPr bandRow="1" bandCol="1">
                <a:tableStyleId>{5C22544A-7EE6-4342-B048-85BDC9FD1C3A}</a:tableStyleId>
              </a:tblPr>
              <a:tblGrid>
                <a:gridCol w="1410327">
                  <a:extLst>
                    <a:ext uri="{9D8B030D-6E8A-4147-A177-3AD203B41FA5}">
                      <a16:colId xmlns:a16="http://schemas.microsoft.com/office/drawing/2014/main" val="4000687374"/>
                    </a:ext>
                  </a:extLst>
                </a:gridCol>
                <a:gridCol w="5962025">
                  <a:extLst>
                    <a:ext uri="{9D8B030D-6E8A-4147-A177-3AD203B41FA5}">
                      <a16:colId xmlns:a16="http://schemas.microsoft.com/office/drawing/2014/main" val="4152251137"/>
                    </a:ext>
                  </a:extLst>
                </a:gridCol>
                <a:gridCol w="4229101">
                  <a:extLst>
                    <a:ext uri="{9D8B030D-6E8A-4147-A177-3AD203B41FA5}">
                      <a16:colId xmlns:a16="http://schemas.microsoft.com/office/drawing/2014/main" val="931583524"/>
                    </a:ext>
                  </a:extLst>
                </a:gridCol>
              </a:tblGrid>
              <a:tr h="75900">
                <a:tc>
                  <a:txBody>
                    <a:bodyPr/>
                    <a:lstStyle/>
                    <a:p>
                      <a:pPr algn="ctr"/>
                      <a:r>
                        <a:rPr lang="ru-RU" sz="1500" dirty="0">
                          <a:effectLst/>
                        </a:rPr>
                        <a:t>t</a:t>
                      </a:r>
                      <a:endParaRPr lang="ru-BY" sz="1500" dirty="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Количество дней в месяце</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От 28 до 31</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2278759061"/>
                  </a:ext>
                </a:extLst>
              </a:tr>
              <a:tr h="75900">
                <a:tc>
                  <a:txBody>
                    <a:bodyPr/>
                    <a:lstStyle/>
                    <a:p>
                      <a:pPr algn="ctr"/>
                      <a:r>
                        <a:rPr lang="ru-RU" sz="1500" dirty="0">
                          <a:effectLst/>
                        </a:rPr>
                        <a:t>T</a:t>
                      </a:r>
                      <a:endParaRPr lang="ru-BY" sz="1500" dirty="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Временная зона на сервере</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Примеры: EST, MDT ...</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3452028715"/>
                  </a:ext>
                </a:extLst>
              </a:tr>
              <a:tr h="227701">
                <a:tc>
                  <a:txBody>
                    <a:bodyPr/>
                    <a:lstStyle/>
                    <a:p>
                      <a:pPr algn="ctr"/>
                      <a:r>
                        <a:rPr lang="ru-RU" sz="1500">
                          <a:effectLst/>
                        </a:rPr>
                        <a:t>U</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dirty="0">
                          <a:effectLst/>
                        </a:rPr>
                        <a:t>Количество секунд, прошедших с начала Эпохи Unix (The Unix </a:t>
                      </a:r>
                      <a:r>
                        <a:rPr lang="ru-RU" sz="1500" dirty="0" err="1">
                          <a:effectLst/>
                        </a:rPr>
                        <a:t>Epoch</a:t>
                      </a:r>
                      <a:r>
                        <a:rPr lang="ru-RU" sz="1500" dirty="0">
                          <a:effectLst/>
                        </a:rPr>
                        <a:t>, 1 января 1970, 00:00:00 GMT)</a:t>
                      </a:r>
                      <a:endParaRPr lang="ru-BY" sz="1500" dirty="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См. также </a:t>
                      </a:r>
                      <a:r>
                        <a:rPr lang="ru-RU" sz="1500" u="none" strike="noStrike">
                          <a:effectLst/>
                          <a:hlinkClick r:id="rId2" action="ppaction://hlinkfile"/>
                        </a:rPr>
                        <a:t>time()</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46643999"/>
                  </a:ext>
                </a:extLst>
              </a:tr>
              <a:tr h="151801">
                <a:tc>
                  <a:txBody>
                    <a:bodyPr/>
                    <a:lstStyle/>
                    <a:p>
                      <a:pPr algn="ctr"/>
                      <a:r>
                        <a:rPr lang="ru-RU" sz="1500">
                          <a:effectLst/>
                        </a:rPr>
                        <a:t>w</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dirty="0">
                          <a:effectLst/>
                        </a:rPr>
                        <a:t>Порядковый номер дня недели</a:t>
                      </a:r>
                      <a:endParaRPr lang="ru-BY" sz="1500" dirty="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От 0 (воскресенье) до 6 (суббота)</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2386075509"/>
                  </a:ext>
                </a:extLst>
              </a:tr>
              <a:tr h="227701">
                <a:tc>
                  <a:txBody>
                    <a:bodyPr/>
                    <a:lstStyle/>
                    <a:p>
                      <a:pPr algn="ctr"/>
                      <a:r>
                        <a:rPr lang="ru-RU" sz="1500">
                          <a:effectLst/>
                        </a:rPr>
                        <a:t>W</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dirty="0">
                          <a:effectLst/>
                        </a:rPr>
                        <a:t>Порядковый номер недели года по ISO-8601, первый день недели - понедельник (добавлено в PHP 4.1.0)</a:t>
                      </a:r>
                      <a:endParaRPr lang="ru-BY" sz="1500" dirty="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dirty="0">
                          <a:effectLst/>
                        </a:rPr>
                        <a:t>Например: 42 (42-я неделя года)</a:t>
                      </a:r>
                      <a:endParaRPr lang="ru-BY" sz="1500" dirty="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3487542455"/>
                  </a:ext>
                </a:extLst>
              </a:tr>
              <a:tr h="75900">
                <a:tc>
                  <a:txBody>
                    <a:bodyPr/>
                    <a:lstStyle/>
                    <a:p>
                      <a:pPr algn="ctr"/>
                      <a:r>
                        <a:rPr lang="ru-RU" sz="1500">
                          <a:effectLst/>
                        </a:rPr>
                        <a:t>Y</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dirty="0">
                          <a:effectLst/>
                        </a:rPr>
                        <a:t>Порядковый номер года, 4 цифры</a:t>
                      </a:r>
                      <a:endParaRPr lang="ru-BY" sz="1500" dirty="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dirty="0">
                          <a:effectLst/>
                        </a:rPr>
                        <a:t>Примеры: 1999, 2003</a:t>
                      </a:r>
                      <a:endParaRPr lang="ru-BY" sz="1500" dirty="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2985901212"/>
                  </a:ext>
                </a:extLst>
              </a:tr>
              <a:tr h="75900">
                <a:tc>
                  <a:txBody>
                    <a:bodyPr/>
                    <a:lstStyle/>
                    <a:p>
                      <a:pPr algn="ctr"/>
                      <a:r>
                        <a:rPr lang="ru-RU" sz="1500">
                          <a:effectLst/>
                        </a:rPr>
                        <a:t>y</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dirty="0">
                          <a:effectLst/>
                        </a:rPr>
                        <a:t>Номер года, 2 цифры</a:t>
                      </a:r>
                      <a:endParaRPr lang="ru-BY" sz="1500" dirty="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dirty="0">
                          <a:effectLst/>
                        </a:rPr>
                        <a:t>Примеры: 99, 03</a:t>
                      </a:r>
                      <a:endParaRPr lang="ru-BY" sz="1500" dirty="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2611008653"/>
                  </a:ext>
                </a:extLst>
              </a:tr>
              <a:tr h="75900">
                <a:tc>
                  <a:txBody>
                    <a:bodyPr/>
                    <a:lstStyle/>
                    <a:p>
                      <a:pPr algn="ctr"/>
                      <a:r>
                        <a:rPr lang="ru-RU" sz="1500">
                          <a:effectLst/>
                        </a:rPr>
                        <a:t>z</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a:effectLst/>
                        </a:rPr>
                        <a:t>Порядковый номер дня в году (нумерация с 0)</a:t>
                      </a:r>
                      <a:endParaRPr lang="ru-BY" sz="150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dirty="0">
                          <a:effectLst/>
                        </a:rPr>
                        <a:t>От 0 до 365</a:t>
                      </a:r>
                      <a:endParaRPr lang="ru-BY" sz="1500" dirty="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2666518211"/>
                  </a:ext>
                </a:extLst>
              </a:tr>
              <a:tr h="227701">
                <a:tc>
                  <a:txBody>
                    <a:bodyPr/>
                    <a:lstStyle/>
                    <a:p>
                      <a:pPr algn="ctr"/>
                      <a:r>
                        <a:rPr lang="ru-RU" sz="1500" dirty="0">
                          <a:effectLst/>
                        </a:rPr>
                        <a:t>Z</a:t>
                      </a:r>
                      <a:endParaRPr lang="ru-BY" sz="1500" dirty="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dirty="0">
                          <a:effectLst/>
                        </a:rPr>
                        <a:t>Смещение временной зоны в секундах. Для временных зон западнее UTC это отрицательное число, восточнее UTC - положительное.</a:t>
                      </a:r>
                      <a:endParaRPr lang="ru-BY" sz="1500" dirty="0">
                        <a:effectLst/>
                        <a:latin typeface="Times New Roman" panose="02020603050405020304" pitchFamily="18" charset="0"/>
                        <a:ea typeface="Times New Roman" panose="02020603050405020304" pitchFamily="18" charset="0"/>
                      </a:endParaRPr>
                    </a:p>
                  </a:txBody>
                  <a:tcPr marL="14758" marR="14758" marT="0" marB="0" anchor="ctr"/>
                </a:tc>
                <a:tc>
                  <a:txBody>
                    <a:bodyPr/>
                    <a:lstStyle/>
                    <a:p>
                      <a:r>
                        <a:rPr lang="ru-RU" sz="1500" dirty="0">
                          <a:effectLst/>
                        </a:rPr>
                        <a:t>От -43200 до 43200</a:t>
                      </a:r>
                      <a:endParaRPr lang="ru-BY" sz="1500" dirty="0">
                        <a:effectLst/>
                        <a:latin typeface="Times New Roman" panose="02020603050405020304" pitchFamily="18" charset="0"/>
                        <a:ea typeface="Times New Roman" panose="02020603050405020304" pitchFamily="18" charset="0"/>
                      </a:endParaRPr>
                    </a:p>
                  </a:txBody>
                  <a:tcPr marL="14758" marR="14758" marT="0" marB="0" anchor="ctr"/>
                </a:tc>
                <a:extLst>
                  <a:ext uri="{0D108BD9-81ED-4DB2-BD59-A6C34878D82A}">
                    <a16:rowId xmlns:a16="http://schemas.microsoft.com/office/drawing/2014/main" val="1718512858"/>
                  </a:ext>
                </a:extLst>
              </a:tr>
            </a:tbl>
          </a:graphicData>
        </a:graphic>
      </p:graphicFrame>
      <p:sp>
        <p:nvSpPr>
          <p:cNvPr id="4" name="TextBox 3">
            <a:extLst>
              <a:ext uri="{FF2B5EF4-FFF2-40B4-BE49-F238E27FC236}">
                <a16:creationId xmlns:a16="http://schemas.microsoft.com/office/drawing/2014/main" id="{CF78E754-62D1-4493-B187-D5039AB86CF5}"/>
              </a:ext>
            </a:extLst>
          </p:cNvPr>
          <p:cNvSpPr txBox="1"/>
          <p:nvPr/>
        </p:nvSpPr>
        <p:spPr>
          <a:xfrm>
            <a:off x="209549" y="3103335"/>
            <a:ext cx="11687177" cy="3046988"/>
          </a:xfrm>
          <a:prstGeom prst="rect">
            <a:avLst/>
          </a:prstGeom>
          <a:noFill/>
        </p:spPr>
        <p:txBody>
          <a:bodyPr wrap="square">
            <a:spAutoFit/>
          </a:bodyPr>
          <a:lstStyle/>
          <a:p>
            <a:pPr indent="449580" algn="just">
              <a:spcBef>
                <a:spcPts val="1200"/>
              </a:spcBef>
            </a:pPr>
            <a:r>
              <a:rPr lang="ru-RU" sz="1800" dirty="0">
                <a:effectLst/>
                <a:latin typeface="Times New Roman" panose="02020603050405020304" pitchFamily="18" charset="0"/>
                <a:ea typeface="Times New Roman" panose="02020603050405020304" pitchFamily="18" charset="0"/>
              </a:rPr>
              <a:t>Иногда может возникнуть необходимость работать с данными, которые уже </a:t>
            </a:r>
            <a:r>
              <a:rPr lang="ru-RU" sz="1800" dirty="0" err="1">
                <a:effectLst/>
                <a:latin typeface="Times New Roman" panose="02020603050405020304" pitchFamily="18" charset="0"/>
                <a:ea typeface="Times New Roman" panose="02020603050405020304" pitchFamily="18" charset="0"/>
              </a:rPr>
              <a:t>наxодятся</a:t>
            </a:r>
            <a:r>
              <a:rPr lang="ru-RU" sz="1800" dirty="0">
                <a:effectLst/>
                <a:latin typeface="Times New Roman" panose="02020603050405020304" pitchFamily="18" charset="0"/>
                <a:ea typeface="Times New Roman" panose="02020603050405020304" pitchFamily="18" charset="0"/>
              </a:rPr>
              <a:t> в некотором формате даты и времени. Функция </a:t>
            </a:r>
            <a:r>
              <a:rPr lang="ru-RU" sz="1800" b="1" dirty="0" err="1">
                <a:effectLst/>
                <a:latin typeface="Times New Roman" panose="02020603050405020304" pitchFamily="18" charset="0"/>
                <a:ea typeface="Times New Roman" panose="02020603050405020304" pitchFamily="18" charset="0"/>
              </a:rPr>
              <a:t>mktime</a:t>
            </a:r>
            <a:r>
              <a:rPr lang="ru-RU" sz="1800" b="1" dirty="0">
                <a:effectLst/>
                <a:latin typeface="Times New Roman" panose="02020603050405020304" pitchFamily="18" charset="0"/>
                <a:ea typeface="Times New Roman" panose="02020603050405020304" pitchFamily="18" charset="0"/>
              </a:rPr>
              <a:t>()</a:t>
            </a:r>
            <a:r>
              <a:rPr lang="ru-RU" sz="1800" dirty="0">
                <a:effectLst/>
                <a:latin typeface="Times New Roman" panose="02020603050405020304" pitchFamily="18" charset="0"/>
                <a:ea typeface="Times New Roman" panose="02020603050405020304" pitchFamily="18" charset="0"/>
              </a:rPr>
              <a:t> может взять значения </a:t>
            </a:r>
            <a:r>
              <a:rPr lang="ru-RU" sz="1800" dirty="0" err="1">
                <a:effectLst/>
                <a:latin typeface="Times New Roman" panose="02020603050405020304" pitchFamily="18" charset="0"/>
                <a:ea typeface="Times New Roman" panose="02020603050405020304" pitchFamily="18" charset="0"/>
              </a:rPr>
              <a:t>отдельныx</a:t>
            </a:r>
            <a:r>
              <a:rPr lang="ru-RU" sz="1800" dirty="0">
                <a:effectLst/>
                <a:latin typeface="Times New Roman" panose="02020603050405020304" pitchFamily="18" charset="0"/>
                <a:ea typeface="Times New Roman" panose="02020603050405020304" pitchFamily="18" charset="0"/>
              </a:rPr>
              <a:t> частей даты и преобразовать </a:t>
            </a:r>
            <a:r>
              <a:rPr lang="ru-RU" sz="1800" dirty="0" err="1">
                <a:effectLst/>
                <a:latin typeface="Times New Roman" panose="02020603050405020304" pitchFamily="18" charset="0"/>
                <a:ea typeface="Times New Roman" panose="02020603050405020304" pitchFamily="18" charset="0"/>
              </a:rPr>
              <a:t>иx</a:t>
            </a:r>
            <a:r>
              <a:rPr lang="ru-RU" sz="1800" dirty="0">
                <a:effectLst/>
                <a:latin typeface="Times New Roman" panose="02020603050405020304" pitchFamily="18" charset="0"/>
                <a:ea typeface="Times New Roman" panose="02020603050405020304" pitchFamily="18" charset="0"/>
              </a:rPr>
              <a:t> в </a:t>
            </a:r>
            <a:r>
              <a:rPr lang="ru-RU" sz="1800" dirty="0" err="1">
                <a:effectLst/>
                <a:latin typeface="Times New Roman" panose="02020603050405020304" pitchFamily="18" charset="0"/>
                <a:ea typeface="Times New Roman" panose="02020603050405020304" pitchFamily="18" charset="0"/>
              </a:rPr>
              <a:t>unixtime</a:t>
            </a:r>
            <a:r>
              <a:rPr lang="ru-RU" sz="1800" dirty="0">
                <a:effectLst/>
                <a:latin typeface="Times New Roman" panose="02020603050405020304" pitchFamily="18" charset="0"/>
                <a:ea typeface="Times New Roman" panose="02020603050405020304" pitchFamily="18" charset="0"/>
              </a:rPr>
              <a:t>. </a:t>
            </a:r>
            <a:endParaRPr lang="ru-BY" sz="1600" dirty="0">
              <a:effectLst/>
              <a:latin typeface="Times New Roman" panose="02020603050405020304" pitchFamily="18" charset="0"/>
              <a:ea typeface="Times New Roman" panose="02020603050405020304" pitchFamily="18" charset="0"/>
            </a:endParaRPr>
          </a:p>
          <a:p>
            <a:pPr algn="just">
              <a:spcBef>
                <a:spcPts val="1200"/>
              </a:spcBef>
              <a:spcAft>
                <a:spcPts val="1200"/>
              </a:spcAft>
            </a:pPr>
            <a:r>
              <a:rPr lang="en-US" sz="1800" i="1" dirty="0">
                <a:solidFill>
                  <a:srgbClr val="000000"/>
                </a:solidFill>
                <a:effectLst/>
                <a:latin typeface="Times New Roman" panose="02020603050405020304" pitchFamily="18" charset="0"/>
                <a:ea typeface="Times New Roman" panose="02020603050405020304" pitchFamily="18" charset="0"/>
              </a:rPr>
              <a:t>int </a:t>
            </a:r>
            <a:r>
              <a:rPr lang="en-US" sz="1800" i="1" dirty="0" err="1">
                <a:solidFill>
                  <a:srgbClr val="000000"/>
                </a:solidFill>
                <a:effectLst/>
                <a:latin typeface="Times New Roman" panose="02020603050405020304" pitchFamily="18" charset="0"/>
                <a:ea typeface="Times New Roman" panose="02020603050405020304" pitchFamily="18" charset="0"/>
              </a:rPr>
              <a:t>mktime</a:t>
            </a:r>
            <a:r>
              <a:rPr lang="en-US" sz="1800" i="1" dirty="0">
                <a:solidFill>
                  <a:srgbClr val="000000"/>
                </a:solidFill>
                <a:effectLst/>
                <a:latin typeface="Times New Roman" panose="02020603050405020304" pitchFamily="18" charset="0"/>
                <a:ea typeface="Times New Roman" panose="02020603050405020304" pitchFamily="18" charset="0"/>
              </a:rPr>
              <a:t> ( [int hour [, int minute [, int second [, int month [, int day [, int year [, int </a:t>
            </a:r>
            <a:r>
              <a:rPr lang="en-US" sz="1800" i="1" dirty="0" err="1">
                <a:solidFill>
                  <a:srgbClr val="000000"/>
                </a:solidFill>
                <a:effectLst/>
                <a:latin typeface="Times New Roman" panose="02020603050405020304" pitchFamily="18" charset="0"/>
                <a:ea typeface="Times New Roman" panose="02020603050405020304" pitchFamily="18" charset="0"/>
              </a:rPr>
              <a:t>is_dst</a:t>
            </a:r>
            <a:r>
              <a:rPr lang="en-US" sz="1800" i="1" dirty="0">
                <a:solidFill>
                  <a:srgbClr val="000000"/>
                </a:solidFill>
                <a:effectLst/>
                <a:latin typeface="Times New Roman" panose="02020603050405020304" pitchFamily="18" charset="0"/>
                <a:ea typeface="Times New Roman" panose="02020603050405020304" pitchFamily="18" charset="0"/>
              </a:rPr>
              <a:t>]]]]]]])</a:t>
            </a:r>
            <a:endParaRPr lang="ru-BY" sz="1600" i="1" dirty="0">
              <a:effectLst/>
              <a:latin typeface="Times New Roman" panose="02020603050405020304" pitchFamily="18" charset="0"/>
              <a:ea typeface="Times New Roman" panose="02020603050405020304" pitchFamily="18" charset="0"/>
            </a:endParaRPr>
          </a:p>
          <a:p>
            <a:pPr indent="449580" algn="just"/>
            <a:r>
              <a:rPr lang="ru-RU" sz="1800" dirty="0">
                <a:effectLst/>
                <a:latin typeface="Times New Roman" panose="02020603050405020304" pitchFamily="18" charset="0"/>
                <a:ea typeface="Times New Roman" panose="02020603050405020304" pitchFamily="18" charset="0"/>
              </a:rPr>
              <a:t>Аргументы могут быть опущены в порядке справа налево. Опущенные аргументы считаются равными соответствующим компонентам локальной даты/времени. </a:t>
            </a:r>
            <a:endParaRPr lang="ru-BY" sz="1600" dirty="0">
              <a:effectLst/>
              <a:latin typeface="Times New Roman" panose="02020603050405020304" pitchFamily="18" charset="0"/>
              <a:ea typeface="Times New Roman" panose="02020603050405020304" pitchFamily="18" charset="0"/>
            </a:endParaRPr>
          </a:p>
          <a:p>
            <a:pPr indent="457200" algn="just"/>
            <a:r>
              <a:rPr lang="ru-RU" sz="1800" dirty="0">
                <a:effectLst/>
                <a:latin typeface="Times New Roman" panose="02020603050405020304" pitchFamily="18" charset="0"/>
                <a:ea typeface="Times New Roman" panose="02020603050405020304" pitchFamily="18" charset="0"/>
              </a:rPr>
              <a:t>Аргумент </a:t>
            </a:r>
            <a:r>
              <a:rPr lang="ru-RU" sz="1800" b="1" dirty="0" err="1">
                <a:effectLst/>
                <a:latin typeface="Times New Roman" panose="02020603050405020304" pitchFamily="18" charset="0"/>
                <a:ea typeface="Times New Roman" panose="02020603050405020304" pitchFamily="18" charset="0"/>
              </a:rPr>
              <a:t>is_dst</a:t>
            </a:r>
            <a:r>
              <a:rPr lang="ru-RU" sz="1800" dirty="0">
                <a:effectLst/>
                <a:latin typeface="Times New Roman" panose="02020603050405020304" pitchFamily="18" charset="0"/>
                <a:ea typeface="Times New Roman" panose="02020603050405020304" pitchFamily="18" charset="0"/>
              </a:rPr>
              <a:t> может быть установлен в 1, если заданной дате соответствует летнее время, 0 в противном случае, или -1 (значение по умолчанию), если неизвестно, действует ли летнее время на заданную дату. В последнем случае PHP пытается определить это самостоятельно. </a:t>
            </a:r>
            <a:endParaRPr lang="ru-BY" sz="1600" dirty="0">
              <a:effectLst/>
              <a:latin typeface="Times New Roman" panose="02020603050405020304" pitchFamily="18" charset="0"/>
              <a:ea typeface="Times New Roman" panose="02020603050405020304" pitchFamily="18" charset="0"/>
            </a:endParaRPr>
          </a:p>
          <a:p>
            <a:pPr algn="just">
              <a:spcBef>
                <a:spcPts val="1200"/>
              </a:spcBef>
              <a:spcAft>
                <a:spcPts val="1200"/>
              </a:spcAft>
            </a:pPr>
            <a:r>
              <a:rPr lang="en-US" sz="1800" i="1" dirty="0">
                <a:solidFill>
                  <a:srgbClr val="000000"/>
                </a:solidFill>
                <a:effectLst/>
                <a:latin typeface="Times New Roman" panose="02020603050405020304" pitchFamily="18" charset="0"/>
                <a:ea typeface="Times New Roman" panose="02020603050405020304" pitchFamily="18" charset="0"/>
              </a:rPr>
              <a:t>array </a:t>
            </a:r>
            <a:r>
              <a:rPr lang="en-US" sz="1800" i="1" dirty="0" err="1">
                <a:solidFill>
                  <a:srgbClr val="000000"/>
                </a:solidFill>
                <a:effectLst/>
                <a:latin typeface="Times New Roman" panose="02020603050405020304" pitchFamily="18" charset="0"/>
                <a:ea typeface="Times New Roman" panose="02020603050405020304" pitchFamily="18" charset="0"/>
              </a:rPr>
              <a:t>getdate</a:t>
            </a:r>
            <a:r>
              <a:rPr lang="ru-RU" sz="1800" i="1"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int timestamp</a:t>
            </a:r>
            <a:r>
              <a:rPr lang="ru-RU" sz="1800" i="1" dirty="0">
                <a:solidFill>
                  <a:srgbClr val="000000"/>
                </a:solidFill>
                <a:effectLst/>
                <a:latin typeface="Times New Roman" panose="02020603050405020304" pitchFamily="18" charset="0"/>
                <a:ea typeface="Times New Roman" panose="02020603050405020304" pitchFamily="18" charset="0"/>
              </a:rPr>
              <a:t>])</a:t>
            </a:r>
            <a:endParaRPr lang="ru-BY" sz="1600" i="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0776256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854CF7B5-13FD-4E4E-B6E7-935E1E53E43D}"/>
              </a:ext>
            </a:extLst>
          </p:cNvPr>
          <p:cNvGraphicFramePr>
            <a:graphicFrameLocks noGrp="1"/>
          </p:cNvGraphicFramePr>
          <p:nvPr>
            <p:extLst>
              <p:ext uri="{D42A27DB-BD31-4B8C-83A1-F6EECF244321}">
                <p14:modId xmlns:p14="http://schemas.microsoft.com/office/powerpoint/2010/main" val="3197489188"/>
              </p:ext>
            </p:extLst>
          </p:nvPr>
        </p:nvGraphicFramePr>
        <p:xfrm>
          <a:off x="311150" y="954405"/>
          <a:ext cx="11480800" cy="3413760"/>
        </p:xfrm>
        <a:graphic>
          <a:graphicData uri="http://schemas.openxmlformats.org/drawingml/2006/table">
            <a:tbl>
              <a:tblPr bandRow="1" bandCol="1">
                <a:tableStyleId>{5C22544A-7EE6-4342-B048-85BDC9FD1C3A}</a:tableStyleId>
              </a:tblPr>
              <a:tblGrid>
                <a:gridCol w="1460866">
                  <a:extLst>
                    <a:ext uri="{9D8B030D-6E8A-4147-A177-3AD203B41FA5}">
                      <a16:colId xmlns:a16="http://schemas.microsoft.com/office/drawing/2014/main" val="1532711649"/>
                    </a:ext>
                  </a:extLst>
                </a:gridCol>
                <a:gridCol w="6111908">
                  <a:extLst>
                    <a:ext uri="{9D8B030D-6E8A-4147-A177-3AD203B41FA5}">
                      <a16:colId xmlns:a16="http://schemas.microsoft.com/office/drawing/2014/main" val="3538502960"/>
                    </a:ext>
                  </a:extLst>
                </a:gridCol>
                <a:gridCol w="3908026">
                  <a:extLst>
                    <a:ext uri="{9D8B030D-6E8A-4147-A177-3AD203B41FA5}">
                      <a16:colId xmlns:a16="http://schemas.microsoft.com/office/drawing/2014/main" val="2964004034"/>
                    </a:ext>
                  </a:extLst>
                </a:gridCol>
              </a:tblGrid>
              <a:tr h="0">
                <a:tc>
                  <a:txBody>
                    <a:bodyPr/>
                    <a:lstStyle/>
                    <a:p>
                      <a:pPr algn="ctr"/>
                      <a:r>
                        <a:rPr lang="ru-RU" sz="1600">
                          <a:effectLst/>
                        </a:rPr>
                        <a:t>Индекс</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tc>
                  <a:txBody>
                    <a:bodyPr/>
                    <a:lstStyle/>
                    <a:p>
                      <a:pPr algn="ctr"/>
                      <a:r>
                        <a:rPr lang="ru-RU" sz="1600">
                          <a:effectLst/>
                        </a:rPr>
                        <a:t>Описание</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tc>
                  <a:txBody>
                    <a:bodyPr/>
                    <a:lstStyle/>
                    <a:p>
                      <a:pPr algn="ctr"/>
                      <a:r>
                        <a:rPr lang="ru-RU" sz="1600">
                          <a:effectLst/>
                        </a:rPr>
                        <a:t>Пример значения</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extLst>
                  <a:ext uri="{0D108BD9-81ED-4DB2-BD59-A6C34878D82A}">
                    <a16:rowId xmlns:a16="http://schemas.microsoft.com/office/drawing/2014/main" val="3068252483"/>
                  </a:ext>
                </a:extLst>
              </a:tr>
              <a:tr h="0">
                <a:tc>
                  <a:txBody>
                    <a:bodyPr/>
                    <a:lstStyle/>
                    <a:p>
                      <a:pPr algn="ctr"/>
                      <a:r>
                        <a:rPr lang="ru-RU" sz="1600">
                          <a:effectLst/>
                        </a:rPr>
                        <a:t>"seconds"</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tc>
                  <a:txBody>
                    <a:bodyPr/>
                    <a:lstStyle/>
                    <a:p>
                      <a:r>
                        <a:rPr lang="ru-RU" sz="1600">
                          <a:effectLst/>
                        </a:rPr>
                        <a:t>Секунды</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tc>
                  <a:txBody>
                    <a:bodyPr/>
                    <a:lstStyle/>
                    <a:p>
                      <a:r>
                        <a:rPr lang="ru-RU" sz="1600">
                          <a:effectLst/>
                        </a:rPr>
                        <a:t>От 0 до 59</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extLst>
                  <a:ext uri="{0D108BD9-81ED-4DB2-BD59-A6C34878D82A}">
                    <a16:rowId xmlns:a16="http://schemas.microsoft.com/office/drawing/2014/main" val="2473940392"/>
                  </a:ext>
                </a:extLst>
              </a:tr>
              <a:tr h="0">
                <a:tc>
                  <a:txBody>
                    <a:bodyPr/>
                    <a:lstStyle/>
                    <a:p>
                      <a:pPr algn="ctr"/>
                      <a:r>
                        <a:rPr lang="ru-RU" sz="1600">
                          <a:effectLst/>
                        </a:rPr>
                        <a:t>"minutes"</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tc>
                  <a:txBody>
                    <a:bodyPr/>
                    <a:lstStyle/>
                    <a:p>
                      <a:r>
                        <a:rPr lang="ru-RU" sz="1600">
                          <a:effectLst/>
                        </a:rPr>
                        <a:t>Минуты</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tc>
                  <a:txBody>
                    <a:bodyPr/>
                    <a:lstStyle/>
                    <a:p>
                      <a:r>
                        <a:rPr lang="ru-RU" sz="1600">
                          <a:effectLst/>
                        </a:rPr>
                        <a:t>От 0 до 59</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extLst>
                  <a:ext uri="{0D108BD9-81ED-4DB2-BD59-A6C34878D82A}">
                    <a16:rowId xmlns:a16="http://schemas.microsoft.com/office/drawing/2014/main" val="2763827730"/>
                  </a:ext>
                </a:extLst>
              </a:tr>
              <a:tr h="0">
                <a:tc>
                  <a:txBody>
                    <a:bodyPr/>
                    <a:lstStyle/>
                    <a:p>
                      <a:pPr algn="ctr"/>
                      <a:r>
                        <a:rPr lang="ru-RU" sz="1600">
                          <a:effectLst/>
                        </a:rPr>
                        <a:t>"hours"</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tc>
                  <a:txBody>
                    <a:bodyPr/>
                    <a:lstStyle/>
                    <a:p>
                      <a:r>
                        <a:rPr lang="ru-RU" sz="1600">
                          <a:effectLst/>
                        </a:rPr>
                        <a:t>Часы</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tc>
                  <a:txBody>
                    <a:bodyPr/>
                    <a:lstStyle/>
                    <a:p>
                      <a:r>
                        <a:rPr lang="ru-RU" sz="1600">
                          <a:effectLst/>
                        </a:rPr>
                        <a:t>От 0 до 23</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extLst>
                  <a:ext uri="{0D108BD9-81ED-4DB2-BD59-A6C34878D82A}">
                    <a16:rowId xmlns:a16="http://schemas.microsoft.com/office/drawing/2014/main" val="428164879"/>
                  </a:ext>
                </a:extLst>
              </a:tr>
              <a:tr h="0">
                <a:tc>
                  <a:txBody>
                    <a:bodyPr/>
                    <a:lstStyle/>
                    <a:p>
                      <a:pPr algn="ctr"/>
                      <a:r>
                        <a:rPr lang="ru-RU" sz="1600">
                          <a:effectLst/>
                        </a:rPr>
                        <a:t>"mday"</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tc>
                  <a:txBody>
                    <a:bodyPr/>
                    <a:lstStyle/>
                    <a:p>
                      <a:r>
                        <a:rPr lang="ru-RU" sz="1600">
                          <a:effectLst/>
                        </a:rPr>
                        <a:t>Порядковый номер дня месяца</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tc>
                  <a:txBody>
                    <a:bodyPr/>
                    <a:lstStyle/>
                    <a:p>
                      <a:r>
                        <a:rPr lang="ru-RU" sz="1600">
                          <a:effectLst/>
                        </a:rPr>
                        <a:t>От 1 до 31</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extLst>
                  <a:ext uri="{0D108BD9-81ED-4DB2-BD59-A6C34878D82A}">
                    <a16:rowId xmlns:a16="http://schemas.microsoft.com/office/drawing/2014/main" val="2800680097"/>
                  </a:ext>
                </a:extLst>
              </a:tr>
              <a:tr h="0">
                <a:tc>
                  <a:txBody>
                    <a:bodyPr/>
                    <a:lstStyle/>
                    <a:p>
                      <a:pPr algn="ctr"/>
                      <a:r>
                        <a:rPr lang="ru-RU" sz="1600">
                          <a:effectLst/>
                        </a:rPr>
                        <a:t>"wday"</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tc>
                  <a:txBody>
                    <a:bodyPr/>
                    <a:lstStyle/>
                    <a:p>
                      <a:r>
                        <a:rPr lang="ru-RU" sz="1600">
                          <a:effectLst/>
                        </a:rPr>
                        <a:t>Порядковый номер дня </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tc>
                  <a:txBody>
                    <a:bodyPr/>
                    <a:lstStyle/>
                    <a:p>
                      <a:r>
                        <a:rPr lang="ru-RU" sz="1600">
                          <a:effectLst/>
                        </a:rPr>
                        <a:t>От 0 (воскресенье) до 6 (суббота)</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extLst>
                  <a:ext uri="{0D108BD9-81ED-4DB2-BD59-A6C34878D82A}">
                    <a16:rowId xmlns:a16="http://schemas.microsoft.com/office/drawing/2014/main" val="1615792881"/>
                  </a:ext>
                </a:extLst>
              </a:tr>
              <a:tr h="0">
                <a:tc>
                  <a:txBody>
                    <a:bodyPr/>
                    <a:lstStyle/>
                    <a:p>
                      <a:pPr algn="ctr"/>
                      <a:r>
                        <a:rPr lang="ru-RU" sz="1600">
                          <a:effectLst/>
                        </a:rPr>
                        <a:t>"mon"</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tc>
                  <a:txBody>
                    <a:bodyPr/>
                    <a:lstStyle/>
                    <a:p>
                      <a:r>
                        <a:rPr lang="ru-RU" sz="1600">
                          <a:effectLst/>
                        </a:rPr>
                        <a:t>Порядковый номер месяца</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tc>
                  <a:txBody>
                    <a:bodyPr/>
                    <a:lstStyle/>
                    <a:p>
                      <a:r>
                        <a:rPr lang="ru-RU" sz="1600">
                          <a:effectLst/>
                        </a:rPr>
                        <a:t>От 1 до 12</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extLst>
                  <a:ext uri="{0D108BD9-81ED-4DB2-BD59-A6C34878D82A}">
                    <a16:rowId xmlns:a16="http://schemas.microsoft.com/office/drawing/2014/main" val="3225036220"/>
                  </a:ext>
                </a:extLst>
              </a:tr>
              <a:tr h="0">
                <a:tc>
                  <a:txBody>
                    <a:bodyPr/>
                    <a:lstStyle/>
                    <a:p>
                      <a:pPr algn="ctr"/>
                      <a:r>
                        <a:rPr lang="ru-RU" sz="1600">
                          <a:effectLst/>
                        </a:rPr>
                        <a:t>"year"</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tc>
                  <a:txBody>
                    <a:bodyPr/>
                    <a:lstStyle/>
                    <a:p>
                      <a:r>
                        <a:rPr lang="ru-RU" sz="1600">
                          <a:effectLst/>
                        </a:rPr>
                        <a:t>Порядковый номер года, 4 цифры</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tc>
                  <a:txBody>
                    <a:bodyPr/>
                    <a:lstStyle/>
                    <a:p>
                      <a:r>
                        <a:rPr lang="ru-RU" sz="1600">
                          <a:effectLst/>
                        </a:rPr>
                        <a:t>Примеры: 1999, 2003</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extLst>
                  <a:ext uri="{0D108BD9-81ED-4DB2-BD59-A6C34878D82A}">
                    <a16:rowId xmlns:a16="http://schemas.microsoft.com/office/drawing/2014/main" val="113762310"/>
                  </a:ext>
                </a:extLst>
              </a:tr>
              <a:tr h="0">
                <a:tc>
                  <a:txBody>
                    <a:bodyPr/>
                    <a:lstStyle/>
                    <a:p>
                      <a:pPr algn="ctr"/>
                      <a:r>
                        <a:rPr lang="ru-RU" sz="1600">
                          <a:effectLst/>
                        </a:rPr>
                        <a:t>"yday"</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tc>
                  <a:txBody>
                    <a:bodyPr/>
                    <a:lstStyle/>
                    <a:p>
                      <a:r>
                        <a:rPr lang="ru-RU" sz="1600">
                          <a:effectLst/>
                        </a:rPr>
                        <a:t>Порядковый номер дня в году (нумерация с 0)</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tc>
                  <a:txBody>
                    <a:bodyPr/>
                    <a:lstStyle/>
                    <a:p>
                      <a:r>
                        <a:rPr lang="ru-RU" sz="1600">
                          <a:effectLst/>
                        </a:rPr>
                        <a:t>От 0 до 365</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extLst>
                  <a:ext uri="{0D108BD9-81ED-4DB2-BD59-A6C34878D82A}">
                    <a16:rowId xmlns:a16="http://schemas.microsoft.com/office/drawing/2014/main" val="3346341145"/>
                  </a:ext>
                </a:extLst>
              </a:tr>
              <a:tr h="0">
                <a:tc>
                  <a:txBody>
                    <a:bodyPr/>
                    <a:lstStyle/>
                    <a:p>
                      <a:pPr algn="ctr"/>
                      <a:r>
                        <a:rPr lang="ru-RU" sz="1600">
                          <a:effectLst/>
                        </a:rPr>
                        <a:t>"weekday"</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tc>
                  <a:txBody>
                    <a:bodyPr/>
                    <a:lstStyle/>
                    <a:p>
                      <a:r>
                        <a:rPr lang="ru-RU" sz="1600">
                          <a:effectLst/>
                        </a:rPr>
                        <a:t>Полное наименование дня недели</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tc>
                  <a:txBody>
                    <a:bodyPr/>
                    <a:lstStyle/>
                    <a:p>
                      <a:r>
                        <a:rPr lang="ru-RU" sz="1600">
                          <a:effectLst/>
                        </a:rPr>
                        <a:t>От Sunday до Saturday</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extLst>
                  <a:ext uri="{0D108BD9-81ED-4DB2-BD59-A6C34878D82A}">
                    <a16:rowId xmlns:a16="http://schemas.microsoft.com/office/drawing/2014/main" val="3679231633"/>
                  </a:ext>
                </a:extLst>
              </a:tr>
              <a:tr h="0">
                <a:tc>
                  <a:txBody>
                    <a:bodyPr/>
                    <a:lstStyle/>
                    <a:p>
                      <a:pPr algn="just">
                        <a:spcBef>
                          <a:spcPts val="1200"/>
                        </a:spcBef>
                        <a:spcAft>
                          <a:spcPts val="1200"/>
                        </a:spcAft>
                      </a:pPr>
                      <a:r>
                        <a:rPr lang="en-US" sz="1600">
                          <a:effectLst/>
                        </a:rPr>
                        <a:t>"month"</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tc>
                  <a:txBody>
                    <a:bodyPr/>
                    <a:lstStyle/>
                    <a:p>
                      <a:pPr algn="just">
                        <a:spcBef>
                          <a:spcPts val="1200"/>
                        </a:spcBef>
                        <a:spcAft>
                          <a:spcPts val="1200"/>
                        </a:spcAft>
                      </a:pPr>
                      <a:r>
                        <a:rPr lang="ru-RU" sz="1600">
                          <a:effectLst/>
                        </a:rPr>
                        <a:t>Полное наименование месяца, например </a:t>
                      </a:r>
                      <a:r>
                        <a:rPr lang="en-US" sz="1600">
                          <a:effectLst/>
                        </a:rPr>
                        <a:t>January</a:t>
                      </a:r>
                      <a:r>
                        <a:rPr lang="ru-RU" sz="1600">
                          <a:effectLst/>
                        </a:rPr>
                        <a:t> или </a:t>
                      </a:r>
                      <a:r>
                        <a:rPr lang="en-US" sz="1600">
                          <a:effectLst/>
                        </a:rPr>
                        <a:t>March</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tc>
                  <a:txBody>
                    <a:bodyPr/>
                    <a:lstStyle/>
                    <a:p>
                      <a:pPr algn="just">
                        <a:spcBef>
                          <a:spcPts val="1200"/>
                        </a:spcBef>
                        <a:spcAft>
                          <a:spcPts val="1200"/>
                        </a:spcAft>
                      </a:pPr>
                      <a:r>
                        <a:rPr lang="en-US" sz="1600">
                          <a:effectLst/>
                        </a:rPr>
                        <a:t>от January до December</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extLst>
                  <a:ext uri="{0D108BD9-81ED-4DB2-BD59-A6C34878D82A}">
                    <a16:rowId xmlns:a16="http://schemas.microsoft.com/office/drawing/2014/main" val="908864917"/>
                  </a:ext>
                </a:extLst>
              </a:tr>
              <a:tr h="0">
                <a:tc>
                  <a:txBody>
                    <a:bodyPr/>
                    <a:lstStyle/>
                    <a:p>
                      <a:pPr algn="ctr"/>
                      <a:r>
                        <a:rPr lang="ru-RU" sz="1600">
                          <a:effectLst/>
                        </a:rPr>
                        <a:t>0</a:t>
                      </a:r>
                      <a:endParaRPr lang="ru-BY" sz="1600">
                        <a:effectLst/>
                        <a:latin typeface="Times New Roman" panose="02020603050405020304" pitchFamily="18" charset="0"/>
                        <a:ea typeface="Times New Roman" panose="02020603050405020304" pitchFamily="18" charset="0"/>
                      </a:endParaRPr>
                    </a:p>
                  </a:txBody>
                  <a:tcPr marL="53975" marR="53975" marT="0" marB="0" anchor="ctr"/>
                </a:tc>
                <a:tc>
                  <a:txBody>
                    <a:bodyPr/>
                    <a:lstStyle/>
                    <a:p>
                      <a:r>
                        <a:rPr lang="ru-RU" sz="1600" dirty="0" err="1">
                          <a:effectLst/>
                        </a:rPr>
                        <a:t>Колическтво</a:t>
                      </a:r>
                      <a:r>
                        <a:rPr lang="ru-RU" sz="1600" dirty="0">
                          <a:effectLst/>
                        </a:rPr>
                        <a:t> секунд, прошедших с начала Эпохи Unix (The Unix </a:t>
                      </a:r>
                      <a:r>
                        <a:rPr lang="ru-RU" sz="1600" dirty="0" err="1">
                          <a:effectLst/>
                        </a:rPr>
                        <a:t>Epoch</a:t>
                      </a:r>
                      <a:r>
                        <a:rPr lang="ru-RU" sz="1600" dirty="0">
                          <a:effectLst/>
                        </a:rPr>
                        <a:t>), подобно значению, возвращаемому функцией </a:t>
                      </a:r>
                      <a:r>
                        <a:rPr lang="ru-RU" sz="1600" dirty="0" err="1">
                          <a:effectLst/>
                        </a:rPr>
                        <a:t>time</a:t>
                      </a:r>
                      <a:r>
                        <a:rPr lang="ru-RU" sz="1600" dirty="0">
                          <a:effectLst/>
                        </a:rPr>
                        <a:t>() и используемому функцией </a:t>
                      </a:r>
                      <a:r>
                        <a:rPr lang="ru-RU" sz="1600" dirty="0" err="1">
                          <a:effectLst/>
                        </a:rPr>
                        <a:t>date</a:t>
                      </a:r>
                      <a:r>
                        <a:rPr lang="ru-RU" sz="1600" dirty="0">
                          <a:effectLst/>
                        </a:rPr>
                        <a:t>().</a:t>
                      </a:r>
                      <a:endParaRPr lang="ru-BY" sz="1600" dirty="0">
                        <a:effectLst/>
                        <a:latin typeface="Times New Roman" panose="02020603050405020304" pitchFamily="18" charset="0"/>
                        <a:ea typeface="Times New Roman" panose="02020603050405020304" pitchFamily="18" charset="0"/>
                      </a:endParaRPr>
                    </a:p>
                  </a:txBody>
                  <a:tcPr marL="53975" marR="53975" marT="0" marB="0" anchor="ctr"/>
                </a:tc>
                <a:tc>
                  <a:txBody>
                    <a:bodyPr/>
                    <a:lstStyle/>
                    <a:p>
                      <a:r>
                        <a:rPr lang="ru-RU" sz="1600" dirty="0" err="1">
                          <a:effectLst/>
                        </a:rPr>
                        <a:t>Платформо</a:t>
                      </a:r>
                      <a:r>
                        <a:rPr lang="ru-RU" sz="1600" dirty="0">
                          <a:effectLst/>
                        </a:rPr>
                        <a:t>-зависимое, в большинстве случаев от -2147483648 до 2147483647. </a:t>
                      </a:r>
                      <a:endParaRPr lang="ru-BY" sz="1600" dirty="0">
                        <a:effectLst/>
                        <a:latin typeface="Times New Roman" panose="02020603050405020304" pitchFamily="18" charset="0"/>
                        <a:ea typeface="Times New Roman" panose="02020603050405020304" pitchFamily="18" charset="0"/>
                      </a:endParaRPr>
                    </a:p>
                  </a:txBody>
                  <a:tcPr marL="53975" marR="53975" marT="0" marB="0" anchor="ctr"/>
                </a:tc>
                <a:extLst>
                  <a:ext uri="{0D108BD9-81ED-4DB2-BD59-A6C34878D82A}">
                    <a16:rowId xmlns:a16="http://schemas.microsoft.com/office/drawing/2014/main" val="4212551837"/>
                  </a:ext>
                </a:extLst>
              </a:tr>
            </a:tbl>
          </a:graphicData>
        </a:graphic>
      </p:graphicFrame>
      <p:sp>
        <p:nvSpPr>
          <p:cNvPr id="3" name="Rectangle 1">
            <a:extLst>
              <a:ext uri="{FF2B5EF4-FFF2-40B4-BE49-F238E27FC236}">
                <a16:creationId xmlns:a16="http://schemas.microsoft.com/office/drawing/2014/main" id="{2AD944FF-A903-459D-9D02-EC9DDC49415A}"/>
              </a:ext>
            </a:extLst>
          </p:cNvPr>
          <p:cNvSpPr>
            <a:spLocks noChangeArrowheads="1"/>
          </p:cNvSpPr>
          <p:nvPr/>
        </p:nvSpPr>
        <p:spPr bwMode="auto">
          <a:xfrm>
            <a:off x="176212" y="323165"/>
            <a:ext cx="118395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ru-RU" altLang="ru-BY"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Эта функция возвращает ассоциативный массив, содержащий информацию о дате, представленной меткой времени </a:t>
            </a:r>
            <a:r>
              <a:rPr kumimoji="0" lang="ru-RU" altLang="ru-BY" sz="14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timestamp</a:t>
            </a:r>
            <a:r>
              <a:rPr kumimoji="0" lang="ru-RU" altLang="ru-BY"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или текущем системном времени, если </a:t>
            </a:r>
            <a:r>
              <a:rPr kumimoji="0" lang="ru-RU" altLang="ru-BY" sz="14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timestamp</a:t>
            </a:r>
            <a:r>
              <a:rPr kumimoji="0" lang="ru-RU" altLang="ru-BY"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не передан. Массив содержит следующие элементы:</a:t>
            </a:r>
            <a:endParaRPr kumimoji="0" lang="ru-RU" altLang="ru-BY"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6C153391-F75A-45AC-BECC-FDE66CB68E25}"/>
              </a:ext>
            </a:extLst>
          </p:cNvPr>
          <p:cNvSpPr txBox="1"/>
          <p:nvPr/>
        </p:nvSpPr>
        <p:spPr>
          <a:xfrm>
            <a:off x="504825" y="4590961"/>
            <a:ext cx="3286125" cy="1200329"/>
          </a:xfrm>
          <a:prstGeom prst="rect">
            <a:avLst/>
          </a:prstGeom>
          <a:noFill/>
        </p:spPr>
        <p:txBody>
          <a:bodyPr wrap="square">
            <a:spAutoFit/>
          </a:bodyPr>
          <a:lstStyle/>
          <a:p>
            <a:pPr algn="just">
              <a:spcBef>
                <a:spcPts val="1200"/>
              </a:spcBef>
            </a:pPr>
            <a:r>
              <a:rPr lang="en-US" sz="1800" i="1" dirty="0">
                <a:solidFill>
                  <a:srgbClr val="000000"/>
                </a:solidFill>
                <a:effectLst/>
                <a:latin typeface="Times New Roman" panose="02020603050405020304" pitchFamily="18" charset="0"/>
                <a:ea typeface="Times New Roman" panose="02020603050405020304" pitchFamily="18" charset="0"/>
              </a:rPr>
              <a:t>&lt;?php</a:t>
            </a:r>
            <a:endParaRPr lang="ru-BY" sz="1600" i="1" dirty="0">
              <a:effectLst/>
              <a:latin typeface="Times New Roman" panose="02020603050405020304" pitchFamily="18" charset="0"/>
              <a:ea typeface="Times New Roman" panose="02020603050405020304" pitchFamily="18" charset="0"/>
            </a:endParaRPr>
          </a:p>
          <a:p>
            <a:pPr algn="just"/>
            <a:r>
              <a:rPr lang="en-US" sz="1800" i="1" dirty="0">
                <a:solidFill>
                  <a:srgbClr val="000000"/>
                </a:solidFill>
                <a:effectLst/>
                <a:latin typeface="Times New Roman" panose="02020603050405020304" pitchFamily="18" charset="0"/>
                <a:ea typeface="Times New Roman" panose="02020603050405020304" pitchFamily="18" charset="0"/>
              </a:rPr>
              <a:t> $today = </a:t>
            </a:r>
            <a:r>
              <a:rPr lang="en-US" sz="1800" i="1" dirty="0" err="1">
                <a:solidFill>
                  <a:srgbClr val="000000"/>
                </a:solidFill>
                <a:effectLst/>
                <a:latin typeface="Times New Roman" panose="02020603050405020304" pitchFamily="18" charset="0"/>
                <a:ea typeface="Times New Roman" panose="02020603050405020304" pitchFamily="18" charset="0"/>
              </a:rPr>
              <a:t>getdate</a:t>
            </a:r>
            <a:r>
              <a:rPr lang="en-US" sz="1800" i="1" dirty="0">
                <a:solidFill>
                  <a:srgbClr val="000000"/>
                </a:solidFill>
                <a:effectLst/>
                <a:latin typeface="Times New Roman" panose="02020603050405020304" pitchFamily="18" charset="0"/>
                <a:ea typeface="Times New Roman" panose="02020603050405020304" pitchFamily="18" charset="0"/>
              </a:rPr>
              <a:t>(); </a:t>
            </a:r>
            <a:endParaRPr lang="ru-BY" sz="1600" i="1" dirty="0">
              <a:effectLst/>
              <a:latin typeface="Times New Roman" panose="02020603050405020304" pitchFamily="18" charset="0"/>
              <a:ea typeface="Times New Roman" panose="02020603050405020304" pitchFamily="18" charset="0"/>
            </a:endParaRPr>
          </a:p>
          <a:p>
            <a:pPr algn="just"/>
            <a:r>
              <a:rPr lang="en-US" sz="1800" i="1" dirty="0">
                <a:solidFill>
                  <a:srgbClr val="000000"/>
                </a:solidFill>
                <a:effectLst/>
                <a:latin typeface="Times New Roman" panose="02020603050405020304" pitchFamily="18" charset="0"/>
                <a:ea typeface="Times New Roman" panose="02020603050405020304" pitchFamily="18" charset="0"/>
              </a:rPr>
              <a:t> </a:t>
            </a:r>
            <a:r>
              <a:rPr lang="en-US" sz="1800" i="1" dirty="0" err="1">
                <a:solidFill>
                  <a:srgbClr val="000000"/>
                </a:solidFill>
                <a:effectLst/>
                <a:latin typeface="Times New Roman" panose="02020603050405020304" pitchFamily="18" charset="0"/>
                <a:ea typeface="Times New Roman" panose="02020603050405020304" pitchFamily="18" charset="0"/>
              </a:rPr>
              <a:t>print_r</a:t>
            </a:r>
            <a:r>
              <a:rPr lang="en-US" sz="1800" i="1" dirty="0">
                <a:solidFill>
                  <a:srgbClr val="000000"/>
                </a:solidFill>
                <a:effectLst/>
                <a:latin typeface="Times New Roman" panose="02020603050405020304" pitchFamily="18" charset="0"/>
                <a:ea typeface="Times New Roman" panose="02020603050405020304" pitchFamily="18" charset="0"/>
              </a:rPr>
              <a:t>($today);</a:t>
            </a:r>
            <a:endParaRPr lang="ru-BY" sz="1600" i="1" dirty="0">
              <a:effectLst/>
              <a:latin typeface="Times New Roman" panose="02020603050405020304" pitchFamily="18" charset="0"/>
              <a:ea typeface="Times New Roman" panose="02020603050405020304" pitchFamily="18" charset="0"/>
            </a:endParaRPr>
          </a:p>
          <a:p>
            <a:pPr algn="just"/>
            <a:r>
              <a:rPr lang="ru-RU" sz="1800" i="1" dirty="0">
                <a:solidFill>
                  <a:srgbClr val="000000"/>
                </a:solidFill>
                <a:effectLst/>
                <a:latin typeface="Times New Roman" panose="02020603050405020304" pitchFamily="18" charset="0"/>
                <a:ea typeface="Times New Roman" panose="02020603050405020304" pitchFamily="18" charset="0"/>
              </a:rPr>
              <a:t>?&gt;</a:t>
            </a:r>
            <a:endParaRPr lang="ru-BY" sz="1600" i="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2032820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6A353608-42DA-412F-ADA9-D7E4E4960110}"/>
              </a:ext>
            </a:extLst>
          </p:cNvPr>
          <p:cNvSpPr/>
          <p:nvPr/>
        </p:nvSpPr>
        <p:spPr>
          <a:xfrm>
            <a:off x="129396" y="116231"/>
            <a:ext cx="11714671" cy="1122871"/>
          </a:xfrm>
          <a:prstGeom prst="rect">
            <a:avLst/>
          </a:prstGeom>
        </p:spPr>
        <p:txBody>
          <a:bodyPr wrap="square">
            <a:spAutoFit/>
          </a:bodyPr>
          <a:lstStyle/>
          <a:p>
            <a:pPr lvl="0" algn="just">
              <a:lnSpc>
                <a:spcPct val="107000"/>
              </a:lnSpc>
              <a:spcAft>
                <a:spcPts val="800"/>
              </a:spcAft>
            </a:pPr>
            <a:r>
              <a:rPr lang="ru-RU" sz="3200" b="1" i="1" dirty="0">
                <a:solidFill>
                  <a:srgbClr val="FF0000"/>
                </a:solidFill>
                <a:latin typeface="+mj-lt"/>
                <a:ea typeface="Calibri" panose="020F0502020204030204" pitchFamily="34" charset="0"/>
                <a:cs typeface="Times New Roman" panose="02020603050405020304" pitchFamily="18" charset="0"/>
              </a:rPr>
              <a:t>61.	Описать создание функций, определяемых пользователем в языке PHP. </a:t>
            </a:r>
          </a:p>
        </p:txBody>
      </p:sp>
    </p:spTree>
    <p:extLst>
      <p:ext uri="{BB962C8B-B14F-4D97-AF65-F5344CB8AC3E}">
        <p14:creationId xmlns:p14="http://schemas.microsoft.com/office/powerpoint/2010/main" val="11311961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266504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B3C449FA-CA66-4846-9C72-68C948127FF1}"/>
              </a:ext>
            </a:extLst>
          </p:cNvPr>
          <p:cNvSpPr/>
          <p:nvPr/>
        </p:nvSpPr>
        <p:spPr>
          <a:xfrm>
            <a:off x="129396" y="116231"/>
            <a:ext cx="11714671" cy="1122871"/>
          </a:xfrm>
          <a:prstGeom prst="rect">
            <a:avLst/>
          </a:prstGeom>
        </p:spPr>
        <p:txBody>
          <a:bodyPr wrap="square">
            <a:spAutoFit/>
          </a:bodyPr>
          <a:lstStyle/>
          <a:p>
            <a:pPr lvl="0" algn="just">
              <a:lnSpc>
                <a:spcPct val="107000"/>
              </a:lnSpc>
              <a:spcAft>
                <a:spcPts val="800"/>
              </a:spcAft>
            </a:pPr>
            <a:r>
              <a:rPr lang="ru-RU" sz="3200" b="1" i="1" dirty="0">
                <a:solidFill>
                  <a:srgbClr val="FF0000"/>
                </a:solidFill>
                <a:latin typeface="+mj-lt"/>
                <a:ea typeface="Calibri" panose="020F0502020204030204" pitchFamily="34" charset="0"/>
                <a:cs typeface="Times New Roman" panose="02020603050405020304" pitchFamily="18" charset="0"/>
              </a:rPr>
              <a:t>62.	Написать и прокомментировать синтаксис функций, определяемых пользователем.</a:t>
            </a:r>
          </a:p>
        </p:txBody>
      </p:sp>
    </p:spTree>
    <p:extLst>
      <p:ext uri="{BB962C8B-B14F-4D97-AF65-F5344CB8AC3E}">
        <p14:creationId xmlns:p14="http://schemas.microsoft.com/office/powerpoint/2010/main" val="61797483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6795E09-B447-4234-91B8-7A08F699D619}"/>
              </a:ext>
            </a:extLst>
          </p:cNvPr>
          <p:cNvSpPr/>
          <p:nvPr/>
        </p:nvSpPr>
        <p:spPr>
          <a:xfrm>
            <a:off x="129396" y="116231"/>
            <a:ext cx="11714671" cy="595932"/>
          </a:xfrm>
          <a:prstGeom prst="rect">
            <a:avLst/>
          </a:prstGeom>
        </p:spPr>
        <p:txBody>
          <a:bodyPr wrap="square">
            <a:spAutoFit/>
          </a:bodyPr>
          <a:lstStyle/>
          <a:p>
            <a:pPr lvl="0" algn="just">
              <a:lnSpc>
                <a:spcPct val="107000"/>
              </a:lnSpc>
              <a:spcAft>
                <a:spcPts val="800"/>
              </a:spcAft>
            </a:pPr>
            <a:r>
              <a:rPr lang="ru-RU" sz="3200" b="1" i="1" dirty="0">
                <a:solidFill>
                  <a:srgbClr val="FF0000"/>
                </a:solidFill>
                <a:latin typeface="+mj-lt"/>
                <a:ea typeface="Calibri" panose="020F0502020204030204" pitchFamily="34" charset="0"/>
                <a:cs typeface="Times New Roman" panose="02020603050405020304" pitchFamily="18" charset="0"/>
              </a:rPr>
              <a:t>63.	Перечислить категории аргументов функций в языке PHP.</a:t>
            </a:r>
          </a:p>
        </p:txBody>
      </p:sp>
    </p:spTree>
    <p:extLst>
      <p:ext uri="{BB962C8B-B14F-4D97-AF65-F5344CB8AC3E}">
        <p14:creationId xmlns:p14="http://schemas.microsoft.com/office/powerpoint/2010/main" val="282287774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B1A5AA72-FB19-4967-8E5C-E348898CE653}"/>
              </a:ext>
            </a:extLst>
          </p:cNvPr>
          <p:cNvSpPr/>
          <p:nvPr/>
        </p:nvSpPr>
        <p:spPr>
          <a:xfrm>
            <a:off x="129396" y="116231"/>
            <a:ext cx="11714671" cy="595932"/>
          </a:xfrm>
          <a:prstGeom prst="rect">
            <a:avLst/>
          </a:prstGeom>
        </p:spPr>
        <p:txBody>
          <a:bodyPr wrap="square">
            <a:spAutoFit/>
          </a:bodyPr>
          <a:lstStyle/>
          <a:p>
            <a:pPr lvl="0" algn="just">
              <a:lnSpc>
                <a:spcPct val="107000"/>
              </a:lnSpc>
              <a:spcAft>
                <a:spcPts val="800"/>
              </a:spcAft>
            </a:pPr>
            <a:r>
              <a:rPr lang="ru-RU" sz="3200" b="1" i="1" dirty="0">
                <a:solidFill>
                  <a:srgbClr val="FF0000"/>
                </a:solidFill>
                <a:latin typeface="+mj-lt"/>
                <a:ea typeface="Calibri" panose="020F0502020204030204" pitchFamily="34" charset="0"/>
                <a:cs typeface="Times New Roman" panose="02020603050405020304" pitchFamily="18" charset="0"/>
              </a:rPr>
              <a:t>64) Описать использование глобальных переменных в языке PHP.</a:t>
            </a:r>
          </a:p>
        </p:txBody>
      </p:sp>
    </p:spTree>
    <p:extLst>
      <p:ext uri="{BB962C8B-B14F-4D97-AF65-F5344CB8AC3E}">
        <p14:creationId xmlns:p14="http://schemas.microsoft.com/office/powerpoint/2010/main" val="268802021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6EEC674-FA51-4BCE-BD27-4FD91ED988F1}"/>
              </a:ext>
            </a:extLst>
          </p:cNvPr>
          <p:cNvSpPr/>
          <p:nvPr/>
        </p:nvSpPr>
        <p:spPr>
          <a:xfrm>
            <a:off x="129396" y="116231"/>
            <a:ext cx="11714671" cy="1122871"/>
          </a:xfrm>
          <a:prstGeom prst="rect">
            <a:avLst/>
          </a:prstGeom>
        </p:spPr>
        <p:txBody>
          <a:bodyPr wrap="square">
            <a:spAutoFit/>
          </a:bodyPr>
          <a:lstStyle/>
          <a:p>
            <a:pPr lvl="0" algn="just">
              <a:lnSpc>
                <a:spcPct val="107000"/>
              </a:lnSpc>
              <a:spcAft>
                <a:spcPts val="800"/>
              </a:spcAft>
            </a:pPr>
            <a:r>
              <a:rPr lang="ru-RU" sz="3200" b="1" i="1" dirty="0">
                <a:solidFill>
                  <a:srgbClr val="FF0000"/>
                </a:solidFill>
                <a:latin typeface="+mj-lt"/>
                <a:ea typeface="Calibri" panose="020F0502020204030204" pitchFamily="34" charset="0"/>
                <a:cs typeface="Times New Roman" panose="02020603050405020304" pitchFamily="18" charset="0"/>
              </a:rPr>
              <a:t>65.	Охарактеризовать назначение аргументов функций в языке PHP.</a:t>
            </a:r>
          </a:p>
        </p:txBody>
      </p:sp>
    </p:spTree>
    <p:extLst>
      <p:ext uri="{BB962C8B-B14F-4D97-AF65-F5344CB8AC3E}">
        <p14:creationId xmlns:p14="http://schemas.microsoft.com/office/powerpoint/2010/main" val="302604179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6EEC674-FA51-4BCE-BD27-4FD91ED988F1}"/>
              </a:ext>
            </a:extLst>
          </p:cNvPr>
          <p:cNvSpPr/>
          <p:nvPr/>
        </p:nvSpPr>
        <p:spPr>
          <a:xfrm>
            <a:off x="129396" y="116231"/>
            <a:ext cx="11714671" cy="1122871"/>
          </a:xfrm>
          <a:prstGeom prst="rect">
            <a:avLst/>
          </a:prstGeom>
        </p:spPr>
        <p:txBody>
          <a:bodyPr wrap="square">
            <a:spAutoFit/>
          </a:bodyPr>
          <a:lstStyle/>
          <a:p>
            <a:pPr lvl="0" algn="just">
              <a:lnSpc>
                <a:spcPct val="107000"/>
              </a:lnSpc>
              <a:spcAft>
                <a:spcPts val="800"/>
              </a:spcAft>
            </a:pPr>
            <a:r>
              <a:rPr lang="ru-RU" sz="3200" b="1" i="1" dirty="0">
                <a:solidFill>
                  <a:srgbClr val="FF0000"/>
                </a:solidFill>
                <a:latin typeface="+mj-lt"/>
                <a:ea typeface="Calibri" panose="020F0502020204030204" pitchFamily="34" charset="0"/>
                <a:cs typeface="Times New Roman" panose="02020603050405020304" pitchFamily="18" charset="0"/>
              </a:rPr>
              <a:t>66) Прокомментировать использование статических переменных в языке PHP. </a:t>
            </a:r>
          </a:p>
        </p:txBody>
      </p:sp>
    </p:spTree>
    <p:extLst>
      <p:ext uri="{BB962C8B-B14F-4D97-AF65-F5344CB8AC3E}">
        <p14:creationId xmlns:p14="http://schemas.microsoft.com/office/powerpoint/2010/main" val="2927943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0B6247-C481-4BB6-B0C7-4CD646F75307}"/>
              </a:ext>
            </a:extLst>
          </p:cNvPr>
          <p:cNvSpPr>
            <a:spLocks noGrp="1"/>
          </p:cNvSpPr>
          <p:nvPr>
            <p:ph type="title"/>
          </p:nvPr>
        </p:nvSpPr>
        <p:spPr/>
        <p:txBody>
          <a:bodyPr>
            <a:normAutofit fontScale="90000"/>
          </a:bodyPr>
          <a:lstStyle/>
          <a:p>
            <a:r>
              <a:rPr lang="en-US" b="1" i="1" dirty="0">
                <a:solidFill>
                  <a:srgbClr val="FF0000"/>
                </a:solidFill>
              </a:rPr>
              <a:t>7</a:t>
            </a:r>
            <a:r>
              <a:rPr lang="ru-RU" b="1" i="1" dirty="0">
                <a:solidFill>
                  <a:srgbClr val="FF0000"/>
                </a:solidFill>
              </a:rPr>
              <a:t>)Изложить особенности вставки графики, звука и видео на </a:t>
            </a:r>
            <a:r>
              <a:rPr lang="en-US" b="1" i="1" dirty="0">
                <a:solidFill>
                  <a:srgbClr val="FF0000"/>
                </a:solidFill>
              </a:rPr>
              <a:t>WEB</a:t>
            </a:r>
            <a:r>
              <a:rPr lang="ru-RU" b="1" i="1" dirty="0">
                <a:solidFill>
                  <a:srgbClr val="FF0000"/>
                </a:solidFill>
              </a:rPr>
              <a:t>-страницу</a:t>
            </a:r>
          </a:p>
        </p:txBody>
      </p:sp>
      <p:sp>
        <p:nvSpPr>
          <p:cNvPr id="3" name="Rectangle 2">
            <a:extLst>
              <a:ext uri="{FF2B5EF4-FFF2-40B4-BE49-F238E27FC236}">
                <a16:creationId xmlns:a16="http://schemas.microsoft.com/office/drawing/2014/main" id="{D38C720E-94C8-4C9A-8A84-29D677DC0F80}"/>
              </a:ext>
            </a:extLst>
          </p:cNvPr>
          <p:cNvSpPr>
            <a:spLocks noChangeArrowheads="1"/>
          </p:cNvSpPr>
          <p:nvPr/>
        </p:nvSpPr>
        <p:spPr bwMode="auto">
          <a:xfrm>
            <a:off x="288819" y="1976472"/>
            <a:ext cx="1051560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0850" algn="l"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a:ln>
                  <a:noFill/>
                </a:ln>
                <a:solidFill>
                  <a:srgbClr val="FF0000"/>
                </a:solidFill>
                <a:effectLst/>
                <a:latin typeface="Arial" panose="020B0604020202020204" pitchFamily="34" charset="0"/>
                <a:ea typeface="Calibri" panose="020F0502020204030204" pitchFamily="34" charset="0"/>
                <a:cs typeface="Times New Roman" panose="02020603050405020304" pitchFamily="18" charset="0"/>
              </a:rPr>
              <a:t>Вставить изображение </a:t>
            </a:r>
            <a:r>
              <a:rPr kumimoji="0" lang="ru-RU" altLang="ru-RU"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позволяет одинарный </a:t>
            </a:r>
            <a:r>
              <a:rPr kumimoji="0" lang="ru-RU" altLang="ru-RU" sz="2400" b="1"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тег </a:t>
            </a:r>
            <a:r>
              <a:rPr kumimoji="0" lang="ru-RU" altLang="ru-RU" sz="2400" b="1"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img</a:t>
            </a:r>
            <a:r>
              <a:rPr kumimoji="0" lang="ru-RU" altLang="ru-RU"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Браузер помещает изображение в том месте веб-страницы, где встретит тег </a:t>
            </a:r>
            <a:r>
              <a:rPr kumimoji="0" lang="ru-RU" altLang="ru-RU" sz="24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img</a:t>
            </a:r>
            <a:r>
              <a:rPr kumimoji="0" lang="ru-RU" altLang="ru-RU"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a:t>
            </a:r>
            <a:endParaRPr kumimoji="0" lang="ru-RU" altLang="ru-RU" sz="2400" b="0" i="0" u="none" strike="noStrike" cap="none" normalizeH="0" baseline="0" dirty="0">
              <a:ln>
                <a:noFill/>
              </a:ln>
              <a:solidFill>
                <a:schemeClr val="tx1"/>
              </a:solidFill>
              <a:effectLst/>
              <a:latin typeface="Arial" panose="020B0604020202020204"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Код вставки картинки в </a:t>
            </a:r>
            <a:r>
              <a:rPr kumimoji="0" lang="ru-RU" altLang="ru-RU" sz="2400" b="1"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html</a:t>
            </a:r>
            <a:r>
              <a:rPr kumimoji="0" lang="ru-RU" altLang="ru-RU"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страницу имеет такой вид:</a:t>
            </a:r>
            <a:endParaRPr kumimoji="0" lang="ru-RU" altLang="ru-RU" sz="2400" b="0" i="0" u="none" strike="noStrike" cap="none" normalizeH="0" baseline="0" dirty="0">
              <a:ln>
                <a:noFill/>
              </a:ln>
              <a:solidFill>
                <a:schemeClr val="tx1"/>
              </a:solidFill>
              <a:effectLst/>
              <a:latin typeface="Arial" panose="020B0604020202020204"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ru-RU" altLang="ru-RU" sz="2400" b="0" i="0" u="none" strike="noStrike" cap="none" normalizeH="0" baseline="0" dirty="0">
              <a:ln>
                <a:noFill/>
              </a:ln>
              <a:solidFill>
                <a:schemeClr val="tx1"/>
              </a:solidFill>
              <a:effectLst/>
              <a:latin typeface="Arial" panose="020B0604020202020204" pitchFamily="34" charset="0"/>
            </a:endParaRPr>
          </a:p>
        </p:txBody>
      </p:sp>
      <p:pic>
        <p:nvPicPr>
          <p:cNvPr id="1025" name="Рисунок 11" descr="код для вставки картинки">
            <a:extLst>
              <a:ext uri="{FF2B5EF4-FFF2-40B4-BE49-F238E27FC236}">
                <a16:creationId xmlns:a16="http://schemas.microsoft.com/office/drawing/2014/main" id="{3CA553E3-4DAE-4455-9E42-F6ABD6C6B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1963" y="3117168"/>
            <a:ext cx="3615088" cy="68236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8707D5B-1A7B-4735-96BD-6AD1A622CC62}"/>
              </a:ext>
            </a:extLst>
          </p:cNvPr>
          <p:cNvSpPr>
            <a:spLocks noChangeArrowheads="1"/>
          </p:cNvSpPr>
          <p:nvPr/>
        </p:nvSpPr>
        <p:spPr bwMode="auto">
          <a:xfrm>
            <a:off x="0" y="904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Прямоугольник 4">
            <a:extLst>
              <a:ext uri="{FF2B5EF4-FFF2-40B4-BE49-F238E27FC236}">
                <a16:creationId xmlns:a16="http://schemas.microsoft.com/office/drawing/2014/main" id="{5096F81D-08D4-4062-AE97-B5EA0EC38AA1}"/>
              </a:ext>
            </a:extLst>
          </p:cNvPr>
          <p:cNvSpPr/>
          <p:nvPr/>
        </p:nvSpPr>
        <p:spPr>
          <a:xfrm>
            <a:off x="266641" y="3546132"/>
            <a:ext cx="6714017" cy="461665"/>
          </a:xfrm>
          <a:prstGeom prst="rect">
            <a:avLst/>
          </a:prstGeom>
        </p:spPr>
        <p:txBody>
          <a:bodyPr wrap="none">
            <a:spAutoFit/>
          </a:bodyPr>
          <a:lstStyle/>
          <a:p>
            <a:r>
              <a:rPr lang="ru-RU" sz="2400" dirty="0">
                <a:latin typeface="Arial" panose="020B0604020202020204" pitchFamily="34" charset="0"/>
                <a:ea typeface="Calibri" panose="020F0502020204030204" pitchFamily="34" charset="0"/>
                <a:cs typeface="Arial" panose="020B0604020202020204" pitchFamily="34" charset="0"/>
              </a:rPr>
              <a:t>Адрес картинки указывается в </a:t>
            </a:r>
            <a:r>
              <a:rPr lang="ru-RU" sz="2400" b="1" dirty="0">
                <a:solidFill>
                  <a:srgbClr val="000000"/>
                </a:solidFill>
                <a:latin typeface="Arial" panose="020B0604020202020204" pitchFamily="34" charset="0"/>
                <a:ea typeface="Calibri" panose="020F0502020204030204" pitchFamily="34" charset="0"/>
                <a:cs typeface="Arial" panose="020B0604020202020204" pitchFamily="34" charset="0"/>
              </a:rPr>
              <a:t>атрибуте </a:t>
            </a:r>
            <a:r>
              <a:rPr lang="ru-RU" sz="2400" b="1" dirty="0" err="1">
                <a:solidFill>
                  <a:srgbClr val="000000"/>
                </a:solidFill>
                <a:latin typeface="Arial" panose="020B0604020202020204" pitchFamily="34" charset="0"/>
                <a:ea typeface="Calibri" panose="020F0502020204030204" pitchFamily="34" charset="0"/>
                <a:cs typeface="Arial" panose="020B0604020202020204" pitchFamily="34" charset="0"/>
              </a:rPr>
              <a:t>src</a:t>
            </a:r>
            <a:r>
              <a:rPr lang="ru-RU" sz="2400" dirty="0">
                <a:latin typeface="Arial" panose="020B0604020202020204" pitchFamily="34" charset="0"/>
                <a:ea typeface="Calibri" panose="020F0502020204030204" pitchFamily="34" charset="0"/>
                <a:cs typeface="Arial" panose="020B0604020202020204" pitchFamily="34" charset="0"/>
              </a:rPr>
              <a:t>. </a:t>
            </a:r>
            <a:endParaRPr lang="ru-RU" sz="2400"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3CE744B3-AFAC-4581-BDCC-79F1D704B6B7}"/>
              </a:ext>
            </a:extLst>
          </p:cNvPr>
          <p:cNvSpPr>
            <a:spLocks noChangeArrowheads="1"/>
          </p:cNvSpPr>
          <p:nvPr/>
        </p:nvSpPr>
        <p:spPr bwMode="auto">
          <a:xfrm>
            <a:off x="179191" y="4265684"/>
            <a:ext cx="1183361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085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В атрибуте </a:t>
            </a:r>
            <a:r>
              <a:rPr kumimoji="0" lang="ru-RU" altLang="ru-RU" sz="24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src</a:t>
            </a:r>
            <a:r>
              <a:rPr kumimoji="0" lang="ru-RU" altLang="ru-RU"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можно указывать не только относительные ссылки на изображения, но и </a:t>
            </a:r>
            <a:r>
              <a:rPr kumimoji="0" lang="ru-RU" altLang="ru-RU" sz="24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url</a:t>
            </a:r>
            <a:r>
              <a:rPr kumimoji="0" lang="ru-RU" altLang="ru-RU"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-адрес изображения. Например:</a:t>
            </a:r>
            <a:endParaRPr kumimoji="0" lang="ru-RU" altLang="ru-RU" sz="2400" b="0" i="0" u="none" strike="noStrike" cap="none" normalizeH="0" baseline="0" dirty="0">
              <a:ln>
                <a:noFill/>
              </a:ln>
              <a:solidFill>
                <a:schemeClr val="tx1"/>
              </a:solidFill>
              <a:effectLst/>
              <a:latin typeface="Arial" panose="020B0604020202020204"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ru-RU" altLang="ru-RU" sz="2400" b="0" i="0" u="none" strike="noStrike" cap="none" normalizeH="0" baseline="0" dirty="0">
              <a:ln>
                <a:noFill/>
              </a:ln>
              <a:solidFill>
                <a:schemeClr val="tx1"/>
              </a:solidFill>
              <a:effectLst/>
              <a:latin typeface="Arial" panose="020B0604020202020204" pitchFamily="34" charset="0"/>
            </a:endParaRPr>
          </a:p>
        </p:txBody>
      </p:sp>
      <p:pic>
        <p:nvPicPr>
          <p:cNvPr id="1028" name="Рисунок 9" descr="указываем путь до картинки">
            <a:extLst>
              <a:ext uri="{FF2B5EF4-FFF2-40B4-BE49-F238E27FC236}">
                <a16:creationId xmlns:a16="http://schemas.microsoft.com/office/drawing/2014/main" id="{06202CD1-8E1B-451E-9DA2-B3F4F01AF7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618" y="5051496"/>
            <a:ext cx="7965907" cy="101565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7FBE1B2C-23DA-49E5-BA16-984CE810BE18}"/>
              </a:ext>
            </a:extLst>
          </p:cNvPr>
          <p:cNvSpPr>
            <a:spLocks noChangeArrowheads="1"/>
          </p:cNvSpPr>
          <p:nvPr/>
        </p:nvSpPr>
        <p:spPr bwMode="auto">
          <a:xfrm>
            <a:off x="222916" y="4427838"/>
            <a:ext cx="1183361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Tree>
    <p:extLst>
      <p:ext uri="{BB962C8B-B14F-4D97-AF65-F5344CB8AC3E}">
        <p14:creationId xmlns:p14="http://schemas.microsoft.com/office/powerpoint/2010/main" val="8590078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6EEC674-FA51-4BCE-BD27-4FD91ED988F1}"/>
              </a:ext>
            </a:extLst>
          </p:cNvPr>
          <p:cNvSpPr/>
          <p:nvPr/>
        </p:nvSpPr>
        <p:spPr>
          <a:xfrm>
            <a:off x="129396" y="116231"/>
            <a:ext cx="11714671" cy="1122871"/>
          </a:xfrm>
          <a:prstGeom prst="rect">
            <a:avLst/>
          </a:prstGeom>
        </p:spPr>
        <p:txBody>
          <a:bodyPr wrap="square">
            <a:spAutoFit/>
          </a:bodyPr>
          <a:lstStyle/>
          <a:p>
            <a:pPr lvl="0" algn="just">
              <a:lnSpc>
                <a:spcPct val="107000"/>
              </a:lnSpc>
              <a:spcAft>
                <a:spcPts val="800"/>
              </a:spcAft>
            </a:pPr>
            <a:r>
              <a:rPr lang="ru-RU" sz="3200" b="1" i="1" dirty="0">
                <a:solidFill>
                  <a:srgbClr val="FF0000"/>
                </a:solidFill>
                <a:latin typeface="+mj-lt"/>
                <a:ea typeface="Calibri" panose="020F0502020204030204" pitchFamily="34" charset="0"/>
                <a:cs typeface="Times New Roman" panose="02020603050405020304" pitchFamily="18" charset="0"/>
              </a:rPr>
              <a:t>67.	Охарактеризовать возвращаемые значения функций языка PHP.</a:t>
            </a:r>
          </a:p>
        </p:txBody>
      </p:sp>
    </p:spTree>
    <p:extLst>
      <p:ext uri="{BB962C8B-B14F-4D97-AF65-F5344CB8AC3E}">
        <p14:creationId xmlns:p14="http://schemas.microsoft.com/office/powerpoint/2010/main" val="386040046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6EEC674-FA51-4BCE-BD27-4FD91ED988F1}"/>
              </a:ext>
            </a:extLst>
          </p:cNvPr>
          <p:cNvSpPr/>
          <p:nvPr/>
        </p:nvSpPr>
        <p:spPr>
          <a:xfrm>
            <a:off x="129396" y="116231"/>
            <a:ext cx="11714671" cy="1122871"/>
          </a:xfrm>
          <a:prstGeom prst="rect">
            <a:avLst/>
          </a:prstGeom>
        </p:spPr>
        <p:txBody>
          <a:bodyPr wrap="square">
            <a:spAutoFit/>
          </a:bodyPr>
          <a:lstStyle/>
          <a:p>
            <a:pPr lvl="0" algn="just">
              <a:lnSpc>
                <a:spcPct val="107000"/>
              </a:lnSpc>
              <a:spcAft>
                <a:spcPts val="800"/>
              </a:spcAft>
            </a:pPr>
            <a:r>
              <a:rPr lang="ru-RU" sz="3200" b="1" i="1" dirty="0">
                <a:solidFill>
                  <a:srgbClr val="FF0000"/>
                </a:solidFill>
                <a:latin typeface="+mj-lt"/>
                <a:ea typeface="Calibri" panose="020F0502020204030204" pitchFamily="34" charset="0"/>
                <a:cs typeface="Times New Roman" panose="02020603050405020304" pitchFamily="18" charset="0"/>
              </a:rPr>
              <a:t>68.	Написать и прокомментировать синтаксис возвращаемого значения языка PHP.</a:t>
            </a:r>
          </a:p>
        </p:txBody>
      </p:sp>
    </p:spTree>
    <p:extLst>
      <p:ext uri="{BB962C8B-B14F-4D97-AF65-F5344CB8AC3E}">
        <p14:creationId xmlns:p14="http://schemas.microsoft.com/office/powerpoint/2010/main" val="513879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3B91D88-66A9-494F-B99C-0DC1FD56FDBE}"/>
              </a:ext>
            </a:extLst>
          </p:cNvPr>
          <p:cNvSpPr/>
          <p:nvPr/>
        </p:nvSpPr>
        <p:spPr>
          <a:xfrm>
            <a:off x="576647" y="325163"/>
            <a:ext cx="11162271" cy="1631216"/>
          </a:xfrm>
          <a:prstGeom prst="rect">
            <a:avLst/>
          </a:prstGeom>
        </p:spPr>
        <p:txBody>
          <a:bodyPr wrap="square">
            <a:spAutoFit/>
          </a:bodyPr>
          <a:lstStyle/>
          <a:p>
            <a:pPr indent="450215" algn="just">
              <a:spcAft>
                <a:spcPts val="0"/>
              </a:spcAft>
            </a:pPr>
            <a:r>
              <a:rPr lang="ru-RU" sz="2000" b="1" dirty="0">
                <a:latin typeface="Arial" panose="020B0604020202020204" pitchFamily="34" charset="0"/>
                <a:ea typeface="Calibri" panose="020F0502020204030204" pitchFamily="34" charset="0"/>
                <a:cs typeface="Arial" panose="020B0604020202020204" pitchFamily="34" charset="0"/>
              </a:rPr>
              <a:t>Альтернативный текст</a:t>
            </a:r>
            <a:endParaRPr lang="ru-RU" sz="2000" dirty="0">
              <a:latin typeface="Arial" panose="020B0604020202020204" pitchFamily="34" charset="0"/>
              <a:ea typeface="Calibri" panose="020F0502020204030204" pitchFamily="34" charset="0"/>
              <a:cs typeface="Arial" panose="020B0604020202020204" pitchFamily="34" charset="0"/>
            </a:endParaRPr>
          </a:p>
          <a:p>
            <a:r>
              <a:rPr lang="ru-RU" sz="2000" dirty="0">
                <a:latin typeface="Arial" panose="020B0604020202020204" pitchFamily="34" charset="0"/>
                <a:ea typeface="Calibri" panose="020F0502020204030204" pitchFamily="34" charset="0"/>
                <a:cs typeface="Arial" panose="020B0604020202020204" pitchFamily="34" charset="0"/>
              </a:rPr>
              <a:t>Следующий атрибут — </a:t>
            </a:r>
            <a:r>
              <a:rPr lang="ru-RU" sz="2000" dirty="0" err="1">
                <a:latin typeface="Arial" panose="020B0604020202020204" pitchFamily="34" charset="0"/>
                <a:ea typeface="Calibri" panose="020F0502020204030204" pitchFamily="34" charset="0"/>
                <a:cs typeface="Arial" panose="020B0604020202020204" pitchFamily="34" charset="0"/>
              </a:rPr>
              <a:t>alt</a:t>
            </a:r>
            <a:r>
              <a:rPr lang="ru-RU" sz="2000" dirty="0">
                <a:latin typeface="Arial" panose="020B0604020202020204" pitchFamily="34" charset="0"/>
                <a:ea typeface="Calibri" panose="020F0502020204030204" pitchFamily="34" charset="0"/>
                <a:cs typeface="Arial" panose="020B0604020202020204" pitchFamily="34" charset="0"/>
              </a:rPr>
              <a:t>. Его значением должно быть текстовое описание изображения для использования в ситуациях, когда изображение не может быть просмотрено / отображено или отрисовка занимает много времени из-за медленного интернет-соединения. </a:t>
            </a:r>
            <a:endParaRPr lang="ru-RU" sz="2000" dirty="0">
              <a:latin typeface="Arial" panose="020B0604020202020204" pitchFamily="34" charset="0"/>
              <a:cs typeface="Arial" panose="020B0604020202020204" pitchFamily="34" charset="0"/>
            </a:endParaRPr>
          </a:p>
        </p:txBody>
      </p:sp>
      <p:sp>
        <p:nvSpPr>
          <p:cNvPr id="3" name="Прямоугольник 2">
            <a:extLst>
              <a:ext uri="{FF2B5EF4-FFF2-40B4-BE49-F238E27FC236}">
                <a16:creationId xmlns:a16="http://schemas.microsoft.com/office/drawing/2014/main" id="{8C03CF79-6154-4EB0-86FC-373474A084D9}"/>
              </a:ext>
            </a:extLst>
          </p:cNvPr>
          <p:cNvSpPr/>
          <p:nvPr/>
        </p:nvSpPr>
        <p:spPr>
          <a:xfrm>
            <a:off x="1713470" y="2133832"/>
            <a:ext cx="8089558" cy="1015663"/>
          </a:xfrm>
          <a:prstGeom prst="rect">
            <a:avLst/>
          </a:prstGeom>
        </p:spPr>
        <p:txBody>
          <a:bodyPr wrap="square">
            <a:spAutoFit/>
          </a:bodyPr>
          <a:lstStyle/>
          <a:p>
            <a:pPr indent="450215"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&lt;</a:t>
            </a:r>
            <a:r>
              <a:rPr lang="ru-RU" sz="2000" dirty="0" err="1">
                <a:latin typeface="Arial" panose="020B0604020202020204" pitchFamily="34" charset="0"/>
                <a:ea typeface="Calibri" panose="020F0502020204030204" pitchFamily="34" charset="0"/>
                <a:cs typeface="Arial" panose="020B0604020202020204" pitchFamily="34" charset="0"/>
              </a:rPr>
              <a:t>img</a:t>
            </a: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dirty="0" err="1">
                <a:latin typeface="Arial" panose="020B0604020202020204" pitchFamily="34" charset="0"/>
                <a:ea typeface="Calibri" panose="020F0502020204030204" pitchFamily="34" charset="0"/>
                <a:cs typeface="Arial" panose="020B0604020202020204" pitchFamily="34" charset="0"/>
              </a:rPr>
              <a:t>src</a:t>
            </a:r>
            <a:r>
              <a:rPr lang="ru-RU" sz="2000" dirty="0">
                <a:latin typeface="Arial" panose="020B0604020202020204" pitchFamily="34" charset="0"/>
                <a:ea typeface="Calibri" panose="020F0502020204030204" pitchFamily="34" charset="0"/>
                <a:cs typeface="Arial" panose="020B0604020202020204" pitchFamily="34" charset="0"/>
              </a:rPr>
              <a:t>="</a:t>
            </a:r>
            <a:r>
              <a:rPr lang="ru-RU" sz="2000" dirty="0" err="1">
                <a:latin typeface="Arial" panose="020B0604020202020204" pitchFamily="34" charset="0"/>
                <a:ea typeface="Calibri" panose="020F0502020204030204" pitchFamily="34" charset="0"/>
                <a:cs typeface="Arial" panose="020B0604020202020204" pitchFamily="34" charset="0"/>
              </a:rPr>
              <a:t>images</a:t>
            </a:r>
            <a:r>
              <a:rPr lang="ru-RU" sz="2000" dirty="0">
                <a:latin typeface="Arial" panose="020B0604020202020204" pitchFamily="34" charset="0"/>
                <a:ea typeface="Calibri" panose="020F0502020204030204" pitchFamily="34" charset="0"/>
                <a:cs typeface="Arial" panose="020B0604020202020204" pitchFamily="34" charset="0"/>
              </a:rPr>
              <a:t>/dinosaur.jpg"</a:t>
            </a:r>
          </a:p>
          <a:p>
            <a:pPr indent="450215"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a:t>
            </a:r>
            <a:r>
              <a:rPr lang="ru-RU" sz="2000" dirty="0" err="1">
                <a:latin typeface="Arial" panose="020B0604020202020204" pitchFamily="34" charset="0"/>
                <a:ea typeface="Calibri" panose="020F0502020204030204" pitchFamily="34" charset="0"/>
                <a:cs typeface="Arial" panose="020B0604020202020204" pitchFamily="34" charset="0"/>
              </a:rPr>
              <a:t>alt</a:t>
            </a:r>
            <a:r>
              <a:rPr lang="ru-RU" sz="2000" dirty="0">
                <a:latin typeface="Arial" panose="020B0604020202020204" pitchFamily="34" charset="0"/>
                <a:ea typeface="Calibri" panose="020F0502020204030204" pitchFamily="34" charset="0"/>
                <a:cs typeface="Arial" panose="020B0604020202020204" pitchFamily="34" charset="0"/>
              </a:rPr>
              <a:t>="Голова и туловище скелета динозавра;</a:t>
            </a:r>
          </a:p>
          <a:p>
            <a:pPr indent="450215"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         у него большая голова с длинными острыми зубами"&gt;</a:t>
            </a:r>
          </a:p>
        </p:txBody>
      </p:sp>
      <p:sp>
        <p:nvSpPr>
          <p:cNvPr id="4" name="Прямоугольник 3">
            <a:extLst>
              <a:ext uri="{FF2B5EF4-FFF2-40B4-BE49-F238E27FC236}">
                <a16:creationId xmlns:a16="http://schemas.microsoft.com/office/drawing/2014/main" id="{3C743E14-7557-49B9-ADE2-5FB371712A69}"/>
              </a:ext>
            </a:extLst>
          </p:cNvPr>
          <p:cNvSpPr/>
          <p:nvPr/>
        </p:nvSpPr>
        <p:spPr>
          <a:xfrm>
            <a:off x="576646" y="3827171"/>
            <a:ext cx="11162271" cy="1938992"/>
          </a:xfrm>
          <a:prstGeom prst="rect">
            <a:avLst/>
          </a:prstGeom>
        </p:spPr>
        <p:txBody>
          <a:bodyPr wrap="square">
            <a:spAutoFit/>
          </a:bodyPr>
          <a:lstStyle/>
          <a:p>
            <a:pPr indent="450215" algn="just">
              <a:spcAft>
                <a:spcPts val="0"/>
              </a:spcAft>
            </a:pPr>
            <a:r>
              <a:rPr lang="ru-RU" sz="2000" b="1" dirty="0">
                <a:latin typeface="Arial" panose="020B0604020202020204" pitchFamily="34" charset="0"/>
                <a:ea typeface="Calibri" panose="020F0502020204030204" pitchFamily="34" charset="0"/>
                <a:cs typeface="Arial" panose="020B0604020202020204" pitchFamily="34" charset="0"/>
              </a:rPr>
              <a:t>Ширина и высота</a:t>
            </a:r>
            <a:endParaRPr lang="ru-RU" sz="2000" dirty="0">
              <a:latin typeface="Arial" panose="020B0604020202020204" pitchFamily="34" charset="0"/>
              <a:ea typeface="Calibri" panose="020F0502020204030204" pitchFamily="34" charset="0"/>
              <a:cs typeface="Arial" panose="020B0604020202020204" pitchFamily="34" charset="0"/>
            </a:endParaRPr>
          </a:p>
          <a:p>
            <a:pPr indent="450215"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Вы можете использовать атрибуты </a:t>
            </a:r>
            <a:r>
              <a:rPr lang="ru-RU" sz="2000" dirty="0" err="1">
                <a:latin typeface="Arial" panose="020B0604020202020204" pitchFamily="34" charset="0"/>
                <a:ea typeface="Calibri" panose="020F0502020204030204" pitchFamily="34" charset="0"/>
                <a:cs typeface="Arial" panose="020B0604020202020204" pitchFamily="34" charset="0"/>
              </a:rPr>
              <a:t>width</a:t>
            </a:r>
            <a:r>
              <a:rPr lang="ru-RU" sz="2000" dirty="0">
                <a:latin typeface="Arial" panose="020B0604020202020204" pitchFamily="34" charset="0"/>
                <a:ea typeface="Calibri" panose="020F0502020204030204" pitchFamily="34" charset="0"/>
                <a:cs typeface="Arial" panose="020B0604020202020204" pitchFamily="34" charset="0"/>
              </a:rPr>
              <a:t> и </a:t>
            </a:r>
            <a:r>
              <a:rPr lang="ru-RU" sz="2000" dirty="0" err="1">
                <a:latin typeface="Arial" panose="020B0604020202020204" pitchFamily="34" charset="0"/>
                <a:ea typeface="Calibri" panose="020F0502020204030204" pitchFamily="34" charset="0"/>
                <a:cs typeface="Arial" panose="020B0604020202020204" pitchFamily="34" charset="0"/>
              </a:rPr>
              <a:t>height</a:t>
            </a:r>
            <a:r>
              <a:rPr lang="ru-RU" sz="2000" dirty="0">
                <a:latin typeface="Arial" panose="020B0604020202020204" pitchFamily="34" charset="0"/>
                <a:ea typeface="Calibri" panose="020F0502020204030204" pitchFamily="34" charset="0"/>
                <a:cs typeface="Arial" panose="020B0604020202020204" pitchFamily="34" charset="0"/>
              </a:rPr>
              <a:t>, чтобы указать ширину и высоту вашего изображения.</a:t>
            </a:r>
          </a:p>
          <a:p>
            <a:pPr indent="450215" algn="just">
              <a:spcAft>
                <a:spcPts val="0"/>
              </a:spcAft>
            </a:pPr>
            <a:r>
              <a:rPr lang="ru-RU" sz="2000" b="1" dirty="0">
                <a:latin typeface="Arial" panose="020B0604020202020204" pitchFamily="34" charset="0"/>
                <a:ea typeface="Calibri" panose="020F0502020204030204" pitchFamily="34" charset="0"/>
                <a:cs typeface="Arial" panose="020B0604020202020204" pitchFamily="34" charset="0"/>
              </a:rPr>
              <a:t>Заголовок изображения</a:t>
            </a:r>
            <a:endParaRPr lang="ru-RU" sz="2000" dirty="0">
              <a:latin typeface="Arial" panose="020B0604020202020204" pitchFamily="34" charset="0"/>
              <a:ea typeface="Calibri" panose="020F0502020204030204" pitchFamily="34" charset="0"/>
              <a:cs typeface="Arial" panose="020B0604020202020204" pitchFamily="34" charset="0"/>
            </a:endParaRPr>
          </a:p>
          <a:p>
            <a:pPr indent="450215"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Как и для ссылок, вы также можете добавить атрибут </a:t>
            </a:r>
            <a:r>
              <a:rPr lang="ru-RU" sz="2000" dirty="0" err="1">
                <a:latin typeface="Arial" panose="020B0604020202020204" pitchFamily="34" charset="0"/>
                <a:ea typeface="Calibri" panose="020F0502020204030204" pitchFamily="34" charset="0"/>
                <a:cs typeface="Arial" panose="020B0604020202020204" pitchFamily="34" charset="0"/>
              </a:rPr>
              <a:t>title</a:t>
            </a:r>
            <a:r>
              <a:rPr lang="ru-RU" sz="2000" dirty="0">
                <a:latin typeface="Arial" panose="020B0604020202020204" pitchFamily="34" charset="0"/>
                <a:ea typeface="Calibri" panose="020F0502020204030204" pitchFamily="34" charset="0"/>
                <a:cs typeface="Arial" panose="020B0604020202020204" pitchFamily="34" charset="0"/>
              </a:rPr>
              <a:t> для изображений, чтобы при необходимости предоставить дополнительную информацию.</a:t>
            </a:r>
          </a:p>
        </p:txBody>
      </p:sp>
    </p:spTree>
    <p:extLst>
      <p:ext uri="{BB962C8B-B14F-4D97-AF65-F5344CB8AC3E}">
        <p14:creationId xmlns:p14="http://schemas.microsoft.com/office/powerpoint/2010/main" val="2290434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67DD7BB4-5893-420C-8DF2-087F651BBD8E}"/>
              </a:ext>
            </a:extLst>
          </p:cNvPr>
          <p:cNvSpPr/>
          <p:nvPr/>
        </p:nvSpPr>
        <p:spPr>
          <a:xfrm>
            <a:off x="255373" y="197346"/>
            <a:ext cx="11574161" cy="6463308"/>
          </a:xfrm>
          <a:prstGeom prst="rect">
            <a:avLst/>
          </a:prstGeom>
        </p:spPr>
        <p:txBody>
          <a:bodyPr wrap="square">
            <a:spAutoFit/>
          </a:bodyPr>
          <a:lstStyle/>
          <a:p>
            <a:pPr algn="just">
              <a:spcAft>
                <a:spcPts val="0"/>
              </a:spcAft>
            </a:pPr>
            <a:r>
              <a:rPr lang="ru-RU" b="1" dirty="0">
                <a:solidFill>
                  <a:srgbClr val="FF0000"/>
                </a:solidFill>
                <a:latin typeface="Arial" panose="020B0604020202020204" pitchFamily="34" charset="0"/>
                <a:ea typeface="Times New Roman" panose="02020603050405020304" pitchFamily="18" charset="0"/>
                <a:cs typeface="Arial" panose="020B0604020202020204" pitchFamily="34" charset="0"/>
              </a:rPr>
              <a:t>Звуковые эффекты </a:t>
            </a:r>
            <a:r>
              <a:rPr lang="ru-RU" dirty="0">
                <a:latin typeface="Arial" panose="020B0604020202020204" pitchFamily="34" charset="0"/>
                <a:ea typeface="Times New Roman" panose="02020603050405020304" pitchFamily="18" charset="0"/>
                <a:cs typeface="Arial" panose="020B0604020202020204" pitchFamily="34" charset="0"/>
              </a:rPr>
              <a:t>на </a:t>
            </a:r>
            <a:r>
              <a:rPr lang="en-US" dirty="0">
                <a:latin typeface="Arial" panose="020B0604020202020204" pitchFamily="34" charset="0"/>
                <a:ea typeface="Times New Roman" panose="02020603050405020304" pitchFamily="18" charset="0"/>
                <a:cs typeface="Arial" panose="020B0604020202020204" pitchFamily="34" charset="0"/>
              </a:rPr>
              <a:t>Web</a:t>
            </a:r>
            <a:r>
              <a:rPr lang="ru-RU" dirty="0">
                <a:latin typeface="Arial" panose="020B0604020202020204" pitchFamily="34" charset="0"/>
                <a:ea typeface="Times New Roman" panose="02020603050405020304" pitchFamily="18" charset="0"/>
                <a:cs typeface="Arial" panose="020B0604020202020204" pitchFamily="34" charset="0"/>
              </a:rPr>
              <a:t>-страницах создаются с помощью аудио-файлов. Наиболее распространены следующие форматы: </a:t>
            </a:r>
            <a:r>
              <a:rPr lang="ru-RU" b="1" dirty="0">
                <a:latin typeface="Arial" panose="020B0604020202020204" pitchFamily="34" charset="0"/>
                <a:ea typeface="Times New Roman" panose="02020603050405020304" pitchFamily="18" charset="0"/>
                <a:cs typeface="Arial" panose="020B0604020202020204" pitchFamily="34" charset="0"/>
              </a:rPr>
              <a:t>MP3</a:t>
            </a:r>
            <a:r>
              <a:rPr lang="ru-RU" dirty="0">
                <a:latin typeface="Arial" panose="020B0604020202020204" pitchFamily="34" charset="0"/>
                <a:ea typeface="Times New Roman" panose="02020603050405020304" pitchFamily="18" charset="0"/>
                <a:cs typeface="Arial" panose="020B0604020202020204" pitchFamily="34" charset="0"/>
              </a:rPr>
              <a:t> , </a:t>
            </a:r>
            <a:r>
              <a:rPr lang="ru-RU" b="1" dirty="0">
                <a:latin typeface="Arial" panose="020B0604020202020204" pitchFamily="34" charset="0"/>
                <a:ea typeface="Times New Roman" panose="02020603050405020304" pitchFamily="18" charset="0"/>
                <a:cs typeface="Arial" panose="020B0604020202020204" pitchFamily="34" charset="0"/>
              </a:rPr>
              <a:t>AAC </a:t>
            </a:r>
            <a:r>
              <a:rPr lang="ru-RU" i="1" dirty="0">
                <a:latin typeface="Arial" panose="020B0604020202020204" pitchFamily="34" charset="0"/>
                <a:ea typeface="Times New Roman" panose="02020603050405020304" pitchFamily="18" charset="0"/>
                <a:cs typeface="Arial" panose="020B0604020202020204" pitchFamily="34" charset="0"/>
              </a:rPr>
              <a:t>(</a:t>
            </a:r>
            <a:r>
              <a:rPr lang="ru-RU" i="1" dirty="0" err="1">
                <a:latin typeface="Arial" panose="020B0604020202020204" pitchFamily="34" charset="0"/>
                <a:ea typeface="Times New Roman" panose="02020603050405020304" pitchFamily="18" charset="0"/>
                <a:cs typeface="Arial" panose="020B0604020202020204" pitchFamily="34" charset="0"/>
              </a:rPr>
              <a:t>Advanced</a:t>
            </a:r>
            <a:r>
              <a:rPr lang="ru-RU" i="1" dirty="0">
                <a:latin typeface="Arial" panose="020B0604020202020204" pitchFamily="34" charset="0"/>
                <a:ea typeface="Times New Roman" panose="02020603050405020304" pitchFamily="18" charset="0"/>
                <a:cs typeface="Arial" panose="020B0604020202020204" pitchFamily="34" charset="0"/>
              </a:rPr>
              <a:t> </a:t>
            </a:r>
            <a:r>
              <a:rPr lang="ru-RU" i="1" dirty="0" err="1">
                <a:latin typeface="Arial" panose="020B0604020202020204" pitchFamily="34" charset="0"/>
                <a:ea typeface="Times New Roman" panose="02020603050405020304" pitchFamily="18" charset="0"/>
                <a:cs typeface="Arial" panose="020B0604020202020204" pitchFamily="34" charset="0"/>
              </a:rPr>
              <a:t>Audio</a:t>
            </a:r>
            <a:r>
              <a:rPr lang="ru-RU" i="1" dirty="0">
                <a:latin typeface="Arial" panose="020B0604020202020204" pitchFamily="34" charset="0"/>
                <a:ea typeface="Times New Roman" panose="02020603050405020304" pitchFamily="18" charset="0"/>
                <a:cs typeface="Arial" panose="020B0604020202020204" pitchFamily="34" charset="0"/>
              </a:rPr>
              <a:t> </a:t>
            </a:r>
            <a:r>
              <a:rPr lang="ru-RU" i="1" dirty="0" err="1">
                <a:latin typeface="Arial" panose="020B0604020202020204" pitchFamily="34" charset="0"/>
                <a:ea typeface="Times New Roman" panose="02020603050405020304" pitchFamily="18" charset="0"/>
                <a:cs typeface="Arial" panose="020B0604020202020204" pitchFamily="34" charset="0"/>
              </a:rPr>
              <a:t>Codec</a:t>
            </a:r>
            <a:r>
              <a:rPr lang="ru-RU" i="1" dirty="0">
                <a:latin typeface="Arial" panose="020B0604020202020204" pitchFamily="34" charset="0"/>
                <a:ea typeface="Times New Roman" panose="02020603050405020304" pitchFamily="18" charset="0"/>
                <a:cs typeface="Arial" panose="020B0604020202020204" pitchFamily="34" charset="0"/>
              </a:rPr>
              <a:t>), </a:t>
            </a:r>
            <a:r>
              <a:rPr lang="ru-RU" b="1" dirty="0" err="1">
                <a:latin typeface="Arial" panose="020B0604020202020204" pitchFamily="34" charset="0"/>
                <a:ea typeface="Times New Roman" panose="02020603050405020304" pitchFamily="18" charset="0"/>
                <a:cs typeface="Arial" panose="020B0604020202020204" pitchFamily="34" charset="0"/>
              </a:rPr>
              <a:t>Ogg</a:t>
            </a:r>
            <a:r>
              <a:rPr lang="ru-RU" b="1" dirty="0">
                <a:latin typeface="Arial" panose="020B0604020202020204" pitchFamily="34" charset="0"/>
                <a:ea typeface="Times New Roman" panose="02020603050405020304" pitchFamily="18" charset="0"/>
                <a:cs typeface="Arial" panose="020B0604020202020204" pitchFamily="34" charset="0"/>
              </a:rPr>
              <a:t> </a:t>
            </a:r>
            <a:r>
              <a:rPr lang="ru-RU" b="1" dirty="0" err="1">
                <a:latin typeface="Arial" panose="020B0604020202020204" pitchFamily="34" charset="0"/>
                <a:ea typeface="Times New Roman" panose="02020603050405020304" pitchFamily="18" charset="0"/>
                <a:cs typeface="Arial" panose="020B0604020202020204" pitchFamily="34" charset="0"/>
              </a:rPr>
              <a:t>Vorbis</a:t>
            </a:r>
            <a:r>
              <a:rPr lang="ru-RU" b="1" dirty="0">
                <a:latin typeface="Arial" panose="020B0604020202020204" pitchFamily="34" charset="0"/>
                <a:ea typeface="Times New Roman" panose="02020603050405020304" pitchFamily="18" charset="0"/>
                <a:cs typeface="Arial" panose="020B0604020202020204" pitchFamily="34" charset="0"/>
              </a:rPr>
              <a:t>, </a:t>
            </a:r>
            <a:r>
              <a:rPr lang="en-US" b="1" dirty="0">
                <a:latin typeface="Arial" panose="020B0604020202020204" pitchFamily="34" charset="0"/>
                <a:ea typeface="Times New Roman" panose="02020603050405020304" pitchFamily="18" charset="0"/>
                <a:cs typeface="Arial" panose="020B0604020202020204" pitchFamily="34" charset="0"/>
              </a:rPr>
              <a:t>Wav</a:t>
            </a:r>
            <a:r>
              <a:rPr lang="ru-RU" b="1" dirty="0">
                <a:latin typeface="Arial" panose="020B0604020202020204" pitchFamily="34" charset="0"/>
                <a:ea typeface="Times New Roman" panose="02020603050405020304" pitchFamily="18" charset="0"/>
                <a:cs typeface="Arial" panose="020B0604020202020204" pitchFamily="34" charset="0"/>
              </a:rPr>
              <a:t>, </a:t>
            </a:r>
            <a:r>
              <a:rPr lang="en-US" b="1" dirty="0">
                <a:latin typeface="Arial" panose="020B0604020202020204" pitchFamily="34" charset="0"/>
                <a:ea typeface="Times New Roman" panose="02020603050405020304" pitchFamily="18" charset="0"/>
                <a:cs typeface="Arial" panose="020B0604020202020204" pitchFamily="34" charset="0"/>
              </a:rPr>
              <a:t>Midi</a:t>
            </a:r>
            <a:r>
              <a:rPr lang="ru-RU" dirty="0">
                <a:latin typeface="Arial" panose="020B0604020202020204" pitchFamily="34" charset="0"/>
                <a:ea typeface="Times New Roman" panose="02020603050405020304" pitchFamily="18" charset="0"/>
                <a:cs typeface="Arial" panose="020B0604020202020204" pitchFamily="34" charset="0"/>
              </a:rPr>
              <a:t> </a:t>
            </a:r>
          </a:p>
          <a:p>
            <a:pPr algn="just">
              <a:spcAft>
                <a:spcPts val="0"/>
              </a:spcAft>
            </a:pPr>
            <a:endParaRPr lang="ru-RU" dirty="0">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r>
              <a:rPr lang="ru-RU" dirty="0">
                <a:latin typeface="Arial" panose="020B0604020202020204" pitchFamily="34" charset="0"/>
                <a:ea typeface="Times New Roman" panose="02020603050405020304" pitchFamily="18" charset="0"/>
                <a:cs typeface="Arial" panose="020B0604020202020204" pitchFamily="34" charset="0"/>
              </a:rPr>
              <a:t>Звук на страницах часто используется для озвучения событий – нажатия кнопки, переход по гиперссылке, открытия окна. Часто страницы сопровождаются звуковым фоном с помощью тега &lt;</a:t>
            </a:r>
            <a:r>
              <a:rPr lang="en-US" b="1" dirty="0" err="1">
                <a:latin typeface="Arial" panose="020B0604020202020204" pitchFamily="34" charset="0"/>
                <a:ea typeface="Times New Roman" panose="02020603050405020304" pitchFamily="18" charset="0"/>
                <a:cs typeface="Arial" panose="020B0604020202020204" pitchFamily="34" charset="0"/>
              </a:rPr>
              <a:t>BgSound</a:t>
            </a:r>
            <a:r>
              <a:rPr lang="ru-RU" b="1" dirty="0">
                <a:latin typeface="Arial" panose="020B0604020202020204" pitchFamily="34" charset="0"/>
                <a:ea typeface="Times New Roman" panose="02020603050405020304" pitchFamily="18" charset="0"/>
                <a:cs typeface="Arial" panose="020B0604020202020204" pitchFamily="34" charset="0"/>
              </a:rPr>
              <a:t>&gt;</a:t>
            </a:r>
            <a:r>
              <a:rPr lang="ru-RU" dirty="0">
                <a:latin typeface="Arial" panose="020B0604020202020204" pitchFamily="34" charset="0"/>
                <a:ea typeface="Times New Roman" panose="02020603050405020304" pitchFamily="18" charset="0"/>
                <a:cs typeface="Arial" panose="020B0604020202020204" pitchFamily="34" charset="0"/>
              </a:rPr>
              <a:t>.</a:t>
            </a:r>
          </a:p>
          <a:p>
            <a:pPr algn="just">
              <a:spcAft>
                <a:spcPts val="0"/>
              </a:spcAft>
            </a:pPr>
            <a:endParaRPr lang="ru-RU" dirty="0">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r>
              <a:rPr lang="ru-RU" dirty="0">
                <a:latin typeface="Arial" panose="020B0604020202020204" pitchFamily="34" charset="0"/>
                <a:ea typeface="Times New Roman" panose="02020603050405020304" pitchFamily="18" charset="0"/>
                <a:cs typeface="Arial" panose="020B0604020202020204" pitchFamily="34" charset="0"/>
              </a:rPr>
              <a:t>На страницу можно встроить аудио-плейер с помощью тега &lt;</a:t>
            </a:r>
            <a:r>
              <a:rPr lang="en-US" b="1" dirty="0">
                <a:latin typeface="Arial" panose="020B0604020202020204" pitchFamily="34" charset="0"/>
                <a:ea typeface="Times New Roman" panose="02020603050405020304" pitchFamily="18" charset="0"/>
                <a:cs typeface="Arial" panose="020B0604020202020204" pitchFamily="34" charset="0"/>
              </a:rPr>
              <a:t>EMBED</a:t>
            </a:r>
            <a:r>
              <a:rPr lang="ru-RU" dirty="0">
                <a:latin typeface="Arial" panose="020B0604020202020204" pitchFamily="34" charset="0"/>
                <a:ea typeface="Times New Roman" panose="02020603050405020304" pitchFamily="18" charset="0"/>
                <a:cs typeface="Arial" panose="020B0604020202020204" pitchFamily="34" charset="0"/>
              </a:rPr>
              <a:t>&gt; с атрибутами:</a:t>
            </a:r>
            <a:r>
              <a:rPr lang="ru-RU" b="1" dirty="0">
                <a:latin typeface="Arial" panose="020B0604020202020204" pitchFamily="34" charset="0"/>
                <a:ea typeface="Times New Roman" panose="02020603050405020304" pitchFamily="18" charset="0"/>
                <a:cs typeface="Arial" panose="020B0604020202020204" pitchFamily="34" charset="0"/>
              </a:rPr>
              <a:t> </a:t>
            </a:r>
            <a:endParaRPr lang="ru-RU" dirty="0">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r>
              <a:rPr lang="ru-RU" b="1" dirty="0">
                <a:latin typeface="Arial" panose="020B0604020202020204" pitchFamily="34" charset="0"/>
                <a:ea typeface="Times New Roman" panose="02020603050405020304" pitchFamily="18" charset="0"/>
                <a:cs typeface="Arial" panose="020B0604020202020204" pitchFamily="34" charset="0"/>
              </a:rPr>
              <a:t>SRC – </a:t>
            </a:r>
            <a:r>
              <a:rPr lang="en-US" dirty="0">
                <a:latin typeface="Arial" panose="020B0604020202020204" pitchFamily="34" charset="0"/>
                <a:ea typeface="Times New Roman" panose="02020603050405020304" pitchFamily="18" charset="0"/>
                <a:cs typeface="Arial" panose="020B0604020202020204" pitchFamily="34" charset="0"/>
              </a:rPr>
              <a:t>URL</a:t>
            </a:r>
            <a:r>
              <a:rPr lang="ru-RU" dirty="0">
                <a:latin typeface="Arial" panose="020B0604020202020204" pitchFamily="34" charset="0"/>
                <a:ea typeface="Times New Roman" panose="02020603050405020304" pitchFamily="18" charset="0"/>
                <a:cs typeface="Arial" panose="020B0604020202020204" pitchFamily="34" charset="0"/>
              </a:rPr>
              <a:t>-адрес звукового файла;</a:t>
            </a:r>
          </a:p>
          <a:p>
            <a:pPr algn="just">
              <a:spcAft>
                <a:spcPts val="0"/>
              </a:spcAft>
            </a:pPr>
            <a:r>
              <a:rPr lang="en-US" b="1" dirty="0">
                <a:latin typeface="Arial" panose="020B0604020202020204" pitchFamily="34" charset="0"/>
                <a:ea typeface="Times New Roman" panose="02020603050405020304" pitchFamily="18" charset="0"/>
                <a:cs typeface="Arial" panose="020B0604020202020204" pitchFamily="34" charset="0"/>
              </a:rPr>
              <a:t>Width</a:t>
            </a:r>
            <a:r>
              <a:rPr lang="ru-RU" b="1" dirty="0">
                <a:latin typeface="Arial" panose="020B0604020202020204" pitchFamily="34" charset="0"/>
                <a:ea typeface="Times New Roman" panose="02020603050405020304" pitchFamily="18" charset="0"/>
                <a:cs typeface="Arial" panose="020B0604020202020204" pitchFamily="34" charset="0"/>
              </a:rPr>
              <a:t>, </a:t>
            </a:r>
            <a:r>
              <a:rPr lang="en-US" b="1" dirty="0">
                <a:latin typeface="Arial" panose="020B0604020202020204" pitchFamily="34" charset="0"/>
                <a:ea typeface="Times New Roman" panose="02020603050405020304" pitchFamily="18" charset="0"/>
                <a:cs typeface="Arial" panose="020B0604020202020204" pitchFamily="34" charset="0"/>
              </a:rPr>
              <a:t>Height</a:t>
            </a:r>
            <a:r>
              <a:rPr lang="ru-RU" dirty="0">
                <a:latin typeface="Arial" panose="020B0604020202020204" pitchFamily="34" charset="0"/>
                <a:ea typeface="Times New Roman" panose="02020603050405020304" pitchFamily="18" charset="0"/>
                <a:cs typeface="Arial" panose="020B0604020202020204" pitchFamily="34" charset="0"/>
              </a:rPr>
              <a:t> – размеры панели управления проигрывателя (в пикселях или процентах от полного размера);</a:t>
            </a:r>
          </a:p>
          <a:p>
            <a:pPr algn="just">
              <a:spcAft>
                <a:spcPts val="0"/>
              </a:spcAft>
            </a:pPr>
            <a:r>
              <a:rPr lang="en-US" b="1" dirty="0" err="1">
                <a:latin typeface="Arial" panose="020B0604020202020204" pitchFamily="34" charset="0"/>
                <a:ea typeface="Times New Roman" panose="02020603050405020304" pitchFamily="18" charset="0"/>
                <a:cs typeface="Arial" panose="020B0604020202020204" pitchFamily="34" charset="0"/>
              </a:rPr>
              <a:t>Autostart</a:t>
            </a:r>
            <a:r>
              <a:rPr lang="ru-RU" dirty="0">
                <a:latin typeface="Arial" panose="020B0604020202020204" pitchFamily="34" charset="0"/>
                <a:ea typeface="Times New Roman" panose="02020603050405020304" pitchFamily="18" charset="0"/>
                <a:cs typeface="Arial" panose="020B0604020202020204" pitchFamily="34" charset="0"/>
              </a:rPr>
              <a:t> – можно применить два значения: </a:t>
            </a:r>
            <a:r>
              <a:rPr lang="en-US" b="1" dirty="0">
                <a:latin typeface="Arial" panose="020B0604020202020204" pitchFamily="34" charset="0"/>
                <a:ea typeface="Times New Roman" panose="02020603050405020304" pitchFamily="18" charset="0"/>
                <a:cs typeface="Arial" panose="020B0604020202020204" pitchFamily="34" charset="0"/>
              </a:rPr>
              <a:t>True</a:t>
            </a:r>
            <a:r>
              <a:rPr lang="ru-RU" dirty="0">
                <a:latin typeface="Arial" panose="020B0604020202020204" pitchFamily="34" charset="0"/>
                <a:ea typeface="Times New Roman" panose="02020603050405020304" pitchFamily="18" charset="0"/>
                <a:cs typeface="Arial" panose="020B0604020202020204" pitchFamily="34" charset="0"/>
              </a:rPr>
              <a:t> - начало воспроизведения сразу после загрузки страницы и </a:t>
            </a:r>
            <a:r>
              <a:rPr lang="en-US" b="1" dirty="0">
                <a:latin typeface="Arial" panose="020B0604020202020204" pitchFamily="34" charset="0"/>
                <a:ea typeface="Times New Roman" panose="02020603050405020304" pitchFamily="18" charset="0"/>
                <a:cs typeface="Arial" panose="020B0604020202020204" pitchFamily="34" charset="0"/>
              </a:rPr>
              <a:t>False</a:t>
            </a:r>
            <a:r>
              <a:rPr lang="ru-RU" dirty="0">
                <a:latin typeface="Arial" panose="020B0604020202020204" pitchFamily="34" charset="0"/>
                <a:ea typeface="Times New Roman" panose="02020603050405020304" pitchFamily="18" charset="0"/>
                <a:cs typeface="Arial" panose="020B0604020202020204" pitchFamily="34" charset="0"/>
              </a:rPr>
              <a:t> – включение звука пользователем.</a:t>
            </a:r>
          </a:p>
          <a:p>
            <a:pPr algn="just">
              <a:spcAft>
                <a:spcPts val="0"/>
              </a:spcAft>
            </a:pPr>
            <a:endParaRPr lang="ru-RU" dirty="0">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r>
              <a:rPr lang="ru-RU" dirty="0">
                <a:latin typeface="Arial" panose="020B0604020202020204" pitchFamily="34" charset="0"/>
                <a:ea typeface="Times New Roman" panose="02020603050405020304" pitchFamily="18" charset="0"/>
                <a:cs typeface="Arial" panose="020B0604020202020204" pitchFamily="34" charset="0"/>
              </a:rPr>
              <a:t>Для внедрения звукового контента в веб-страницы также используется HTML5-элемент &lt;</a:t>
            </a:r>
            <a:r>
              <a:rPr lang="ru-RU" b="1" dirty="0">
                <a:latin typeface="Arial" panose="020B0604020202020204" pitchFamily="34" charset="0"/>
                <a:ea typeface="Times New Roman" panose="02020603050405020304" pitchFamily="18" charset="0"/>
                <a:cs typeface="Arial" panose="020B0604020202020204" pitchFamily="34" charset="0"/>
              </a:rPr>
              <a:t>AUDIO</a:t>
            </a:r>
            <a:r>
              <a:rPr lang="ru-RU" dirty="0">
                <a:latin typeface="Arial" panose="020B0604020202020204" pitchFamily="34" charset="0"/>
                <a:ea typeface="Times New Roman" panose="02020603050405020304" pitchFamily="18" charset="0"/>
                <a:cs typeface="Arial" panose="020B0604020202020204" pitchFamily="34" charset="0"/>
              </a:rPr>
              <a:t>&gt; . В общем виде HTML-разметка имеет следующий вид:</a:t>
            </a:r>
          </a:p>
          <a:p>
            <a:pPr algn="ctr">
              <a:spcAft>
                <a:spcPts val="0"/>
              </a:spcAft>
            </a:pPr>
            <a:r>
              <a:rPr lang="ru-RU" dirty="0">
                <a:latin typeface="Arial" panose="020B0604020202020204" pitchFamily="34" charset="0"/>
                <a:ea typeface="Times New Roman" panose="02020603050405020304" pitchFamily="18" charset="0"/>
                <a:cs typeface="Arial" panose="020B0604020202020204" pitchFamily="34" charset="0"/>
              </a:rPr>
              <a:t>&lt;</a:t>
            </a:r>
            <a:r>
              <a:rPr lang="en-US" dirty="0">
                <a:latin typeface="Arial" panose="020B0604020202020204" pitchFamily="34" charset="0"/>
                <a:ea typeface="Times New Roman" panose="02020603050405020304" pitchFamily="18" charset="0"/>
                <a:cs typeface="Arial" panose="020B0604020202020204" pitchFamily="34" charset="0"/>
              </a:rPr>
              <a:t>audio </a:t>
            </a:r>
            <a:r>
              <a:rPr lang="en-US" dirty="0" err="1">
                <a:latin typeface="Arial" panose="020B0604020202020204" pitchFamily="34" charset="0"/>
                <a:ea typeface="Times New Roman" panose="02020603050405020304" pitchFamily="18" charset="0"/>
                <a:cs typeface="Arial" panose="020B0604020202020204" pitchFamily="34" charset="0"/>
              </a:rPr>
              <a:t>src</a:t>
            </a:r>
            <a:r>
              <a:rPr lang="ru-RU" dirty="0">
                <a:latin typeface="Arial" panose="020B0604020202020204" pitchFamily="34" charset="0"/>
                <a:ea typeface="Times New Roman" panose="02020603050405020304" pitchFamily="18" charset="0"/>
                <a:cs typeface="Arial" panose="020B0604020202020204" pitchFamily="34" charset="0"/>
              </a:rPr>
              <a:t>="</a:t>
            </a:r>
            <a:r>
              <a:rPr lang="en-US" dirty="0">
                <a:latin typeface="Arial" panose="020B0604020202020204" pitchFamily="34" charset="0"/>
                <a:ea typeface="Times New Roman" panose="02020603050405020304" pitchFamily="18" charset="0"/>
                <a:cs typeface="Arial" panose="020B0604020202020204" pitchFamily="34" charset="0"/>
              </a:rPr>
              <a:t>name</a:t>
            </a:r>
            <a:r>
              <a:rPr lang="ru-RU" dirty="0">
                <a:latin typeface="Arial" panose="020B0604020202020204" pitchFamily="34" charset="0"/>
                <a:ea typeface="Times New Roman" panose="02020603050405020304" pitchFamily="18" charset="0"/>
                <a:cs typeface="Arial" panose="020B0604020202020204" pitchFamily="34" charset="0"/>
              </a:rPr>
              <a:t>.</a:t>
            </a:r>
            <a:r>
              <a:rPr lang="en-US" dirty="0" err="1">
                <a:latin typeface="Arial" panose="020B0604020202020204" pitchFamily="34" charset="0"/>
                <a:ea typeface="Times New Roman" panose="02020603050405020304" pitchFamily="18" charset="0"/>
                <a:cs typeface="Arial" panose="020B0604020202020204" pitchFamily="34" charset="0"/>
              </a:rPr>
              <a:t>ogg</a:t>
            </a:r>
            <a:r>
              <a:rPr lang="ru-RU" dirty="0">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ea typeface="Times New Roman" panose="02020603050405020304" pitchFamily="18" charset="0"/>
                <a:cs typeface="Arial" panose="020B0604020202020204" pitchFamily="34" charset="0"/>
              </a:rPr>
              <a:t>controls</a:t>
            </a:r>
            <a:r>
              <a:rPr lang="ru-RU" dirty="0">
                <a:latin typeface="Arial" panose="020B0604020202020204" pitchFamily="34" charset="0"/>
                <a:ea typeface="Times New Roman" panose="02020603050405020304" pitchFamily="18" charset="0"/>
                <a:cs typeface="Arial" panose="020B0604020202020204" pitchFamily="34" charset="0"/>
              </a:rPr>
              <a:t>&gt;&lt;/</a:t>
            </a:r>
            <a:r>
              <a:rPr lang="en-US" dirty="0">
                <a:latin typeface="Arial" panose="020B0604020202020204" pitchFamily="34" charset="0"/>
                <a:ea typeface="Times New Roman" panose="02020603050405020304" pitchFamily="18" charset="0"/>
                <a:cs typeface="Arial" panose="020B0604020202020204" pitchFamily="34" charset="0"/>
              </a:rPr>
              <a:t>audio</a:t>
            </a:r>
            <a:r>
              <a:rPr lang="ru-RU" dirty="0">
                <a:latin typeface="Arial" panose="020B0604020202020204" pitchFamily="34" charset="0"/>
                <a:ea typeface="Times New Roman" panose="02020603050405020304" pitchFamily="18" charset="0"/>
                <a:cs typeface="Arial" panose="020B0604020202020204" pitchFamily="34" charset="0"/>
              </a:rPr>
              <a:t>&gt;</a:t>
            </a:r>
          </a:p>
          <a:p>
            <a:pPr algn="just">
              <a:spcAft>
                <a:spcPts val="0"/>
              </a:spcAft>
            </a:pPr>
            <a:r>
              <a:rPr lang="ru-RU" dirty="0">
                <a:latin typeface="Arial" panose="020B0604020202020204" pitchFamily="34" charset="0"/>
                <a:ea typeface="Times New Roman" panose="02020603050405020304" pitchFamily="18" charset="0"/>
                <a:cs typeface="Arial" panose="020B0604020202020204" pitchFamily="34" charset="0"/>
              </a:rPr>
              <a:t>Атрибуты тега &lt;</a:t>
            </a:r>
            <a:r>
              <a:rPr lang="ru-RU" b="1" dirty="0">
                <a:latin typeface="Arial" panose="020B0604020202020204" pitchFamily="34" charset="0"/>
                <a:ea typeface="Times New Roman" panose="02020603050405020304" pitchFamily="18" charset="0"/>
                <a:cs typeface="Arial" panose="020B0604020202020204" pitchFamily="34" charset="0"/>
              </a:rPr>
              <a:t>AUDIO</a:t>
            </a:r>
            <a:r>
              <a:rPr lang="ru-RU" dirty="0">
                <a:latin typeface="Arial" panose="020B0604020202020204" pitchFamily="34" charset="0"/>
                <a:ea typeface="Times New Roman" panose="02020603050405020304" pitchFamily="18" charset="0"/>
                <a:cs typeface="Arial" panose="020B0604020202020204" pitchFamily="34" charset="0"/>
              </a:rPr>
              <a:t>&gt;:</a:t>
            </a:r>
          </a:p>
          <a:p>
            <a:pPr algn="just">
              <a:spcAft>
                <a:spcPts val="0"/>
              </a:spcAft>
            </a:pPr>
            <a:r>
              <a:rPr lang="ru-RU" b="1" dirty="0" err="1">
                <a:latin typeface="Arial" panose="020B0604020202020204" pitchFamily="34" charset="0"/>
                <a:ea typeface="Times New Roman" panose="02020603050405020304" pitchFamily="18" charset="0"/>
                <a:cs typeface="Arial" panose="020B0604020202020204" pitchFamily="34" charset="0"/>
              </a:rPr>
              <a:t>Autoplay</a:t>
            </a:r>
            <a:r>
              <a:rPr lang="ru-RU" dirty="0">
                <a:latin typeface="Arial" panose="020B0604020202020204" pitchFamily="34" charset="0"/>
                <a:ea typeface="Times New Roman" panose="02020603050405020304" pitchFamily="18" charset="0"/>
                <a:cs typeface="Arial" panose="020B0604020202020204" pitchFamily="34" charset="0"/>
              </a:rPr>
              <a:t> обеспечивает автоматическое воспроизведение аудио файла сразу же после загрузки страницы.</a:t>
            </a:r>
          </a:p>
          <a:p>
            <a:pPr algn="just">
              <a:spcAft>
                <a:spcPts val="0"/>
              </a:spcAft>
            </a:pPr>
            <a:r>
              <a:rPr lang="ru-RU" b="1" dirty="0" err="1">
                <a:latin typeface="Arial" panose="020B0604020202020204" pitchFamily="34" charset="0"/>
                <a:ea typeface="Times New Roman" panose="02020603050405020304" pitchFamily="18" charset="0"/>
                <a:cs typeface="Arial" panose="020B0604020202020204" pitchFamily="34" charset="0"/>
              </a:rPr>
              <a:t>Controls</a:t>
            </a:r>
            <a:r>
              <a:rPr lang="ru-RU" dirty="0">
                <a:latin typeface="Arial" panose="020B0604020202020204" pitchFamily="34" charset="0"/>
                <a:ea typeface="Times New Roman" panose="02020603050405020304" pitchFamily="18" charset="0"/>
                <a:cs typeface="Arial" panose="020B0604020202020204" pitchFamily="34" charset="0"/>
              </a:rPr>
              <a:t> указывает браузеру, что нужно отобразить базовые элементы управления воспроизведением (начинать и останавливать воспроизведение, переходить в другое место записи, регулировать громкость).</a:t>
            </a:r>
          </a:p>
          <a:p>
            <a:pPr algn="just">
              <a:spcAft>
                <a:spcPts val="0"/>
              </a:spcAft>
            </a:pPr>
            <a:r>
              <a:rPr lang="ru-RU" b="1" dirty="0" err="1">
                <a:latin typeface="Arial" panose="020B0604020202020204" pitchFamily="34" charset="0"/>
                <a:ea typeface="Times New Roman" panose="02020603050405020304" pitchFamily="18" charset="0"/>
                <a:cs typeface="Arial" panose="020B0604020202020204" pitchFamily="34" charset="0"/>
              </a:rPr>
              <a:t>Loop</a:t>
            </a:r>
            <a:r>
              <a:rPr lang="ru-RU" dirty="0">
                <a:latin typeface="Arial" panose="020B0604020202020204" pitchFamily="34" charset="0"/>
                <a:ea typeface="Times New Roman" panose="02020603050405020304" pitchFamily="18" charset="0"/>
                <a:cs typeface="Arial" panose="020B0604020202020204" pitchFamily="34" charset="0"/>
              </a:rPr>
              <a:t> - циклическое воспроизведение аудио файла.</a:t>
            </a:r>
          </a:p>
          <a:p>
            <a:pPr algn="just">
              <a:spcAft>
                <a:spcPts val="0"/>
              </a:spcAft>
            </a:pPr>
            <a:r>
              <a:rPr lang="ru-RU" b="1" dirty="0" err="1">
                <a:latin typeface="Arial" panose="020B0604020202020204" pitchFamily="34" charset="0"/>
                <a:ea typeface="Times New Roman" panose="02020603050405020304" pitchFamily="18" charset="0"/>
                <a:cs typeface="Arial" panose="020B0604020202020204" pitchFamily="34" charset="0"/>
              </a:rPr>
              <a:t>Muted</a:t>
            </a:r>
            <a:r>
              <a:rPr lang="ru-RU" dirty="0">
                <a:latin typeface="Arial" panose="020B0604020202020204" pitchFamily="34" charset="0"/>
                <a:ea typeface="Times New Roman" panose="02020603050405020304" pitchFamily="18" charset="0"/>
                <a:cs typeface="Arial" panose="020B0604020202020204" pitchFamily="34" charset="0"/>
              </a:rPr>
              <a:t> выключает звук при воспроизведении аудио файла.</a:t>
            </a:r>
          </a:p>
        </p:txBody>
      </p:sp>
    </p:spTree>
    <p:extLst>
      <p:ext uri="{BB962C8B-B14F-4D97-AF65-F5344CB8AC3E}">
        <p14:creationId xmlns:p14="http://schemas.microsoft.com/office/powerpoint/2010/main" val="1325662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F78AC583-2455-44B4-B506-6C57717C73B5}"/>
              </a:ext>
            </a:extLst>
          </p:cNvPr>
          <p:cNvSpPr/>
          <p:nvPr/>
        </p:nvSpPr>
        <p:spPr>
          <a:xfrm>
            <a:off x="568411" y="108052"/>
            <a:ext cx="11154033" cy="5078313"/>
          </a:xfrm>
          <a:prstGeom prst="rect">
            <a:avLst/>
          </a:prstGeom>
        </p:spPr>
        <p:txBody>
          <a:bodyPr wrap="square">
            <a:spAutoFit/>
          </a:bodyPr>
          <a:lstStyle/>
          <a:p>
            <a:pPr algn="just">
              <a:spcAft>
                <a:spcPts val="0"/>
              </a:spcAft>
            </a:pPr>
            <a:r>
              <a:rPr lang="ru-RU" dirty="0">
                <a:latin typeface="Arial" panose="020B0604020202020204" pitchFamily="34" charset="0"/>
                <a:ea typeface="Times New Roman" panose="02020603050405020304" pitchFamily="18" charset="0"/>
                <a:cs typeface="Arial" panose="020B0604020202020204" pitchFamily="34" charset="0"/>
              </a:rPr>
              <a:t>Для вставки видео-файлов можно воспользоваться тегом &lt;</a:t>
            </a:r>
            <a:r>
              <a:rPr lang="en-US" b="1" dirty="0">
                <a:latin typeface="Arial" panose="020B0604020202020204" pitchFamily="34" charset="0"/>
                <a:ea typeface="Times New Roman" panose="02020603050405020304" pitchFamily="18" charset="0"/>
                <a:cs typeface="Arial" panose="020B0604020202020204" pitchFamily="34" charset="0"/>
              </a:rPr>
              <a:t>EMBED</a:t>
            </a:r>
            <a:r>
              <a:rPr lang="ru-RU" dirty="0">
                <a:latin typeface="Arial" panose="020B0604020202020204" pitchFamily="34" charset="0"/>
                <a:ea typeface="Times New Roman" panose="02020603050405020304" pitchFamily="18" charset="0"/>
                <a:cs typeface="Arial" panose="020B0604020202020204" pitchFamily="34" charset="0"/>
              </a:rPr>
              <a:t>&gt; с атрибутом </a:t>
            </a:r>
            <a:r>
              <a:rPr lang="ru-RU" b="1" dirty="0">
                <a:latin typeface="Arial" panose="020B0604020202020204" pitchFamily="34" charset="0"/>
                <a:ea typeface="Times New Roman" panose="02020603050405020304" pitchFamily="18" charset="0"/>
                <a:cs typeface="Arial" panose="020B0604020202020204" pitchFamily="34" charset="0"/>
              </a:rPr>
              <a:t>SRC – </a:t>
            </a:r>
            <a:r>
              <a:rPr lang="en-US" dirty="0">
                <a:latin typeface="Arial" panose="020B0604020202020204" pitchFamily="34" charset="0"/>
                <a:ea typeface="Times New Roman" panose="02020603050405020304" pitchFamily="18" charset="0"/>
                <a:cs typeface="Arial" panose="020B0604020202020204" pitchFamily="34" charset="0"/>
              </a:rPr>
              <a:t>URL</a:t>
            </a:r>
            <a:r>
              <a:rPr lang="ru-RU" dirty="0">
                <a:latin typeface="Arial" panose="020B0604020202020204" pitchFamily="34" charset="0"/>
                <a:ea typeface="Times New Roman" panose="02020603050405020304" pitchFamily="18" charset="0"/>
                <a:cs typeface="Arial" panose="020B0604020202020204" pitchFamily="34" charset="0"/>
              </a:rPr>
              <a:t>-адрес видео-файла. </a:t>
            </a:r>
          </a:p>
          <a:p>
            <a:pPr algn="just">
              <a:spcAft>
                <a:spcPts val="0"/>
              </a:spcAft>
            </a:pPr>
            <a:r>
              <a:rPr lang="ru-RU" dirty="0">
                <a:latin typeface="Arial" panose="020B0604020202020204" pitchFamily="34" charset="0"/>
                <a:ea typeface="Times New Roman" panose="02020603050405020304" pitchFamily="18" charset="0"/>
                <a:cs typeface="Arial" panose="020B0604020202020204" pitchFamily="34" charset="0"/>
              </a:rPr>
              <a:t>Тег &lt;</a:t>
            </a:r>
            <a:r>
              <a:rPr lang="ru-RU" b="1" dirty="0">
                <a:latin typeface="Arial" panose="020B0604020202020204" pitchFamily="34" charset="0"/>
                <a:ea typeface="Times New Roman" panose="02020603050405020304" pitchFamily="18" charset="0"/>
                <a:cs typeface="Arial" panose="020B0604020202020204" pitchFamily="34" charset="0"/>
              </a:rPr>
              <a:t>VIDEO</a:t>
            </a:r>
            <a:r>
              <a:rPr lang="ru-RU" dirty="0">
                <a:latin typeface="Arial" panose="020B0604020202020204" pitchFamily="34" charset="0"/>
                <a:ea typeface="Times New Roman" panose="02020603050405020304" pitchFamily="18" charset="0"/>
                <a:cs typeface="Arial" panose="020B0604020202020204" pitchFamily="34" charset="0"/>
              </a:rPr>
              <a:t>&gt; добавляет, воспроизводит и управляет настройками видеоролика на веб-странице. Путь к файлу задается через атрибут </a:t>
            </a:r>
            <a:r>
              <a:rPr lang="ru-RU" b="1" dirty="0">
                <a:latin typeface="Arial" panose="020B0604020202020204" pitchFamily="34" charset="0"/>
                <a:ea typeface="Times New Roman" panose="02020603050405020304" pitchFamily="18" charset="0"/>
                <a:cs typeface="Arial" panose="020B0604020202020204" pitchFamily="34" charset="0"/>
              </a:rPr>
              <a:t>SRC</a:t>
            </a:r>
            <a:r>
              <a:rPr lang="ru-RU" dirty="0">
                <a:latin typeface="Arial" panose="020B0604020202020204" pitchFamily="34" charset="0"/>
                <a:ea typeface="Times New Roman" panose="02020603050405020304" pitchFamily="18" charset="0"/>
                <a:cs typeface="Arial" panose="020B0604020202020204" pitchFamily="34" charset="0"/>
              </a:rPr>
              <a:t> или вложенный тег &lt;</a:t>
            </a:r>
            <a:r>
              <a:rPr lang="ru-RU" b="1" dirty="0">
                <a:latin typeface="Arial" panose="020B0604020202020204" pitchFamily="34" charset="0"/>
                <a:ea typeface="Times New Roman" panose="02020603050405020304" pitchFamily="18" charset="0"/>
                <a:cs typeface="Arial" panose="020B0604020202020204" pitchFamily="34" charset="0"/>
              </a:rPr>
              <a:t>SOURCE</a:t>
            </a:r>
            <a:r>
              <a:rPr lang="ru-RU" dirty="0">
                <a:latin typeface="Arial" panose="020B0604020202020204" pitchFamily="34" charset="0"/>
                <a:ea typeface="Times New Roman" panose="02020603050405020304" pitchFamily="18" charset="0"/>
                <a:cs typeface="Arial" panose="020B0604020202020204" pitchFamily="34" charset="0"/>
              </a:rPr>
              <a:t>&gt;. </a:t>
            </a:r>
          </a:p>
          <a:p>
            <a:pPr algn="just">
              <a:spcAft>
                <a:spcPts val="0"/>
              </a:spcAft>
            </a:pPr>
            <a:r>
              <a:rPr lang="ru-RU" u="sng" dirty="0">
                <a:latin typeface="Arial" panose="020B0604020202020204" pitchFamily="34" charset="0"/>
                <a:ea typeface="Times New Roman" panose="02020603050405020304" pitchFamily="18" charset="0"/>
                <a:cs typeface="Arial" panose="020B0604020202020204" pitchFamily="34" charset="0"/>
              </a:rPr>
              <a:t>Синтаксис</a:t>
            </a:r>
            <a:r>
              <a:rPr lang="en-US" dirty="0">
                <a:latin typeface="Arial" panose="020B0604020202020204" pitchFamily="34" charset="0"/>
                <a:ea typeface="Times New Roman" panose="02020603050405020304" pitchFamily="18" charset="0"/>
                <a:cs typeface="Arial" panose="020B0604020202020204" pitchFamily="34" charset="0"/>
              </a:rPr>
              <a:t>:</a:t>
            </a:r>
            <a:endParaRPr lang="ru-RU" dirty="0">
              <a:latin typeface="Arial" panose="020B0604020202020204" pitchFamily="34" charset="0"/>
              <a:ea typeface="Times New Roman" panose="02020603050405020304" pitchFamily="18" charset="0"/>
              <a:cs typeface="Arial" panose="020B0604020202020204" pitchFamily="34" charset="0"/>
            </a:endParaRPr>
          </a:p>
          <a:p>
            <a:pPr algn="ct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Arial" panose="020B0604020202020204" pitchFamily="34" charset="0"/>
                <a:ea typeface="Times New Roman" panose="02020603050405020304" pitchFamily="18" charset="0"/>
                <a:cs typeface="Arial" panose="020B0604020202020204" pitchFamily="34" charset="0"/>
              </a:rPr>
              <a:t>&lt;video </a:t>
            </a:r>
            <a:r>
              <a:rPr lang="en-US" dirty="0" err="1">
                <a:latin typeface="Arial" panose="020B0604020202020204" pitchFamily="34" charset="0"/>
                <a:ea typeface="Times New Roman" panose="02020603050405020304" pitchFamily="18" charset="0"/>
                <a:cs typeface="Arial" panose="020B0604020202020204" pitchFamily="34" charset="0"/>
              </a:rPr>
              <a:t>src</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err="1">
                <a:latin typeface="Arial" panose="020B0604020202020204" pitchFamily="34" charset="0"/>
                <a:ea typeface="Times New Roman" panose="02020603050405020304" pitchFamily="18" charset="0"/>
                <a:cs typeface="Arial" panose="020B0604020202020204" pitchFamily="34" charset="0"/>
              </a:rPr>
              <a:t>video.ogv</a:t>
            </a:r>
            <a:r>
              <a:rPr lang="en-US" dirty="0">
                <a:latin typeface="Arial" panose="020B0604020202020204" pitchFamily="34" charset="0"/>
                <a:ea typeface="Times New Roman" panose="02020603050405020304" pitchFamily="18" charset="0"/>
                <a:cs typeface="Arial" panose="020B0604020202020204" pitchFamily="34" charset="0"/>
              </a:rPr>
              <a:t>" controls&gt;&lt;/video&gt;</a:t>
            </a:r>
            <a:endParaRPr lang="ru-RU" dirty="0">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r>
              <a:rPr lang="ru-RU" dirty="0">
                <a:latin typeface="Arial" panose="020B0604020202020204" pitchFamily="34" charset="0"/>
                <a:ea typeface="Times New Roman" panose="02020603050405020304" pitchFamily="18" charset="0"/>
                <a:cs typeface="Arial" panose="020B0604020202020204" pitchFamily="34" charset="0"/>
              </a:rPr>
              <a:t>Атрибуты:</a:t>
            </a:r>
          </a:p>
          <a:p>
            <a:pPr algn="just">
              <a:spcAft>
                <a:spcPts val="0"/>
              </a:spcAft>
            </a:pPr>
            <a:r>
              <a:rPr lang="ru-RU" b="1" dirty="0" err="1">
                <a:latin typeface="Arial" panose="020B0604020202020204" pitchFamily="34" charset="0"/>
                <a:ea typeface="Times New Roman" panose="02020603050405020304" pitchFamily="18" charset="0"/>
                <a:cs typeface="Arial" panose="020B0604020202020204" pitchFamily="34" charset="0"/>
              </a:rPr>
              <a:t>Autoplay</a:t>
            </a:r>
            <a:r>
              <a:rPr lang="ru-RU" dirty="0">
                <a:latin typeface="Arial" panose="020B0604020202020204" pitchFamily="34" charset="0"/>
                <a:ea typeface="Times New Roman" panose="02020603050405020304" pitchFamily="18" charset="0"/>
                <a:cs typeface="Arial" panose="020B0604020202020204" pitchFamily="34" charset="0"/>
              </a:rPr>
              <a:t> - видео начинает воспроизводиться автоматически после загрузки страницы.</a:t>
            </a:r>
          </a:p>
          <a:p>
            <a:pPr algn="just">
              <a:spcAft>
                <a:spcPts val="0"/>
              </a:spcAft>
            </a:pPr>
            <a:r>
              <a:rPr lang="ru-RU" b="1" dirty="0" err="1">
                <a:latin typeface="Arial" panose="020B0604020202020204" pitchFamily="34" charset="0"/>
                <a:ea typeface="Times New Roman" panose="02020603050405020304" pitchFamily="18" charset="0"/>
                <a:cs typeface="Arial" panose="020B0604020202020204" pitchFamily="34" charset="0"/>
              </a:rPr>
              <a:t>Controls</a:t>
            </a:r>
            <a:r>
              <a:rPr lang="ru-RU" dirty="0">
                <a:latin typeface="Arial" panose="020B0604020202020204" pitchFamily="34" charset="0"/>
                <a:ea typeface="Times New Roman" panose="02020603050405020304" pitchFamily="18" charset="0"/>
                <a:cs typeface="Arial" panose="020B0604020202020204" pitchFamily="34" charset="0"/>
              </a:rPr>
              <a:t>  добавляет панель управления к видеоролику.</a:t>
            </a:r>
          </a:p>
          <a:p>
            <a:pPr algn="just">
              <a:spcAft>
                <a:spcPts val="0"/>
              </a:spcAft>
            </a:pPr>
            <a:r>
              <a:rPr lang="ru-RU" b="1" dirty="0" err="1">
                <a:latin typeface="Arial" panose="020B0604020202020204" pitchFamily="34" charset="0"/>
                <a:ea typeface="Times New Roman" panose="02020603050405020304" pitchFamily="18" charset="0"/>
                <a:cs typeface="Arial" panose="020B0604020202020204" pitchFamily="34" charset="0"/>
              </a:rPr>
              <a:t>Height</a:t>
            </a:r>
            <a:r>
              <a:rPr lang="ru-RU" dirty="0">
                <a:latin typeface="Arial" panose="020B0604020202020204" pitchFamily="34" charset="0"/>
                <a:ea typeface="Times New Roman" panose="02020603050405020304" pitchFamily="18" charset="0"/>
                <a:cs typeface="Arial" panose="020B0604020202020204" pitchFamily="34" charset="0"/>
              </a:rPr>
              <a:t> задает высоту области для воспроизведения видеоролика.</a:t>
            </a:r>
          </a:p>
          <a:p>
            <a:pPr algn="just">
              <a:spcAft>
                <a:spcPts val="0"/>
              </a:spcAft>
            </a:pPr>
            <a:r>
              <a:rPr lang="ru-RU" b="1" dirty="0" err="1">
                <a:latin typeface="Arial" panose="020B0604020202020204" pitchFamily="34" charset="0"/>
                <a:ea typeface="Times New Roman" panose="02020603050405020304" pitchFamily="18" charset="0"/>
                <a:cs typeface="Arial" panose="020B0604020202020204" pitchFamily="34" charset="0"/>
              </a:rPr>
              <a:t>Loop</a:t>
            </a:r>
            <a:r>
              <a:rPr lang="ru-RU" dirty="0">
                <a:latin typeface="Arial" panose="020B0604020202020204" pitchFamily="34" charset="0"/>
                <a:ea typeface="Times New Roman" panose="02020603050405020304" pitchFamily="18" charset="0"/>
                <a:cs typeface="Arial" panose="020B0604020202020204" pitchFamily="34" charset="0"/>
              </a:rPr>
              <a:t> повторяет воспроизведение видео с начала после его завершения.</a:t>
            </a:r>
          </a:p>
          <a:p>
            <a:pPr algn="just">
              <a:spcAft>
                <a:spcPts val="0"/>
              </a:spcAft>
            </a:pPr>
            <a:r>
              <a:rPr lang="ru-RU" b="1" dirty="0" err="1">
                <a:latin typeface="Arial" panose="020B0604020202020204" pitchFamily="34" charset="0"/>
                <a:ea typeface="Times New Roman" panose="02020603050405020304" pitchFamily="18" charset="0"/>
                <a:cs typeface="Arial" panose="020B0604020202020204" pitchFamily="34" charset="0"/>
              </a:rPr>
              <a:t>Poster</a:t>
            </a:r>
            <a:r>
              <a:rPr lang="ru-RU" dirty="0">
                <a:latin typeface="Arial" panose="020B0604020202020204" pitchFamily="34" charset="0"/>
                <a:ea typeface="Times New Roman" panose="02020603050405020304" pitchFamily="18" charset="0"/>
                <a:cs typeface="Arial" panose="020B0604020202020204" pitchFamily="34" charset="0"/>
              </a:rPr>
              <a:t> указывает адрес картинки, которая будет отображаться, пока видео не доступно или не воспроизводится. </a:t>
            </a:r>
          </a:p>
          <a:p>
            <a:pPr algn="just">
              <a:spcAft>
                <a:spcPts val="0"/>
              </a:spcAft>
            </a:pPr>
            <a:r>
              <a:rPr lang="ru-RU" b="1" dirty="0" err="1">
                <a:latin typeface="Arial" panose="020B0604020202020204" pitchFamily="34" charset="0"/>
                <a:ea typeface="Times New Roman" panose="02020603050405020304" pitchFamily="18" charset="0"/>
                <a:cs typeface="Arial" panose="020B0604020202020204" pitchFamily="34" charset="0"/>
              </a:rPr>
              <a:t>Preload</a:t>
            </a:r>
            <a:r>
              <a:rPr lang="ru-RU" dirty="0">
                <a:latin typeface="Arial" panose="020B0604020202020204" pitchFamily="34" charset="0"/>
                <a:ea typeface="Times New Roman" panose="02020603050405020304" pitchFamily="18" charset="0"/>
                <a:cs typeface="Arial" panose="020B0604020202020204" pitchFamily="34" charset="0"/>
              </a:rPr>
              <a:t> используется для загрузки видео вместе с загрузкой веб-страницы.</a:t>
            </a:r>
          </a:p>
          <a:p>
            <a:pPr algn="just">
              <a:spcAft>
                <a:spcPts val="0"/>
              </a:spcAft>
            </a:pPr>
            <a:r>
              <a:rPr lang="ru-RU" b="1" dirty="0" err="1">
                <a:latin typeface="Arial" panose="020B0604020202020204" pitchFamily="34" charset="0"/>
                <a:ea typeface="Times New Roman" panose="02020603050405020304" pitchFamily="18" charset="0"/>
                <a:cs typeface="Arial" panose="020B0604020202020204" pitchFamily="34" charset="0"/>
              </a:rPr>
              <a:t>Src</a:t>
            </a:r>
            <a:r>
              <a:rPr lang="ru-RU" dirty="0">
                <a:latin typeface="Arial" panose="020B0604020202020204" pitchFamily="34" charset="0"/>
                <a:ea typeface="Times New Roman" panose="02020603050405020304" pitchFamily="18" charset="0"/>
                <a:cs typeface="Arial" panose="020B0604020202020204" pitchFamily="34" charset="0"/>
              </a:rPr>
              <a:t> указывает путь к воспроизводимому видеоролику.</a:t>
            </a:r>
          </a:p>
          <a:p>
            <a:pPr algn="just">
              <a:spcAft>
                <a:spcPts val="0"/>
              </a:spcAft>
            </a:pPr>
            <a:r>
              <a:rPr lang="ru-RU" b="1" dirty="0" err="1">
                <a:latin typeface="Arial" panose="020B0604020202020204" pitchFamily="34" charset="0"/>
                <a:ea typeface="Times New Roman" panose="02020603050405020304" pitchFamily="18" charset="0"/>
                <a:cs typeface="Arial" panose="020B0604020202020204" pitchFamily="34" charset="0"/>
              </a:rPr>
              <a:t>Width</a:t>
            </a:r>
            <a:r>
              <a:rPr lang="ru-RU" dirty="0">
                <a:latin typeface="Arial" panose="020B0604020202020204" pitchFamily="34" charset="0"/>
                <a:ea typeface="Times New Roman" panose="02020603050405020304" pitchFamily="18" charset="0"/>
                <a:cs typeface="Arial" panose="020B0604020202020204" pitchFamily="34" charset="0"/>
              </a:rPr>
              <a:t> задает ширину области для воспроизведения видеоролика. </a:t>
            </a:r>
          </a:p>
          <a:p>
            <a:pPr algn="just">
              <a:spcAft>
                <a:spcPts val="0"/>
              </a:spcAft>
            </a:pPr>
            <a:r>
              <a:rPr lang="ru-RU" dirty="0">
                <a:latin typeface="Arial" panose="020B0604020202020204" pitchFamily="34" charset="0"/>
                <a:ea typeface="Times New Roman" panose="02020603050405020304" pitchFamily="18" charset="0"/>
                <a:cs typeface="Arial" panose="020B0604020202020204" pitchFamily="34" charset="0"/>
              </a:rPr>
              <a:t>Закрывающий тег  обязателен.</a:t>
            </a:r>
          </a:p>
          <a:p>
            <a:pPr algn="just">
              <a:spcAft>
                <a:spcPts val="0"/>
              </a:spcAft>
            </a:pPr>
            <a:r>
              <a:rPr lang="en-US" b="1" dirty="0">
                <a:latin typeface="Arial" panose="020B0604020202020204" pitchFamily="34" charset="0"/>
                <a:ea typeface="Times New Roman" panose="02020603050405020304" pitchFamily="18" charset="0"/>
                <a:cs typeface="Arial" panose="020B0604020202020204" pitchFamily="34" charset="0"/>
              </a:rPr>
              <a:t>Muted</a:t>
            </a:r>
            <a:r>
              <a:rPr lang="ru-RU" dirty="0">
                <a:latin typeface="Arial" panose="020B0604020202020204" pitchFamily="34" charset="0"/>
                <a:ea typeface="Times New Roman" panose="02020603050405020304" pitchFamily="18" charset="0"/>
                <a:cs typeface="Arial" panose="020B0604020202020204" pitchFamily="34" charset="0"/>
              </a:rPr>
              <a:t> выключает звук при воспроизведении видеофайла.</a:t>
            </a:r>
          </a:p>
        </p:txBody>
      </p:sp>
    </p:spTree>
    <p:extLst>
      <p:ext uri="{BB962C8B-B14F-4D97-AF65-F5344CB8AC3E}">
        <p14:creationId xmlns:p14="http://schemas.microsoft.com/office/powerpoint/2010/main" val="339650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5D6AF9-8B05-4C28-AFD1-35B879DE4DC0}"/>
              </a:ext>
            </a:extLst>
          </p:cNvPr>
          <p:cNvSpPr>
            <a:spLocks noGrp="1"/>
          </p:cNvSpPr>
          <p:nvPr>
            <p:ph type="title"/>
          </p:nvPr>
        </p:nvSpPr>
        <p:spPr>
          <a:xfrm>
            <a:off x="587976" y="211641"/>
            <a:ext cx="10851292" cy="969496"/>
          </a:xfrm>
        </p:spPr>
        <p:txBody>
          <a:bodyPr>
            <a:normAutofit fontScale="90000"/>
          </a:bodyPr>
          <a:lstStyle/>
          <a:p>
            <a:r>
              <a:rPr lang="en-US" sz="3600" b="1" i="1" dirty="0">
                <a:solidFill>
                  <a:srgbClr val="FF0000"/>
                </a:solidFill>
              </a:rPr>
              <a:t>8</a:t>
            </a:r>
            <a:r>
              <a:rPr lang="ru-RU" sz="3600" b="1" i="1" dirty="0">
                <a:solidFill>
                  <a:srgbClr val="FF0000"/>
                </a:solidFill>
              </a:rPr>
              <a:t>) Описать создание списков: нумерованного, ненумерованного, списка определений</a:t>
            </a:r>
          </a:p>
        </p:txBody>
      </p:sp>
      <p:sp>
        <p:nvSpPr>
          <p:cNvPr id="3" name="Прямоугольник 2">
            <a:extLst>
              <a:ext uri="{FF2B5EF4-FFF2-40B4-BE49-F238E27FC236}">
                <a16:creationId xmlns:a16="http://schemas.microsoft.com/office/drawing/2014/main" id="{9584265C-7857-4063-82F4-81448CF870F5}"/>
              </a:ext>
            </a:extLst>
          </p:cNvPr>
          <p:cNvSpPr/>
          <p:nvPr/>
        </p:nvSpPr>
        <p:spPr>
          <a:xfrm>
            <a:off x="230660" y="1213763"/>
            <a:ext cx="11368215" cy="969496"/>
          </a:xfrm>
          <a:prstGeom prst="rect">
            <a:avLst/>
          </a:prstGeom>
        </p:spPr>
        <p:txBody>
          <a:bodyPr wrap="square">
            <a:spAutoFit/>
          </a:bodyPr>
          <a:lstStyle/>
          <a:p>
            <a:r>
              <a:rPr lang="ru-RU" sz="1900" b="1" dirty="0">
                <a:solidFill>
                  <a:srgbClr val="FF0000"/>
                </a:solidFill>
                <a:latin typeface="Arial" panose="020B0604020202020204" pitchFamily="34" charset="0"/>
                <a:ea typeface="Times New Roman" panose="02020603050405020304" pitchFamily="18" charset="0"/>
                <a:cs typeface="Arial" panose="020B0604020202020204" pitchFamily="34" charset="0"/>
              </a:rPr>
              <a:t>Нумерованный список </a:t>
            </a:r>
            <a:r>
              <a:rPr lang="ru-RU" sz="1900" dirty="0">
                <a:latin typeface="Arial" panose="020B0604020202020204" pitchFamily="34" charset="0"/>
                <a:ea typeface="Times New Roman" panose="02020603050405020304" pitchFamily="18" charset="0"/>
                <a:cs typeface="Arial" panose="020B0604020202020204" pitchFamily="34" charset="0"/>
              </a:rPr>
              <a:t>формируется с использованием элемента &lt;OL&gt;, внутри которого может находиться элемент формирования заголовка списка &lt;LH&gt; и обязательно один или несколько элементов &lt;LI&gt;  формирования непосредственно самих элементов списка.</a:t>
            </a:r>
            <a:endParaRPr lang="ru-RU" sz="1900" dirty="0">
              <a:latin typeface="Arial" panose="020B0604020202020204" pitchFamily="34" charset="0"/>
              <a:cs typeface="Arial" panose="020B0604020202020204" pitchFamily="34" charset="0"/>
            </a:endParaRPr>
          </a:p>
        </p:txBody>
      </p:sp>
      <p:sp>
        <p:nvSpPr>
          <p:cNvPr id="4" name="Прямоугольник 3">
            <a:extLst>
              <a:ext uri="{FF2B5EF4-FFF2-40B4-BE49-F238E27FC236}">
                <a16:creationId xmlns:a16="http://schemas.microsoft.com/office/drawing/2014/main" id="{DFA74654-5A5E-4CCD-84F8-7FC4F806717E}"/>
              </a:ext>
            </a:extLst>
          </p:cNvPr>
          <p:cNvSpPr/>
          <p:nvPr/>
        </p:nvSpPr>
        <p:spPr>
          <a:xfrm>
            <a:off x="230660" y="2149019"/>
            <a:ext cx="11565924" cy="4478149"/>
          </a:xfrm>
          <a:prstGeom prst="rect">
            <a:avLst/>
          </a:prstGeom>
        </p:spPr>
        <p:txBody>
          <a:bodyPr wrap="square">
            <a:spAutoFit/>
          </a:bodyPr>
          <a:lstStyle/>
          <a:p>
            <a:pPr algn="just">
              <a:spcAft>
                <a:spcPts val="0"/>
              </a:spcAft>
            </a:pPr>
            <a:r>
              <a:rPr lang="ru-RU" sz="1900" dirty="0">
                <a:latin typeface="Arial" panose="020B0604020202020204" pitchFamily="34" charset="0"/>
                <a:ea typeface="Times New Roman" panose="02020603050405020304" pitchFamily="18" charset="0"/>
                <a:cs typeface="Arial" panose="020B0604020202020204" pitchFamily="34" charset="0"/>
              </a:rPr>
              <a:t>По умолчанию нумерация осуществляется арабскими цифрами, начиная с 1. Это умолчание можно изменить указанием атрибута </a:t>
            </a:r>
            <a:r>
              <a:rPr lang="ru-RU" sz="1900" b="1" dirty="0" err="1">
                <a:latin typeface="Arial" panose="020B0604020202020204" pitchFamily="34" charset="0"/>
                <a:ea typeface="Times New Roman" panose="02020603050405020304" pitchFamily="18" charset="0"/>
                <a:cs typeface="Arial" panose="020B0604020202020204" pitchFamily="34" charset="0"/>
              </a:rPr>
              <a:t>Type</a:t>
            </a:r>
            <a:r>
              <a:rPr lang="ru-RU" sz="1900" dirty="0">
                <a:latin typeface="Arial" panose="020B0604020202020204" pitchFamily="34" charset="0"/>
                <a:ea typeface="Times New Roman" panose="02020603050405020304" pitchFamily="18" charset="0"/>
                <a:cs typeface="Arial" panose="020B0604020202020204" pitchFamily="34" charset="0"/>
              </a:rPr>
              <a:t> в виде:</a:t>
            </a:r>
          </a:p>
          <a:p>
            <a:pPr algn="just">
              <a:spcAft>
                <a:spcPts val="0"/>
              </a:spcAft>
            </a:pPr>
            <a:r>
              <a:rPr lang="ru-RU" sz="1900" dirty="0">
                <a:latin typeface="Arial" panose="020B0604020202020204" pitchFamily="34" charset="0"/>
                <a:ea typeface="Times New Roman" panose="02020603050405020304" pitchFamily="18" charset="0"/>
                <a:cs typeface="Arial" panose="020B0604020202020204" pitchFamily="34" charset="0"/>
              </a:rPr>
              <a:t>&lt;</a:t>
            </a:r>
            <a:r>
              <a:rPr lang="en-US" sz="1900" dirty="0">
                <a:latin typeface="Arial" panose="020B0604020202020204" pitchFamily="34" charset="0"/>
                <a:ea typeface="Times New Roman" panose="02020603050405020304" pitchFamily="18" charset="0"/>
                <a:cs typeface="Arial" panose="020B0604020202020204" pitchFamily="34" charset="0"/>
              </a:rPr>
              <a:t>OL Type</a:t>
            </a:r>
            <a:r>
              <a:rPr lang="ru-RU" sz="1900" dirty="0">
                <a:latin typeface="Arial" panose="020B0604020202020204" pitchFamily="34" charset="0"/>
                <a:ea typeface="Times New Roman" panose="02020603050405020304" pitchFamily="18" charset="0"/>
                <a:cs typeface="Arial" panose="020B0604020202020204" pitchFamily="34" charset="0"/>
              </a:rPr>
              <a:t>=</a:t>
            </a:r>
            <a:r>
              <a:rPr lang="en-US" sz="1900" dirty="0">
                <a:latin typeface="Arial" panose="020B0604020202020204" pitchFamily="34" charset="0"/>
                <a:ea typeface="Times New Roman" panose="02020603050405020304" pitchFamily="18" charset="0"/>
                <a:cs typeface="Arial" panose="020B0604020202020204" pitchFamily="34" charset="0"/>
              </a:rPr>
              <a:t>a</a:t>
            </a:r>
            <a:r>
              <a:rPr lang="ru-RU" sz="1900" dirty="0">
                <a:latin typeface="Arial" panose="020B0604020202020204" pitchFamily="34" charset="0"/>
                <a:ea typeface="Times New Roman" panose="02020603050405020304" pitchFamily="18" charset="0"/>
                <a:cs typeface="Arial" panose="020B0604020202020204" pitchFamily="34" charset="0"/>
              </a:rPr>
              <a:t>&gt;</a:t>
            </a:r>
          </a:p>
          <a:p>
            <a:pPr algn="just">
              <a:spcAft>
                <a:spcPts val="0"/>
              </a:spcAft>
            </a:pPr>
            <a:r>
              <a:rPr lang="ru-RU" sz="1900" dirty="0">
                <a:latin typeface="Arial" panose="020B0604020202020204" pitchFamily="34" charset="0"/>
                <a:ea typeface="Times New Roman" panose="02020603050405020304" pitchFamily="18" charset="0"/>
                <a:cs typeface="Arial" panose="020B0604020202020204" pitchFamily="34" charset="0"/>
              </a:rPr>
              <a:t>Атрибут </a:t>
            </a:r>
            <a:r>
              <a:rPr lang="en-US" sz="1900" b="1" dirty="0">
                <a:latin typeface="Arial" panose="020B0604020202020204" pitchFamily="34" charset="0"/>
                <a:ea typeface="Times New Roman" panose="02020603050405020304" pitchFamily="18" charset="0"/>
                <a:cs typeface="Arial" panose="020B0604020202020204" pitchFamily="34" charset="0"/>
              </a:rPr>
              <a:t>Type </a:t>
            </a:r>
            <a:r>
              <a:rPr lang="ru-RU" sz="1900" dirty="0">
                <a:latin typeface="Arial" panose="020B0604020202020204" pitchFamily="34" charset="0"/>
                <a:ea typeface="Times New Roman" panose="02020603050405020304" pitchFamily="18" charset="0"/>
                <a:cs typeface="Arial" panose="020B0604020202020204" pitchFamily="34" charset="0"/>
              </a:rPr>
              <a:t>может принимать следующие значения:</a:t>
            </a:r>
          </a:p>
          <a:p>
            <a:pPr algn="just">
              <a:spcAft>
                <a:spcPts val="0"/>
              </a:spcAft>
            </a:pPr>
            <a:r>
              <a:rPr lang="ru-RU" sz="1900" i="1" dirty="0">
                <a:latin typeface="Arial" panose="020B0604020202020204" pitchFamily="34" charset="0"/>
                <a:ea typeface="Times New Roman" panose="02020603050405020304" pitchFamily="18" charset="0"/>
                <a:cs typeface="Arial" panose="020B0604020202020204" pitchFamily="34" charset="0"/>
              </a:rPr>
              <a:t>1</a:t>
            </a:r>
            <a:r>
              <a:rPr lang="ru-RU" sz="1900" dirty="0">
                <a:latin typeface="Arial" panose="020B0604020202020204" pitchFamily="34" charset="0"/>
                <a:ea typeface="Times New Roman" panose="02020603050405020304" pitchFamily="18" charset="0"/>
                <a:cs typeface="Arial" panose="020B0604020202020204" pitchFamily="34" charset="0"/>
              </a:rPr>
              <a:t> – арабские цифры (это единица, а не буква эл);</a:t>
            </a:r>
          </a:p>
          <a:p>
            <a:pPr algn="just">
              <a:spcAft>
                <a:spcPts val="0"/>
              </a:spcAft>
            </a:pPr>
            <a:r>
              <a:rPr lang="ru-RU" sz="1900" i="1" dirty="0">
                <a:latin typeface="Arial" panose="020B0604020202020204" pitchFamily="34" charset="0"/>
                <a:ea typeface="Times New Roman" panose="02020603050405020304" pitchFamily="18" charset="0"/>
                <a:cs typeface="Arial" panose="020B0604020202020204" pitchFamily="34" charset="0"/>
              </a:rPr>
              <a:t>а</a:t>
            </a:r>
            <a:r>
              <a:rPr lang="ru-RU" sz="1900" dirty="0">
                <a:latin typeface="Arial" panose="020B0604020202020204" pitchFamily="34" charset="0"/>
                <a:ea typeface="Times New Roman" panose="02020603050405020304" pitchFamily="18" charset="0"/>
                <a:cs typeface="Arial" panose="020B0604020202020204" pitchFamily="34" charset="0"/>
              </a:rPr>
              <a:t> – строчные буквы латинского алфавита;</a:t>
            </a:r>
          </a:p>
          <a:p>
            <a:pPr algn="just">
              <a:spcAft>
                <a:spcPts val="0"/>
              </a:spcAft>
            </a:pPr>
            <a:r>
              <a:rPr lang="ru-RU" sz="1900" i="1" dirty="0">
                <a:latin typeface="Arial" panose="020B0604020202020204" pitchFamily="34" charset="0"/>
                <a:ea typeface="Times New Roman" panose="02020603050405020304" pitchFamily="18" charset="0"/>
                <a:cs typeface="Arial" panose="020B0604020202020204" pitchFamily="34" charset="0"/>
              </a:rPr>
              <a:t>А</a:t>
            </a:r>
            <a:r>
              <a:rPr lang="ru-RU" sz="1900" dirty="0">
                <a:latin typeface="Arial" panose="020B0604020202020204" pitchFamily="34" charset="0"/>
                <a:ea typeface="Times New Roman" panose="02020603050405020304" pitchFamily="18" charset="0"/>
                <a:cs typeface="Arial" panose="020B0604020202020204" pitchFamily="34" charset="0"/>
              </a:rPr>
              <a:t> – прописные буквы латинского алфавита;</a:t>
            </a:r>
          </a:p>
          <a:p>
            <a:pPr algn="just">
              <a:spcAft>
                <a:spcPts val="0"/>
              </a:spcAft>
            </a:pPr>
            <a:r>
              <a:rPr lang="en-US" sz="1900" i="1" dirty="0">
                <a:latin typeface="Arial" panose="020B0604020202020204" pitchFamily="34" charset="0"/>
                <a:ea typeface="Times New Roman" panose="02020603050405020304" pitchFamily="18" charset="0"/>
                <a:cs typeface="Arial" panose="020B0604020202020204" pitchFamily="34" charset="0"/>
              </a:rPr>
              <a:t>I</a:t>
            </a:r>
            <a:r>
              <a:rPr lang="ru-RU" sz="1900" dirty="0">
                <a:latin typeface="Arial" panose="020B0604020202020204" pitchFamily="34" charset="0"/>
                <a:ea typeface="Times New Roman" panose="02020603050405020304" pitchFamily="18" charset="0"/>
                <a:cs typeface="Arial" panose="020B0604020202020204" pitchFamily="34" charset="0"/>
              </a:rPr>
              <a:t> – прописные римские цифры;</a:t>
            </a:r>
          </a:p>
          <a:p>
            <a:pPr algn="just">
              <a:spcAft>
                <a:spcPts val="0"/>
              </a:spcAft>
            </a:pPr>
            <a:r>
              <a:rPr lang="en-US" sz="1900" i="1" dirty="0" err="1">
                <a:latin typeface="Arial" panose="020B0604020202020204" pitchFamily="34" charset="0"/>
                <a:ea typeface="Times New Roman" panose="02020603050405020304" pitchFamily="18" charset="0"/>
                <a:cs typeface="Arial" panose="020B0604020202020204" pitchFamily="34" charset="0"/>
              </a:rPr>
              <a:t>i</a:t>
            </a:r>
            <a:r>
              <a:rPr lang="ru-RU" sz="1900" dirty="0">
                <a:latin typeface="Arial" panose="020B0604020202020204" pitchFamily="34" charset="0"/>
                <a:ea typeface="Times New Roman" panose="02020603050405020304" pitchFamily="18" charset="0"/>
                <a:cs typeface="Arial" panose="020B0604020202020204" pitchFamily="34" charset="0"/>
              </a:rPr>
              <a:t> – строчные римские цифры</a:t>
            </a:r>
          </a:p>
          <a:p>
            <a:pPr algn="just">
              <a:spcAft>
                <a:spcPts val="0"/>
              </a:spcAft>
            </a:pPr>
            <a:r>
              <a:rPr lang="ru-RU" sz="1900" dirty="0">
                <a:latin typeface="Arial" panose="020B0604020202020204" pitchFamily="34" charset="0"/>
                <a:ea typeface="Times New Roman" panose="02020603050405020304" pitchFamily="18" charset="0"/>
                <a:cs typeface="Arial" panose="020B0604020202020204" pitchFamily="34" charset="0"/>
              </a:rPr>
              <a:t>Параметр </a:t>
            </a:r>
            <a:r>
              <a:rPr lang="ru-RU" sz="1900" b="1" dirty="0" err="1">
                <a:latin typeface="Arial" panose="020B0604020202020204" pitchFamily="34" charset="0"/>
                <a:ea typeface="Times New Roman" panose="02020603050405020304" pitchFamily="18" charset="0"/>
                <a:cs typeface="Arial" panose="020B0604020202020204" pitchFamily="34" charset="0"/>
              </a:rPr>
              <a:t>Start</a:t>
            </a:r>
            <a:r>
              <a:rPr lang="ru-RU" sz="1900" dirty="0">
                <a:latin typeface="Arial" panose="020B0604020202020204" pitchFamily="34" charset="0"/>
                <a:ea typeface="Times New Roman" panose="02020603050405020304" pitchFamily="18" charset="0"/>
                <a:cs typeface="Arial" panose="020B0604020202020204" pitchFamily="34" charset="0"/>
              </a:rPr>
              <a:t> = "начало" (только для &lt;OL&gt; ), определяющий начало нового отсчёта: например, если нужно не 1, 2, 3, а 24, 25, 26</a:t>
            </a:r>
          </a:p>
          <a:p>
            <a:pPr algn="just">
              <a:spcAft>
                <a:spcPts val="0"/>
              </a:spcAft>
            </a:pPr>
            <a:r>
              <a:rPr lang="ru-RU" sz="1900" dirty="0">
                <a:latin typeface="Arial" panose="020B0604020202020204" pitchFamily="34" charset="0"/>
                <a:ea typeface="Times New Roman" panose="02020603050405020304" pitchFamily="18" charset="0"/>
                <a:cs typeface="Arial" panose="020B0604020202020204" pitchFamily="34" charset="0"/>
              </a:rPr>
              <a:t>&lt;OL START=24&gt;</a:t>
            </a:r>
          </a:p>
          <a:p>
            <a:pPr algn="just">
              <a:spcAft>
                <a:spcPts val="0"/>
              </a:spcAft>
            </a:pPr>
            <a:r>
              <a:rPr lang="ru-RU" sz="1900" dirty="0">
                <a:latin typeface="Arial" panose="020B0604020202020204" pitchFamily="34" charset="0"/>
                <a:ea typeface="Times New Roman" panose="02020603050405020304" pitchFamily="18" charset="0"/>
                <a:cs typeface="Arial" panose="020B0604020202020204" pitchFamily="34" charset="0"/>
              </a:rPr>
              <a:t>Кроме этого нумерацию можно изменить в элементах &lt;LI&gt;:</a:t>
            </a:r>
          </a:p>
          <a:p>
            <a:pPr algn="just">
              <a:spcAft>
                <a:spcPts val="0"/>
              </a:spcAft>
            </a:pPr>
            <a:r>
              <a:rPr lang="ru-RU" sz="1900" dirty="0">
                <a:latin typeface="Arial" panose="020B0604020202020204" pitchFamily="34" charset="0"/>
                <a:ea typeface="Times New Roman" panose="02020603050405020304" pitchFamily="18" charset="0"/>
                <a:cs typeface="Arial" panose="020B0604020202020204" pitchFamily="34" charset="0"/>
              </a:rPr>
              <a:t>&lt;LI VALUE = 3&gt;  – дальнейшая нумерация будет с 3-го символа.</a:t>
            </a:r>
          </a:p>
          <a:p>
            <a:pPr algn="just">
              <a:spcAft>
                <a:spcPts val="0"/>
              </a:spcAft>
            </a:pPr>
            <a:r>
              <a:rPr lang="ru-RU" sz="1900" dirty="0">
                <a:latin typeface="Arial" panose="020B0604020202020204" pitchFamily="34" charset="0"/>
                <a:ea typeface="Times New Roman" panose="02020603050405020304" pitchFamily="18" charset="0"/>
                <a:cs typeface="Arial" panose="020B0604020202020204" pitchFamily="34" charset="0"/>
              </a:rPr>
              <a:t>Атрибут </a:t>
            </a:r>
            <a:r>
              <a:rPr lang="ru-RU" sz="1900" b="1" dirty="0" err="1">
                <a:latin typeface="Arial" panose="020B0604020202020204" pitchFamily="34" charset="0"/>
                <a:ea typeface="Times New Roman" panose="02020603050405020304" pitchFamily="18" charset="0"/>
                <a:cs typeface="Arial" panose="020B0604020202020204" pitchFamily="34" charset="0"/>
              </a:rPr>
              <a:t>Reversed</a:t>
            </a:r>
            <a:r>
              <a:rPr lang="ru-RU" sz="1900" dirty="0">
                <a:latin typeface="Arial" panose="020B0604020202020204" pitchFamily="34" charset="0"/>
                <a:ea typeface="Times New Roman" panose="02020603050405020304" pitchFamily="18" charset="0"/>
                <a:cs typeface="Arial" panose="020B0604020202020204" pitchFamily="34" charset="0"/>
              </a:rPr>
              <a:t> задает отображение списка в обратном порядке (например, 9, 8, 7…).</a:t>
            </a:r>
          </a:p>
        </p:txBody>
      </p:sp>
    </p:spTree>
    <p:extLst>
      <p:ext uri="{BB962C8B-B14F-4D97-AF65-F5344CB8AC3E}">
        <p14:creationId xmlns:p14="http://schemas.microsoft.com/office/powerpoint/2010/main" val="2176753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78DA52E1-E0D5-4423-881A-6C0C3C4EA71D}"/>
              </a:ext>
            </a:extLst>
          </p:cNvPr>
          <p:cNvSpPr/>
          <p:nvPr/>
        </p:nvSpPr>
        <p:spPr>
          <a:xfrm>
            <a:off x="576649" y="382371"/>
            <a:ext cx="10939848" cy="1015663"/>
          </a:xfrm>
          <a:prstGeom prst="rect">
            <a:avLst/>
          </a:prstGeom>
        </p:spPr>
        <p:txBody>
          <a:bodyPr wrap="square">
            <a:spAutoFit/>
          </a:bodyPr>
          <a:lstStyle/>
          <a:p>
            <a:r>
              <a:rPr lang="ru-RU" sz="2000" b="1" dirty="0">
                <a:solidFill>
                  <a:srgbClr val="FF0000"/>
                </a:solidFill>
                <a:latin typeface="Arial" panose="020B0604020202020204" pitchFamily="34" charset="0"/>
                <a:ea typeface="Times New Roman" panose="02020603050405020304" pitchFamily="18" charset="0"/>
                <a:cs typeface="Arial" panose="020B0604020202020204" pitchFamily="34" charset="0"/>
              </a:rPr>
              <a:t>Ненумерованный список </a:t>
            </a:r>
            <a:r>
              <a:rPr lang="ru-RU" sz="2000" dirty="0">
                <a:latin typeface="Arial" panose="020B0604020202020204" pitchFamily="34" charset="0"/>
                <a:ea typeface="Times New Roman" panose="02020603050405020304" pitchFamily="18" charset="0"/>
                <a:cs typeface="Arial" panose="020B0604020202020204" pitchFamily="34" charset="0"/>
              </a:rPr>
              <a:t>определяется элементом &lt;UL&gt;, внутри которого может находиться элемент заголовка списка &lt;LH&gt; и обязательно один или несколько элементов &lt;LI&gt; непосредственно самих элементов списка.</a:t>
            </a:r>
            <a:endParaRPr lang="ru-RU" sz="2000" dirty="0">
              <a:latin typeface="Arial" panose="020B0604020202020204" pitchFamily="34" charset="0"/>
              <a:cs typeface="Arial" panose="020B0604020202020204" pitchFamily="34" charset="0"/>
            </a:endParaRPr>
          </a:p>
        </p:txBody>
      </p:sp>
      <p:sp>
        <p:nvSpPr>
          <p:cNvPr id="3" name="Прямоугольник 2">
            <a:extLst>
              <a:ext uri="{FF2B5EF4-FFF2-40B4-BE49-F238E27FC236}">
                <a16:creationId xmlns:a16="http://schemas.microsoft.com/office/drawing/2014/main" id="{3EB2D5FC-339B-4EC2-A082-6398618B6048}"/>
              </a:ext>
            </a:extLst>
          </p:cNvPr>
          <p:cNvSpPr/>
          <p:nvPr/>
        </p:nvSpPr>
        <p:spPr>
          <a:xfrm>
            <a:off x="576648" y="1680170"/>
            <a:ext cx="10939849" cy="3477875"/>
          </a:xfrm>
          <a:prstGeom prst="rect">
            <a:avLst/>
          </a:prstGeom>
        </p:spPr>
        <p:txBody>
          <a:bodyPr wrap="square">
            <a:spAutoFit/>
          </a:bodyPr>
          <a:lstStyle/>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В элементе &lt;UL&gt; можно указывать тип маркера списка следующим образом:</a:t>
            </a:r>
          </a:p>
          <a:p>
            <a:pPr>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&lt;UL </a:t>
            </a:r>
            <a:r>
              <a:rPr lang="ru-RU" sz="2000" dirty="0" err="1">
                <a:latin typeface="Arial" panose="020B0604020202020204" pitchFamily="34" charset="0"/>
                <a:ea typeface="Times New Roman" panose="02020603050405020304" pitchFamily="18" charset="0"/>
                <a:cs typeface="Arial" panose="020B0604020202020204" pitchFamily="34" charset="0"/>
              </a:rPr>
              <a:t>Type</a:t>
            </a:r>
            <a:r>
              <a:rPr lang="ru-RU" sz="2000" dirty="0">
                <a:latin typeface="Arial" panose="020B0604020202020204" pitchFamily="34" charset="0"/>
                <a:ea typeface="Times New Roman" panose="02020603050405020304" pitchFamily="18" charset="0"/>
                <a:cs typeface="Arial" panose="020B0604020202020204" pitchFamily="34" charset="0"/>
              </a:rPr>
              <a:t> = </a:t>
            </a:r>
            <a:r>
              <a:rPr lang="ru-RU" sz="2000" dirty="0" err="1">
                <a:latin typeface="Arial" panose="020B0604020202020204" pitchFamily="34" charset="0"/>
                <a:ea typeface="Times New Roman" panose="02020603050405020304" pitchFamily="18" charset="0"/>
                <a:cs typeface="Arial" panose="020B0604020202020204" pitchFamily="34" charset="0"/>
              </a:rPr>
              <a:t>Di</a:t>
            </a:r>
            <a:r>
              <a:rPr lang="en-US" sz="2000" dirty="0">
                <a:latin typeface="Arial" panose="020B0604020202020204" pitchFamily="34" charset="0"/>
                <a:ea typeface="Times New Roman" panose="02020603050405020304" pitchFamily="18" charset="0"/>
                <a:cs typeface="Arial" panose="020B0604020202020204" pitchFamily="34" charset="0"/>
              </a:rPr>
              <a:t>s</a:t>
            </a:r>
            <a:r>
              <a:rPr lang="ru-RU" sz="2000" dirty="0">
                <a:latin typeface="Arial" panose="020B0604020202020204" pitchFamily="34" charset="0"/>
                <a:ea typeface="Times New Roman" panose="02020603050405020304" pitchFamily="18" charset="0"/>
                <a:cs typeface="Arial" panose="020B0604020202020204" pitchFamily="34" charset="0"/>
              </a:rPr>
              <a:t>с&gt; – заполненный кружок</a:t>
            </a:r>
          </a:p>
          <a:p>
            <a:pPr indent="1530350">
              <a:spcAft>
                <a:spcPts val="0"/>
              </a:spcAft>
            </a:pPr>
            <a:r>
              <a:rPr lang="ru-RU" sz="2000" dirty="0" err="1">
                <a:latin typeface="Arial" panose="020B0604020202020204" pitchFamily="34" charset="0"/>
                <a:ea typeface="Times New Roman" panose="02020603050405020304" pitchFamily="18" charset="0"/>
                <a:cs typeface="Arial" panose="020B0604020202020204" pitchFamily="34" charset="0"/>
              </a:rPr>
              <a:t>Square</a:t>
            </a:r>
            <a:r>
              <a:rPr lang="ru-RU" sz="2000" dirty="0">
                <a:latin typeface="Arial" panose="020B0604020202020204" pitchFamily="34" charset="0"/>
                <a:ea typeface="Times New Roman" panose="02020603050405020304" pitchFamily="18" charset="0"/>
                <a:cs typeface="Arial" panose="020B0604020202020204" pitchFamily="34" charset="0"/>
              </a:rPr>
              <a:t> – заполненный квадрат </a:t>
            </a:r>
          </a:p>
          <a:p>
            <a:pPr indent="1530350">
              <a:spcAft>
                <a:spcPts val="0"/>
              </a:spcAft>
            </a:pPr>
            <a:r>
              <a:rPr lang="ru-RU" sz="2000" dirty="0" err="1">
                <a:latin typeface="Arial" panose="020B0604020202020204" pitchFamily="34" charset="0"/>
                <a:ea typeface="Times New Roman" panose="02020603050405020304" pitchFamily="18" charset="0"/>
                <a:cs typeface="Arial" panose="020B0604020202020204" pitchFamily="34" charset="0"/>
              </a:rPr>
              <a:t>Circle</a:t>
            </a:r>
            <a:r>
              <a:rPr lang="ru-RU" sz="2000" dirty="0">
                <a:latin typeface="Arial" panose="020B0604020202020204" pitchFamily="34" charset="0"/>
                <a:ea typeface="Times New Roman" panose="02020603050405020304" pitchFamily="18" charset="0"/>
                <a:cs typeface="Arial" panose="020B0604020202020204" pitchFamily="34" charset="0"/>
              </a:rPr>
              <a:t> – незаполненный кружок</a:t>
            </a:r>
          </a:p>
          <a:p>
            <a:pPr indent="1530350">
              <a:spcAft>
                <a:spcPts val="0"/>
              </a:spcAft>
            </a:pPr>
            <a:endParaRPr lang="ru-RU" sz="2000" dirty="0">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Если тип маркера указан в явном виде, то именно он и отображается. Если тип маркера не указан, то браузером автоматически происходит его изменение для вложенных списков.</a:t>
            </a:r>
          </a:p>
          <a:p>
            <a:pPr algn="just">
              <a:spcAft>
                <a:spcPts val="0"/>
              </a:spcAft>
            </a:pPr>
            <a:endParaRPr lang="ru-RU" sz="2000" dirty="0">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В качестве маркера может быть использована любая картинка, подключение которой выполняется с использованием листов стилей.</a:t>
            </a:r>
          </a:p>
        </p:txBody>
      </p:sp>
    </p:spTree>
    <p:extLst>
      <p:ext uri="{BB962C8B-B14F-4D97-AF65-F5344CB8AC3E}">
        <p14:creationId xmlns:p14="http://schemas.microsoft.com/office/powerpoint/2010/main" val="2096855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CC8128B8-D8BE-4E9C-9094-7750BB81FF4F}"/>
              </a:ext>
            </a:extLst>
          </p:cNvPr>
          <p:cNvSpPr/>
          <p:nvPr/>
        </p:nvSpPr>
        <p:spPr>
          <a:xfrm>
            <a:off x="436605" y="765140"/>
            <a:ext cx="10981037" cy="2862322"/>
          </a:xfrm>
          <a:prstGeom prst="rect">
            <a:avLst/>
          </a:prstGeom>
        </p:spPr>
        <p:txBody>
          <a:bodyPr wrap="square">
            <a:spAutoFit/>
          </a:bodyPr>
          <a:lstStyle/>
          <a:p>
            <a:pPr algn="just">
              <a:spcAft>
                <a:spcPts val="0"/>
              </a:spcAft>
            </a:pPr>
            <a:r>
              <a:rPr lang="ru-RU" sz="2000" b="1" dirty="0">
                <a:solidFill>
                  <a:srgbClr val="FF0000"/>
                </a:solidFill>
                <a:latin typeface="Arial" panose="020B0604020202020204" pitchFamily="34" charset="0"/>
                <a:ea typeface="Times New Roman" panose="02020603050405020304" pitchFamily="18" charset="0"/>
                <a:cs typeface="Arial" panose="020B0604020202020204" pitchFamily="34" charset="0"/>
              </a:rPr>
              <a:t>Многоуровневый список </a:t>
            </a:r>
            <a:r>
              <a:rPr lang="ru-RU" sz="2000" dirty="0">
                <a:latin typeface="Arial" panose="020B0604020202020204" pitchFamily="34" charset="0"/>
                <a:ea typeface="Times New Roman" panose="02020603050405020304" pitchFamily="18" charset="0"/>
                <a:cs typeface="Arial" panose="020B0604020202020204" pitchFamily="34" charset="0"/>
              </a:rPr>
              <a:t>используется для отображения элементов списка на разных уровнях с различными отступами.</a:t>
            </a:r>
          </a:p>
          <a:p>
            <a:pPr algn="just">
              <a:spcAft>
                <a:spcPts val="0"/>
              </a:spcAft>
            </a:pPr>
            <a:endParaRPr lang="ru-RU" sz="2000" dirty="0">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Чтобы сделать вложенную нумерацию, нужно использовать следующие свойства:</a:t>
            </a:r>
          </a:p>
          <a:p>
            <a:pPr marL="342900" lvl="0" indent="-342900" algn="just">
              <a:spcAft>
                <a:spcPts val="0"/>
              </a:spcAft>
              <a:buFont typeface="Symbol" panose="05050102010706020507" pitchFamily="18" charset="2"/>
              <a:buChar char=""/>
            </a:pPr>
            <a:r>
              <a:rPr lang="ru-RU" sz="2000" dirty="0" err="1">
                <a:latin typeface="Arial" panose="020B0604020202020204" pitchFamily="34" charset="0"/>
                <a:ea typeface="Times New Roman" panose="02020603050405020304" pitchFamily="18" charset="0"/>
                <a:cs typeface="Arial" panose="020B0604020202020204" pitchFamily="34" charset="0"/>
              </a:rPr>
              <a:t>counter-reset</a:t>
            </a:r>
            <a:r>
              <a:rPr lang="ru-RU" sz="2000" dirty="0">
                <a:latin typeface="Arial" panose="020B0604020202020204" pitchFamily="34" charset="0"/>
                <a:ea typeface="Times New Roman" panose="02020603050405020304" pitchFamily="18" charset="0"/>
                <a:cs typeface="Arial" panose="020B0604020202020204" pitchFamily="34" charset="0"/>
              </a:rPr>
              <a:t> сбрасывает один или несколько счётчиков, задавая значение для сброса;</a:t>
            </a:r>
          </a:p>
          <a:p>
            <a:pPr marL="342900" lvl="0" indent="-342900" algn="just">
              <a:spcAft>
                <a:spcPts val="0"/>
              </a:spcAft>
              <a:buFont typeface="Symbol" panose="05050102010706020507" pitchFamily="18" charset="2"/>
              <a:buChar char=""/>
            </a:pPr>
            <a:r>
              <a:rPr lang="ru-RU" sz="2000" dirty="0" err="1">
                <a:latin typeface="Arial" panose="020B0604020202020204" pitchFamily="34" charset="0"/>
                <a:ea typeface="Times New Roman" panose="02020603050405020304" pitchFamily="18" charset="0"/>
                <a:cs typeface="Arial" panose="020B0604020202020204" pitchFamily="34" charset="0"/>
              </a:rPr>
              <a:t>counter-increment</a:t>
            </a:r>
            <a:r>
              <a:rPr lang="ru-RU" sz="2000" dirty="0">
                <a:latin typeface="Arial" panose="020B0604020202020204" pitchFamily="34" charset="0"/>
                <a:ea typeface="Times New Roman" panose="02020603050405020304" pitchFamily="18" charset="0"/>
                <a:cs typeface="Arial" panose="020B0604020202020204" pitchFamily="34" charset="0"/>
              </a:rPr>
              <a:t> задаёт значение приращения счётчика, т.е. с каким шагом будет нумероваться каждый последующий пункт;</a:t>
            </a:r>
          </a:p>
          <a:p>
            <a:pPr marL="342900" lvl="0" indent="-342900" algn="just">
              <a:spcAft>
                <a:spcPts val="0"/>
              </a:spcAft>
              <a:buFont typeface="Symbol" panose="05050102010706020507" pitchFamily="18" charset="2"/>
              <a:buChar char=""/>
            </a:pPr>
            <a:r>
              <a:rPr lang="ru-RU" sz="2000" dirty="0" err="1">
                <a:latin typeface="Arial" panose="020B0604020202020204" pitchFamily="34" charset="0"/>
                <a:ea typeface="Times New Roman" panose="02020603050405020304" pitchFamily="18" charset="0"/>
                <a:cs typeface="Arial" panose="020B0604020202020204" pitchFamily="34" charset="0"/>
              </a:rPr>
              <a:t>content</a:t>
            </a:r>
            <a:r>
              <a:rPr lang="ru-RU" sz="2000" dirty="0">
                <a:latin typeface="Arial" panose="020B0604020202020204" pitchFamily="34" charset="0"/>
                <a:ea typeface="Times New Roman" panose="02020603050405020304" pitchFamily="18" charset="0"/>
                <a:cs typeface="Arial" panose="020B0604020202020204" pitchFamily="34" charset="0"/>
              </a:rPr>
              <a:t> — генерируемое содержимое, в данном случае отвечает за вывод номера перед каждым пунктом списка.</a:t>
            </a:r>
          </a:p>
        </p:txBody>
      </p:sp>
    </p:spTree>
    <p:extLst>
      <p:ext uri="{BB962C8B-B14F-4D97-AF65-F5344CB8AC3E}">
        <p14:creationId xmlns:p14="http://schemas.microsoft.com/office/powerpoint/2010/main" val="1711474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931CA1-33A9-4D6F-B54E-23762D9308D0}"/>
              </a:ext>
            </a:extLst>
          </p:cNvPr>
          <p:cNvSpPr>
            <a:spLocks noGrp="1"/>
          </p:cNvSpPr>
          <p:nvPr>
            <p:ph type="title"/>
          </p:nvPr>
        </p:nvSpPr>
        <p:spPr>
          <a:xfrm>
            <a:off x="1097279" y="286603"/>
            <a:ext cx="9774853" cy="1450757"/>
          </a:xfrm>
        </p:spPr>
        <p:txBody>
          <a:bodyPr/>
          <a:lstStyle/>
          <a:p>
            <a:r>
              <a:rPr lang="en-US" b="1" i="1" dirty="0">
                <a:solidFill>
                  <a:srgbClr val="FF0000"/>
                </a:solidFill>
                <a:cs typeface="Arial" panose="020B0604020202020204" pitchFamily="34" charset="0"/>
              </a:rPr>
              <a:t>1) </a:t>
            </a:r>
            <a:r>
              <a:rPr lang="ru-RU" b="1" i="1" dirty="0">
                <a:solidFill>
                  <a:srgbClr val="FF0000"/>
                </a:solidFill>
                <a:cs typeface="Arial" panose="020B0604020202020204" pitchFamily="34" charset="0"/>
              </a:rPr>
              <a:t>Описать историю создания языка </a:t>
            </a:r>
            <a:r>
              <a:rPr lang="en-US" b="1" i="1" dirty="0">
                <a:solidFill>
                  <a:srgbClr val="FF0000"/>
                </a:solidFill>
                <a:cs typeface="Arial" panose="020B0604020202020204" pitchFamily="34" charset="0"/>
              </a:rPr>
              <a:t>HTML</a:t>
            </a:r>
            <a:endParaRPr lang="ru-RU" b="1" i="1" dirty="0">
              <a:solidFill>
                <a:srgbClr val="FF0000"/>
              </a:solidFill>
              <a:cs typeface="Arial" panose="020B0604020202020204" pitchFamily="34" charset="0"/>
            </a:endParaRPr>
          </a:p>
        </p:txBody>
      </p:sp>
      <p:sp>
        <p:nvSpPr>
          <p:cNvPr id="4" name="TextBox 3">
            <a:extLst>
              <a:ext uri="{FF2B5EF4-FFF2-40B4-BE49-F238E27FC236}">
                <a16:creationId xmlns:a16="http://schemas.microsoft.com/office/drawing/2014/main" id="{20620B9E-AA60-4674-B440-65E9626C743E}"/>
              </a:ext>
            </a:extLst>
          </p:cNvPr>
          <p:cNvSpPr txBox="1"/>
          <p:nvPr/>
        </p:nvSpPr>
        <p:spPr>
          <a:xfrm>
            <a:off x="572548" y="1939030"/>
            <a:ext cx="10853258" cy="1938992"/>
          </a:xfrm>
          <a:prstGeom prst="rect">
            <a:avLst/>
          </a:prstGeom>
          <a:noFill/>
        </p:spPr>
        <p:txBody>
          <a:bodyPr wrap="square">
            <a:spAutoFit/>
          </a:bodyPr>
          <a:lstStyle/>
          <a:p>
            <a:r>
              <a:rPr lang="ru-RU"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Р</a:t>
            </a:r>
            <a:r>
              <a:rPr lang="ru-RU"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азработан для </a:t>
            </a:r>
            <a:r>
              <a:rPr lang="ru-RU" sz="2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выполнения разметки и оформления документов, размещаемых на веб-страницах</a:t>
            </a:r>
            <a:r>
              <a:rPr lang="ru-RU"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Свои первые черты язык начал обретать в 1986 году. Толчком стало принятие Международной организацией по стандартизации (ISO) ISO-8879-стандарта - Standard </a:t>
            </a:r>
            <a:r>
              <a:rPr lang="ru-RU" sz="24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Generalized</a:t>
            </a:r>
            <a:r>
              <a:rPr lang="ru-RU"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ru-RU" sz="24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Markup</a:t>
            </a:r>
            <a:r>
              <a:rPr lang="ru-RU"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Language или, в сокращенном варианте SGML. </a:t>
            </a:r>
            <a:endParaRPr lang="ru-RU" sz="2400" dirty="0"/>
          </a:p>
        </p:txBody>
      </p:sp>
      <p:sp>
        <p:nvSpPr>
          <p:cNvPr id="6" name="TextBox 5">
            <a:extLst>
              <a:ext uri="{FF2B5EF4-FFF2-40B4-BE49-F238E27FC236}">
                <a16:creationId xmlns:a16="http://schemas.microsoft.com/office/drawing/2014/main" id="{34212F0B-8410-430B-B3D3-E08515BF142B}"/>
              </a:ext>
            </a:extLst>
          </p:cNvPr>
          <p:cNvSpPr txBox="1"/>
          <p:nvPr/>
        </p:nvSpPr>
        <p:spPr>
          <a:xfrm>
            <a:off x="572547" y="3878022"/>
            <a:ext cx="10853257" cy="2308324"/>
          </a:xfrm>
          <a:prstGeom prst="rect">
            <a:avLst/>
          </a:prstGeom>
          <a:noFill/>
        </p:spPr>
        <p:txBody>
          <a:bodyPr wrap="square">
            <a:spAutoFit/>
          </a:bodyPr>
          <a:lstStyle/>
          <a:p>
            <a:pPr indent="450215" algn="just"/>
            <a:r>
              <a:rPr lang="ru-RU" sz="2400" dirty="0">
                <a:effectLst/>
                <a:latin typeface="Calibri" panose="020F0502020204030204" pitchFamily="34" charset="0"/>
                <a:ea typeface="Calibri" panose="020F0502020204030204" pitchFamily="34" charset="0"/>
                <a:cs typeface="Calibri" panose="020F0502020204030204" pitchFamily="34" charset="0"/>
              </a:rPr>
              <a:t>Разработчики HTML смогли решить две задачи:</a:t>
            </a:r>
          </a:p>
          <a:p>
            <a:pPr marL="342900" lvl="0" indent="-342900" algn="just">
              <a:buSzPts val="1000"/>
              <a:buFont typeface="Symbol" panose="05050102010706020507" pitchFamily="18" charset="2"/>
              <a:buChar char=""/>
            </a:pPr>
            <a:r>
              <a:rPr lang="ru-RU" sz="2400" dirty="0">
                <a:effectLst/>
                <a:latin typeface="Calibri" panose="020F0502020204030204" pitchFamily="34" charset="0"/>
                <a:ea typeface="Calibri" panose="020F0502020204030204" pitchFamily="34" charset="0"/>
                <a:cs typeface="Calibri" panose="020F0502020204030204" pitchFamily="34" charset="0"/>
              </a:rPr>
              <a:t>предоставить дизайнерам гипертекстовых баз данных простое средство создания документов;</a:t>
            </a:r>
          </a:p>
          <a:p>
            <a:pPr marL="342900" lvl="0" indent="-342900" algn="just">
              <a:buSzPts val="1000"/>
              <a:buFont typeface="Symbol" panose="05050102010706020507" pitchFamily="18" charset="2"/>
              <a:buChar char=""/>
            </a:pPr>
            <a:r>
              <a:rPr lang="ru-RU" sz="2400" dirty="0">
                <a:effectLst/>
                <a:latin typeface="Calibri" panose="020F0502020204030204" pitchFamily="34" charset="0"/>
                <a:ea typeface="Calibri" panose="020F0502020204030204" pitchFamily="34" charset="0"/>
                <a:cs typeface="Calibri" panose="020F0502020204030204" pitchFamily="34" charset="0"/>
              </a:rPr>
              <a:t>сделать это средство достаточно мощным, чтобы отразить имевшиеся на тот момент представления об интерфейсе пользователя гипертекстовых баз данных.</a:t>
            </a:r>
          </a:p>
        </p:txBody>
      </p:sp>
    </p:spTree>
    <p:extLst>
      <p:ext uri="{BB962C8B-B14F-4D97-AF65-F5344CB8AC3E}">
        <p14:creationId xmlns:p14="http://schemas.microsoft.com/office/powerpoint/2010/main" val="3850889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0BA99D-9C8E-41B1-872C-D5A9939FF646}"/>
              </a:ext>
            </a:extLst>
          </p:cNvPr>
          <p:cNvSpPr txBox="1"/>
          <p:nvPr/>
        </p:nvSpPr>
        <p:spPr>
          <a:xfrm>
            <a:off x="331074" y="256852"/>
            <a:ext cx="11256579" cy="1569660"/>
          </a:xfrm>
          <a:prstGeom prst="rect">
            <a:avLst/>
          </a:prstGeom>
          <a:noFill/>
        </p:spPr>
        <p:txBody>
          <a:bodyPr wrap="square">
            <a:spAutoFit/>
          </a:bodyPr>
          <a:lstStyle/>
          <a:p>
            <a:r>
              <a:rPr kumimoji="0" lang="ru-RU" sz="4800" b="1" i="1" u="none" strike="noStrike" kern="1200" cap="none" spc="-50" normalizeH="0" baseline="0" noProof="0" dirty="0">
                <a:ln>
                  <a:noFill/>
                </a:ln>
                <a:solidFill>
                  <a:srgbClr val="FF0000"/>
                </a:solidFill>
                <a:effectLst/>
                <a:uLnTx/>
                <a:uFillTx/>
                <a:latin typeface="Calibri Light" panose="020F0302020204030204"/>
                <a:ea typeface="+mj-ea"/>
                <a:cs typeface="+mj-cs"/>
              </a:rPr>
              <a:t>9) Описать создание ссылок на документы и файлы</a:t>
            </a:r>
          </a:p>
        </p:txBody>
      </p:sp>
    </p:spTree>
    <p:extLst>
      <p:ext uri="{BB962C8B-B14F-4D97-AF65-F5344CB8AC3E}">
        <p14:creationId xmlns:p14="http://schemas.microsoft.com/office/powerpoint/2010/main" val="916763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648D4D-7D7B-4E08-ABD7-5C09EC24914B}"/>
              </a:ext>
            </a:extLst>
          </p:cNvPr>
          <p:cNvSpPr txBox="1"/>
          <p:nvPr/>
        </p:nvSpPr>
        <p:spPr>
          <a:xfrm>
            <a:off x="813733" y="146494"/>
            <a:ext cx="10494628" cy="1077218"/>
          </a:xfrm>
          <a:prstGeom prst="rect">
            <a:avLst/>
          </a:prstGeom>
          <a:noFill/>
        </p:spPr>
        <p:txBody>
          <a:bodyPr wrap="square">
            <a:spAutoFit/>
          </a:bodyPr>
          <a:lstStyle/>
          <a:p>
            <a:r>
              <a:rPr kumimoji="0" lang="ru-RU" sz="3200" b="1" i="1" u="none" strike="noStrike" kern="1200" cap="none" spc="-50" normalizeH="0" baseline="0" noProof="0" dirty="0">
                <a:ln>
                  <a:noFill/>
                </a:ln>
                <a:solidFill>
                  <a:srgbClr val="FF0000"/>
                </a:solidFill>
                <a:effectLst/>
                <a:uLnTx/>
                <a:uFillTx/>
                <a:latin typeface="Calibri Light" panose="020F0302020204030204"/>
                <a:ea typeface="+mj-ea"/>
                <a:cs typeface="+mj-cs"/>
              </a:rPr>
              <a:t>10) Описать понятие и назначение изображений-карт (карт-ссылок)</a:t>
            </a:r>
          </a:p>
        </p:txBody>
      </p:sp>
      <p:sp>
        <p:nvSpPr>
          <p:cNvPr id="5" name="TextBox 4">
            <a:extLst>
              <a:ext uri="{FF2B5EF4-FFF2-40B4-BE49-F238E27FC236}">
                <a16:creationId xmlns:a16="http://schemas.microsoft.com/office/drawing/2014/main" id="{43FD7457-C24D-4F78-BC0B-7661F4D3F030}"/>
              </a:ext>
            </a:extLst>
          </p:cNvPr>
          <p:cNvSpPr txBox="1"/>
          <p:nvPr/>
        </p:nvSpPr>
        <p:spPr>
          <a:xfrm>
            <a:off x="112071" y="1107347"/>
            <a:ext cx="11747936" cy="5262979"/>
          </a:xfrm>
          <a:prstGeom prst="rect">
            <a:avLst/>
          </a:prstGeom>
          <a:noFill/>
        </p:spPr>
        <p:txBody>
          <a:bodyPr wrap="square">
            <a:spAutoFit/>
          </a:bodyPr>
          <a:lstStyle/>
          <a:p>
            <a:pPr algn="l"/>
            <a:r>
              <a:rPr lang="ru-RU" sz="1600" b="0" i="0" dirty="0">
                <a:solidFill>
                  <a:srgbClr val="4A4A4A"/>
                </a:solidFill>
                <a:effectLst/>
                <a:latin typeface="PT Sans"/>
              </a:rPr>
              <a:t>Карты-изображения позволяют создавать ссылки произвольной формы для разных областей одного изображения. Вначале рассмотрим плюсы и минусы данной технологии.</a:t>
            </a:r>
          </a:p>
          <a:p>
            <a:pPr algn="l"/>
            <a:r>
              <a:rPr lang="ru-RU" sz="1600" b="1" i="0" dirty="0">
                <a:solidFill>
                  <a:srgbClr val="4A4A4A"/>
                </a:solidFill>
                <a:effectLst/>
                <a:latin typeface="PT Sans"/>
              </a:rPr>
              <a:t>Плюсы</a:t>
            </a:r>
          </a:p>
          <a:p>
            <a:pPr algn="l">
              <a:buFont typeface="Arial" panose="020B0604020202020204" pitchFamily="34" charset="0"/>
              <a:buChar char="•"/>
            </a:pPr>
            <a:r>
              <a:rPr lang="ru-RU" sz="1600" b="0" i="0" dirty="0">
                <a:solidFill>
                  <a:srgbClr val="4A4A4A"/>
                </a:solidFill>
                <a:effectLst/>
                <a:latin typeface="PT Sans"/>
              </a:rPr>
              <a:t>Карты-изображения позволяют задать любую форму области ссылки, что особенно пригодится для указания географического района. Поэтому, карты-изображения применяются наиболее часто в географической тематике.</a:t>
            </a:r>
          </a:p>
          <a:p>
            <a:pPr algn="l">
              <a:buFont typeface="Arial" panose="020B0604020202020204" pitchFamily="34" charset="0"/>
              <a:buChar char="•"/>
            </a:pPr>
            <a:r>
              <a:rPr lang="ru-RU" sz="1600" b="0" i="0" dirty="0">
                <a:solidFill>
                  <a:srgbClr val="4A4A4A"/>
                </a:solidFill>
                <a:effectLst/>
                <a:latin typeface="PT Sans"/>
              </a:rPr>
              <a:t>С одной картинкой удобнее работать — не приходится заботиться о состыковке отдельных фрагментов при разрезании, и рисунок легко можно поместить в нужное место.</a:t>
            </a:r>
          </a:p>
          <a:p>
            <a:pPr algn="l"/>
            <a:r>
              <a:rPr lang="ru-RU" sz="1600" b="1" i="0" dirty="0">
                <a:solidFill>
                  <a:srgbClr val="4A4A4A"/>
                </a:solidFill>
                <a:effectLst/>
                <a:latin typeface="PT Sans"/>
              </a:rPr>
              <a:t>Минусы</a:t>
            </a:r>
          </a:p>
          <a:p>
            <a:pPr algn="l">
              <a:buFont typeface="Arial" panose="020B0604020202020204" pitchFamily="34" charset="0"/>
              <a:buChar char="•"/>
            </a:pPr>
            <a:r>
              <a:rPr lang="ru-RU" sz="1600" b="0" i="0" dirty="0">
                <a:solidFill>
                  <a:srgbClr val="4A4A4A"/>
                </a:solidFill>
                <a:effectLst/>
                <a:latin typeface="PT Sans"/>
              </a:rPr>
              <a:t>При сложной форме области ссылки увеличивается объём кода HTML. Контур аппроксимируется набором прямых отрезков, для каждой точки такого отрезка следует задать две координаты, а общее количество таких точек может быть достаточно велико.</a:t>
            </a:r>
          </a:p>
          <a:p>
            <a:pPr algn="l">
              <a:buFont typeface="Arial" panose="020B0604020202020204" pitchFamily="34" charset="0"/>
              <a:buChar char="•"/>
            </a:pPr>
            <a:r>
              <a:rPr lang="ru-RU" sz="1600" b="0" i="0" dirty="0">
                <a:solidFill>
                  <a:srgbClr val="4A4A4A"/>
                </a:solidFill>
                <a:effectLst/>
                <a:latin typeface="PT Sans"/>
              </a:rPr>
              <a:t>Соответственно, увеличивается сложность задания координат. Вручную их указывать не удобно, поэтому приходится пользоваться специальными программами, которые визуально показывают области и позволяют их редактировать.</a:t>
            </a:r>
          </a:p>
          <a:p>
            <a:pPr algn="l">
              <a:buFont typeface="Arial" panose="020B0604020202020204" pitchFamily="34" charset="0"/>
              <a:buChar char="•"/>
            </a:pPr>
            <a:r>
              <a:rPr lang="ru-RU" sz="1600" b="0" i="0" dirty="0">
                <a:solidFill>
                  <a:srgbClr val="4A4A4A"/>
                </a:solidFill>
                <a:effectLst/>
                <a:latin typeface="PT Sans"/>
              </a:rPr>
              <a:t>При смене изображения, например, при увеличении масштаба придётся заново задавать координаты всех областей ссылок.</a:t>
            </a:r>
          </a:p>
          <a:p>
            <a:pPr algn="l">
              <a:buFont typeface="Arial" panose="020B0604020202020204" pitchFamily="34" charset="0"/>
              <a:buChar char="•"/>
            </a:pPr>
            <a:r>
              <a:rPr lang="ru-RU" sz="1600" b="0" i="0" dirty="0">
                <a:solidFill>
                  <a:srgbClr val="4A4A4A"/>
                </a:solidFill>
                <a:effectLst/>
                <a:latin typeface="PT Sans"/>
              </a:rPr>
              <a:t>К картам-изображениям нельзя применять разные эффекты, которые доступны при разрезании одного рисунка на фрагменты: эффект перекатывания, частичная анимация, индивидуальная оптимизация картинок для их быстрой загрузки.</a:t>
            </a:r>
          </a:p>
          <a:p>
            <a:pPr algn="l">
              <a:buFont typeface="Arial" panose="020B0604020202020204" pitchFamily="34" charset="0"/>
              <a:buChar char="•"/>
            </a:pPr>
            <a:r>
              <a:rPr lang="ru-RU" sz="1600" b="0" i="0" dirty="0">
                <a:solidFill>
                  <a:srgbClr val="4A4A4A"/>
                </a:solidFill>
                <a:effectLst/>
                <a:latin typeface="PT Sans"/>
              </a:rPr>
              <a:t>Нет чётко выделенных границ ссылок. Поэтому эти границы приходится выделять разными средствами непосредственно на изображении. Если рисунок не загрузился по каким-либо причинам, то разобраться в наборе ссылок становится весьма проблематично.</a:t>
            </a:r>
          </a:p>
        </p:txBody>
      </p:sp>
    </p:spTree>
    <p:extLst>
      <p:ext uri="{BB962C8B-B14F-4D97-AF65-F5344CB8AC3E}">
        <p14:creationId xmlns:p14="http://schemas.microsoft.com/office/powerpoint/2010/main" val="1849824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365C41-EBB6-442E-84B3-BC9C6CFE77FC}"/>
              </a:ext>
            </a:extLst>
          </p:cNvPr>
          <p:cNvSpPr>
            <a:spLocks noChangeArrowheads="1"/>
          </p:cNvSpPr>
          <p:nvPr/>
        </p:nvSpPr>
        <p:spPr bwMode="auto">
          <a:xfrm>
            <a:off x="230697" y="80873"/>
            <a:ext cx="11529269" cy="6370975"/>
          </a:xfrm>
          <a:prstGeom prst="rect">
            <a:avLst/>
          </a:prstGeom>
          <a:solidFill>
            <a:srgbClr val="F8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4A4A4A"/>
                </a:solidFill>
                <a:effectLst/>
                <a:latin typeface="PT Sans"/>
              </a:rPr>
              <a:t>Элемент </a:t>
            </a:r>
            <a:r>
              <a:rPr kumimoji="0" lang="ru-BY" altLang="ru-BY" b="0" i="0" u="none" strike="noStrike" cap="none" normalizeH="0" baseline="0" dirty="0">
                <a:ln>
                  <a:noFill/>
                </a:ln>
                <a:solidFill>
                  <a:srgbClr val="000080"/>
                </a:solidFill>
                <a:effectLst/>
                <a:latin typeface="PT Sans"/>
              </a:rPr>
              <a:t>&lt;</a:t>
            </a:r>
            <a:r>
              <a:rPr kumimoji="0" lang="ru-BY" altLang="ru-BY" b="0" i="0" u="none" strike="noStrike" cap="none" normalizeH="0" baseline="0" dirty="0" err="1">
                <a:ln>
                  <a:noFill/>
                </a:ln>
                <a:solidFill>
                  <a:srgbClr val="000080"/>
                </a:solidFill>
                <a:effectLst/>
                <a:latin typeface="PT Sans"/>
              </a:rPr>
              <a:t>area</a:t>
            </a:r>
            <a:r>
              <a:rPr kumimoji="0" lang="ru-BY" altLang="ru-BY" b="0" i="0" u="none" strike="noStrike" cap="none" normalizeH="0" baseline="0" dirty="0">
                <a:ln>
                  <a:noFill/>
                </a:ln>
                <a:solidFill>
                  <a:srgbClr val="000080"/>
                </a:solidFill>
                <a:effectLst/>
                <a:latin typeface="PT Sans"/>
              </a:rPr>
              <a:t>&gt;</a:t>
            </a:r>
            <a:r>
              <a:rPr kumimoji="0" lang="ru-BY" altLang="ru-BY" b="0" i="0" u="none" strike="noStrike" cap="none" normalizeH="0" baseline="0" dirty="0">
                <a:ln>
                  <a:noFill/>
                </a:ln>
                <a:solidFill>
                  <a:srgbClr val="4A4A4A"/>
                </a:solidFill>
                <a:effectLst/>
                <a:latin typeface="PT Sans"/>
              </a:rPr>
              <a:t> имеет следующие атрибуты.</a:t>
            </a:r>
            <a:endParaRPr kumimoji="0" lang="ru-BY" altLang="ru-BY"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ru-BY" altLang="ru-BY" b="0" i="0" u="none" strike="noStrike" cap="none" normalizeH="0" baseline="0" dirty="0" err="1">
                <a:ln>
                  <a:noFill/>
                </a:ln>
                <a:solidFill>
                  <a:srgbClr val="E6550D"/>
                </a:solidFill>
                <a:effectLst/>
                <a:latin typeface="PT Sans"/>
              </a:rPr>
              <a:t>shape</a:t>
            </a:r>
            <a:r>
              <a:rPr kumimoji="0" lang="ru-BY" altLang="ru-BY" b="0" i="0" u="none" strike="noStrike" cap="none" normalizeH="0" baseline="0" dirty="0">
                <a:ln>
                  <a:noFill/>
                </a:ln>
                <a:solidFill>
                  <a:srgbClr val="4A4A4A"/>
                </a:solidFill>
                <a:effectLst/>
                <a:latin typeface="PT Sans"/>
              </a:rPr>
              <a:t> — определяет форму активной области. Форма может быть в виде окружности (</a:t>
            </a:r>
            <a:r>
              <a:rPr kumimoji="0" lang="ru-BY" altLang="ru-BY" b="0" i="0" u="none" strike="noStrike" cap="none" normalizeH="0" baseline="0" dirty="0" err="1">
                <a:ln>
                  <a:noFill/>
                </a:ln>
                <a:solidFill>
                  <a:srgbClr val="4A4A4A"/>
                </a:solidFill>
                <a:effectLst/>
                <a:latin typeface="PT Sans"/>
              </a:rPr>
              <a:t>circle</a:t>
            </a:r>
            <a:r>
              <a:rPr kumimoji="0" lang="ru-BY" altLang="ru-BY" b="0" i="0" u="none" strike="noStrike" cap="none" normalizeH="0" baseline="0" dirty="0">
                <a:ln>
                  <a:noFill/>
                </a:ln>
                <a:solidFill>
                  <a:srgbClr val="4A4A4A"/>
                </a:solidFill>
                <a:effectLst/>
                <a:latin typeface="PT Sans"/>
              </a:rPr>
              <a:t>), прямоугольника (</a:t>
            </a:r>
            <a:r>
              <a:rPr kumimoji="0" lang="ru-BY" altLang="ru-BY" b="0" i="0" u="none" strike="noStrike" cap="none" normalizeH="0" baseline="0" dirty="0" err="1">
                <a:ln>
                  <a:noFill/>
                </a:ln>
                <a:solidFill>
                  <a:srgbClr val="4A4A4A"/>
                </a:solidFill>
                <a:effectLst/>
                <a:latin typeface="PT Sans"/>
              </a:rPr>
              <a:t>rect</a:t>
            </a:r>
            <a:r>
              <a:rPr kumimoji="0" lang="ru-BY" altLang="ru-BY" b="0" i="0" u="none" strike="noStrike" cap="none" normalizeH="0" baseline="0" dirty="0">
                <a:ln>
                  <a:noFill/>
                </a:ln>
                <a:solidFill>
                  <a:srgbClr val="4A4A4A"/>
                </a:solidFill>
                <a:effectLst/>
                <a:latin typeface="PT Sans"/>
              </a:rPr>
              <a:t>), полигона (</a:t>
            </a:r>
            <a:r>
              <a:rPr kumimoji="0" lang="ru-BY" altLang="ru-BY" b="0" i="0" u="none" strike="noStrike" cap="none" normalizeH="0" baseline="0" dirty="0" err="1">
                <a:ln>
                  <a:noFill/>
                </a:ln>
                <a:solidFill>
                  <a:srgbClr val="4A4A4A"/>
                </a:solidFill>
                <a:effectLst/>
                <a:latin typeface="PT Sans"/>
              </a:rPr>
              <a:t>poly</a:t>
            </a:r>
            <a:r>
              <a:rPr kumimoji="0" lang="ru-BY" altLang="ru-BY" b="0" i="0" u="none" strike="noStrike" cap="none" normalizeH="0" baseline="0" dirty="0">
                <a:ln>
                  <a:noFill/>
                </a:ln>
                <a:solidFill>
                  <a:srgbClr val="4A4A4A"/>
                </a:solidFill>
                <a:effectLst/>
                <a:latin typeface="PT Sans"/>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ru-BY" altLang="ru-BY" b="0" i="0" u="none" strike="noStrike" cap="none" normalizeH="0" baseline="0" dirty="0" err="1">
                <a:ln>
                  <a:noFill/>
                </a:ln>
                <a:solidFill>
                  <a:srgbClr val="E6550D"/>
                </a:solidFill>
                <a:effectLst/>
                <a:latin typeface="PT Sans"/>
              </a:rPr>
              <a:t>alt</a:t>
            </a:r>
            <a:r>
              <a:rPr kumimoji="0" lang="ru-BY" altLang="ru-BY" b="0" i="0" u="none" strike="noStrike" cap="none" normalizeH="0" baseline="0" dirty="0">
                <a:ln>
                  <a:noFill/>
                </a:ln>
                <a:solidFill>
                  <a:srgbClr val="4A4A4A"/>
                </a:solidFill>
                <a:effectLst/>
                <a:latin typeface="PT Sans"/>
              </a:rPr>
              <a:t> — добавляет альтернативный текст для каждой области. Служит лишь комментарием для ссылки, поскольку на экран не выводится. Обязательный атрибут при наличии </a:t>
            </a:r>
            <a:r>
              <a:rPr kumimoji="0" lang="ru-BY" altLang="ru-BY" b="0" i="0" u="none" strike="noStrike" cap="none" normalizeH="0" baseline="0" dirty="0" err="1">
                <a:ln>
                  <a:noFill/>
                </a:ln>
                <a:solidFill>
                  <a:srgbClr val="E6550D"/>
                </a:solidFill>
                <a:effectLst/>
                <a:latin typeface="PT Sans"/>
              </a:rPr>
              <a:t>href</a:t>
            </a:r>
            <a:r>
              <a:rPr kumimoji="0" lang="ru-BY" altLang="ru-BY" b="0" i="0" u="none" strike="noStrike" cap="none" normalizeH="0" baseline="0" dirty="0">
                <a:ln>
                  <a:noFill/>
                </a:ln>
                <a:solidFill>
                  <a:srgbClr val="4A4A4A"/>
                </a:solidFill>
                <a:effectLst/>
                <a:latin typeface="PT Sans"/>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ru-BY" altLang="ru-BY" b="0" i="0" u="none" strike="noStrike" cap="none" normalizeH="0" baseline="0" dirty="0" err="1">
                <a:ln>
                  <a:noFill/>
                </a:ln>
                <a:solidFill>
                  <a:srgbClr val="E6550D"/>
                </a:solidFill>
                <a:effectLst/>
                <a:latin typeface="PT Sans"/>
              </a:rPr>
              <a:t>title</a:t>
            </a:r>
            <a:r>
              <a:rPr kumimoji="0" lang="ru-BY" altLang="ru-BY" b="0" i="0" u="none" strike="noStrike" cap="none" normalizeH="0" baseline="0" dirty="0">
                <a:ln>
                  <a:noFill/>
                </a:ln>
                <a:solidFill>
                  <a:srgbClr val="4A4A4A"/>
                </a:solidFill>
                <a:effectLst/>
                <a:latin typeface="PT Sans"/>
              </a:rPr>
              <a:t> — выводит всплывающую подсказку при наведении курсора на область.</a:t>
            </a:r>
          </a:p>
          <a:p>
            <a:pPr marL="0" marR="0" lvl="0" indent="0" defTabSz="914400" rtl="0" eaLnBrk="0" fontAlgn="base" latinLnBrk="0" hangingPunct="0">
              <a:lnSpc>
                <a:spcPct val="100000"/>
              </a:lnSpc>
              <a:spcBef>
                <a:spcPct val="0"/>
              </a:spcBef>
              <a:spcAft>
                <a:spcPct val="0"/>
              </a:spcAft>
              <a:buClrTx/>
              <a:buSzTx/>
              <a:buFontTx/>
              <a:buChar char="•"/>
              <a:tabLst/>
            </a:pPr>
            <a:r>
              <a:rPr kumimoji="0" lang="ru-BY" altLang="ru-BY" b="0" i="0" u="none" strike="noStrike" cap="none" normalizeH="0" baseline="0" dirty="0" err="1">
                <a:ln>
                  <a:noFill/>
                </a:ln>
                <a:solidFill>
                  <a:srgbClr val="E6550D"/>
                </a:solidFill>
                <a:effectLst/>
                <a:latin typeface="PT Sans"/>
              </a:rPr>
              <a:t>href</a:t>
            </a:r>
            <a:r>
              <a:rPr kumimoji="0" lang="ru-BY" altLang="ru-BY" b="0" i="0" u="none" strike="noStrike" cap="none" normalizeH="0" baseline="0" dirty="0">
                <a:ln>
                  <a:noFill/>
                </a:ln>
                <a:solidFill>
                  <a:srgbClr val="4A4A4A"/>
                </a:solidFill>
                <a:effectLst/>
                <a:latin typeface="PT Sans"/>
              </a:rPr>
              <a:t> — задаёт адрес документа, на который следует перейти, по своему действию аналогичен подобному атрибуту элемента </a:t>
            </a:r>
            <a:r>
              <a:rPr kumimoji="0" lang="ru-BY" altLang="ru-BY" b="0" i="0" u="none" strike="noStrike" cap="none" normalizeH="0" baseline="0" dirty="0">
                <a:ln>
                  <a:noFill/>
                </a:ln>
                <a:solidFill>
                  <a:srgbClr val="000080"/>
                </a:solidFill>
                <a:effectLst/>
                <a:latin typeface="PT Sans"/>
              </a:rPr>
              <a:t>&lt;a&gt;</a:t>
            </a:r>
            <a:r>
              <a:rPr kumimoji="0" lang="ru-BY" altLang="ru-BY" b="0" i="0" u="none" strike="noStrike" cap="none" normalizeH="0" baseline="0" dirty="0">
                <a:ln>
                  <a:noFill/>
                </a:ln>
                <a:solidFill>
                  <a:srgbClr val="4A4A4A"/>
                </a:solidFill>
                <a:effectLst/>
                <a:latin typeface="PT Sans"/>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ru-BY" altLang="ru-BY" b="0" i="0" u="none" strike="noStrike" cap="none" normalizeH="0" baseline="0" dirty="0" err="1">
                <a:ln>
                  <a:noFill/>
                </a:ln>
                <a:solidFill>
                  <a:srgbClr val="E6550D"/>
                </a:solidFill>
                <a:effectLst/>
                <a:latin typeface="PT Sans"/>
              </a:rPr>
              <a:t>coords</a:t>
            </a:r>
            <a:r>
              <a:rPr kumimoji="0" lang="ru-BY" altLang="ru-BY" b="0" i="0" u="none" strike="noStrike" cap="none" normalizeH="0" baseline="0" dirty="0">
                <a:ln>
                  <a:noFill/>
                </a:ln>
                <a:solidFill>
                  <a:srgbClr val="4A4A4A"/>
                </a:solidFill>
                <a:effectLst/>
                <a:latin typeface="PT Sans"/>
              </a:rPr>
              <a:t> — задаёт координаты активной области. Координаты отсчитываются в пикселях от левого верхнего угла изображения, которому соответствует значение 0, 0. Первое число является координатой по горизонтали, второе — по вертикали. Список координат зависит от формы области.</a:t>
            </a:r>
          </a:p>
          <a:p>
            <a:pPr marL="0" marR="0" lvl="0" indent="0"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4A4A4A"/>
                </a:solidFill>
                <a:effectLst/>
                <a:latin typeface="PT Sans"/>
              </a:rPr>
              <a:t>Для окружности задаются три числа — координаты центра круга и радиус.</a:t>
            </a:r>
            <a:endParaRPr kumimoji="0" lang="ru-BY" altLang="ru-BY" b="0" i="0" u="none" strike="noStrike" cap="none" normalizeH="0" baseline="0" dirty="0">
              <a:ln>
                <a:noFill/>
              </a:ln>
              <a:solidFill>
                <a:srgbClr val="3182BD"/>
              </a:solidFill>
              <a:effectLst/>
              <a:latin typeface="Fira Mono"/>
            </a:endParaRPr>
          </a:p>
          <a:p>
            <a:pPr marL="0" marR="0" lvl="0" indent="0"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3182BD"/>
                </a:solidFill>
                <a:effectLst/>
                <a:latin typeface="Fira Mono"/>
              </a:rPr>
              <a:t>&lt;</a:t>
            </a:r>
            <a:r>
              <a:rPr kumimoji="0" lang="ru-BY" altLang="ru-BY" b="0" i="0" u="none" strike="noStrike" cap="none" normalizeH="0" baseline="0" dirty="0" err="1">
                <a:ln>
                  <a:noFill/>
                </a:ln>
                <a:solidFill>
                  <a:srgbClr val="3182BD"/>
                </a:solidFill>
                <a:effectLst/>
                <a:latin typeface="Fira Mono"/>
              </a:rPr>
              <a:t>area</a:t>
            </a:r>
            <a:r>
              <a:rPr kumimoji="0" lang="ru-BY" altLang="ru-BY" b="0" i="0" u="none" strike="noStrike" cap="none" normalizeH="0" baseline="0" dirty="0">
                <a:ln>
                  <a:noFill/>
                </a:ln>
                <a:solidFill>
                  <a:srgbClr val="333333"/>
                </a:solidFill>
                <a:effectLst/>
                <a:latin typeface="Fira Mono"/>
              </a:rPr>
              <a:t> </a:t>
            </a:r>
            <a:r>
              <a:rPr kumimoji="0" lang="ru-BY" altLang="ru-BY" b="0" i="0" u="none" strike="noStrike" cap="none" normalizeH="0" baseline="0" dirty="0" err="1">
                <a:ln>
                  <a:noFill/>
                </a:ln>
                <a:solidFill>
                  <a:srgbClr val="E6550D"/>
                </a:solidFill>
                <a:effectLst/>
                <a:latin typeface="Fira Mono"/>
              </a:rPr>
              <a:t>shape</a:t>
            </a:r>
            <a:r>
              <a:rPr kumimoji="0" lang="ru-BY" altLang="ru-BY" b="0" i="0" u="none" strike="noStrike" cap="none" normalizeH="0" baseline="0" dirty="0">
                <a:ln>
                  <a:noFill/>
                </a:ln>
                <a:solidFill>
                  <a:srgbClr val="756BB1"/>
                </a:solidFill>
                <a:effectLst/>
                <a:latin typeface="Fira Mono"/>
              </a:rPr>
              <a:t>=</a:t>
            </a:r>
            <a:r>
              <a:rPr kumimoji="0" lang="ru-BY" altLang="ru-BY" b="0" i="0" u="none" strike="noStrike" cap="none" normalizeH="0" baseline="0" dirty="0">
                <a:ln>
                  <a:noFill/>
                </a:ln>
                <a:solidFill>
                  <a:srgbClr val="31A354"/>
                </a:solidFill>
                <a:effectLst/>
                <a:latin typeface="Fira Mono"/>
              </a:rPr>
              <a:t>"</a:t>
            </a:r>
            <a:r>
              <a:rPr kumimoji="0" lang="ru-BY" altLang="ru-BY" b="0" i="0" u="none" strike="noStrike" cap="none" normalizeH="0" baseline="0" dirty="0" err="1">
                <a:ln>
                  <a:noFill/>
                </a:ln>
                <a:solidFill>
                  <a:srgbClr val="31A354"/>
                </a:solidFill>
                <a:effectLst/>
                <a:latin typeface="Fira Mono"/>
              </a:rPr>
              <a:t>circle</a:t>
            </a:r>
            <a:r>
              <a:rPr kumimoji="0" lang="ru-BY" altLang="ru-BY" b="0" i="0" u="none" strike="noStrike" cap="none" normalizeH="0" baseline="0" dirty="0">
                <a:ln>
                  <a:noFill/>
                </a:ln>
                <a:solidFill>
                  <a:srgbClr val="31A354"/>
                </a:solidFill>
                <a:effectLst/>
                <a:latin typeface="Fira Mono"/>
              </a:rPr>
              <a:t>"</a:t>
            </a:r>
            <a:r>
              <a:rPr kumimoji="0" lang="ru-BY" altLang="ru-BY" b="0" i="0" u="none" strike="noStrike" cap="none" normalizeH="0" baseline="0" dirty="0">
                <a:ln>
                  <a:noFill/>
                </a:ln>
                <a:solidFill>
                  <a:srgbClr val="333333"/>
                </a:solidFill>
                <a:effectLst/>
                <a:latin typeface="Fira Mono"/>
              </a:rPr>
              <a:t> </a:t>
            </a:r>
            <a:r>
              <a:rPr kumimoji="0" lang="ru-BY" altLang="ru-BY" b="0" i="0" u="none" strike="noStrike" cap="none" normalizeH="0" baseline="0" dirty="0" err="1">
                <a:ln>
                  <a:noFill/>
                </a:ln>
                <a:solidFill>
                  <a:srgbClr val="E6550D"/>
                </a:solidFill>
                <a:effectLst/>
                <a:latin typeface="Fira Mono"/>
              </a:rPr>
              <a:t>coords</a:t>
            </a:r>
            <a:r>
              <a:rPr kumimoji="0" lang="ru-BY" altLang="ru-BY" b="0" i="0" u="none" strike="noStrike" cap="none" normalizeH="0" baseline="0" dirty="0">
                <a:ln>
                  <a:noFill/>
                </a:ln>
                <a:solidFill>
                  <a:srgbClr val="756BB1"/>
                </a:solidFill>
                <a:effectLst/>
                <a:latin typeface="Fira Mono"/>
              </a:rPr>
              <a:t>=</a:t>
            </a:r>
            <a:r>
              <a:rPr kumimoji="0" lang="ru-BY" altLang="ru-BY" b="0" i="0" u="none" strike="noStrike" cap="none" normalizeH="0" baseline="0" dirty="0">
                <a:ln>
                  <a:noFill/>
                </a:ln>
                <a:solidFill>
                  <a:srgbClr val="31A354"/>
                </a:solidFill>
                <a:effectLst/>
                <a:latin typeface="Fira Mono"/>
              </a:rPr>
              <a:t>"230, 340, 100"</a:t>
            </a:r>
            <a:r>
              <a:rPr kumimoji="0" lang="ru-BY" altLang="ru-BY" b="0" i="0" u="none" strike="noStrike" cap="none" normalizeH="0" baseline="0" dirty="0">
                <a:ln>
                  <a:noFill/>
                </a:ln>
                <a:solidFill>
                  <a:srgbClr val="333333"/>
                </a:solidFill>
                <a:effectLst/>
                <a:latin typeface="Fira Mono"/>
              </a:rPr>
              <a:t> </a:t>
            </a:r>
            <a:r>
              <a:rPr kumimoji="0" lang="ru-BY" altLang="ru-BY" b="0" i="0" u="none" strike="noStrike" cap="none" normalizeH="0" baseline="0" dirty="0" err="1">
                <a:ln>
                  <a:noFill/>
                </a:ln>
                <a:solidFill>
                  <a:srgbClr val="E6550D"/>
                </a:solidFill>
                <a:effectLst/>
                <a:latin typeface="Fira Mono"/>
              </a:rPr>
              <a:t>href</a:t>
            </a:r>
            <a:r>
              <a:rPr kumimoji="0" lang="ru-BY" altLang="ru-BY" b="0" i="0" u="none" strike="noStrike" cap="none" normalizeH="0" baseline="0" dirty="0">
                <a:ln>
                  <a:noFill/>
                </a:ln>
                <a:solidFill>
                  <a:srgbClr val="756BB1"/>
                </a:solidFill>
                <a:effectLst/>
                <a:latin typeface="Fira Mono"/>
              </a:rPr>
              <a:t>=</a:t>
            </a:r>
            <a:r>
              <a:rPr kumimoji="0" lang="ru-BY" altLang="ru-BY" b="0" i="0" u="none" strike="noStrike" cap="none" normalizeH="0" baseline="0" dirty="0">
                <a:ln>
                  <a:noFill/>
                </a:ln>
                <a:solidFill>
                  <a:srgbClr val="31A354"/>
                </a:solidFill>
                <a:effectLst/>
                <a:latin typeface="Fira Mono"/>
              </a:rPr>
              <a:t>"circle.html"</a:t>
            </a:r>
            <a:r>
              <a:rPr kumimoji="0" lang="ru-BY" altLang="ru-BY" b="0" i="0" u="none" strike="noStrike" cap="none" normalizeH="0" baseline="0" dirty="0">
                <a:ln>
                  <a:noFill/>
                </a:ln>
                <a:solidFill>
                  <a:srgbClr val="333333"/>
                </a:solidFill>
                <a:effectLst/>
                <a:latin typeface="Fira Mono"/>
              </a:rPr>
              <a:t> </a:t>
            </a:r>
            <a:r>
              <a:rPr kumimoji="0" lang="ru-BY" altLang="ru-BY" b="0" i="0" u="none" strike="noStrike" cap="none" normalizeH="0" baseline="0" dirty="0" err="1">
                <a:ln>
                  <a:noFill/>
                </a:ln>
                <a:solidFill>
                  <a:srgbClr val="E6550D"/>
                </a:solidFill>
                <a:effectLst/>
                <a:latin typeface="Fira Mono"/>
              </a:rPr>
              <a:t>alt</a:t>
            </a:r>
            <a:r>
              <a:rPr kumimoji="0" lang="ru-BY" altLang="ru-BY" b="0" i="0" u="none" strike="noStrike" cap="none" normalizeH="0" baseline="0" dirty="0">
                <a:ln>
                  <a:noFill/>
                </a:ln>
                <a:solidFill>
                  <a:srgbClr val="756BB1"/>
                </a:solidFill>
                <a:effectLst/>
                <a:latin typeface="Fira Mono"/>
              </a:rPr>
              <a:t>=</a:t>
            </a:r>
            <a:r>
              <a:rPr kumimoji="0" lang="ru-BY" altLang="ru-BY" b="0" i="0" u="none" strike="noStrike" cap="none" normalizeH="0" baseline="0" dirty="0">
                <a:ln>
                  <a:noFill/>
                </a:ln>
                <a:solidFill>
                  <a:srgbClr val="31A354"/>
                </a:solidFill>
                <a:effectLst/>
                <a:latin typeface="Fira Mono"/>
              </a:rPr>
              <a:t>""</a:t>
            </a:r>
            <a:r>
              <a:rPr kumimoji="0" lang="ru-BY" altLang="ru-BY" b="0" i="0" u="none" strike="noStrike" cap="none" normalizeH="0" baseline="0" dirty="0">
                <a:ln>
                  <a:noFill/>
                </a:ln>
                <a:solidFill>
                  <a:srgbClr val="3182BD"/>
                </a:solidFill>
                <a:effectLst/>
                <a:latin typeface="Fira Mono"/>
              </a:rPr>
              <a:t>&gt;</a:t>
            </a:r>
            <a:endParaRPr kumimoji="0" lang="ru-BY" altLang="ru-BY" b="0" i="0" u="none" strike="noStrike" cap="none" normalizeH="0" baseline="0" dirty="0">
              <a:ln>
                <a:noFill/>
              </a:ln>
              <a:solidFill>
                <a:srgbClr val="333333"/>
              </a:solidFill>
              <a:effectLst/>
              <a:latin typeface="Fira Mono"/>
            </a:endParaRPr>
          </a:p>
          <a:p>
            <a:pPr marL="0" marR="0" lvl="0" indent="0"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4A4A4A"/>
                </a:solidFill>
                <a:effectLst/>
                <a:latin typeface="PT Sans"/>
              </a:rPr>
              <a:t>Для прямоугольника — координаты левого верхнего и правого нижнего угла.</a:t>
            </a:r>
            <a:endParaRPr kumimoji="0" lang="ru-BY" altLang="ru-BY" b="0" i="0" u="none" strike="noStrike" cap="none" normalizeH="0" baseline="0" dirty="0">
              <a:ln>
                <a:noFill/>
              </a:ln>
              <a:solidFill>
                <a:srgbClr val="3182BD"/>
              </a:solidFill>
              <a:effectLst/>
              <a:latin typeface="Fira Mono"/>
            </a:endParaRPr>
          </a:p>
          <a:p>
            <a:pPr marL="0" marR="0" lvl="0" indent="0"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3182BD"/>
                </a:solidFill>
                <a:effectLst/>
                <a:latin typeface="Fira Mono"/>
              </a:rPr>
              <a:t>&lt;</a:t>
            </a:r>
            <a:r>
              <a:rPr kumimoji="0" lang="ru-BY" altLang="ru-BY" b="0" i="0" u="none" strike="noStrike" cap="none" normalizeH="0" baseline="0" dirty="0" err="1">
                <a:ln>
                  <a:noFill/>
                </a:ln>
                <a:solidFill>
                  <a:srgbClr val="3182BD"/>
                </a:solidFill>
                <a:effectLst/>
                <a:latin typeface="Fira Mono"/>
              </a:rPr>
              <a:t>area</a:t>
            </a:r>
            <a:r>
              <a:rPr kumimoji="0" lang="ru-BY" altLang="ru-BY" b="0" i="0" u="none" strike="noStrike" cap="none" normalizeH="0" baseline="0" dirty="0">
                <a:ln>
                  <a:noFill/>
                </a:ln>
                <a:solidFill>
                  <a:srgbClr val="333333"/>
                </a:solidFill>
                <a:effectLst/>
                <a:latin typeface="Fira Mono"/>
              </a:rPr>
              <a:t> </a:t>
            </a:r>
            <a:r>
              <a:rPr kumimoji="0" lang="ru-BY" altLang="ru-BY" b="0" i="0" u="none" strike="noStrike" cap="none" normalizeH="0" baseline="0" dirty="0" err="1">
                <a:ln>
                  <a:noFill/>
                </a:ln>
                <a:solidFill>
                  <a:srgbClr val="E6550D"/>
                </a:solidFill>
                <a:effectLst/>
                <a:latin typeface="Fira Mono"/>
              </a:rPr>
              <a:t>shape</a:t>
            </a:r>
            <a:r>
              <a:rPr kumimoji="0" lang="ru-BY" altLang="ru-BY" b="0" i="0" u="none" strike="noStrike" cap="none" normalizeH="0" baseline="0" dirty="0">
                <a:ln>
                  <a:noFill/>
                </a:ln>
                <a:solidFill>
                  <a:srgbClr val="756BB1"/>
                </a:solidFill>
                <a:effectLst/>
                <a:latin typeface="Fira Mono"/>
              </a:rPr>
              <a:t>=</a:t>
            </a:r>
            <a:r>
              <a:rPr kumimoji="0" lang="ru-BY" altLang="ru-BY" b="0" i="0" u="none" strike="noStrike" cap="none" normalizeH="0" baseline="0" dirty="0">
                <a:ln>
                  <a:noFill/>
                </a:ln>
                <a:solidFill>
                  <a:srgbClr val="31A354"/>
                </a:solidFill>
                <a:effectLst/>
                <a:latin typeface="Fira Mono"/>
              </a:rPr>
              <a:t>"</a:t>
            </a:r>
            <a:r>
              <a:rPr kumimoji="0" lang="ru-BY" altLang="ru-BY" b="0" i="0" u="none" strike="noStrike" cap="none" normalizeH="0" baseline="0" dirty="0" err="1">
                <a:ln>
                  <a:noFill/>
                </a:ln>
                <a:solidFill>
                  <a:srgbClr val="31A354"/>
                </a:solidFill>
                <a:effectLst/>
                <a:latin typeface="Fira Mono"/>
              </a:rPr>
              <a:t>rect</a:t>
            </a:r>
            <a:r>
              <a:rPr kumimoji="0" lang="ru-BY" altLang="ru-BY" b="0" i="0" u="none" strike="noStrike" cap="none" normalizeH="0" baseline="0" dirty="0">
                <a:ln>
                  <a:noFill/>
                </a:ln>
                <a:solidFill>
                  <a:srgbClr val="31A354"/>
                </a:solidFill>
                <a:effectLst/>
                <a:latin typeface="Fira Mono"/>
              </a:rPr>
              <a:t>"</a:t>
            </a:r>
            <a:r>
              <a:rPr kumimoji="0" lang="ru-BY" altLang="ru-BY" b="0" i="0" u="none" strike="noStrike" cap="none" normalizeH="0" baseline="0" dirty="0">
                <a:ln>
                  <a:noFill/>
                </a:ln>
                <a:solidFill>
                  <a:srgbClr val="333333"/>
                </a:solidFill>
                <a:effectLst/>
                <a:latin typeface="Fira Mono"/>
              </a:rPr>
              <a:t> </a:t>
            </a:r>
            <a:r>
              <a:rPr kumimoji="0" lang="ru-BY" altLang="ru-BY" b="0" i="0" u="none" strike="noStrike" cap="none" normalizeH="0" baseline="0" dirty="0" err="1">
                <a:ln>
                  <a:noFill/>
                </a:ln>
                <a:solidFill>
                  <a:srgbClr val="E6550D"/>
                </a:solidFill>
                <a:effectLst/>
                <a:latin typeface="Fira Mono"/>
              </a:rPr>
              <a:t>coords</a:t>
            </a:r>
            <a:r>
              <a:rPr kumimoji="0" lang="ru-BY" altLang="ru-BY" b="0" i="0" u="none" strike="noStrike" cap="none" normalizeH="0" baseline="0" dirty="0">
                <a:ln>
                  <a:noFill/>
                </a:ln>
                <a:solidFill>
                  <a:srgbClr val="756BB1"/>
                </a:solidFill>
                <a:effectLst/>
                <a:latin typeface="Fira Mono"/>
              </a:rPr>
              <a:t>=</a:t>
            </a:r>
            <a:r>
              <a:rPr kumimoji="0" lang="ru-BY" altLang="ru-BY" b="0" i="0" u="none" strike="noStrike" cap="none" normalizeH="0" baseline="0" dirty="0">
                <a:ln>
                  <a:noFill/>
                </a:ln>
                <a:solidFill>
                  <a:srgbClr val="31A354"/>
                </a:solidFill>
                <a:effectLst/>
                <a:latin typeface="Fira Mono"/>
              </a:rPr>
              <a:t>"24,18, 210, 56"</a:t>
            </a:r>
            <a:r>
              <a:rPr kumimoji="0" lang="ru-BY" altLang="ru-BY" b="0" i="0" u="none" strike="noStrike" cap="none" normalizeH="0" baseline="0" dirty="0">
                <a:ln>
                  <a:noFill/>
                </a:ln>
                <a:solidFill>
                  <a:srgbClr val="333333"/>
                </a:solidFill>
                <a:effectLst/>
                <a:latin typeface="Fira Mono"/>
              </a:rPr>
              <a:t> </a:t>
            </a:r>
            <a:r>
              <a:rPr kumimoji="0" lang="ru-BY" altLang="ru-BY" b="0" i="0" u="none" strike="noStrike" cap="none" normalizeH="0" baseline="0" dirty="0" err="1">
                <a:ln>
                  <a:noFill/>
                </a:ln>
                <a:solidFill>
                  <a:srgbClr val="E6550D"/>
                </a:solidFill>
                <a:effectLst/>
                <a:latin typeface="Fira Mono"/>
              </a:rPr>
              <a:t>href</a:t>
            </a:r>
            <a:r>
              <a:rPr kumimoji="0" lang="ru-BY" altLang="ru-BY" b="0" i="0" u="none" strike="noStrike" cap="none" normalizeH="0" baseline="0" dirty="0">
                <a:ln>
                  <a:noFill/>
                </a:ln>
                <a:solidFill>
                  <a:srgbClr val="756BB1"/>
                </a:solidFill>
                <a:effectLst/>
                <a:latin typeface="Fira Mono"/>
              </a:rPr>
              <a:t>=</a:t>
            </a:r>
            <a:r>
              <a:rPr kumimoji="0" lang="ru-BY" altLang="ru-BY" b="0" i="0" u="none" strike="noStrike" cap="none" normalizeH="0" baseline="0" dirty="0">
                <a:ln>
                  <a:noFill/>
                </a:ln>
                <a:solidFill>
                  <a:srgbClr val="31A354"/>
                </a:solidFill>
                <a:effectLst/>
                <a:latin typeface="Fira Mono"/>
              </a:rPr>
              <a:t>"rect.html"</a:t>
            </a:r>
            <a:r>
              <a:rPr kumimoji="0" lang="ru-BY" altLang="ru-BY" b="0" i="0" u="none" strike="noStrike" cap="none" normalizeH="0" baseline="0" dirty="0">
                <a:ln>
                  <a:noFill/>
                </a:ln>
                <a:solidFill>
                  <a:srgbClr val="333333"/>
                </a:solidFill>
                <a:effectLst/>
                <a:latin typeface="Fira Mono"/>
              </a:rPr>
              <a:t> </a:t>
            </a:r>
            <a:r>
              <a:rPr kumimoji="0" lang="ru-BY" altLang="ru-BY" b="0" i="0" u="none" strike="noStrike" cap="none" normalizeH="0" baseline="0" dirty="0" err="1">
                <a:ln>
                  <a:noFill/>
                </a:ln>
                <a:solidFill>
                  <a:srgbClr val="E6550D"/>
                </a:solidFill>
                <a:effectLst/>
                <a:latin typeface="Fira Mono"/>
              </a:rPr>
              <a:t>alt</a:t>
            </a:r>
            <a:r>
              <a:rPr kumimoji="0" lang="ru-BY" altLang="ru-BY" b="0" i="0" u="none" strike="noStrike" cap="none" normalizeH="0" baseline="0" dirty="0">
                <a:ln>
                  <a:noFill/>
                </a:ln>
                <a:solidFill>
                  <a:srgbClr val="756BB1"/>
                </a:solidFill>
                <a:effectLst/>
                <a:latin typeface="Fira Mono"/>
              </a:rPr>
              <a:t>=</a:t>
            </a:r>
            <a:r>
              <a:rPr kumimoji="0" lang="ru-BY" altLang="ru-BY" b="0" i="0" u="none" strike="noStrike" cap="none" normalizeH="0" baseline="0" dirty="0">
                <a:ln>
                  <a:noFill/>
                </a:ln>
                <a:solidFill>
                  <a:srgbClr val="31A354"/>
                </a:solidFill>
                <a:effectLst/>
                <a:latin typeface="Fira Mono"/>
              </a:rPr>
              <a:t>""</a:t>
            </a:r>
            <a:r>
              <a:rPr kumimoji="0" lang="ru-BY" altLang="ru-BY" b="0" i="0" u="none" strike="noStrike" cap="none" normalizeH="0" baseline="0" dirty="0">
                <a:ln>
                  <a:noFill/>
                </a:ln>
                <a:solidFill>
                  <a:srgbClr val="3182BD"/>
                </a:solidFill>
                <a:effectLst/>
                <a:latin typeface="Fira Mono"/>
              </a:rPr>
              <a:t>&gt;</a:t>
            </a:r>
            <a:endParaRPr kumimoji="0" lang="ru-BY" altLang="ru-BY" b="0" i="0" u="none" strike="noStrike" cap="none" normalizeH="0" baseline="0" dirty="0">
              <a:ln>
                <a:noFill/>
              </a:ln>
              <a:solidFill>
                <a:srgbClr val="333333"/>
              </a:solidFill>
              <a:effectLst/>
              <a:latin typeface="Fira Mono"/>
            </a:endParaRPr>
          </a:p>
          <a:p>
            <a:pPr marL="0" marR="0" lvl="0" indent="0"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4A4A4A"/>
                </a:solidFill>
                <a:effectLst/>
                <a:latin typeface="PT Sans"/>
              </a:rPr>
              <a:t>Для полигона задаются координаты его вершин, как показано на рис. 1.</a:t>
            </a:r>
            <a:endParaRPr kumimoji="0" lang="ru-BY" altLang="ru-BY"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4A4A4A"/>
                </a:solidFill>
                <a:effectLst/>
                <a:latin typeface="PT Sans"/>
              </a:rPr>
              <a:t>                </a:t>
            </a:r>
            <a:endParaRPr kumimoji="0" lang="en-US" altLang="ru-BY" b="0" i="0" u="none" strike="noStrike" cap="none" normalizeH="0" baseline="0" dirty="0">
              <a:ln>
                <a:noFill/>
              </a:ln>
              <a:solidFill>
                <a:srgbClr val="4A4A4A"/>
              </a:solidFill>
              <a:effectLst/>
              <a:latin typeface="PT Sans"/>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ru-BY" dirty="0">
              <a:solidFill>
                <a:srgbClr val="4A4A4A"/>
              </a:solidFill>
              <a:latin typeface="PT Sans"/>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ru-BY" b="0" i="0" u="none" strike="noStrike" cap="none" normalizeH="0" baseline="0" dirty="0">
              <a:ln>
                <a:noFill/>
              </a:ln>
              <a:solidFill>
                <a:srgbClr val="4A4A4A"/>
              </a:solidFill>
              <a:effectLst/>
              <a:latin typeface="PT Sans"/>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ru-BY" dirty="0">
              <a:solidFill>
                <a:srgbClr val="4A4A4A"/>
              </a:solidFill>
              <a:latin typeface="PT Sans"/>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ru-BY" b="0" i="0" u="none" strike="noStrike" cap="none" normalizeH="0" baseline="0" dirty="0">
              <a:ln>
                <a:noFill/>
              </a:ln>
              <a:solidFill>
                <a:srgbClr val="4A4A4A"/>
              </a:solidFill>
              <a:effectLst/>
              <a:latin typeface="PT Sans"/>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ru-BY" altLang="ru-BY"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BY" altLang="ru-BY" b="0" i="1" u="none" strike="noStrike" cap="none" normalizeH="0" baseline="0" dirty="0">
                <a:ln>
                  <a:noFill/>
                </a:ln>
                <a:solidFill>
                  <a:srgbClr val="4A4A4A"/>
                </a:solidFill>
                <a:effectLst/>
                <a:latin typeface="Georgia" panose="02040502050405020303" pitchFamily="18" charset="0"/>
              </a:rPr>
              <a:t>Рис. 1. Координатные точки для полигона</a:t>
            </a:r>
            <a:endParaRPr kumimoji="0" lang="ru-BY" altLang="ru-BY" b="0" i="0" u="none" strike="noStrike" cap="none" normalizeH="0" baseline="0" dirty="0">
              <a:ln>
                <a:noFill/>
              </a:ln>
              <a:solidFill>
                <a:schemeClr val="tx1"/>
              </a:solidFill>
              <a:effectLst/>
            </a:endParaRPr>
          </a:p>
        </p:txBody>
      </p:sp>
      <p:pic>
        <p:nvPicPr>
          <p:cNvPr id="1026" name="Picture 2" descr="Координатные точки для полигона">
            <a:extLst>
              <a:ext uri="{FF2B5EF4-FFF2-40B4-BE49-F238E27FC236}">
                <a16:creationId xmlns:a16="http://schemas.microsoft.com/office/drawing/2014/main" id="{AD41C490-7AB6-4B0C-8BD8-2DDDE76E4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4255" y="4667323"/>
            <a:ext cx="1962151"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098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F7CE93-A58C-48EF-A352-FB30B89FFD2C}"/>
              </a:ext>
            </a:extLst>
          </p:cNvPr>
          <p:cNvSpPr txBox="1"/>
          <p:nvPr/>
        </p:nvSpPr>
        <p:spPr>
          <a:xfrm>
            <a:off x="467710" y="146494"/>
            <a:ext cx="11256579" cy="1569660"/>
          </a:xfrm>
          <a:prstGeom prst="rect">
            <a:avLst/>
          </a:prstGeom>
          <a:noFill/>
        </p:spPr>
        <p:txBody>
          <a:bodyPr wrap="square">
            <a:spAutoFit/>
          </a:bodyPr>
          <a:lstStyle/>
          <a:p>
            <a:r>
              <a:rPr kumimoji="0" lang="ru-RU" sz="4800" b="1" i="1" u="none" strike="noStrike" kern="1200" cap="none" spc="-50" normalizeH="0" baseline="0" noProof="0" dirty="0">
                <a:ln>
                  <a:noFill/>
                </a:ln>
                <a:solidFill>
                  <a:srgbClr val="FF0000"/>
                </a:solidFill>
                <a:effectLst/>
                <a:uLnTx/>
                <a:uFillTx/>
                <a:latin typeface="Calibri Light" panose="020F0302020204030204"/>
                <a:ea typeface="+mj-ea"/>
                <a:cs typeface="+mj-cs"/>
              </a:rPr>
              <a:t>11) Привести пример размещения изображений-карт на веб-страницах</a:t>
            </a:r>
          </a:p>
        </p:txBody>
      </p:sp>
      <p:sp>
        <p:nvSpPr>
          <p:cNvPr id="2" name="Rectangle 1">
            <a:extLst>
              <a:ext uri="{FF2B5EF4-FFF2-40B4-BE49-F238E27FC236}">
                <a16:creationId xmlns:a16="http://schemas.microsoft.com/office/drawing/2014/main" id="{27B8AE0E-002F-4E90-8F3C-55FA3F2BF18C}"/>
              </a:ext>
            </a:extLst>
          </p:cNvPr>
          <p:cNvSpPr>
            <a:spLocks noChangeArrowheads="1"/>
          </p:cNvSpPr>
          <p:nvPr/>
        </p:nvSpPr>
        <p:spPr bwMode="auto">
          <a:xfrm>
            <a:off x="121640" y="1626831"/>
            <a:ext cx="11948718" cy="5084675"/>
          </a:xfrm>
          <a:prstGeom prst="rect">
            <a:avLst/>
          </a:prstGeom>
          <a:solidFill>
            <a:srgbClr val="F8F7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0" tIns="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1" i="0" u="none" strike="noStrike" cap="none" normalizeH="0" baseline="0" dirty="0">
                <a:ln>
                  <a:noFill/>
                </a:ln>
                <a:solidFill>
                  <a:srgbClr val="333333"/>
                </a:solidFill>
                <a:effectLst/>
                <a:latin typeface="Georgia" panose="02040502050405020303" pitchFamily="18" charset="0"/>
              </a:rPr>
              <a:t>Клиентский вариант карты-изображения</a:t>
            </a: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00"/>
                </a:solidFill>
                <a:effectLst/>
                <a:cs typeface="Arial" panose="020B0604020202020204" pitchFamily="34" charset="0"/>
              </a:rPr>
              <a:t>Для указания того, что изображение является картой, используется атрибут </a:t>
            </a:r>
            <a:r>
              <a:rPr kumimoji="0" lang="ru-BY" altLang="ru-BY" sz="1600" b="0" i="0" u="none" strike="noStrike" cap="none" normalizeH="0" baseline="0" dirty="0" err="1">
                <a:ln>
                  <a:noFill/>
                </a:ln>
                <a:solidFill>
                  <a:srgbClr val="B61039"/>
                </a:solidFill>
                <a:effectLst/>
                <a:cs typeface="Arial" panose="020B0604020202020204" pitchFamily="34" charset="0"/>
              </a:rPr>
              <a:t>usemap</a:t>
            </a:r>
            <a:r>
              <a:rPr kumimoji="0" lang="ru-BY" altLang="ru-BY" sz="1600" b="0" i="0" u="none" strike="noStrike" cap="none" normalizeH="0" baseline="0" dirty="0">
                <a:ln>
                  <a:noFill/>
                </a:ln>
                <a:solidFill>
                  <a:srgbClr val="000000"/>
                </a:solidFill>
                <a:effectLst/>
                <a:cs typeface="Arial" panose="020B0604020202020204" pitchFamily="34" charset="0"/>
              </a:rPr>
              <a:t> тега </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&lt;</a:t>
            </a:r>
            <a:r>
              <a:rPr kumimoji="0" lang="ru-BY" altLang="ru-BY" sz="1600" b="1" i="0" u="none" strike="noStrike" cap="none" normalizeH="0" baseline="0" dirty="0" err="1">
                <a:ln>
                  <a:noFill/>
                </a:ln>
                <a:solidFill>
                  <a:srgbClr val="006699"/>
                </a:solidFill>
                <a:effectLst/>
                <a:latin typeface="Courier New" panose="02070309020205020404" pitchFamily="49" charset="0"/>
                <a:cs typeface="Courier New" panose="02070309020205020404" pitchFamily="49" charset="0"/>
              </a:rPr>
              <a:t>img</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&gt;</a:t>
            </a:r>
            <a:r>
              <a:rPr kumimoji="0" lang="ru-BY" altLang="ru-BY" sz="1600" b="0" i="0" u="none" strike="noStrike" cap="none" normalizeH="0" baseline="0" dirty="0">
                <a:ln>
                  <a:noFill/>
                </a:ln>
                <a:solidFill>
                  <a:srgbClr val="000000"/>
                </a:solidFill>
                <a:effectLst/>
                <a:cs typeface="Arial" panose="020B0604020202020204" pitchFamily="34" charset="0"/>
              </a:rPr>
              <a:t>. В качестве значения указывается ссылка на описание конфигурации карты.</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00"/>
                </a:solidFill>
                <a:effectLst/>
                <a:cs typeface="Arial" panose="020B0604020202020204" pitchFamily="34" charset="0"/>
              </a:rPr>
              <a:t>                                   </a:t>
            </a:r>
            <a:endParaRPr kumimoji="0" lang="en-US" altLang="ru-BY" sz="1600" b="0" i="0" u="none" strike="noStrike" cap="none" normalizeH="0" baseline="0" dirty="0">
              <a:ln>
                <a:noFill/>
              </a:ln>
              <a:solidFill>
                <a:srgbClr val="000000"/>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BY" sz="1600" dirty="0">
              <a:solidFill>
                <a:srgbClr val="000000"/>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00"/>
                </a:solidFill>
                <a:effectLst/>
                <a:cs typeface="Arial" panose="020B0604020202020204" pitchFamily="34" charset="0"/>
              </a:rPr>
              <a:t>         </a:t>
            </a:r>
            <a:endParaRPr kumimoji="0" lang="ru-BY" altLang="ru-BY" sz="1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BY" altLang="ru-BY" sz="1600" b="0" i="1" u="none" strike="noStrike" cap="none" normalizeH="0" baseline="0" dirty="0">
                <a:ln>
                  <a:noFill/>
                </a:ln>
                <a:solidFill>
                  <a:srgbClr val="666666"/>
                </a:solidFill>
                <a:effectLst/>
                <a:latin typeface="Georgia" panose="02040502050405020303" pitchFamily="18" charset="0"/>
              </a:rPr>
              <a:t>Рис. 1. Закладки являются ссылками, созданными с помощью карты</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00"/>
                </a:solidFill>
                <a:effectLst/>
                <a:cs typeface="Arial" panose="020B0604020202020204" pitchFamily="34" charset="0"/>
              </a:rPr>
              <a:t>Чтобы сделать ссылки на закладки, показанные на рис. 1, следует использовать следующий код (пример 1).</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1" i="0" u="none" strike="noStrike" cap="none" normalizeH="0" baseline="0" dirty="0">
                <a:ln>
                  <a:noFill/>
                </a:ln>
                <a:solidFill>
                  <a:srgbClr val="685C53"/>
                </a:solidFill>
                <a:effectLst/>
                <a:cs typeface="Arial" panose="020B0604020202020204" pitchFamily="34" charset="0"/>
              </a:rPr>
              <a:t>Пример 1. Использование карты-изображения</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&lt;!DOCTYPE HTML PUBLIC "-//W3C//DTD HTML 4.01//EN" "http://www.w3.org/TR/html4/strict.dtd"&gt;</a:t>
            </a:r>
            <a:r>
              <a:rPr kumimoji="0" lang="ru-BY" altLang="ru-BY"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&lt;</a:t>
            </a:r>
            <a:r>
              <a:rPr kumimoji="0" lang="ru-BY" altLang="ru-BY" sz="1600" b="1" i="0" u="none" strike="noStrike" cap="none" normalizeH="0" baseline="0" dirty="0" err="1">
                <a:ln>
                  <a:noFill/>
                </a:ln>
                <a:solidFill>
                  <a:srgbClr val="006699"/>
                </a:solidFill>
                <a:effectLst/>
                <a:latin typeface="Courier New" panose="02070309020205020404" pitchFamily="49" charset="0"/>
                <a:cs typeface="Courier New" panose="02070309020205020404" pitchFamily="49" charset="0"/>
              </a:rPr>
              <a:t>html</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&gt;</a:t>
            </a:r>
            <a:r>
              <a:rPr kumimoji="0" lang="ru-BY" altLang="ru-BY"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&lt;</a:t>
            </a:r>
            <a:r>
              <a:rPr kumimoji="0" lang="ru-BY" altLang="ru-BY" sz="1600" b="1" i="0" u="none" strike="noStrike" cap="none" normalizeH="0" baseline="0" dirty="0" err="1">
                <a:ln>
                  <a:noFill/>
                </a:ln>
                <a:solidFill>
                  <a:srgbClr val="006699"/>
                </a:solidFill>
                <a:effectLst/>
                <a:latin typeface="Courier New" panose="02070309020205020404" pitchFamily="49" charset="0"/>
                <a:cs typeface="Courier New" panose="02070309020205020404" pitchFamily="49" charset="0"/>
              </a:rPr>
              <a:t>head</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&gt;</a:t>
            </a:r>
            <a:r>
              <a:rPr kumimoji="0" lang="ru-BY" altLang="ru-BY"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&lt;</a:t>
            </a:r>
            <a:r>
              <a:rPr kumimoji="0" lang="ru-BY" altLang="ru-BY" sz="1600" b="1" i="0" u="none" strike="noStrike" cap="none" normalizeH="0" baseline="0" dirty="0" err="1">
                <a:ln>
                  <a:noFill/>
                </a:ln>
                <a:solidFill>
                  <a:srgbClr val="006699"/>
                </a:solidFill>
                <a:effectLst/>
                <a:latin typeface="Courier New" panose="02070309020205020404" pitchFamily="49" charset="0"/>
                <a:cs typeface="Courier New" panose="02070309020205020404" pitchFamily="49" charset="0"/>
              </a:rPr>
              <a:t>meta</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 </a:t>
            </a:r>
            <a:r>
              <a:rPr kumimoji="0" lang="ru-BY" altLang="ru-BY" sz="1600" b="0" i="0" u="none" strike="noStrike" cap="none" normalizeH="0" baseline="0" dirty="0" err="1">
                <a:ln>
                  <a:noFill/>
                </a:ln>
                <a:solidFill>
                  <a:srgbClr val="B61039"/>
                </a:solidFill>
                <a:effectLst/>
                <a:latin typeface="Courier New" panose="02070309020205020404" pitchFamily="49" charset="0"/>
                <a:cs typeface="Courier New" panose="02070309020205020404" pitchFamily="49" charset="0"/>
              </a:rPr>
              <a:t>http-equiv</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"Content-Type"</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 </a:t>
            </a:r>
            <a:r>
              <a:rPr kumimoji="0" lang="ru-BY" altLang="ru-BY" sz="1600" b="0" i="0" u="none" strike="noStrike" cap="none" normalizeH="0" baseline="0" dirty="0" err="1">
                <a:ln>
                  <a:noFill/>
                </a:ln>
                <a:solidFill>
                  <a:srgbClr val="B61039"/>
                </a:solidFill>
                <a:effectLst/>
                <a:latin typeface="Courier New" panose="02070309020205020404" pitchFamily="49" charset="0"/>
                <a:cs typeface="Courier New" panose="02070309020205020404" pitchFamily="49" charset="0"/>
              </a:rPr>
              <a:t>content</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err="1">
                <a:ln>
                  <a:noFill/>
                </a:ln>
                <a:solidFill>
                  <a:srgbClr val="39892F"/>
                </a:solidFill>
                <a:effectLst/>
                <a:latin typeface="Courier New" panose="02070309020205020404" pitchFamily="49" charset="0"/>
                <a:cs typeface="Courier New" panose="02070309020205020404" pitchFamily="49" charset="0"/>
              </a:rPr>
              <a:t>text</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err="1">
                <a:ln>
                  <a:noFill/>
                </a:ln>
                <a:solidFill>
                  <a:srgbClr val="39892F"/>
                </a:solidFill>
                <a:effectLst/>
                <a:latin typeface="Courier New" panose="02070309020205020404" pitchFamily="49" charset="0"/>
                <a:cs typeface="Courier New" panose="02070309020205020404" pitchFamily="49" charset="0"/>
              </a:rPr>
              <a:t>html</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 </a:t>
            </a:r>
            <a:r>
              <a:rPr kumimoji="0" lang="ru-BY" altLang="ru-BY" sz="1600" b="0" i="0" u="none" strike="noStrike" cap="none" normalizeH="0" baseline="0" dirty="0" err="1">
                <a:ln>
                  <a:noFill/>
                </a:ln>
                <a:solidFill>
                  <a:srgbClr val="39892F"/>
                </a:solidFill>
                <a:effectLst/>
                <a:latin typeface="Courier New" panose="02070309020205020404" pitchFamily="49" charset="0"/>
                <a:cs typeface="Courier New" panose="02070309020205020404" pitchFamily="49" charset="0"/>
              </a:rPr>
              <a:t>charset</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=utf-8"</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&gt;</a:t>
            </a:r>
            <a:r>
              <a:rPr kumimoji="0" lang="ru-BY" altLang="ru-BY"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&lt;</a:t>
            </a:r>
            <a:r>
              <a:rPr kumimoji="0" lang="ru-BY" altLang="ru-BY" sz="1600" b="1" i="0" u="none" strike="noStrike" cap="none" normalizeH="0" baseline="0" dirty="0" err="1">
                <a:ln>
                  <a:noFill/>
                </a:ln>
                <a:solidFill>
                  <a:srgbClr val="006699"/>
                </a:solidFill>
                <a:effectLst/>
                <a:latin typeface="Courier New" panose="02070309020205020404" pitchFamily="49" charset="0"/>
                <a:cs typeface="Courier New" panose="02070309020205020404" pitchFamily="49" charset="0"/>
              </a:rPr>
              <a:t>title</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&gt;</a:t>
            </a:r>
            <a:r>
              <a:rPr kumimoji="0" lang="ru-BY" altLang="ru-BY"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Карта-изображение</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&lt;/</a:t>
            </a:r>
            <a:r>
              <a:rPr kumimoji="0" lang="ru-BY" altLang="ru-BY" sz="1600" b="1" i="0" u="none" strike="noStrike" cap="none" normalizeH="0" baseline="0" dirty="0" err="1">
                <a:ln>
                  <a:noFill/>
                </a:ln>
                <a:solidFill>
                  <a:srgbClr val="006699"/>
                </a:solidFill>
                <a:effectLst/>
                <a:latin typeface="Courier New" panose="02070309020205020404" pitchFamily="49" charset="0"/>
                <a:cs typeface="Courier New" panose="02070309020205020404" pitchFamily="49" charset="0"/>
              </a:rPr>
              <a:t>title</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&gt;</a:t>
            </a:r>
            <a:r>
              <a:rPr kumimoji="0" lang="ru-BY" altLang="ru-BY"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&lt;/</a:t>
            </a:r>
            <a:r>
              <a:rPr kumimoji="0" lang="ru-BY" altLang="ru-BY" sz="1600" b="1" i="0" u="none" strike="noStrike" cap="none" normalizeH="0" baseline="0" dirty="0" err="1">
                <a:ln>
                  <a:noFill/>
                </a:ln>
                <a:solidFill>
                  <a:srgbClr val="006699"/>
                </a:solidFill>
                <a:effectLst/>
                <a:latin typeface="Courier New" panose="02070309020205020404" pitchFamily="49" charset="0"/>
                <a:cs typeface="Courier New" panose="02070309020205020404" pitchFamily="49" charset="0"/>
              </a:rPr>
              <a:t>head</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&gt;</a:t>
            </a:r>
            <a:r>
              <a:rPr kumimoji="0" lang="ru-BY" altLang="ru-BY"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&lt;</a:t>
            </a:r>
            <a:r>
              <a:rPr kumimoji="0" lang="ru-BY" altLang="ru-BY" sz="1600" b="1" i="0" u="none" strike="noStrike" cap="none" normalizeH="0" baseline="0" dirty="0" err="1">
                <a:ln>
                  <a:noFill/>
                </a:ln>
                <a:solidFill>
                  <a:srgbClr val="006699"/>
                </a:solidFill>
                <a:effectLst/>
                <a:latin typeface="Courier New" panose="02070309020205020404" pitchFamily="49" charset="0"/>
                <a:cs typeface="Courier New" panose="02070309020205020404" pitchFamily="49" charset="0"/>
              </a:rPr>
              <a:t>body</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&gt;</a:t>
            </a:r>
            <a:r>
              <a:rPr kumimoji="0" lang="ru-BY" altLang="ru-BY"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&lt;p&gt;&lt;</a:t>
            </a:r>
            <a:r>
              <a:rPr kumimoji="0" lang="ru-BY" altLang="ru-BY" sz="1600" b="1" i="0" u="none" strike="noStrike" cap="none" normalizeH="0" baseline="0" dirty="0" err="1">
                <a:ln>
                  <a:noFill/>
                </a:ln>
                <a:solidFill>
                  <a:srgbClr val="006699"/>
                </a:solidFill>
                <a:effectLst/>
                <a:latin typeface="Courier New" panose="02070309020205020404" pitchFamily="49" charset="0"/>
                <a:cs typeface="Courier New" panose="02070309020205020404" pitchFamily="49" charset="0"/>
              </a:rPr>
              <a:t>img</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 </a:t>
            </a:r>
            <a:r>
              <a:rPr kumimoji="0" lang="ru-BY" altLang="ru-BY" sz="1600" b="0" i="0" u="none" strike="noStrike" cap="none" normalizeH="0" baseline="0" dirty="0" err="1">
                <a:ln>
                  <a:noFill/>
                </a:ln>
                <a:solidFill>
                  <a:srgbClr val="B61039"/>
                </a:solidFill>
                <a:effectLst/>
                <a:latin typeface="Courier New" panose="02070309020205020404" pitchFamily="49" charset="0"/>
                <a:cs typeface="Courier New" panose="02070309020205020404" pitchFamily="49" charset="0"/>
              </a:rPr>
              <a:t>src</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err="1">
                <a:ln>
                  <a:noFill/>
                </a:ln>
                <a:solidFill>
                  <a:srgbClr val="39892F"/>
                </a:solidFill>
                <a:effectLst/>
                <a:latin typeface="Courier New" panose="02070309020205020404" pitchFamily="49" charset="0"/>
                <a:cs typeface="Courier New" panose="02070309020205020404" pitchFamily="49" charset="0"/>
              </a:rPr>
              <a:t>images</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/map.gif"</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 </a:t>
            </a:r>
            <a:r>
              <a:rPr kumimoji="0" lang="ru-BY" altLang="ru-BY" sz="1600" b="0" i="0" u="none" strike="noStrike" cap="none" normalizeH="0" baseline="0" dirty="0" err="1">
                <a:ln>
                  <a:noFill/>
                </a:ln>
                <a:solidFill>
                  <a:srgbClr val="B61039"/>
                </a:solidFill>
                <a:effectLst/>
                <a:latin typeface="Courier New" panose="02070309020205020404" pitchFamily="49" charset="0"/>
                <a:cs typeface="Courier New" panose="02070309020205020404" pitchFamily="49" charset="0"/>
              </a:rPr>
              <a:t>width</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"411"</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 </a:t>
            </a:r>
            <a:r>
              <a:rPr kumimoji="0" lang="ru-BY" altLang="ru-BY" sz="1600" b="0" i="0" u="none" strike="noStrike" cap="none" normalizeH="0" baseline="0" dirty="0" err="1">
                <a:ln>
                  <a:noFill/>
                </a:ln>
                <a:solidFill>
                  <a:srgbClr val="B61039"/>
                </a:solidFill>
                <a:effectLst/>
                <a:latin typeface="Courier New" panose="02070309020205020404" pitchFamily="49" charset="0"/>
                <a:cs typeface="Courier New" panose="02070309020205020404" pitchFamily="49" charset="0"/>
              </a:rPr>
              <a:t>height</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"46"</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 </a:t>
            </a:r>
            <a:r>
              <a:rPr kumimoji="0" lang="ru-BY" altLang="ru-BY" sz="1600" b="0" i="0" u="none" strike="noStrike" cap="none" normalizeH="0" baseline="0" dirty="0" err="1">
                <a:ln>
                  <a:noFill/>
                </a:ln>
                <a:solidFill>
                  <a:srgbClr val="B61039"/>
                </a:solidFill>
                <a:effectLst/>
                <a:latin typeface="Courier New" panose="02070309020205020404" pitchFamily="49" charset="0"/>
                <a:cs typeface="Courier New" panose="02070309020205020404" pitchFamily="49" charset="0"/>
              </a:rPr>
              <a:t>usemap</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err="1">
                <a:ln>
                  <a:noFill/>
                </a:ln>
                <a:solidFill>
                  <a:srgbClr val="39892F"/>
                </a:solidFill>
                <a:effectLst/>
                <a:latin typeface="Courier New" panose="02070309020205020404" pitchFamily="49" charset="0"/>
                <a:cs typeface="Courier New" panose="02070309020205020404" pitchFamily="49" charset="0"/>
              </a:rPr>
              <a:t>map</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 </a:t>
            </a:r>
            <a:r>
              <a:rPr kumimoji="0" lang="ru-BY" altLang="ru-BY" sz="1600" b="0" i="0" u="none" strike="noStrike" cap="none" normalizeH="0" baseline="0" dirty="0" err="1">
                <a:ln>
                  <a:noFill/>
                </a:ln>
                <a:solidFill>
                  <a:srgbClr val="B61039"/>
                </a:solidFill>
                <a:effectLst/>
                <a:latin typeface="Courier New" panose="02070309020205020404" pitchFamily="49" charset="0"/>
                <a:cs typeface="Courier New" panose="02070309020205020404" pitchFamily="49" charset="0"/>
              </a:rPr>
              <a:t>alt</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"Навигация"</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&gt;&lt;/p&gt;</a:t>
            </a:r>
            <a:r>
              <a:rPr kumimoji="0" lang="ru-BY" altLang="ru-BY"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&lt;p&gt;&lt;</a:t>
            </a:r>
            <a:r>
              <a:rPr kumimoji="0" lang="ru-BY" altLang="ru-BY" sz="1600" b="1" i="0" u="none" strike="noStrike" cap="none" normalizeH="0" baseline="0" dirty="0" err="1">
                <a:ln>
                  <a:noFill/>
                </a:ln>
                <a:solidFill>
                  <a:srgbClr val="006699"/>
                </a:solidFill>
                <a:effectLst/>
                <a:latin typeface="Courier New" panose="02070309020205020404" pitchFamily="49" charset="0"/>
                <a:cs typeface="Courier New" panose="02070309020205020404" pitchFamily="49" charset="0"/>
              </a:rPr>
              <a:t>map</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 </a:t>
            </a:r>
            <a:r>
              <a:rPr kumimoji="0" lang="ru-BY" altLang="ru-BY" sz="1600" b="0" i="0" u="none" strike="noStrike" cap="none" normalizeH="0" baseline="0" dirty="0" err="1">
                <a:ln>
                  <a:noFill/>
                </a:ln>
                <a:solidFill>
                  <a:srgbClr val="B61039"/>
                </a:solidFill>
                <a:effectLst/>
                <a:latin typeface="Courier New" panose="02070309020205020404" pitchFamily="49" charset="0"/>
                <a:cs typeface="Courier New" panose="02070309020205020404" pitchFamily="49" charset="0"/>
              </a:rPr>
              <a:t>name</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err="1">
                <a:ln>
                  <a:noFill/>
                </a:ln>
                <a:solidFill>
                  <a:srgbClr val="39892F"/>
                </a:solidFill>
                <a:effectLst/>
                <a:latin typeface="Courier New" panose="02070309020205020404" pitchFamily="49" charset="0"/>
                <a:cs typeface="Courier New" panose="02070309020205020404" pitchFamily="49" charset="0"/>
              </a:rPr>
              <a:t>map</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&gt;</a:t>
            </a:r>
            <a:r>
              <a:rPr kumimoji="0" lang="ru-BY" altLang="ru-BY"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&lt;</a:t>
            </a:r>
            <a:r>
              <a:rPr kumimoji="0" lang="ru-BY" altLang="ru-BY" sz="1600" b="1" i="0" u="none" strike="noStrike" cap="none" normalizeH="0" baseline="0" dirty="0" err="1">
                <a:ln>
                  <a:noFill/>
                </a:ln>
                <a:solidFill>
                  <a:srgbClr val="006699"/>
                </a:solidFill>
                <a:effectLst/>
                <a:latin typeface="Courier New" panose="02070309020205020404" pitchFamily="49" charset="0"/>
                <a:cs typeface="Courier New" panose="02070309020205020404" pitchFamily="49" charset="0"/>
              </a:rPr>
              <a:t>area</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 </a:t>
            </a:r>
            <a:r>
              <a:rPr kumimoji="0" lang="ru-BY" altLang="ru-BY" sz="1600" b="0" i="0" u="none" strike="noStrike" cap="none" normalizeH="0" baseline="0" dirty="0" err="1">
                <a:ln>
                  <a:noFill/>
                </a:ln>
                <a:solidFill>
                  <a:srgbClr val="B61039"/>
                </a:solidFill>
                <a:effectLst/>
                <a:latin typeface="Courier New" panose="02070309020205020404" pitchFamily="49" charset="0"/>
                <a:cs typeface="Courier New" panose="02070309020205020404" pitchFamily="49" charset="0"/>
              </a:rPr>
              <a:t>shape</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err="1">
                <a:ln>
                  <a:noFill/>
                </a:ln>
                <a:solidFill>
                  <a:srgbClr val="39892F"/>
                </a:solidFill>
                <a:effectLst/>
                <a:latin typeface="Courier New" panose="02070309020205020404" pitchFamily="49" charset="0"/>
                <a:cs typeface="Courier New" panose="02070309020205020404" pitchFamily="49" charset="0"/>
              </a:rPr>
              <a:t>poly</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 </a:t>
            </a:r>
            <a:r>
              <a:rPr kumimoji="0" lang="ru-BY" altLang="ru-BY" sz="1600" b="0" i="0" u="none" strike="noStrike" cap="none" normalizeH="0" baseline="0" dirty="0" err="1">
                <a:ln>
                  <a:noFill/>
                </a:ln>
                <a:solidFill>
                  <a:srgbClr val="B61039"/>
                </a:solidFill>
                <a:effectLst/>
                <a:latin typeface="Courier New" panose="02070309020205020404" pitchFamily="49" charset="0"/>
                <a:cs typeface="Courier New" panose="02070309020205020404" pitchFamily="49" charset="0"/>
              </a:rPr>
              <a:t>alt</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"Закладка 2"</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 </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 </a:t>
            </a:r>
            <a:r>
              <a:rPr kumimoji="0" lang="ru-BY" altLang="ru-BY" sz="1600" b="0" i="0" u="none" strike="noStrike" cap="none" normalizeH="0" baseline="0" dirty="0" err="1">
                <a:ln>
                  <a:noFill/>
                </a:ln>
                <a:solidFill>
                  <a:srgbClr val="B61039"/>
                </a:solidFill>
                <a:effectLst/>
                <a:latin typeface="Courier New" panose="02070309020205020404" pitchFamily="49" charset="0"/>
                <a:cs typeface="Courier New" panose="02070309020205020404" pitchFamily="49" charset="0"/>
              </a:rPr>
              <a:t>coords</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"210,27, 203,9, 202,6, 197,2, 192,1, 120,1, 115,2, 110,6, 112,9, 119,27, 119,32, 211,32, 210,27"</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 </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 </a:t>
            </a:r>
            <a:r>
              <a:rPr kumimoji="0" lang="ru-BY" altLang="ru-BY" sz="1600" b="0" i="0" u="none" strike="noStrike" cap="none" normalizeH="0" baseline="0" dirty="0" err="1">
                <a:ln>
                  <a:noFill/>
                </a:ln>
                <a:solidFill>
                  <a:srgbClr val="B61039"/>
                </a:solidFill>
                <a:effectLst/>
                <a:latin typeface="Courier New" panose="02070309020205020404" pitchFamily="49" charset="0"/>
                <a:cs typeface="Courier New" panose="02070309020205020404" pitchFamily="49" charset="0"/>
              </a:rPr>
              <a:t>href</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"2.html"</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&gt;</a:t>
            </a:r>
            <a:r>
              <a:rPr kumimoji="0" lang="ru-BY" altLang="ru-BY"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&lt;</a:t>
            </a:r>
            <a:r>
              <a:rPr kumimoji="0" lang="ru-BY" altLang="ru-BY" sz="1600" b="1" i="0" u="none" strike="noStrike" cap="none" normalizeH="0" baseline="0" dirty="0" err="1">
                <a:ln>
                  <a:noFill/>
                </a:ln>
                <a:solidFill>
                  <a:srgbClr val="006699"/>
                </a:solidFill>
                <a:effectLst/>
                <a:latin typeface="Courier New" panose="02070309020205020404" pitchFamily="49" charset="0"/>
                <a:cs typeface="Courier New" panose="02070309020205020404" pitchFamily="49" charset="0"/>
              </a:rPr>
              <a:t>area</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 </a:t>
            </a:r>
            <a:r>
              <a:rPr kumimoji="0" lang="ru-BY" altLang="ru-BY" sz="1600" b="0" i="0" u="none" strike="noStrike" cap="none" normalizeH="0" baseline="0" dirty="0" err="1">
                <a:ln>
                  <a:noFill/>
                </a:ln>
                <a:solidFill>
                  <a:srgbClr val="B61039"/>
                </a:solidFill>
                <a:effectLst/>
                <a:latin typeface="Courier New" panose="02070309020205020404" pitchFamily="49" charset="0"/>
                <a:cs typeface="Courier New" panose="02070309020205020404" pitchFamily="49" charset="0"/>
              </a:rPr>
              <a:t>shape</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err="1">
                <a:ln>
                  <a:noFill/>
                </a:ln>
                <a:solidFill>
                  <a:srgbClr val="39892F"/>
                </a:solidFill>
                <a:effectLst/>
                <a:latin typeface="Courier New" panose="02070309020205020404" pitchFamily="49" charset="0"/>
                <a:cs typeface="Courier New" panose="02070309020205020404" pitchFamily="49" charset="0"/>
              </a:rPr>
              <a:t>poly</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 </a:t>
            </a:r>
            <a:r>
              <a:rPr kumimoji="0" lang="ru-BY" altLang="ru-BY" sz="1600" b="0" i="0" u="none" strike="noStrike" cap="none" normalizeH="0" baseline="0" dirty="0" err="1">
                <a:ln>
                  <a:noFill/>
                </a:ln>
                <a:solidFill>
                  <a:srgbClr val="B61039"/>
                </a:solidFill>
                <a:effectLst/>
                <a:latin typeface="Courier New" panose="02070309020205020404" pitchFamily="49" charset="0"/>
                <a:cs typeface="Courier New" panose="02070309020205020404" pitchFamily="49" charset="0"/>
              </a:rPr>
              <a:t>alt</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"Закладка 3"</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 </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 </a:t>
            </a:r>
            <a:r>
              <a:rPr kumimoji="0" lang="ru-BY" altLang="ru-BY" sz="1600" b="0" i="0" u="none" strike="noStrike" cap="none" normalizeH="0" baseline="0" dirty="0" err="1">
                <a:ln>
                  <a:noFill/>
                </a:ln>
                <a:solidFill>
                  <a:srgbClr val="B61039"/>
                </a:solidFill>
                <a:effectLst/>
                <a:latin typeface="Courier New" panose="02070309020205020404" pitchFamily="49" charset="0"/>
                <a:cs typeface="Courier New" panose="02070309020205020404" pitchFamily="49" charset="0"/>
              </a:rPr>
              <a:t>coords</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"302,27, 295,9, 293,6, 289,2, 283,1, 212,1, 206,2, 202,6, 203,9, 210,27, 211,32, 284,32, 303,32, 302,27"</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 </a:t>
            </a:r>
            <a:r>
              <a:rPr kumimoji="0" lang="ru-BY" altLang="ru-BY" sz="1600" b="0" i="0" u="none" strike="noStrike" cap="none" normalizeH="0" baseline="0" dirty="0" err="1">
                <a:ln>
                  <a:noFill/>
                </a:ln>
                <a:solidFill>
                  <a:srgbClr val="B61039"/>
                </a:solidFill>
                <a:effectLst/>
                <a:latin typeface="Courier New" panose="02070309020205020404" pitchFamily="49" charset="0"/>
                <a:cs typeface="Courier New" panose="02070309020205020404" pitchFamily="49" charset="0"/>
              </a:rPr>
              <a:t>href</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"3.html"</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&gt;</a:t>
            </a:r>
            <a:r>
              <a:rPr kumimoji="0" lang="ru-BY" altLang="ru-BY"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&lt;</a:t>
            </a:r>
            <a:r>
              <a:rPr kumimoji="0" lang="ru-BY" altLang="ru-BY" sz="1600" b="1" i="0" u="none" strike="noStrike" cap="none" normalizeH="0" baseline="0" dirty="0" err="1">
                <a:ln>
                  <a:noFill/>
                </a:ln>
                <a:solidFill>
                  <a:srgbClr val="006699"/>
                </a:solidFill>
                <a:effectLst/>
                <a:latin typeface="Courier New" panose="02070309020205020404" pitchFamily="49" charset="0"/>
                <a:cs typeface="Courier New" panose="02070309020205020404" pitchFamily="49" charset="0"/>
              </a:rPr>
              <a:t>area</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 </a:t>
            </a:r>
            <a:r>
              <a:rPr kumimoji="0" lang="ru-BY" altLang="ru-BY" sz="1600" b="0" i="0" u="none" strike="noStrike" cap="none" normalizeH="0" baseline="0" dirty="0" err="1">
                <a:ln>
                  <a:noFill/>
                </a:ln>
                <a:solidFill>
                  <a:srgbClr val="B61039"/>
                </a:solidFill>
                <a:effectLst/>
                <a:latin typeface="Courier New" panose="02070309020205020404" pitchFamily="49" charset="0"/>
                <a:cs typeface="Courier New" panose="02070309020205020404" pitchFamily="49" charset="0"/>
              </a:rPr>
              <a:t>shape</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err="1">
                <a:ln>
                  <a:noFill/>
                </a:ln>
                <a:solidFill>
                  <a:srgbClr val="39892F"/>
                </a:solidFill>
                <a:effectLst/>
                <a:latin typeface="Courier New" panose="02070309020205020404" pitchFamily="49" charset="0"/>
                <a:cs typeface="Courier New" panose="02070309020205020404" pitchFamily="49" charset="0"/>
              </a:rPr>
              <a:t>poly</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 </a:t>
            </a:r>
            <a:r>
              <a:rPr kumimoji="0" lang="ru-BY" altLang="ru-BY" sz="1600" b="0" i="0" u="none" strike="noStrike" cap="none" normalizeH="0" baseline="0" dirty="0" err="1">
                <a:ln>
                  <a:noFill/>
                </a:ln>
                <a:solidFill>
                  <a:srgbClr val="B61039"/>
                </a:solidFill>
                <a:effectLst/>
                <a:latin typeface="Courier New" panose="02070309020205020404" pitchFamily="49" charset="0"/>
                <a:cs typeface="Courier New" panose="02070309020205020404" pitchFamily="49" charset="0"/>
              </a:rPr>
              <a:t>alt</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"Закладка 4"</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 </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 </a:t>
            </a:r>
            <a:r>
              <a:rPr kumimoji="0" lang="ru-BY" altLang="ru-BY" sz="1600" b="0" i="0" u="none" strike="noStrike" cap="none" normalizeH="0" baseline="0" dirty="0" err="1">
                <a:ln>
                  <a:noFill/>
                </a:ln>
                <a:solidFill>
                  <a:srgbClr val="B61039"/>
                </a:solidFill>
                <a:effectLst/>
                <a:latin typeface="Courier New" panose="02070309020205020404" pitchFamily="49" charset="0"/>
                <a:cs typeface="Courier New" panose="02070309020205020404" pitchFamily="49" charset="0"/>
              </a:rPr>
              <a:t>coords</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"302,27, 303,32, 394,32, 393,27, 386,9, 382,3, 375,1, 303,1, 298,2, 293,6, 295,9, 302,27"</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 </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 </a:t>
            </a:r>
            <a:r>
              <a:rPr kumimoji="0" lang="ru-BY" altLang="ru-BY" sz="1600" b="0" i="0" u="none" strike="noStrike" cap="none" normalizeH="0" baseline="0" dirty="0" err="1">
                <a:ln>
                  <a:noFill/>
                </a:ln>
                <a:solidFill>
                  <a:srgbClr val="B61039"/>
                </a:solidFill>
                <a:effectLst/>
                <a:latin typeface="Courier New" panose="02070309020205020404" pitchFamily="49" charset="0"/>
                <a:cs typeface="Courier New" panose="02070309020205020404" pitchFamily="49" charset="0"/>
              </a:rPr>
              <a:t>href</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"4.html"</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&gt;</a:t>
            </a:r>
            <a:r>
              <a:rPr kumimoji="0" lang="ru-BY" altLang="ru-BY"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&lt;/</a:t>
            </a:r>
            <a:r>
              <a:rPr kumimoji="0" lang="ru-BY" altLang="ru-BY" sz="1600" b="1" i="0" u="none" strike="noStrike" cap="none" normalizeH="0" baseline="0" dirty="0" err="1">
                <a:ln>
                  <a:noFill/>
                </a:ln>
                <a:solidFill>
                  <a:srgbClr val="006699"/>
                </a:solidFill>
                <a:effectLst/>
                <a:latin typeface="Courier New" panose="02070309020205020404" pitchFamily="49" charset="0"/>
                <a:cs typeface="Courier New" panose="02070309020205020404" pitchFamily="49" charset="0"/>
              </a:rPr>
              <a:t>map</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&gt;&lt;/p&gt;</a:t>
            </a:r>
            <a:r>
              <a:rPr kumimoji="0" lang="ru-BY" altLang="ru-BY"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&lt;/</a:t>
            </a:r>
            <a:r>
              <a:rPr kumimoji="0" lang="ru-BY" altLang="ru-BY" sz="1600" b="1" i="0" u="none" strike="noStrike" cap="none" normalizeH="0" baseline="0" dirty="0" err="1">
                <a:ln>
                  <a:noFill/>
                </a:ln>
                <a:solidFill>
                  <a:srgbClr val="006699"/>
                </a:solidFill>
                <a:effectLst/>
                <a:latin typeface="Courier New" panose="02070309020205020404" pitchFamily="49" charset="0"/>
                <a:cs typeface="Courier New" panose="02070309020205020404" pitchFamily="49" charset="0"/>
              </a:rPr>
              <a:t>body</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&gt;</a:t>
            </a:r>
            <a:r>
              <a:rPr kumimoji="0" lang="ru-BY" altLang="ru-BY"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&lt;/</a:t>
            </a:r>
            <a:r>
              <a:rPr kumimoji="0" lang="ru-BY" altLang="ru-BY" sz="1600" b="1" i="0" u="none" strike="noStrike" cap="none" normalizeH="0" baseline="0" dirty="0" err="1">
                <a:ln>
                  <a:noFill/>
                </a:ln>
                <a:solidFill>
                  <a:srgbClr val="006699"/>
                </a:solidFill>
                <a:effectLst/>
                <a:latin typeface="Courier New" panose="02070309020205020404" pitchFamily="49" charset="0"/>
                <a:cs typeface="Courier New" panose="02070309020205020404" pitchFamily="49" charset="0"/>
              </a:rPr>
              <a:t>html</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&gt;</a:t>
            </a:r>
            <a:endParaRPr kumimoji="0" lang="ru-BY" altLang="ru-BY" sz="1600" b="0" i="0" u="none" strike="noStrike" cap="none" normalizeH="0" baseline="0" dirty="0">
              <a:ln>
                <a:noFill/>
              </a:ln>
              <a:solidFill>
                <a:srgbClr val="000000"/>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BY" altLang="ru-BY" sz="1600" b="0" i="0" u="none" strike="noStrike" cap="none" normalizeH="0" baseline="0" dirty="0">
              <a:ln>
                <a:noFill/>
              </a:ln>
              <a:solidFill>
                <a:schemeClr val="tx1"/>
              </a:solidFill>
              <a:effectLst/>
            </a:endParaRPr>
          </a:p>
        </p:txBody>
      </p:sp>
      <p:sp>
        <p:nvSpPr>
          <p:cNvPr id="3" name="Rectangle 3">
            <a:extLst>
              <a:ext uri="{FF2B5EF4-FFF2-40B4-BE49-F238E27FC236}">
                <a16:creationId xmlns:a16="http://schemas.microsoft.com/office/drawing/2014/main" id="{63F23FB8-D8E4-4E6E-988B-8010F94B288E}"/>
              </a:ext>
            </a:extLst>
          </p:cNvPr>
          <p:cNvSpPr>
            <a:spLocks noChangeArrowheads="1"/>
          </p:cNvSpPr>
          <p:nvPr/>
        </p:nvSpPr>
        <p:spPr bwMode="auto">
          <a:xfrm>
            <a:off x="8357786" y="101025"/>
            <a:ext cx="383421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000" b="0" i="0" u="none" strike="noStrike" cap="none" normalizeH="0" baseline="0">
                <a:ln>
                  <a:noFill/>
                </a:ln>
                <a:solidFill>
                  <a:srgbClr val="000000"/>
                </a:solidFill>
                <a:effectLst/>
                <a:latin typeface="Arial" panose="020B0604020202020204" pitchFamily="34" charset="0"/>
                <a:cs typeface="Arial" panose="020B0604020202020204" pitchFamily="34" charset="0"/>
              </a:rPr>
              <a:t>Для указания браузеру, что изображение является картой, применяется атрибут </a:t>
            </a:r>
            <a:r>
              <a:rPr kumimoji="0" lang="ru-BY" altLang="ru-BY" sz="1000" b="0" i="0" u="none" strike="noStrike" cap="none" normalizeH="0" baseline="0">
                <a:ln>
                  <a:noFill/>
                </a:ln>
                <a:solidFill>
                  <a:srgbClr val="B61039"/>
                </a:solidFill>
                <a:effectLst/>
                <a:latin typeface="Arial" panose="020B0604020202020204" pitchFamily="34" charset="0"/>
                <a:cs typeface="Arial" panose="020B0604020202020204" pitchFamily="34" charset="0"/>
              </a:rPr>
              <a:t>usemap</a:t>
            </a:r>
            <a:r>
              <a:rPr kumimoji="0" lang="ru-BY" altLang="ru-BY" sz="1000" b="0" i="0" u="none" strike="noStrike" cap="none" normalizeH="0" baseline="0">
                <a:ln>
                  <a:noFill/>
                </a:ln>
                <a:solidFill>
                  <a:srgbClr val="000000"/>
                </a:solidFill>
                <a:effectLst/>
                <a:latin typeface="Arial" panose="020B0604020202020204" pitchFamily="34" charset="0"/>
                <a:cs typeface="Arial" panose="020B0604020202020204" pitchFamily="34" charset="0"/>
              </a:rPr>
              <a:t>. Он является ссылкой на описание конфигурации карты, которая задается тегом </a:t>
            </a:r>
            <a:r>
              <a:rPr kumimoji="0" lang="ru-BY" altLang="ru-BY" sz="1000" b="1" i="0" u="none" strike="noStrike" cap="none" normalizeH="0" baseline="0">
                <a:ln>
                  <a:noFill/>
                </a:ln>
                <a:solidFill>
                  <a:srgbClr val="006699"/>
                </a:solidFill>
                <a:effectLst/>
                <a:latin typeface="Courier New" panose="02070309020205020404" pitchFamily="49" charset="0"/>
                <a:cs typeface="Courier New" panose="02070309020205020404" pitchFamily="49" charset="0"/>
              </a:rPr>
              <a:t>&lt;map&gt;</a:t>
            </a:r>
            <a:r>
              <a:rPr kumimoji="0" lang="ru-BY" altLang="ru-BY" sz="1000" b="0" i="0" u="none" strike="noStrike" cap="none" normalizeH="0" baseline="0">
                <a:ln>
                  <a:noFill/>
                </a:ln>
                <a:solidFill>
                  <a:srgbClr val="000000"/>
                </a:solidFill>
                <a:effectLst/>
                <a:latin typeface="Arial" panose="020B0604020202020204" pitchFamily="34" charset="0"/>
                <a:cs typeface="Arial" panose="020B0604020202020204" pitchFamily="34" charset="0"/>
              </a:rPr>
              <a:t>. Значение атрибута </a:t>
            </a:r>
            <a:r>
              <a:rPr kumimoji="0" lang="ru-BY" altLang="ru-BY" sz="1000" b="0" i="0" u="none" strike="noStrike" cap="none" normalizeH="0" baseline="0">
                <a:ln>
                  <a:noFill/>
                </a:ln>
                <a:solidFill>
                  <a:srgbClr val="B61039"/>
                </a:solidFill>
                <a:effectLst/>
                <a:latin typeface="Arial" panose="020B0604020202020204" pitchFamily="34" charset="0"/>
                <a:cs typeface="Arial" panose="020B0604020202020204" pitchFamily="34" charset="0"/>
              </a:rPr>
              <a:t>name</a:t>
            </a:r>
            <a:r>
              <a:rPr kumimoji="0" lang="ru-BY" altLang="ru-BY" sz="1000" b="0" i="0" u="none" strike="noStrike" cap="none" normalizeH="0" baseline="0">
                <a:ln>
                  <a:noFill/>
                </a:ln>
                <a:solidFill>
                  <a:srgbClr val="000000"/>
                </a:solidFill>
                <a:effectLst/>
                <a:latin typeface="Arial" panose="020B0604020202020204" pitchFamily="34" charset="0"/>
                <a:cs typeface="Arial" panose="020B0604020202020204" pitchFamily="34" charset="0"/>
              </a:rPr>
              <a:t> данного тега должно соответствовать имени в </a:t>
            </a:r>
            <a:r>
              <a:rPr kumimoji="0" lang="ru-BY" altLang="ru-BY" sz="1000" b="0" i="0" u="none" strike="noStrike" cap="none" normalizeH="0" baseline="0">
                <a:ln>
                  <a:noFill/>
                </a:ln>
                <a:solidFill>
                  <a:srgbClr val="B61039"/>
                </a:solidFill>
                <a:effectLst/>
                <a:latin typeface="Arial" panose="020B0604020202020204" pitchFamily="34" charset="0"/>
                <a:cs typeface="Arial" panose="020B0604020202020204" pitchFamily="34" charset="0"/>
              </a:rPr>
              <a:t>usemap</a:t>
            </a:r>
            <a:r>
              <a:rPr kumimoji="0" lang="ru-BY" altLang="ru-BY" sz="1000" b="0" i="0" u="none" strike="noStrike" cap="none" normalizeH="0" baseline="0">
                <a:ln>
                  <a:noFill/>
                </a:ln>
                <a:solidFill>
                  <a:srgbClr val="000000"/>
                </a:solidFill>
                <a:effectLst/>
                <a:latin typeface="Arial" panose="020B0604020202020204" pitchFamily="34" charset="0"/>
                <a:cs typeface="Arial" panose="020B0604020202020204" pitchFamily="34" charset="0"/>
              </a:rPr>
              <a:t>. Для задания активой области, являющейся ссылкой на HTML-документ, используется тег </a:t>
            </a:r>
            <a:r>
              <a:rPr kumimoji="0" lang="ru-BY" altLang="ru-BY" sz="1000" b="1" i="0" u="none" strike="noStrike" cap="none" normalizeH="0" baseline="0">
                <a:ln>
                  <a:noFill/>
                </a:ln>
                <a:solidFill>
                  <a:srgbClr val="006699"/>
                </a:solidFill>
                <a:effectLst/>
                <a:latin typeface="Courier New" panose="02070309020205020404" pitchFamily="49" charset="0"/>
                <a:cs typeface="Courier New" panose="02070309020205020404" pitchFamily="49" charset="0"/>
              </a:rPr>
              <a:t>&lt;area&gt;</a:t>
            </a:r>
            <a:r>
              <a:rPr kumimoji="0" lang="ru-BY" altLang="ru-BY" sz="1000" b="0" i="0" u="none" strike="noStrike" cap="none" normalizeH="0" baseline="0">
                <a:ln>
                  <a:noFill/>
                </a:ln>
                <a:solidFill>
                  <a:srgbClr val="000000"/>
                </a:solidFill>
                <a:effectLst/>
                <a:latin typeface="Arial" panose="020B0604020202020204" pitchFamily="34" charset="0"/>
                <a:cs typeface="Arial" panose="020B0604020202020204" pitchFamily="34" charset="0"/>
              </a:rPr>
              <a:t>.</a:t>
            </a:r>
            <a:endParaRPr kumimoji="0" lang="ru-BY" altLang="ru-BY" sz="1800" b="0" i="0" u="none" strike="noStrike" cap="none" normalizeH="0" baseline="0">
              <a:ln>
                <a:noFill/>
              </a:ln>
              <a:solidFill>
                <a:schemeClr val="tx1"/>
              </a:solidFill>
              <a:effectLst/>
              <a:latin typeface="Arial" panose="020B0604020202020204" pitchFamily="34" charset="0"/>
            </a:endParaRPr>
          </a:p>
        </p:txBody>
      </p:sp>
      <p:pic>
        <p:nvPicPr>
          <p:cNvPr id="2050" name="Picture 2" descr="Рис. 1">
            <a:extLst>
              <a:ext uri="{FF2B5EF4-FFF2-40B4-BE49-F238E27FC236}">
                <a16:creationId xmlns:a16="http://schemas.microsoft.com/office/drawing/2014/main" id="{646FC5D5-7E0D-4382-8C0E-770DE0523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6963" y="2381745"/>
            <a:ext cx="3082285" cy="755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359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0995E9-74A3-4D60-A7CB-37EA07FD272F}"/>
              </a:ext>
            </a:extLst>
          </p:cNvPr>
          <p:cNvSpPr>
            <a:spLocks noChangeArrowheads="1"/>
          </p:cNvSpPr>
          <p:nvPr/>
        </p:nvSpPr>
        <p:spPr bwMode="auto">
          <a:xfrm>
            <a:off x="71307" y="0"/>
            <a:ext cx="11848050" cy="67761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1" i="0" u="none" strike="noStrike" cap="none" normalizeH="0" baseline="0" dirty="0">
                <a:ln>
                  <a:noFill/>
                </a:ln>
                <a:solidFill>
                  <a:srgbClr val="333333"/>
                </a:solidFill>
                <a:effectLst/>
                <a:latin typeface="Georgia" panose="02040502050405020303" pitchFamily="18" charset="0"/>
              </a:rPr>
              <a:t>Атрибуты тега AREA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BY" altLang="ru-BY" sz="1600" b="1" i="0" u="none" strike="noStrike" cap="none" normalizeH="0" baseline="0" dirty="0">
              <a:ln>
                <a:noFill/>
              </a:ln>
              <a:solidFill>
                <a:srgbClr val="666666"/>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1" i="0" u="none" strike="noStrike" cap="none" normalizeH="0" baseline="0" dirty="0" err="1">
                <a:ln>
                  <a:noFill/>
                </a:ln>
                <a:solidFill>
                  <a:srgbClr val="666666"/>
                </a:solidFill>
                <a:effectLst/>
                <a:cs typeface="Arial" panose="020B0604020202020204" pitchFamily="34" charset="0"/>
              </a:rPr>
              <a:t>shape</a:t>
            </a:r>
            <a:endParaRPr kumimoji="0" lang="ru-BY" altLang="ru-BY" sz="1600" b="1" i="0" u="none" strike="noStrike" cap="none" normalizeH="0" baseline="0" dirty="0">
              <a:ln>
                <a:noFill/>
              </a:ln>
              <a:solidFill>
                <a:srgbClr val="666666"/>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00"/>
                </a:solidFill>
                <a:effectLst/>
                <a:cs typeface="Arial" panose="020B0604020202020204" pitchFamily="34" charset="0"/>
              </a:rPr>
              <a:t>Определяет форму активной области. Форма может быть в виде окружности (</a:t>
            </a:r>
            <a:r>
              <a:rPr kumimoji="0" lang="ru-BY" altLang="ru-BY" sz="1600" b="0" i="0" u="none" strike="noStrike" cap="none" normalizeH="0" baseline="0" dirty="0" err="1">
                <a:ln>
                  <a:noFill/>
                </a:ln>
                <a:solidFill>
                  <a:srgbClr val="39892F"/>
                </a:solidFill>
                <a:effectLst/>
                <a:cs typeface="Arial" panose="020B0604020202020204" pitchFamily="34" charset="0"/>
              </a:rPr>
              <a:t>circle</a:t>
            </a:r>
            <a:r>
              <a:rPr kumimoji="0" lang="ru-BY" altLang="ru-BY" sz="1600" b="0" i="0" u="none" strike="noStrike" cap="none" normalizeH="0" baseline="0" dirty="0">
                <a:ln>
                  <a:noFill/>
                </a:ln>
                <a:solidFill>
                  <a:srgbClr val="000000"/>
                </a:solidFill>
                <a:effectLst/>
                <a:cs typeface="Arial" panose="020B0604020202020204" pitchFamily="34" charset="0"/>
              </a:rPr>
              <a:t>), прямоугольника (</a:t>
            </a:r>
            <a:r>
              <a:rPr kumimoji="0" lang="ru-BY" altLang="ru-BY" sz="1600" b="0" i="0" u="none" strike="noStrike" cap="none" normalizeH="0" baseline="0" dirty="0" err="1">
                <a:ln>
                  <a:noFill/>
                </a:ln>
                <a:solidFill>
                  <a:srgbClr val="39892F"/>
                </a:solidFill>
                <a:effectLst/>
                <a:cs typeface="Arial" panose="020B0604020202020204" pitchFamily="34" charset="0"/>
              </a:rPr>
              <a:t>rect</a:t>
            </a:r>
            <a:r>
              <a:rPr kumimoji="0" lang="ru-BY" altLang="ru-BY" sz="1600" b="0" i="0" u="none" strike="noStrike" cap="none" normalizeH="0" baseline="0" dirty="0">
                <a:ln>
                  <a:noFill/>
                </a:ln>
                <a:solidFill>
                  <a:srgbClr val="000000"/>
                </a:solidFill>
                <a:effectLst/>
                <a:cs typeface="Arial" panose="020B0604020202020204" pitchFamily="34" charset="0"/>
              </a:rPr>
              <a:t>), полигона (</a:t>
            </a:r>
            <a:r>
              <a:rPr kumimoji="0" lang="ru-BY" altLang="ru-BY" sz="1600" b="0" i="0" u="none" strike="noStrike" cap="none" normalizeH="0" baseline="0" dirty="0" err="1">
                <a:ln>
                  <a:noFill/>
                </a:ln>
                <a:solidFill>
                  <a:srgbClr val="39892F"/>
                </a:solidFill>
                <a:effectLst/>
                <a:cs typeface="Arial" panose="020B0604020202020204" pitchFamily="34" charset="0"/>
              </a:rPr>
              <a:t>poly</a:t>
            </a:r>
            <a:r>
              <a:rPr kumimoji="0" lang="ru-BY" altLang="ru-BY" sz="1600" b="0" i="0" u="none" strike="noStrike" cap="none" normalizeH="0" baseline="0" dirty="0">
                <a:ln>
                  <a:noFill/>
                </a:ln>
                <a:solidFill>
                  <a:srgbClr val="000000"/>
                </a:solidFill>
                <a:effectLst/>
                <a:cs typeface="Arial" panose="020B0604020202020204" pitchFamily="34" charset="0"/>
              </a:rPr>
              <a:t>).</a:t>
            </a:r>
            <a:endParaRPr kumimoji="0" lang="ru-BY" altLang="ru-BY" sz="1600" b="1" i="0" u="none" strike="noStrike" cap="none" normalizeH="0" baseline="0" dirty="0">
              <a:ln>
                <a:noFill/>
              </a:ln>
              <a:solidFill>
                <a:srgbClr val="666666"/>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1" i="0" u="none" strike="noStrike" cap="none" normalizeH="0" baseline="0" dirty="0" err="1">
                <a:ln>
                  <a:noFill/>
                </a:ln>
                <a:solidFill>
                  <a:srgbClr val="666666"/>
                </a:solidFill>
                <a:effectLst/>
                <a:cs typeface="Arial" panose="020B0604020202020204" pitchFamily="34" charset="0"/>
              </a:rPr>
              <a:t>alt</a:t>
            </a:r>
            <a:endParaRPr kumimoji="0" lang="ru-BY" altLang="ru-BY" sz="1600" b="1" i="0" u="none" strike="noStrike" cap="none" normalizeH="0" baseline="0" dirty="0">
              <a:ln>
                <a:noFill/>
              </a:ln>
              <a:solidFill>
                <a:srgbClr val="666666"/>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00"/>
                </a:solidFill>
                <a:effectLst/>
                <a:cs typeface="Arial" panose="020B0604020202020204" pitchFamily="34" charset="0"/>
              </a:rPr>
              <a:t>Добавляет альтернативный текст для каждой области. Служит лишь комментарием для ссылки, поскольку на экран не выводится.</a:t>
            </a:r>
            <a:endParaRPr kumimoji="0" lang="ru-BY" altLang="ru-BY" sz="1600" b="1" i="0" u="none" strike="noStrike" cap="none" normalizeH="0" baseline="0" dirty="0">
              <a:ln>
                <a:noFill/>
              </a:ln>
              <a:solidFill>
                <a:srgbClr val="666666"/>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1" i="0" u="none" strike="noStrike" cap="none" normalizeH="0" baseline="0" dirty="0" err="1">
                <a:ln>
                  <a:noFill/>
                </a:ln>
                <a:solidFill>
                  <a:srgbClr val="666666"/>
                </a:solidFill>
                <a:effectLst/>
                <a:cs typeface="Arial" panose="020B0604020202020204" pitchFamily="34" charset="0"/>
              </a:rPr>
              <a:t>coords</a:t>
            </a:r>
            <a:endParaRPr kumimoji="0" lang="ru-BY" altLang="ru-BY" sz="1600" b="1" i="0" u="none" strike="noStrike" cap="none" normalizeH="0" baseline="0" dirty="0">
              <a:ln>
                <a:noFill/>
              </a:ln>
              <a:solidFill>
                <a:srgbClr val="666666"/>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00"/>
                </a:solidFill>
                <a:effectLst/>
                <a:cs typeface="Arial" panose="020B0604020202020204" pitchFamily="34" charset="0"/>
              </a:rPr>
              <a:t>Задает координаты активной области. Координаты отсчитываются в пикселах от левого верхнего угла изображения, которому соответствует значение 0,0. Первое число является координатой по горизонтали, второе — по вертикали. Список координат зависит от формы области.</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00"/>
                </a:solidFill>
                <a:effectLst/>
                <a:cs typeface="Arial" panose="020B0604020202020204" pitchFamily="34" charset="0"/>
              </a:rPr>
              <a:t>Для окружности задаются три числа — координаты центра круга и радиус.</a:t>
            </a:r>
            <a:endPar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&lt;</a:t>
            </a:r>
            <a:r>
              <a:rPr kumimoji="0" lang="ru-BY" altLang="ru-BY" sz="1600" b="1" i="0" u="none" strike="noStrike" cap="none" normalizeH="0" baseline="0" dirty="0" err="1">
                <a:ln>
                  <a:noFill/>
                </a:ln>
                <a:solidFill>
                  <a:srgbClr val="006699"/>
                </a:solidFill>
                <a:effectLst/>
                <a:latin typeface="Courier New" panose="02070309020205020404" pitchFamily="49" charset="0"/>
                <a:cs typeface="Courier New" panose="02070309020205020404" pitchFamily="49" charset="0"/>
              </a:rPr>
              <a:t>area</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 </a:t>
            </a:r>
            <a:r>
              <a:rPr kumimoji="0" lang="ru-BY" altLang="ru-BY" sz="1600" b="0" i="0" u="none" strike="noStrike" cap="none" normalizeH="0" baseline="0" dirty="0" err="1">
                <a:ln>
                  <a:noFill/>
                </a:ln>
                <a:solidFill>
                  <a:srgbClr val="B61039"/>
                </a:solidFill>
                <a:effectLst/>
                <a:latin typeface="Courier New" panose="02070309020205020404" pitchFamily="49" charset="0"/>
                <a:cs typeface="Courier New" panose="02070309020205020404" pitchFamily="49" charset="0"/>
              </a:rPr>
              <a:t>shape</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err="1">
                <a:ln>
                  <a:noFill/>
                </a:ln>
                <a:solidFill>
                  <a:srgbClr val="39892F"/>
                </a:solidFill>
                <a:effectLst/>
                <a:latin typeface="Courier New" panose="02070309020205020404" pitchFamily="49" charset="0"/>
                <a:cs typeface="Courier New" panose="02070309020205020404" pitchFamily="49" charset="0"/>
              </a:rPr>
              <a:t>circle</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 </a:t>
            </a:r>
            <a:r>
              <a:rPr kumimoji="0" lang="ru-BY" altLang="ru-BY" sz="1600" b="0" i="0" u="none" strike="noStrike" cap="none" normalizeH="0" baseline="0" dirty="0" err="1">
                <a:ln>
                  <a:noFill/>
                </a:ln>
                <a:solidFill>
                  <a:srgbClr val="B61039"/>
                </a:solidFill>
                <a:effectLst/>
                <a:latin typeface="Courier New" panose="02070309020205020404" pitchFamily="49" charset="0"/>
                <a:cs typeface="Courier New" panose="02070309020205020404" pitchFamily="49" charset="0"/>
              </a:rPr>
              <a:t>coords</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"230,340, 100"</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 </a:t>
            </a:r>
            <a:r>
              <a:rPr kumimoji="0" lang="ru-BY" altLang="ru-BY" sz="1600" b="0" i="0" u="none" strike="noStrike" cap="none" normalizeH="0" baseline="0" dirty="0" err="1">
                <a:ln>
                  <a:noFill/>
                </a:ln>
                <a:solidFill>
                  <a:srgbClr val="B61039"/>
                </a:solidFill>
                <a:effectLst/>
                <a:latin typeface="Courier New" panose="02070309020205020404" pitchFamily="49" charset="0"/>
                <a:cs typeface="Courier New" panose="02070309020205020404" pitchFamily="49" charset="0"/>
              </a:rPr>
              <a:t>href</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"circle.html"</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&gt;</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00"/>
                </a:solidFill>
                <a:effectLst/>
                <a:cs typeface="Arial" panose="020B0604020202020204" pitchFamily="34" charset="0"/>
              </a:rPr>
              <a:t>Для прямоугольника — координаты левого верхнего и правого нижнего угла.</a:t>
            </a:r>
            <a:endPar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&lt;</a:t>
            </a:r>
            <a:r>
              <a:rPr kumimoji="0" lang="ru-BY" altLang="ru-BY" sz="1600" b="1" i="0" u="none" strike="noStrike" cap="none" normalizeH="0" baseline="0" dirty="0" err="1">
                <a:ln>
                  <a:noFill/>
                </a:ln>
                <a:solidFill>
                  <a:srgbClr val="006699"/>
                </a:solidFill>
                <a:effectLst/>
                <a:latin typeface="Courier New" panose="02070309020205020404" pitchFamily="49" charset="0"/>
                <a:cs typeface="Courier New" panose="02070309020205020404" pitchFamily="49" charset="0"/>
              </a:rPr>
              <a:t>area</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 </a:t>
            </a:r>
            <a:r>
              <a:rPr kumimoji="0" lang="ru-BY" altLang="ru-BY" sz="1600" b="0" i="0" u="none" strike="noStrike" cap="none" normalizeH="0" baseline="0" dirty="0" err="1">
                <a:ln>
                  <a:noFill/>
                </a:ln>
                <a:solidFill>
                  <a:srgbClr val="B61039"/>
                </a:solidFill>
                <a:effectLst/>
                <a:latin typeface="Courier New" panose="02070309020205020404" pitchFamily="49" charset="0"/>
                <a:cs typeface="Courier New" panose="02070309020205020404" pitchFamily="49" charset="0"/>
              </a:rPr>
              <a:t>shape</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err="1">
                <a:ln>
                  <a:noFill/>
                </a:ln>
                <a:solidFill>
                  <a:srgbClr val="39892F"/>
                </a:solidFill>
                <a:effectLst/>
                <a:latin typeface="Courier New" panose="02070309020205020404" pitchFamily="49" charset="0"/>
                <a:cs typeface="Courier New" panose="02070309020205020404" pitchFamily="49" charset="0"/>
              </a:rPr>
              <a:t>rect</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 </a:t>
            </a:r>
            <a:r>
              <a:rPr kumimoji="0" lang="ru-BY" altLang="ru-BY" sz="1600" b="0" i="0" u="none" strike="noStrike" cap="none" normalizeH="0" baseline="0" dirty="0" err="1">
                <a:ln>
                  <a:noFill/>
                </a:ln>
                <a:solidFill>
                  <a:srgbClr val="B61039"/>
                </a:solidFill>
                <a:effectLst/>
                <a:latin typeface="Courier New" panose="02070309020205020404" pitchFamily="49" charset="0"/>
                <a:cs typeface="Courier New" panose="02070309020205020404" pitchFamily="49" charset="0"/>
              </a:rPr>
              <a:t>coords</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"24,18, 210,56"</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 </a:t>
            </a:r>
            <a:r>
              <a:rPr kumimoji="0" lang="ru-BY" altLang="ru-BY" sz="1600" b="0" i="0" u="none" strike="noStrike" cap="none" normalizeH="0" baseline="0" dirty="0" err="1">
                <a:ln>
                  <a:noFill/>
                </a:ln>
                <a:solidFill>
                  <a:srgbClr val="B61039"/>
                </a:solidFill>
                <a:effectLst/>
                <a:latin typeface="Courier New" panose="02070309020205020404" pitchFamily="49" charset="0"/>
                <a:cs typeface="Courier New" panose="02070309020205020404" pitchFamily="49" charset="0"/>
              </a:rPr>
              <a:t>href</a:t>
            </a:r>
            <a:r>
              <a:rPr kumimoji="0" lang="ru-BY" altLang="ru-BY" sz="1600" b="0" i="0" u="none" strike="noStrike" cap="none" normalizeH="0" baseline="0" dirty="0">
                <a:ln>
                  <a:noFill/>
                </a:ln>
                <a:solidFill>
                  <a:srgbClr val="B61039"/>
                </a:solidFill>
                <a:effectLst/>
                <a:latin typeface="Courier New" panose="02070309020205020404" pitchFamily="49" charset="0"/>
                <a:cs typeface="Courier New" panose="02070309020205020404" pitchFamily="49" charset="0"/>
              </a:rPr>
              <a:t>=</a:t>
            </a:r>
            <a:r>
              <a:rPr kumimoji="0" lang="ru-BY" altLang="ru-BY" sz="1600" b="0" i="0" u="none" strike="noStrike" cap="none" normalizeH="0" baseline="0" dirty="0">
                <a:ln>
                  <a:noFill/>
                </a:ln>
                <a:solidFill>
                  <a:srgbClr val="39892F"/>
                </a:solidFill>
                <a:effectLst/>
                <a:latin typeface="Courier New" panose="02070309020205020404" pitchFamily="49" charset="0"/>
                <a:cs typeface="Courier New" panose="02070309020205020404" pitchFamily="49" charset="0"/>
              </a:rPr>
              <a:t>"rect.html"</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&gt;</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00"/>
                </a:solidFill>
                <a:effectLst/>
                <a:cs typeface="Arial" panose="020B0604020202020204" pitchFamily="34" charset="0"/>
              </a:rPr>
              <a:t>Для полигона задаются координаты его вершин (рис. 2).</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00"/>
                </a:solidFill>
                <a:effectLst/>
                <a:cs typeface="Arial" panose="020B0604020202020204" pitchFamily="34" charset="0"/>
              </a:rPr>
              <a:t>                </a:t>
            </a:r>
            <a:endParaRPr kumimoji="0" lang="en-US" altLang="ru-BY" sz="1600" b="0" i="0" u="none" strike="noStrike" cap="none" normalizeH="0" baseline="0" dirty="0">
              <a:ln>
                <a:noFill/>
              </a:ln>
              <a:solidFill>
                <a:srgbClr val="000000"/>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BY" sz="1600" dirty="0">
              <a:solidFill>
                <a:srgbClr val="000000"/>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BY" sz="1600" b="0" i="0" u="none" strike="noStrike" cap="none" normalizeH="0" baseline="0" dirty="0">
              <a:ln>
                <a:noFill/>
              </a:ln>
              <a:solidFill>
                <a:srgbClr val="000000"/>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BY" altLang="ru-BY" sz="1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BY" altLang="ru-BY" sz="1600" b="0" i="1" u="none" strike="noStrike" cap="none" normalizeH="0" baseline="0" dirty="0">
                <a:ln>
                  <a:noFill/>
                </a:ln>
                <a:solidFill>
                  <a:srgbClr val="666666"/>
                </a:solidFill>
                <a:effectLst/>
                <a:latin typeface="Georgia" panose="02040502050405020303" pitchFamily="18" charset="0"/>
              </a:rPr>
              <a:t>Рис. 2. Координатные точки для полигона</a:t>
            </a:r>
            <a:endParaRPr kumimoji="0" lang="ru-BY" altLang="ru-BY" sz="1600" b="1" i="0" u="none" strike="noStrike" cap="none" normalizeH="0" baseline="0" dirty="0">
              <a:ln>
                <a:noFill/>
              </a:ln>
              <a:solidFill>
                <a:srgbClr val="666666"/>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1" i="0" u="none" strike="noStrike" cap="none" normalizeH="0" baseline="0" dirty="0" err="1">
                <a:ln>
                  <a:noFill/>
                </a:ln>
                <a:solidFill>
                  <a:srgbClr val="666666"/>
                </a:solidFill>
                <a:effectLst/>
                <a:cs typeface="Arial" panose="020B0604020202020204" pitchFamily="34" charset="0"/>
              </a:rPr>
              <a:t>href</a:t>
            </a:r>
            <a:endParaRPr kumimoji="0" lang="ru-BY" altLang="ru-BY" sz="1600" b="1" i="0" u="none" strike="noStrike" cap="none" normalizeH="0" baseline="0" dirty="0">
              <a:ln>
                <a:noFill/>
              </a:ln>
              <a:solidFill>
                <a:srgbClr val="666666"/>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00"/>
                </a:solidFill>
                <a:effectLst/>
                <a:cs typeface="Arial" panose="020B0604020202020204" pitchFamily="34" charset="0"/>
              </a:rPr>
              <a:t>Определяет адрес ссылки для области. Правила записи такие же, как и для тега </a:t>
            </a:r>
            <a:r>
              <a:rPr kumimoji="0" lang="ru-BY" altLang="ru-BY"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&lt;a&gt;</a:t>
            </a:r>
            <a:r>
              <a:rPr kumimoji="0" lang="ru-BY" altLang="ru-BY" sz="1600" b="0" i="0" u="none" strike="noStrike" cap="none" normalizeH="0" baseline="0" dirty="0">
                <a:ln>
                  <a:noFill/>
                </a:ln>
                <a:solidFill>
                  <a:srgbClr val="000000"/>
                </a:solidFill>
                <a:effectLst/>
                <a:cs typeface="Arial" panose="020B0604020202020204" pitchFamily="34" charset="0"/>
              </a:rPr>
              <a:t>.</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00"/>
                </a:solidFill>
                <a:effectLst/>
                <a:cs typeface="Arial" panose="020B0604020202020204" pitchFamily="34" charset="0"/>
              </a:rPr>
              <a:t>Карты-изображения позволяют создавать ссылки на разные области одного изображения. Использование этого подхода наглядней, чем обычные текстовые ссылки и позволяет применять всего один графический файл для организации ссылок. Однако не нужно считать, что карты-изображения следует включать везде, где требуются графические ссылки. Прежде всего, следует оценить все доводы за и против, а также просмотреть альтернативные варианты.</a:t>
            </a:r>
            <a:endParaRPr kumimoji="0" lang="ru-BY" altLang="ru-BY" sz="1600" b="0" i="0" u="none" strike="noStrike" cap="none" normalizeH="0" baseline="0" dirty="0">
              <a:ln>
                <a:noFill/>
              </a:ln>
              <a:solidFill>
                <a:schemeClr val="tx1"/>
              </a:solidFill>
              <a:effectLst/>
            </a:endParaRPr>
          </a:p>
        </p:txBody>
      </p:sp>
      <p:pic>
        <p:nvPicPr>
          <p:cNvPr id="3074" name="Picture 2" descr="Рис. 2">
            <a:extLst>
              <a:ext uri="{FF2B5EF4-FFF2-40B4-BE49-F238E27FC236}">
                <a16:creationId xmlns:a16="http://schemas.microsoft.com/office/drawing/2014/main" id="{296CBC14-A396-4FB3-B69C-251274722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9579" y="4230120"/>
            <a:ext cx="2314072" cy="78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216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E09E87-660A-4C8F-A62E-055473BEBDBD}"/>
              </a:ext>
            </a:extLst>
          </p:cNvPr>
          <p:cNvSpPr txBox="1"/>
          <p:nvPr/>
        </p:nvSpPr>
        <p:spPr>
          <a:xfrm>
            <a:off x="268448" y="253728"/>
            <a:ext cx="11794921" cy="4247317"/>
          </a:xfrm>
          <a:prstGeom prst="rect">
            <a:avLst/>
          </a:prstGeom>
          <a:noFill/>
        </p:spPr>
        <p:txBody>
          <a:bodyPr wrap="square">
            <a:spAutoFit/>
          </a:bodyPr>
          <a:lstStyle/>
          <a:p>
            <a:pPr algn="l"/>
            <a:r>
              <a:rPr lang="ru-RU" b="1" dirty="0">
                <a:solidFill>
                  <a:srgbClr val="333333"/>
                </a:solidFill>
                <a:effectLst/>
                <a:latin typeface="Georgia" panose="02040502050405020303" pitchFamily="18" charset="0"/>
              </a:rPr>
              <a:t>Альтернативные варианты</a:t>
            </a:r>
          </a:p>
          <a:p>
            <a:pPr algn="l"/>
            <a:r>
              <a:rPr lang="ru-RU" b="0" i="0" dirty="0">
                <a:solidFill>
                  <a:srgbClr val="000000"/>
                </a:solidFill>
                <a:effectLst/>
                <a:latin typeface="Arial" panose="020B0604020202020204" pitchFamily="34" charset="0"/>
              </a:rPr>
              <a:t>Не всегда есть острая необходимость использовать карты-изображения, поэтому следует обратить внимание на то, что существуют и другие возможные варианты выполнения поставленной задачи.</a:t>
            </a:r>
          </a:p>
          <a:p>
            <a:pPr algn="l"/>
            <a:r>
              <a:rPr lang="ru-RU" b="1" i="0" dirty="0">
                <a:solidFill>
                  <a:srgbClr val="666666"/>
                </a:solidFill>
                <a:effectLst/>
                <a:latin typeface="Arial" panose="020B0604020202020204" pitchFamily="34" charset="0"/>
              </a:rPr>
              <a:t>Использование </a:t>
            </a:r>
            <a:r>
              <a:rPr lang="ru-RU" b="1" i="0" dirty="0" err="1">
                <a:solidFill>
                  <a:srgbClr val="666666"/>
                </a:solidFill>
                <a:effectLst/>
                <a:latin typeface="Arial" panose="020B0604020202020204" pitchFamily="34" charset="0"/>
              </a:rPr>
              <a:t>FLash</a:t>
            </a:r>
            <a:endParaRPr lang="ru-RU" b="1" i="0" dirty="0">
              <a:solidFill>
                <a:srgbClr val="666666"/>
              </a:solidFill>
              <a:effectLst/>
              <a:latin typeface="Arial" panose="020B0604020202020204" pitchFamily="34" charset="0"/>
            </a:endParaRPr>
          </a:p>
          <a:p>
            <a:pPr algn="l"/>
            <a:r>
              <a:rPr lang="ru-RU" b="0" i="0" dirty="0">
                <a:solidFill>
                  <a:srgbClr val="000000"/>
                </a:solidFill>
                <a:effectLst/>
                <a:latin typeface="Arial" panose="020B0604020202020204" pitchFamily="34" charset="0"/>
              </a:rPr>
              <a:t>Во </a:t>
            </a:r>
            <a:r>
              <a:rPr lang="ru-RU" b="0" i="0" dirty="0" err="1">
                <a:solidFill>
                  <a:srgbClr val="000000"/>
                </a:solidFill>
                <a:effectLst/>
                <a:latin typeface="Arial" panose="020B0604020202020204" pitchFamily="34" charset="0"/>
              </a:rPr>
              <a:t>flash</a:t>
            </a:r>
            <a:r>
              <a:rPr lang="ru-RU" b="0" i="0" dirty="0">
                <a:solidFill>
                  <a:srgbClr val="000000"/>
                </a:solidFill>
                <a:effectLst/>
                <a:latin typeface="Arial" panose="020B0604020202020204" pitchFamily="34" charset="0"/>
              </a:rPr>
              <a:t>-роликах можно создавать разные области ссылок, используя возможности векторной графики. Благодаря широким возможностям, на Flash можно создавать потрясающие меню и средства навигации. Но тут тоже требуется осторожность, чтобы не потерять за деревьями леса.</a:t>
            </a:r>
          </a:p>
          <a:p>
            <a:pPr algn="l"/>
            <a:r>
              <a:rPr lang="ru-RU" b="1" i="0" dirty="0">
                <a:solidFill>
                  <a:srgbClr val="666666"/>
                </a:solidFill>
                <a:effectLst/>
                <a:latin typeface="Arial" panose="020B0604020202020204" pitchFamily="34" charset="0"/>
              </a:rPr>
              <a:t>Разрезание изображений</a:t>
            </a:r>
          </a:p>
          <a:p>
            <a:pPr algn="l"/>
            <a:r>
              <a:rPr lang="ru-RU" b="0" i="0" dirty="0">
                <a:solidFill>
                  <a:srgbClr val="000000"/>
                </a:solidFill>
                <a:effectLst/>
                <a:latin typeface="Arial" panose="020B0604020202020204" pitchFamily="34" charset="0"/>
              </a:rPr>
              <a:t>Это одно из популярных средств в дизайне. Одно изображение в этом случае разрезается с помощью специальных программ на фрагменты, которые окончательно сводятся вместе, создавая иллюзию цельной картинки. Хотя области разрезания могут быть только прямоугольные, в большинстве случаев этого вполне достаточно для создания ссылок. Для каждого фрагмента можно выбрать наиболее подходящий графический формат, в котором он будет сохранен, параметры оптимизации, добавить альтернативный текст. Тогда даже при отключенном показе картинок, будут хорошо видны границы областей и замещающий изображение текст.</a:t>
            </a:r>
          </a:p>
        </p:txBody>
      </p:sp>
    </p:spTree>
    <p:extLst>
      <p:ext uri="{BB962C8B-B14F-4D97-AF65-F5344CB8AC3E}">
        <p14:creationId xmlns:p14="http://schemas.microsoft.com/office/powerpoint/2010/main" val="1564771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423269-2471-4165-93D6-51702771B584}"/>
              </a:ext>
            </a:extLst>
          </p:cNvPr>
          <p:cNvSpPr>
            <a:spLocks noGrp="1"/>
          </p:cNvSpPr>
          <p:nvPr>
            <p:ph type="title"/>
          </p:nvPr>
        </p:nvSpPr>
        <p:spPr/>
        <p:txBody>
          <a:bodyPr>
            <a:normAutofit/>
          </a:bodyPr>
          <a:lstStyle/>
          <a:p>
            <a:r>
              <a:rPr lang="en-US" b="1" i="1" dirty="0">
                <a:solidFill>
                  <a:srgbClr val="FF0000"/>
                </a:solidFill>
              </a:rPr>
              <a:t>12</a:t>
            </a:r>
            <a:r>
              <a:rPr lang="ru-RU" b="1" i="1" dirty="0">
                <a:solidFill>
                  <a:srgbClr val="FF0000"/>
                </a:solidFill>
              </a:rPr>
              <a:t>) Описать создание таблиц  в языке </a:t>
            </a:r>
            <a:r>
              <a:rPr lang="en-US" b="1" i="1" dirty="0">
                <a:solidFill>
                  <a:srgbClr val="FF0000"/>
                </a:solidFill>
              </a:rPr>
              <a:t>HTML </a:t>
            </a:r>
            <a:r>
              <a:rPr lang="ru-RU" b="1" i="1" dirty="0">
                <a:solidFill>
                  <a:srgbClr val="FF0000"/>
                </a:solidFill>
              </a:rPr>
              <a:t> и работу с ними</a:t>
            </a:r>
          </a:p>
        </p:txBody>
      </p:sp>
      <p:sp>
        <p:nvSpPr>
          <p:cNvPr id="3" name="Прямоугольник 2">
            <a:extLst>
              <a:ext uri="{FF2B5EF4-FFF2-40B4-BE49-F238E27FC236}">
                <a16:creationId xmlns:a16="http://schemas.microsoft.com/office/drawing/2014/main" id="{2464F751-DD4F-41C7-AAD3-422FBC3E2B7B}"/>
              </a:ext>
            </a:extLst>
          </p:cNvPr>
          <p:cNvSpPr/>
          <p:nvPr/>
        </p:nvSpPr>
        <p:spPr>
          <a:xfrm>
            <a:off x="428367" y="1920957"/>
            <a:ext cx="11327027" cy="1631216"/>
          </a:xfrm>
          <a:prstGeom prst="rect">
            <a:avLst/>
          </a:prstGeom>
        </p:spPr>
        <p:txBody>
          <a:bodyPr wrap="square">
            <a:spAutoFit/>
          </a:bodyPr>
          <a:lstStyle/>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Таблицы являются одними из самых используемых при формировании HTML-документа элементов. Часто таблицы используются при формировании меню и еще более часто для рационального и компактного размещения информации на странице. </a:t>
            </a:r>
          </a:p>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Элемент </a:t>
            </a:r>
            <a:r>
              <a:rPr lang="ru-RU" sz="2000" b="1" dirty="0">
                <a:latin typeface="Arial" panose="020B0604020202020204" pitchFamily="34" charset="0"/>
                <a:ea typeface="Times New Roman" panose="02020603050405020304" pitchFamily="18" charset="0"/>
                <a:cs typeface="Arial" panose="020B0604020202020204" pitchFamily="34" charset="0"/>
              </a:rPr>
              <a:t>&lt;</a:t>
            </a:r>
            <a:r>
              <a:rPr lang="ru-RU" sz="2000" b="1" dirty="0" err="1">
                <a:latin typeface="Arial" panose="020B0604020202020204" pitchFamily="34" charset="0"/>
                <a:ea typeface="Times New Roman" panose="02020603050405020304" pitchFamily="18" charset="0"/>
                <a:cs typeface="Arial" panose="020B0604020202020204" pitchFamily="34" charset="0"/>
              </a:rPr>
              <a:t>Table</a:t>
            </a:r>
            <a:r>
              <a:rPr lang="ru-RU" sz="2000" b="1" dirty="0">
                <a:latin typeface="Arial" panose="020B0604020202020204" pitchFamily="34" charset="0"/>
                <a:ea typeface="Times New Roman" panose="02020603050405020304" pitchFamily="18" charset="0"/>
                <a:cs typeface="Arial" panose="020B0604020202020204" pitchFamily="34" charset="0"/>
              </a:rPr>
              <a:t>&gt;</a:t>
            </a:r>
            <a:r>
              <a:rPr lang="ru-RU" sz="2000" dirty="0">
                <a:latin typeface="Arial" panose="020B0604020202020204" pitchFamily="34" charset="0"/>
                <a:ea typeface="Times New Roman" panose="02020603050405020304" pitchFamily="18" charset="0"/>
                <a:cs typeface="Arial" panose="020B0604020202020204" pitchFamily="34" charset="0"/>
              </a:rPr>
              <a:t> используется для указания начала и конца таблицы и для указания общих свойств для всей таблицы.</a:t>
            </a:r>
          </a:p>
        </p:txBody>
      </p:sp>
      <p:sp>
        <p:nvSpPr>
          <p:cNvPr id="4" name="Прямоугольник 3">
            <a:extLst>
              <a:ext uri="{FF2B5EF4-FFF2-40B4-BE49-F238E27FC236}">
                <a16:creationId xmlns:a16="http://schemas.microsoft.com/office/drawing/2014/main" id="{FA4897C4-E02D-4E77-9381-4B9CD670B68C}"/>
              </a:ext>
            </a:extLst>
          </p:cNvPr>
          <p:cNvSpPr/>
          <p:nvPr/>
        </p:nvSpPr>
        <p:spPr>
          <a:xfrm>
            <a:off x="428363" y="3726442"/>
            <a:ext cx="11327026" cy="707886"/>
          </a:xfrm>
          <a:prstGeom prst="rect">
            <a:avLst/>
          </a:prstGeom>
        </p:spPr>
        <p:txBody>
          <a:bodyPr wrap="square">
            <a:spAutoFit/>
          </a:bodyPr>
          <a:lstStyle/>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Элемент &lt;</a:t>
            </a:r>
            <a:r>
              <a:rPr lang="en-US" sz="2000" b="1" dirty="0">
                <a:latin typeface="Arial" panose="020B0604020202020204" pitchFamily="34" charset="0"/>
                <a:ea typeface="Times New Roman" panose="02020603050405020304" pitchFamily="18" charset="0"/>
                <a:cs typeface="Arial" panose="020B0604020202020204" pitchFamily="34" charset="0"/>
              </a:rPr>
              <a:t>TR</a:t>
            </a:r>
            <a:r>
              <a:rPr lang="ru-RU" sz="2000" dirty="0">
                <a:latin typeface="Arial" panose="020B0604020202020204" pitchFamily="34" charset="0"/>
                <a:ea typeface="Times New Roman" panose="02020603050405020304" pitchFamily="18" charset="0"/>
                <a:cs typeface="Arial" panose="020B0604020202020204" pitchFamily="34" charset="0"/>
              </a:rPr>
              <a:t>&gt; определяет начало и конец строки таблицы и общие свойства для ячеек строки таблицы.</a:t>
            </a:r>
          </a:p>
        </p:txBody>
      </p:sp>
      <p:sp>
        <p:nvSpPr>
          <p:cNvPr id="5" name="Прямоугольник 4">
            <a:extLst>
              <a:ext uri="{FF2B5EF4-FFF2-40B4-BE49-F238E27FC236}">
                <a16:creationId xmlns:a16="http://schemas.microsoft.com/office/drawing/2014/main" id="{E2D8FD19-0E5A-4C8D-B6F0-2E005C1525BE}"/>
              </a:ext>
            </a:extLst>
          </p:cNvPr>
          <p:cNvSpPr/>
          <p:nvPr/>
        </p:nvSpPr>
        <p:spPr>
          <a:xfrm>
            <a:off x="428364" y="4566709"/>
            <a:ext cx="11327025" cy="1323439"/>
          </a:xfrm>
          <a:prstGeom prst="rect">
            <a:avLst/>
          </a:prstGeom>
        </p:spPr>
        <p:txBody>
          <a:bodyPr wrap="square">
            <a:spAutoFit/>
          </a:bodyPr>
          <a:lstStyle/>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Вместо элемента &lt;</a:t>
            </a:r>
            <a:r>
              <a:rPr lang="en-US" sz="2000" dirty="0">
                <a:latin typeface="Arial" panose="020B0604020202020204" pitchFamily="34" charset="0"/>
                <a:ea typeface="Times New Roman" panose="02020603050405020304" pitchFamily="18" charset="0"/>
                <a:cs typeface="Arial" panose="020B0604020202020204" pitchFamily="34" charset="0"/>
              </a:rPr>
              <a:t>TR</a:t>
            </a:r>
            <a:r>
              <a:rPr lang="ru-RU" sz="2000" dirty="0">
                <a:latin typeface="Arial" panose="020B0604020202020204" pitchFamily="34" charset="0"/>
                <a:ea typeface="Times New Roman" panose="02020603050405020304" pitchFamily="18" charset="0"/>
                <a:cs typeface="Arial" panose="020B0604020202020204" pitchFamily="34" charset="0"/>
              </a:rPr>
              <a:t>&gt; можно использовать элемент &lt;</a:t>
            </a:r>
            <a:r>
              <a:rPr lang="en-US" sz="2000" b="1" dirty="0">
                <a:latin typeface="Arial" panose="020B0604020202020204" pitchFamily="34" charset="0"/>
                <a:ea typeface="Times New Roman" panose="02020603050405020304" pitchFamily="18" charset="0"/>
                <a:cs typeface="Arial" panose="020B0604020202020204" pitchFamily="34" charset="0"/>
              </a:rPr>
              <a:t>THEAD</a:t>
            </a:r>
            <a:r>
              <a:rPr lang="ru-RU" sz="2000" dirty="0">
                <a:latin typeface="Arial" panose="020B0604020202020204" pitchFamily="34" charset="0"/>
                <a:ea typeface="Times New Roman" panose="02020603050405020304" pitchFamily="18" charset="0"/>
                <a:cs typeface="Arial" panose="020B0604020202020204" pitchFamily="34" charset="0"/>
              </a:rPr>
              <a:t>&gt; для строки, являющейся верхним колонтитулом (шапка) таблицы, и элемент &lt;</a:t>
            </a:r>
            <a:r>
              <a:rPr lang="en-US" sz="2000" b="1" dirty="0">
                <a:latin typeface="Arial" panose="020B0604020202020204" pitchFamily="34" charset="0"/>
                <a:ea typeface="Times New Roman" panose="02020603050405020304" pitchFamily="18" charset="0"/>
                <a:cs typeface="Arial" panose="020B0604020202020204" pitchFamily="34" charset="0"/>
              </a:rPr>
              <a:t>TFOOT</a:t>
            </a:r>
            <a:r>
              <a:rPr lang="ru-RU" sz="2000" dirty="0">
                <a:latin typeface="Arial" panose="020B0604020202020204" pitchFamily="34" charset="0"/>
                <a:ea typeface="Times New Roman" panose="02020603050405020304" pitchFamily="18" charset="0"/>
                <a:cs typeface="Arial" panose="020B0604020202020204" pitchFamily="34" charset="0"/>
              </a:rPr>
              <a:t>&gt; для строки, являющейся нижним колонтитулом (подведение итогов) таблицы. Эти элементы особенно полезны при динамическом формировании таблиц. </a:t>
            </a:r>
          </a:p>
        </p:txBody>
      </p:sp>
      <p:sp>
        <p:nvSpPr>
          <p:cNvPr id="6" name="Прямоугольник 5">
            <a:extLst>
              <a:ext uri="{FF2B5EF4-FFF2-40B4-BE49-F238E27FC236}">
                <a16:creationId xmlns:a16="http://schemas.microsoft.com/office/drawing/2014/main" id="{AB5F3497-2966-4CCC-81BF-3F006001DD2B}"/>
              </a:ext>
            </a:extLst>
          </p:cNvPr>
          <p:cNvSpPr/>
          <p:nvPr/>
        </p:nvSpPr>
        <p:spPr>
          <a:xfrm>
            <a:off x="428365" y="6092765"/>
            <a:ext cx="11327025" cy="400110"/>
          </a:xfrm>
          <a:prstGeom prst="rect">
            <a:avLst/>
          </a:prstGeom>
        </p:spPr>
        <p:txBody>
          <a:bodyPr wrap="square">
            <a:spAutoFit/>
          </a:bodyPr>
          <a:lstStyle/>
          <a:p>
            <a:pPr algn="just">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Элемент &lt;</a:t>
            </a:r>
            <a:r>
              <a:rPr lang="en-US" sz="2000" b="1" dirty="0">
                <a:latin typeface="Arial" panose="020B0604020202020204" pitchFamily="34" charset="0"/>
                <a:ea typeface="Times New Roman" panose="02020603050405020304" pitchFamily="18" charset="0"/>
                <a:cs typeface="Arial" panose="020B0604020202020204" pitchFamily="34" charset="0"/>
              </a:rPr>
              <a:t>TD</a:t>
            </a:r>
            <a:r>
              <a:rPr lang="ru-RU" sz="2000" dirty="0">
                <a:latin typeface="Arial" panose="020B0604020202020204" pitchFamily="34" charset="0"/>
                <a:ea typeface="Times New Roman" panose="02020603050405020304" pitchFamily="18" charset="0"/>
                <a:cs typeface="Arial" panose="020B0604020202020204" pitchFamily="34" charset="0"/>
              </a:rPr>
              <a:t>&gt; используется для указания ячейки в строке и ее индивидуальных свойств.</a:t>
            </a:r>
          </a:p>
        </p:txBody>
      </p:sp>
    </p:spTree>
    <p:extLst>
      <p:ext uri="{BB962C8B-B14F-4D97-AF65-F5344CB8AC3E}">
        <p14:creationId xmlns:p14="http://schemas.microsoft.com/office/powerpoint/2010/main" val="195830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B41F5E7-20E9-4C86-8438-6BF4F9DCD5DD}"/>
              </a:ext>
            </a:extLst>
          </p:cNvPr>
          <p:cNvSpPr/>
          <p:nvPr/>
        </p:nvSpPr>
        <p:spPr>
          <a:xfrm>
            <a:off x="156518" y="113818"/>
            <a:ext cx="11936628" cy="6247864"/>
          </a:xfrm>
          <a:prstGeom prst="rect">
            <a:avLst/>
          </a:prstGeom>
        </p:spPr>
        <p:txBody>
          <a:bodyPr wrap="square">
            <a:spAutoFit/>
          </a:bodyPr>
          <a:lstStyle/>
          <a:p>
            <a:pPr algn="just">
              <a:spcAft>
                <a:spcPts val="0"/>
              </a:spcAft>
            </a:pPr>
            <a:r>
              <a:rPr lang="ru-RU" sz="1600" dirty="0">
                <a:latin typeface="Arial" panose="020B0604020202020204" pitchFamily="34" charset="0"/>
                <a:ea typeface="Times New Roman" panose="02020603050405020304" pitchFamily="18" charset="0"/>
                <a:cs typeface="Arial" panose="020B0604020202020204" pitchFamily="34" charset="0"/>
              </a:rPr>
              <a:t>Элемент &lt;</a:t>
            </a:r>
            <a:r>
              <a:rPr lang="en-US" sz="1600" dirty="0">
                <a:latin typeface="Arial" panose="020B0604020202020204" pitchFamily="34" charset="0"/>
                <a:ea typeface="Times New Roman" panose="02020603050405020304" pitchFamily="18" charset="0"/>
                <a:cs typeface="Arial" panose="020B0604020202020204" pitchFamily="34" charset="0"/>
              </a:rPr>
              <a:t>Table</a:t>
            </a:r>
            <a:r>
              <a:rPr lang="ru-RU" sz="1600" dirty="0">
                <a:latin typeface="Arial" panose="020B0604020202020204" pitchFamily="34" charset="0"/>
                <a:ea typeface="Times New Roman" panose="02020603050405020304" pitchFamily="18" charset="0"/>
                <a:cs typeface="Arial" panose="020B0604020202020204" pitchFamily="34" charset="0"/>
              </a:rPr>
              <a:t>&gt; может содержать следующие атрибуты:</a:t>
            </a:r>
          </a:p>
          <a:p>
            <a:pPr algn="just">
              <a:spcAft>
                <a:spcPts val="0"/>
              </a:spcAft>
            </a:pPr>
            <a:r>
              <a:rPr lang="en-US" sz="1600" b="1" dirty="0">
                <a:solidFill>
                  <a:srgbClr val="FF0000"/>
                </a:solidFill>
                <a:latin typeface="Arial" panose="020B0604020202020204" pitchFamily="34" charset="0"/>
                <a:ea typeface="Times New Roman" panose="02020603050405020304" pitchFamily="18" charset="0"/>
                <a:cs typeface="Arial" panose="020B0604020202020204" pitchFamily="34" charset="0"/>
              </a:rPr>
              <a:t>Width</a:t>
            </a:r>
            <a:r>
              <a:rPr lang="ru-RU" sz="1600" b="1"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ru-RU" sz="1600" b="1" dirty="0">
                <a:latin typeface="Arial" panose="020B0604020202020204" pitchFamily="34" charset="0"/>
                <a:ea typeface="Times New Roman" panose="02020603050405020304" pitchFamily="18" charset="0"/>
                <a:cs typeface="Arial" panose="020B0604020202020204" pitchFamily="34" charset="0"/>
              </a:rPr>
              <a:t>– </a:t>
            </a:r>
            <a:r>
              <a:rPr lang="ru-RU" sz="1600" dirty="0">
                <a:latin typeface="Arial" panose="020B0604020202020204" pitchFamily="34" charset="0"/>
                <a:ea typeface="Times New Roman" panose="02020603050405020304" pitchFamily="18" charset="0"/>
                <a:cs typeface="Arial" panose="020B0604020202020204" pitchFamily="34" charset="0"/>
              </a:rPr>
              <a:t>ширина таблицы в пикселях (</a:t>
            </a:r>
            <a:r>
              <a:rPr lang="en-US" sz="1600" dirty="0">
                <a:latin typeface="Arial" panose="020B0604020202020204" pitchFamily="34" charset="0"/>
                <a:ea typeface="Times New Roman" panose="02020603050405020304" pitchFamily="18" charset="0"/>
                <a:cs typeface="Arial" panose="020B0604020202020204" pitchFamily="34" charset="0"/>
              </a:rPr>
              <a:t>Width</a:t>
            </a:r>
            <a:r>
              <a:rPr lang="ru-RU" sz="1600" dirty="0">
                <a:latin typeface="Arial" panose="020B0604020202020204" pitchFamily="34" charset="0"/>
                <a:ea typeface="Times New Roman" panose="02020603050405020304" pitchFamily="18" charset="0"/>
                <a:cs typeface="Arial" panose="020B0604020202020204" pitchFamily="34" charset="0"/>
              </a:rPr>
              <a:t>=200) или в процентах от ширины страницы (</a:t>
            </a:r>
            <a:r>
              <a:rPr lang="en-US" sz="1600" dirty="0">
                <a:latin typeface="Arial" panose="020B0604020202020204" pitchFamily="34" charset="0"/>
                <a:ea typeface="Times New Roman" panose="02020603050405020304" pitchFamily="18" charset="0"/>
                <a:cs typeface="Arial" panose="020B0604020202020204" pitchFamily="34" charset="0"/>
              </a:rPr>
              <a:t>Width</a:t>
            </a:r>
            <a:r>
              <a:rPr lang="ru-RU" sz="1600" dirty="0">
                <a:latin typeface="Arial" panose="020B0604020202020204" pitchFamily="34" charset="0"/>
                <a:ea typeface="Times New Roman" panose="02020603050405020304" pitchFamily="18" charset="0"/>
                <a:cs typeface="Arial" panose="020B0604020202020204" pitchFamily="34" charset="0"/>
              </a:rPr>
              <a:t>=50%).</a:t>
            </a:r>
          </a:p>
          <a:p>
            <a:pPr algn="just">
              <a:spcAft>
                <a:spcPts val="0"/>
              </a:spcAft>
            </a:pPr>
            <a:r>
              <a:rPr lang="en-US" sz="1600" b="1" dirty="0">
                <a:solidFill>
                  <a:srgbClr val="FF0000"/>
                </a:solidFill>
                <a:latin typeface="Arial" panose="020B0604020202020204" pitchFamily="34" charset="0"/>
                <a:ea typeface="Times New Roman" panose="02020603050405020304" pitchFamily="18" charset="0"/>
                <a:cs typeface="Arial" panose="020B0604020202020204" pitchFamily="34" charset="0"/>
              </a:rPr>
              <a:t>Align</a:t>
            </a:r>
            <a:r>
              <a:rPr lang="ru-RU" sz="1600" b="1"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ru-RU" sz="1600" b="1" dirty="0">
                <a:latin typeface="Arial" panose="020B0604020202020204" pitchFamily="34" charset="0"/>
                <a:ea typeface="Times New Roman" panose="02020603050405020304" pitchFamily="18" charset="0"/>
                <a:cs typeface="Arial" panose="020B0604020202020204" pitchFamily="34" charset="0"/>
              </a:rPr>
              <a:t>–</a:t>
            </a:r>
            <a:r>
              <a:rPr lang="ru-RU" sz="1600" dirty="0">
                <a:latin typeface="Arial" panose="020B0604020202020204" pitchFamily="34" charset="0"/>
                <a:ea typeface="Times New Roman" panose="02020603050405020304" pitchFamily="18" charset="0"/>
                <a:cs typeface="Arial" panose="020B0604020202020204" pitchFamily="34" charset="0"/>
              </a:rPr>
              <a:t> устанавливает расположение таблицы по отношению к левой и правой границам документа. Допустимые значения:</a:t>
            </a:r>
          </a:p>
          <a:p>
            <a:pPr lvl="2" algn="just"/>
            <a:r>
              <a:rPr lang="en-US" sz="1600" b="1" dirty="0">
                <a:latin typeface="Arial" panose="020B0604020202020204" pitchFamily="34" charset="0"/>
                <a:ea typeface="Times New Roman" panose="02020603050405020304" pitchFamily="18" charset="0"/>
                <a:cs typeface="Arial" panose="020B0604020202020204" pitchFamily="34" charset="0"/>
              </a:rPr>
              <a:t>Left</a:t>
            </a:r>
            <a:r>
              <a:rPr lang="ru-RU" sz="1600" dirty="0">
                <a:latin typeface="Arial" panose="020B0604020202020204" pitchFamily="34" charset="0"/>
                <a:ea typeface="Times New Roman" panose="02020603050405020304" pitchFamily="18" charset="0"/>
                <a:cs typeface="Arial" panose="020B0604020202020204" pitchFamily="34" charset="0"/>
              </a:rPr>
              <a:t> – выравнивание по левой границе;                                </a:t>
            </a:r>
            <a:r>
              <a:rPr lang="en-US" sz="1600" b="1" dirty="0">
                <a:latin typeface="Arial" panose="020B0604020202020204" pitchFamily="34" charset="0"/>
                <a:ea typeface="Times New Roman" panose="02020603050405020304" pitchFamily="18" charset="0"/>
                <a:cs typeface="Arial" panose="020B0604020202020204" pitchFamily="34" charset="0"/>
              </a:rPr>
              <a:t>Center</a:t>
            </a:r>
            <a:r>
              <a:rPr lang="ru-RU" sz="1600" dirty="0">
                <a:latin typeface="Arial" panose="020B0604020202020204" pitchFamily="34" charset="0"/>
                <a:ea typeface="Times New Roman" panose="02020603050405020304" pitchFamily="18" charset="0"/>
                <a:cs typeface="Arial" panose="020B0604020202020204" pitchFamily="34" charset="0"/>
              </a:rPr>
              <a:t> – выравнивание по центру;</a:t>
            </a:r>
          </a:p>
          <a:p>
            <a:pPr lvl="2" algn="just"/>
            <a:r>
              <a:rPr lang="en-US" sz="1600" b="1" dirty="0">
                <a:latin typeface="Arial" panose="020B0604020202020204" pitchFamily="34" charset="0"/>
                <a:ea typeface="Times New Roman" panose="02020603050405020304" pitchFamily="18" charset="0"/>
                <a:cs typeface="Arial" panose="020B0604020202020204" pitchFamily="34" charset="0"/>
              </a:rPr>
              <a:t>Right</a:t>
            </a:r>
            <a:r>
              <a:rPr lang="ru-RU" sz="1600" dirty="0">
                <a:latin typeface="Arial" panose="020B0604020202020204" pitchFamily="34" charset="0"/>
                <a:ea typeface="Times New Roman" panose="02020603050405020304" pitchFamily="18" charset="0"/>
                <a:cs typeface="Arial" panose="020B0604020202020204" pitchFamily="34" charset="0"/>
              </a:rPr>
              <a:t> – выравнивание по правой границе.</a:t>
            </a:r>
          </a:p>
          <a:p>
            <a:pPr lvl="2" algn="just"/>
            <a:r>
              <a:rPr lang="en-US" sz="1600" b="1" dirty="0">
                <a:latin typeface="Arial" panose="020B0604020202020204" pitchFamily="34" charset="0"/>
                <a:ea typeface="Times New Roman" panose="02020603050405020304" pitchFamily="18" charset="0"/>
                <a:cs typeface="Arial" panose="020B0604020202020204" pitchFamily="34" charset="0"/>
              </a:rPr>
              <a:t>Border</a:t>
            </a:r>
            <a:r>
              <a:rPr lang="ru-RU" sz="1600" b="1" dirty="0">
                <a:latin typeface="Arial" panose="020B0604020202020204" pitchFamily="34" charset="0"/>
                <a:ea typeface="Times New Roman" panose="02020603050405020304" pitchFamily="18" charset="0"/>
                <a:cs typeface="Arial" panose="020B0604020202020204" pitchFamily="34" charset="0"/>
              </a:rPr>
              <a:t> –</a:t>
            </a:r>
            <a:r>
              <a:rPr lang="ru-RU" sz="1600" dirty="0">
                <a:latin typeface="Arial" panose="020B0604020202020204" pitchFamily="34" charset="0"/>
                <a:ea typeface="Times New Roman" panose="02020603050405020304" pitchFamily="18" charset="0"/>
                <a:cs typeface="Arial" panose="020B0604020202020204" pitchFamily="34" charset="0"/>
              </a:rPr>
              <a:t> устанавливает ширину рамки вокруг таблицы в пикселях (умолчание 0).</a:t>
            </a:r>
          </a:p>
          <a:p>
            <a:pPr lvl="2" algn="just"/>
            <a:r>
              <a:rPr lang="en-US" sz="1600" b="1" dirty="0" err="1">
                <a:latin typeface="Arial" panose="020B0604020202020204" pitchFamily="34" charset="0"/>
                <a:ea typeface="Times New Roman" panose="02020603050405020304" pitchFamily="18" charset="0"/>
                <a:cs typeface="Arial" panose="020B0604020202020204" pitchFamily="34" charset="0"/>
              </a:rPr>
              <a:t>BorderColor</a:t>
            </a:r>
            <a:r>
              <a:rPr lang="ru-RU" sz="1600" b="1" dirty="0">
                <a:latin typeface="Arial" panose="020B0604020202020204" pitchFamily="34" charset="0"/>
                <a:ea typeface="Times New Roman" panose="02020603050405020304" pitchFamily="18" charset="0"/>
                <a:cs typeface="Arial" panose="020B0604020202020204" pitchFamily="34" charset="0"/>
              </a:rPr>
              <a:t> – </a:t>
            </a:r>
            <a:r>
              <a:rPr lang="ru-RU" sz="1600" dirty="0">
                <a:latin typeface="Arial" panose="020B0604020202020204" pitchFamily="34" charset="0"/>
                <a:ea typeface="Times New Roman" panose="02020603050405020304" pitchFamily="18" charset="0"/>
                <a:cs typeface="Arial" panose="020B0604020202020204" pitchFamily="34" charset="0"/>
              </a:rPr>
              <a:t>цвет рамки таблицы.</a:t>
            </a:r>
          </a:p>
          <a:p>
            <a:pPr lvl="2" algn="just"/>
            <a:r>
              <a:rPr lang="en-US" sz="1600" b="1" dirty="0" err="1">
                <a:latin typeface="Arial" panose="020B0604020202020204" pitchFamily="34" charset="0"/>
                <a:ea typeface="Times New Roman" panose="02020603050405020304" pitchFamily="18" charset="0"/>
                <a:cs typeface="Arial" panose="020B0604020202020204" pitchFamily="34" charset="0"/>
              </a:rPr>
              <a:t>Cellspacing</a:t>
            </a:r>
            <a:r>
              <a:rPr lang="ru-RU" sz="1600" b="1" dirty="0">
                <a:latin typeface="Arial" panose="020B0604020202020204" pitchFamily="34" charset="0"/>
                <a:ea typeface="Times New Roman" panose="02020603050405020304" pitchFamily="18" charset="0"/>
                <a:cs typeface="Arial" panose="020B0604020202020204" pitchFamily="34" charset="0"/>
              </a:rPr>
              <a:t> –</a:t>
            </a:r>
            <a:r>
              <a:rPr lang="ru-RU" sz="1600" dirty="0">
                <a:latin typeface="Arial" panose="020B0604020202020204" pitchFamily="34" charset="0"/>
                <a:ea typeface="Times New Roman" panose="02020603050405020304" pitchFamily="18" charset="0"/>
                <a:cs typeface="Arial" panose="020B0604020202020204" pitchFamily="34" charset="0"/>
              </a:rPr>
              <a:t> устанавливает расстояние между рамками ячеек таблицы в пикселях (умолчание 2).</a:t>
            </a:r>
          </a:p>
          <a:p>
            <a:pPr lvl="2" algn="just"/>
            <a:r>
              <a:rPr lang="en-US" sz="1600" b="1" dirty="0">
                <a:latin typeface="Arial" panose="020B0604020202020204" pitchFamily="34" charset="0"/>
                <a:ea typeface="Times New Roman" panose="02020603050405020304" pitchFamily="18" charset="0"/>
                <a:cs typeface="Arial" panose="020B0604020202020204" pitchFamily="34" charset="0"/>
              </a:rPr>
              <a:t>Cellpadding</a:t>
            </a:r>
            <a:r>
              <a:rPr lang="ru-RU" sz="1600" b="1" dirty="0">
                <a:latin typeface="Arial" panose="020B0604020202020204" pitchFamily="34" charset="0"/>
                <a:ea typeface="Times New Roman" panose="02020603050405020304" pitchFamily="18" charset="0"/>
                <a:cs typeface="Arial" panose="020B0604020202020204" pitchFamily="34" charset="0"/>
              </a:rPr>
              <a:t> –</a:t>
            </a:r>
            <a:r>
              <a:rPr lang="ru-RU" sz="1600" dirty="0">
                <a:latin typeface="Arial" panose="020B0604020202020204" pitchFamily="34" charset="0"/>
                <a:ea typeface="Times New Roman" panose="02020603050405020304" pitchFamily="18" charset="0"/>
                <a:cs typeface="Arial" panose="020B0604020202020204" pitchFamily="34" charset="0"/>
              </a:rPr>
              <a:t> устанавливает расстояние от границы ячейки до информации в ней (умолчание 1).</a:t>
            </a:r>
          </a:p>
          <a:p>
            <a:pPr lvl="2" algn="just"/>
            <a:r>
              <a:rPr lang="en-US" sz="1600" b="1" dirty="0">
                <a:latin typeface="Arial" panose="020B0604020202020204" pitchFamily="34" charset="0"/>
                <a:ea typeface="Times New Roman" panose="02020603050405020304" pitchFamily="18" charset="0"/>
                <a:cs typeface="Arial" panose="020B0604020202020204" pitchFamily="34" charset="0"/>
              </a:rPr>
              <a:t>Background</a:t>
            </a:r>
            <a:r>
              <a:rPr lang="ru-RU" sz="1600" b="1" dirty="0">
                <a:latin typeface="Arial" panose="020B0604020202020204" pitchFamily="34" charset="0"/>
                <a:ea typeface="Times New Roman" panose="02020603050405020304" pitchFamily="18" charset="0"/>
                <a:cs typeface="Arial" panose="020B0604020202020204" pitchFamily="34" charset="0"/>
              </a:rPr>
              <a:t> – </a:t>
            </a:r>
            <a:r>
              <a:rPr lang="ru-RU" sz="1600" dirty="0">
                <a:latin typeface="Arial" panose="020B0604020202020204" pitchFamily="34" charset="0"/>
                <a:ea typeface="Times New Roman" panose="02020603050405020304" pitchFamily="18" charset="0"/>
                <a:cs typeface="Arial" panose="020B0604020202020204" pitchFamily="34" charset="0"/>
              </a:rPr>
              <a:t>фоном всей таблицы будет картинка.</a:t>
            </a:r>
          </a:p>
          <a:p>
            <a:pPr algn="just"/>
            <a:r>
              <a:rPr lang="en-US" sz="1600" b="1" dirty="0" err="1">
                <a:solidFill>
                  <a:srgbClr val="FF0000"/>
                </a:solidFill>
                <a:latin typeface="Arial" panose="020B0604020202020204" pitchFamily="34" charset="0"/>
                <a:ea typeface="Times New Roman" panose="02020603050405020304" pitchFamily="18" charset="0"/>
                <a:cs typeface="Arial" panose="020B0604020202020204" pitchFamily="34" charset="0"/>
              </a:rPr>
              <a:t>BgColor</a:t>
            </a:r>
            <a:r>
              <a:rPr lang="ru-RU" sz="1600" dirty="0">
                <a:latin typeface="Arial" panose="020B0604020202020204" pitchFamily="34" charset="0"/>
                <a:ea typeface="Times New Roman" panose="02020603050405020304" pitchFamily="18" charset="0"/>
                <a:cs typeface="Arial" panose="020B0604020202020204" pitchFamily="34" charset="0"/>
              </a:rPr>
              <a:t> - цвет фона таблицы.</a:t>
            </a:r>
          </a:p>
          <a:p>
            <a:pPr algn="just">
              <a:spcAft>
                <a:spcPts val="0"/>
              </a:spcAft>
            </a:pPr>
            <a:r>
              <a:rPr lang="en-US" sz="1600" b="1" dirty="0">
                <a:solidFill>
                  <a:srgbClr val="FF0000"/>
                </a:solidFill>
                <a:latin typeface="Arial" panose="020B0604020202020204" pitchFamily="34" charset="0"/>
                <a:ea typeface="Times New Roman" panose="02020603050405020304" pitchFamily="18" charset="0"/>
                <a:cs typeface="Arial" panose="020B0604020202020204" pitchFamily="34" charset="0"/>
              </a:rPr>
              <a:t>Frame</a:t>
            </a:r>
            <a:r>
              <a:rPr lang="en-US" sz="1600" b="1" dirty="0">
                <a:latin typeface="Arial" panose="020B0604020202020204" pitchFamily="34" charset="0"/>
                <a:ea typeface="Times New Roman" panose="02020603050405020304" pitchFamily="18" charset="0"/>
                <a:cs typeface="Arial" panose="020B0604020202020204" pitchFamily="34" charset="0"/>
              </a:rPr>
              <a:t> </a:t>
            </a:r>
            <a:r>
              <a:rPr lang="ru-RU" sz="1600" dirty="0">
                <a:latin typeface="Arial" panose="020B0604020202020204" pitchFamily="34" charset="0"/>
                <a:ea typeface="Times New Roman" panose="02020603050405020304" pitchFamily="18" charset="0"/>
                <a:cs typeface="Arial" panose="020B0604020202020204" pitchFamily="34" charset="0"/>
              </a:rPr>
              <a:t>– указывает какие внешние стороны таблицы должны отображаться с рамкой. Атрибут может принимать следующие значения:</a:t>
            </a:r>
          </a:p>
          <a:p>
            <a:pPr algn="just">
              <a:spcAft>
                <a:spcPts val="0"/>
              </a:spcAft>
            </a:pPr>
            <a:r>
              <a:rPr lang="ru-RU" sz="1600" dirty="0">
                <a:latin typeface="Arial" panose="020B0604020202020204" pitchFamily="34" charset="0"/>
                <a:ea typeface="Times New Roman" panose="02020603050405020304" pitchFamily="18" charset="0"/>
                <a:cs typeface="Arial" panose="020B0604020202020204" pitchFamily="34" charset="0"/>
              </a:rPr>
              <a:t>	</a:t>
            </a:r>
            <a:r>
              <a:rPr lang="en-US" sz="1600" b="1" dirty="0">
                <a:latin typeface="Arial" panose="020B0604020202020204" pitchFamily="34" charset="0"/>
                <a:ea typeface="Times New Roman" panose="02020603050405020304" pitchFamily="18" charset="0"/>
                <a:cs typeface="Arial" panose="020B0604020202020204" pitchFamily="34" charset="0"/>
              </a:rPr>
              <a:t>Above</a:t>
            </a:r>
            <a:r>
              <a:rPr lang="ru-RU" sz="1600" b="1" dirty="0">
                <a:latin typeface="Arial" panose="020B0604020202020204" pitchFamily="34" charset="0"/>
                <a:ea typeface="Times New Roman" panose="02020603050405020304" pitchFamily="18" charset="0"/>
                <a:cs typeface="Arial" panose="020B0604020202020204" pitchFamily="34" charset="0"/>
              </a:rPr>
              <a:t> – </a:t>
            </a:r>
            <a:r>
              <a:rPr lang="ru-RU" sz="1600" dirty="0">
                <a:latin typeface="Arial" panose="020B0604020202020204" pitchFamily="34" charset="0"/>
                <a:ea typeface="Times New Roman" panose="02020603050405020304" pitchFamily="18" charset="0"/>
                <a:cs typeface="Arial" panose="020B0604020202020204" pitchFamily="34" charset="0"/>
              </a:rPr>
              <a:t>только верхний край таблицы;          	</a:t>
            </a:r>
            <a:r>
              <a:rPr lang="en-US" sz="1600" b="1" dirty="0">
                <a:latin typeface="Arial" panose="020B0604020202020204" pitchFamily="34" charset="0"/>
                <a:ea typeface="Times New Roman" panose="02020603050405020304" pitchFamily="18" charset="0"/>
                <a:cs typeface="Arial" panose="020B0604020202020204" pitchFamily="34" charset="0"/>
              </a:rPr>
              <a:t>Below</a:t>
            </a:r>
            <a:r>
              <a:rPr lang="ru-RU" sz="1600" dirty="0">
                <a:latin typeface="Arial" panose="020B0604020202020204" pitchFamily="34" charset="0"/>
                <a:ea typeface="Times New Roman" panose="02020603050405020304" pitchFamily="18" charset="0"/>
                <a:cs typeface="Arial" panose="020B0604020202020204" pitchFamily="34" charset="0"/>
              </a:rPr>
              <a:t> – только нижний край таблицы;</a:t>
            </a:r>
          </a:p>
          <a:p>
            <a:pPr algn="just">
              <a:spcAft>
                <a:spcPts val="0"/>
              </a:spcAft>
            </a:pPr>
            <a:r>
              <a:rPr lang="ru-RU" sz="1600" dirty="0">
                <a:latin typeface="Arial" panose="020B0604020202020204" pitchFamily="34" charset="0"/>
                <a:ea typeface="Times New Roman" panose="02020603050405020304" pitchFamily="18" charset="0"/>
                <a:cs typeface="Arial" panose="020B0604020202020204" pitchFamily="34" charset="0"/>
              </a:rPr>
              <a:t>	</a:t>
            </a:r>
            <a:r>
              <a:rPr lang="en-US" sz="1600" b="1" dirty="0">
                <a:latin typeface="Arial" panose="020B0604020202020204" pitchFamily="34" charset="0"/>
                <a:ea typeface="Times New Roman" panose="02020603050405020304" pitchFamily="18" charset="0"/>
                <a:cs typeface="Arial" panose="020B0604020202020204" pitchFamily="34" charset="0"/>
              </a:rPr>
              <a:t>LHS</a:t>
            </a:r>
            <a:r>
              <a:rPr lang="ru-RU" sz="1600" dirty="0">
                <a:latin typeface="Arial" panose="020B0604020202020204" pitchFamily="34" charset="0"/>
                <a:ea typeface="Times New Roman" panose="02020603050405020304" pitchFamily="18" charset="0"/>
                <a:cs typeface="Arial" panose="020B0604020202020204" pitchFamily="34" charset="0"/>
              </a:rPr>
              <a:t> – только левый край таблицы;                             	</a:t>
            </a:r>
            <a:r>
              <a:rPr lang="en-US" sz="1600" b="1" dirty="0">
                <a:latin typeface="Arial" panose="020B0604020202020204" pitchFamily="34" charset="0"/>
                <a:ea typeface="Times New Roman" panose="02020603050405020304" pitchFamily="18" charset="0"/>
                <a:cs typeface="Arial" panose="020B0604020202020204" pitchFamily="34" charset="0"/>
              </a:rPr>
              <a:t>RHS</a:t>
            </a:r>
            <a:r>
              <a:rPr lang="ru-RU" sz="1600" dirty="0">
                <a:latin typeface="Arial" panose="020B0604020202020204" pitchFamily="34" charset="0"/>
                <a:ea typeface="Times New Roman" panose="02020603050405020304" pitchFamily="18" charset="0"/>
                <a:cs typeface="Arial" panose="020B0604020202020204" pitchFamily="34" charset="0"/>
              </a:rPr>
              <a:t> – только правый край таблицы;</a:t>
            </a:r>
          </a:p>
          <a:p>
            <a:pPr algn="just">
              <a:spcAft>
                <a:spcPts val="0"/>
              </a:spcAft>
            </a:pPr>
            <a:r>
              <a:rPr lang="ru-RU" sz="1600" dirty="0">
                <a:latin typeface="Arial" panose="020B0604020202020204" pitchFamily="34" charset="0"/>
                <a:ea typeface="Times New Roman" panose="02020603050405020304" pitchFamily="18" charset="0"/>
                <a:cs typeface="Arial" panose="020B0604020202020204" pitchFamily="34" charset="0"/>
              </a:rPr>
              <a:t>	</a:t>
            </a:r>
            <a:r>
              <a:rPr lang="en-US" sz="1600" b="1" dirty="0" err="1">
                <a:latin typeface="Arial" panose="020B0604020202020204" pitchFamily="34" charset="0"/>
                <a:ea typeface="Times New Roman" panose="02020603050405020304" pitchFamily="18" charset="0"/>
                <a:cs typeface="Arial" panose="020B0604020202020204" pitchFamily="34" charset="0"/>
              </a:rPr>
              <a:t>HSides</a:t>
            </a:r>
            <a:r>
              <a:rPr lang="ru-RU" sz="1600" dirty="0">
                <a:latin typeface="Arial" panose="020B0604020202020204" pitchFamily="34" charset="0"/>
                <a:ea typeface="Times New Roman" panose="02020603050405020304" pitchFamily="18" charset="0"/>
                <a:cs typeface="Arial" panose="020B0604020202020204" pitchFamily="34" charset="0"/>
              </a:rPr>
              <a:t> – верхний и нижний края таблицы;                	</a:t>
            </a:r>
            <a:r>
              <a:rPr lang="en-US" sz="1600" b="1" dirty="0" err="1">
                <a:latin typeface="Arial" panose="020B0604020202020204" pitchFamily="34" charset="0"/>
                <a:ea typeface="Times New Roman" panose="02020603050405020304" pitchFamily="18" charset="0"/>
                <a:cs typeface="Arial" panose="020B0604020202020204" pitchFamily="34" charset="0"/>
              </a:rPr>
              <a:t>VSides</a:t>
            </a:r>
            <a:r>
              <a:rPr lang="ru-RU" sz="1600" dirty="0">
                <a:latin typeface="Arial" panose="020B0604020202020204" pitchFamily="34" charset="0"/>
                <a:ea typeface="Times New Roman" panose="02020603050405020304" pitchFamily="18" charset="0"/>
                <a:cs typeface="Arial" panose="020B0604020202020204" pitchFamily="34" charset="0"/>
              </a:rPr>
              <a:t> – левый и правый края таблицы;</a:t>
            </a:r>
          </a:p>
          <a:p>
            <a:pPr algn="just">
              <a:spcAft>
                <a:spcPts val="0"/>
              </a:spcAft>
            </a:pPr>
            <a:r>
              <a:rPr lang="ru-RU" sz="1600" dirty="0">
                <a:latin typeface="Arial" panose="020B0604020202020204" pitchFamily="34" charset="0"/>
                <a:ea typeface="Times New Roman" panose="02020603050405020304" pitchFamily="18" charset="0"/>
                <a:cs typeface="Arial" panose="020B0604020202020204" pitchFamily="34" charset="0"/>
              </a:rPr>
              <a:t>	</a:t>
            </a:r>
            <a:r>
              <a:rPr lang="en-US" sz="1600" b="1" dirty="0">
                <a:latin typeface="Arial" panose="020B0604020202020204" pitchFamily="34" charset="0"/>
                <a:ea typeface="Times New Roman" panose="02020603050405020304" pitchFamily="18" charset="0"/>
                <a:cs typeface="Arial" panose="020B0604020202020204" pitchFamily="34" charset="0"/>
              </a:rPr>
              <a:t>Box</a:t>
            </a:r>
            <a:r>
              <a:rPr lang="ru-RU" sz="1600" dirty="0">
                <a:latin typeface="Arial" panose="020B0604020202020204" pitchFamily="34" charset="0"/>
                <a:ea typeface="Times New Roman" panose="02020603050405020304" pitchFamily="18" charset="0"/>
                <a:cs typeface="Arial" panose="020B0604020202020204" pitchFamily="34" charset="0"/>
              </a:rPr>
              <a:t> – все рамки таблицы; присваивается по умолчанию, если значение атрибута </a:t>
            </a:r>
            <a:r>
              <a:rPr lang="en-US" sz="1600" b="1" dirty="0">
                <a:latin typeface="Arial" panose="020B0604020202020204" pitchFamily="34" charset="0"/>
                <a:ea typeface="Times New Roman" panose="02020603050405020304" pitchFamily="18" charset="0"/>
                <a:cs typeface="Arial" panose="020B0604020202020204" pitchFamily="34" charset="0"/>
              </a:rPr>
              <a:t>Border </a:t>
            </a:r>
            <a:r>
              <a:rPr lang="ru-RU" sz="1600" dirty="0">
                <a:latin typeface="Arial" panose="020B0604020202020204" pitchFamily="34" charset="0"/>
                <a:ea typeface="Times New Roman" panose="02020603050405020304" pitchFamily="18" charset="0"/>
                <a:cs typeface="Arial" panose="020B0604020202020204" pitchFamily="34" charset="0"/>
              </a:rPr>
              <a:t>больше нуля;</a:t>
            </a:r>
          </a:p>
          <a:p>
            <a:pPr algn="just">
              <a:spcAft>
                <a:spcPts val="0"/>
              </a:spcAft>
            </a:pPr>
            <a:r>
              <a:rPr lang="ru-RU" sz="1600" dirty="0">
                <a:latin typeface="Arial" panose="020B0604020202020204" pitchFamily="34" charset="0"/>
                <a:ea typeface="Times New Roman" panose="02020603050405020304" pitchFamily="18" charset="0"/>
                <a:cs typeface="Arial" panose="020B0604020202020204" pitchFamily="34" charset="0"/>
              </a:rPr>
              <a:t>	</a:t>
            </a:r>
            <a:r>
              <a:rPr lang="en-US" sz="1600" b="1" dirty="0">
                <a:latin typeface="Arial" panose="020B0604020202020204" pitchFamily="34" charset="0"/>
                <a:ea typeface="Times New Roman" panose="02020603050405020304" pitchFamily="18" charset="0"/>
                <a:cs typeface="Arial" panose="020B0604020202020204" pitchFamily="34" charset="0"/>
              </a:rPr>
              <a:t>Void</a:t>
            </a:r>
            <a:r>
              <a:rPr lang="ru-RU" sz="1600" dirty="0">
                <a:latin typeface="Arial" panose="020B0604020202020204" pitchFamily="34" charset="0"/>
                <a:ea typeface="Times New Roman" panose="02020603050405020304" pitchFamily="18" charset="0"/>
                <a:cs typeface="Arial" panose="020B0604020202020204" pitchFamily="34" charset="0"/>
              </a:rPr>
              <a:t> – отключает вывод всех внешних рамок.</a:t>
            </a:r>
          </a:p>
          <a:p>
            <a:pPr algn="just">
              <a:spcAft>
                <a:spcPts val="0"/>
              </a:spcAft>
            </a:pPr>
            <a:endParaRPr lang="ru-RU" sz="1600" dirty="0">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r>
              <a:rPr lang="en-US" sz="1600" b="1" dirty="0">
                <a:solidFill>
                  <a:srgbClr val="FF0000"/>
                </a:solidFill>
                <a:latin typeface="Arial" panose="020B0604020202020204" pitchFamily="34" charset="0"/>
                <a:ea typeface="Times New Roman" panose="02020603050405020304" pitchFamily="18" charset="0"/>
                <a:cs typeface="Arial" panose="020B0604020202020204" pitchFamily="34" charset="0"/>
              </a:rPr>
              <a:t>Rules</a:t>
            </a:r>
            <a:r>
              <a:rPr lang="ru-RU" sz="1600" dirty="0">
                <a:latin typeface="Arial" panose="020B0604020202020204" pitchFamily="34" charset="0"/>
                <a:ea typeface="Times New Roman" panose="02020603050405020304" pitchFamily="18" charset="0"/>
                <a:cs typeface="Arial" panose="020B0604020202020204" pitchFamily="34" charset="0"/>
              </a:rPr>
              <a:t> -  управляет выводом внутренних рамок таблицы. Атрибут может принимать следующие значения:</a:t>
            </a:r>
          </a:p>
          <a:p>
            <a:pPr algn="just">
              <a:spcAft>
                <a:spcPts val="0"/>
              </a:spcAft>
            </a:pPr>
            <a:r>
              <a:rPr lang="ru-RU" sz="1600" dirty="0">
                <a:latin typeface="Arial" panose="020B0604020202020204" pitchFamily="34" charset="0"/>
                <a:ea typeface="Times New Roman" panose="02020603050405020304" pitchFamily="18" charset="0"/>
                <a:cs typeface="Arial" panose="020B0604020202020204" pitchFamily="34" charset="0"/>
              </a:rPr>
              <a:t>	</a:t>
            </a:r>
            <a:r>
              <a:rPr lang="en-US" sz="1600" b="1" dirty="0">
                <a:latin typeface="Arial" panose="020B0604020202020204" pitchFamily="34" charset="0"/>
                <a:ea typeface="Times New Roman" panose="02020603050405020304" pitchFamily="18" charset="0"/>
                <a:cs typeface="Arial" panose="020B0604020202020204" pitchFamily="34" charset="0"/>
              </a:rPr>
              <a:t>All</a:t>
            </a:r>
            <a:r>
              <a:rPr lang="ru-RU" sz="1600" b="1" dirty="0">
                <a:latin typeface="Arial" panose="020B0604020202020204" pitchFamily="34" charset="0"/>
                <a:ea typeface="Times New Roman" panose="02020603050405020304" pitchFamily="18" charset="0"/>
                <a:cs typeface="Arial" panose="020B0604020202020204" pitchFamily="34" charset="0"/>
              </a:rPr>
              <a:t> – </a:t>
            </a:r>
            <a:r>
              <a:rPr lang="ru-RU" sz="1600" dirty="0">
                <a:latin typeface="Arial" panose="020B0604020202020204" pitchFamily="34" charset="0"/>
                <a:ea typeface="Times New Roman" panose="02020603050405020304" pitchFamily="18" charset="0"/>
                <a:cs typeface="Arial" panose="020B0604020202020204" pitchFamily="34" charset="0"/>
              </a:rPr>
              <a:t>выводятся все рамки ячеек;                    	</a:t>
            </a:r>
            <a:r>
              <a:rPr lang="en-US" sz="1600" b="1" dirty="0">
                <a:latin typeface="Arial" panose="020B0604020202020204" pitchFamily="34" charset="0"/>
                <a:ea typeface="Times New Roman" panose="02020603050405020304" pitchFamily="18" charset="0"/>
                <a:cs typeface="Arial" panose="020B0604020202020204" pitchFamily="34" charset="0"/>
              </a:rPr>
              <a:t>Cols</a:t>
            </a:r>
            <a:r>
              <a:rPr lang="ru-RU" sz="1600" dirty="0">
                <a:latin typeface="Arial" panose="020B0604020202020204" pitchFamily="34" charset="0"/>
                <a:ea typeface="Times New Roman" panose="02020603050405020304" pitchFamily="18" charset="0"/>
                <a:cs typeface="Arial" panose="020B0604020202020204" pitchFamily="34" charset="0"/>
              </a:rPr>
              <a:t> – выводятся только разделительные линии столбцов;</a:t>
            </a:r>
          </a:p>
          <a:p>
            <a:pPr algn="just">
              <a:spcAft>
                <a:spcPts val="0"/>
              </a:spcAft>
            </a:pPr>
            <a:r>
              <a:rPr lang="ru-RU" sz="1600" dirty="0">
                <a:latin typeface="Arial" panose="020B0604020202020204" pitchFamily="34" charset="0"/>
                <a:ea typeface="Times New Roman" panose="02020603050405020304" pitchFamily="18" charset="0"/>
                <a:cs typeface="Arial" panose="020B0604020202020204" pitchFamily="34" charset="0"/>
              </a:rPr>
              <a:t>	</a:t>
            </a:r>
            <a:r>
              <a:rPr lang="en-US" sz="1600" b="1" dirty="0">
                <a:latin typeface="Arial" panose="020B0604020202020204" pitchFamily="34" charset="0"/>
                <a:ea typeface="Times New Roman" panose="02020603050405020304" pitchFamily="18" charset="0"/>
                <a:cs typeface="Arial" panose="020B0604020202020204" pitchFamily="34" charset="0"/>
              </a:rPr>
              <a:t>Groups</a:t>
            </a:r>
            <a:r>
              <a:rPr lang="ru-RU" sz="1600" dirty="0">
                <a:latin typeface="Arial" panose="020B0604020202020204" pitchFamily="34" charset="0"/>
                <a:ea typeface="Times New Roman" panose="02020603050405020304" pitchFamily="18" charset="0"/>
                <a:cs typeface="Arial" panose="020B0604020202020204" pitchFamily="34" charset="0"/>
              </a:rPr>
              <a:t> – выводятся только разделительные линии между группами ячеек, заданных с помощью элементов &lt;</a:t>
            </a:r>
            <a:r>
              <a:rPr lang="en-US" sz="1600" dirty="0" err="1">
                <a:latin typeface="Arial" panose="020B0604020202020204" pitchFamily="34" charset="0"/>
                <a:ea typeface="Times New Roman" panose="02020603050405020304" pitchFamily="18" charset="0"/>
                <a:cs typeface="Arial" panose="020B0604020202020204" pitchFamily="34" charset="0"/>
              </a:rPr>
              <a:t>THead</a:t>
            </a:r>
            <a:r>
              <a:rPr lang="ru-RU" sz="1600" dirty="0">
                <a:latin typeface="Arial" panose="020B0604020202020204" pitchFamily="34" charset="0"/>
                <a:ea typeface="Times New Roman" panose="02020603050405020304" pitchFamily="18" charset="0"/>
                <a:cs typeface="Arial" panose="020B0604020202020204" pitchFamily="34" charset="0"/>
              </a:rPr>
              <a:t>&gt;, &lt;</a:t>
            </a:r>
            <a:r>
              <a:rPr lang="en-US" sz="1600" dirty="0" err="1">
                <a:latin typeface="Arial" panose="020B0604020202020204" pitchFamily="34" charset="0"/>
                <a:ea typeface="Times New Roman" panose="02020603050405020304" pitchFamily="18" charset="0"/>
                <a:cs typeface="Arial" panose="020B0604020202020204" pitchFamily="34" charset="0"/>
              </a:rPr>
              <a:t>TBody</a:t>
            </a:r>
            <a:r>
              <a:rPr lang="ru-RU" sz="1600" dirty="0">
                <a:latin typeface="Arial" panose="020B0604020202020204" pitchFamily="34" charset="0"/>
                <a:ea typeface="Times New Roman" panose="02020603050405020304" pitchFamily="18" charset="0"/>
                <a:cs typeface="Arial" panose="020B0604020202020204" pitchFamily="34" charset="0"/>
              </a:rPr>
              <a:t>&gt;, &lt;</a:t>
            </a:r>
            <a:r>
              <a:rPr lang="en-US" sz="1600" dirty="0" err="1">
                <a:latin typeface="Arial" panose="020B0604020202020204" pitchFamily="34" charset="0"/>
                <a:ea typeface="Times New Roman" panose="02020603050405020304" pitchFamily="18" charset="0"/>
                <a:cs typeface="Arial" panose="020B0604020202020204" pitchFamily="34" charset="0"/>
              </a:rPr>
              <a:t>TFoot</a:t>
            </a:r>
            <a:r>
              <a:rPr lang="ru-RU" sz="1600" dirty="0">
                <a:latin typeface="Arial" panose="020B0604020202020204" pitchFamily="34" charset="0"/>
                <a:ea typeface="Times New Roman" panose="02020603050405020304" pitchFamily="18" charset="0"/>
                <a:cs typeface="Arial" panose="020B0604020202020204" pitchFamily="34" charset="0"/>
              </a:rPr>
              <a:t>&gt; и &lt;</a:t>
            </a:r>
            <a:r>
              <a:rPr lang="en-US" sz="1600" dirty="0" err="1">
                <a:latin typeface="Arial" panose="020B0604020202020204" pitchFamily="34" charset="0"/>
                <a:ea typeface="Times New Roman" panose="02020603050405020304" pitchFamily="18" charset="0"/>
                <a:cs typeface="Arial" panose="020B0604020202020204" pitchFamily="34" charset="0"/>
              </a:rPr>
              <a:t>ColGroup</a:t>
            </a:r>
            <a:r>
              <a:rPr lang="ru-RU" sz="1600" dirty="0">
                <a:latin typeface="Arial" panose="020B0604020202020204" pitchFamily="34" charset="0"/>
                <a:ea typeface="Times New Roman" panose="02020603050405020304" pitchFamily="18" charset="0"/>
                <a:cs typeface="Arial" panose="020B0604020202020204" pitchFamily="34" charset="0"/>
              </a:rPr>
              <a:t>&gt;;</a:t>
            </a:r>
          </a:p>
          <a:p>
            <a:pPr algn="just">
              <a:spcAft>
                <a:spcPts val="0"/>
              </a:spcAft>
            </a:pPr>
            <a:r>
              <a:rPr lang="ru-RU" sz="1600" dirty="0">
                <a:latin typeface="Arial" panose="020B0604020202020204" pitchFamily="34" charset="0"/>
                <a:ea typeface="Times New Roman" panose="02020603050405020304" pitchFamily="18" charset="0"/>
                <a:cs typeface="Arial" panose="020B0604020202020204" pitchFamily="34" charset="0"/>
              </a:rPr>
              <a:t>	</a:t>
            </a:r>
            <a:r>
              <a:rPr lang="en-US" sz="1600" b="1" dirty="0">
                <a:latin typeface="Arial" panose="020B0604020202020204" pitchFamily="34" charset="0"/>
                <a:ea typeface="Times New Roman" panose="02020603050405020304" pitchFamily="18" charset="0"/>
                <a:cs typeface="Arial" panose="020B0604020202020204" pitchFamily="34" charset="0"/>
              </a:rPr>
              <a:t>Rows</a:t>
            </a:r>
            <a:r>
              <a:rPr lang="ru-RU" sz="1600" dirty="0">
                <a:latin typeface="Arial" panose="020B0604020202020204" pitchFamily="34" charset="0"/>
                <a:ea typeface="Times New Roman" panose="02020603050405020304" pitchFamily="18" charset="0"/>
                <a:cs typeface="Arial" panose="020B0604020202020204" pitchFamily="34" charset="0"/>
              </a:rPr>
              <a:t> – отображаются линии только для строк;  </a:t>
            </a:r>
            <a:r>
              <a:rPr lang="en-US" sz="1600" b="1" dirty="0">
                <a:latin typeface="Arial" panose="020B0604020202020204" pitchFamily="34" charset="0"/>
                <a:ea typeface="Times New Roman" panose="02020603050405020304" pitchFamily="18" charset="0"/>
                <a:cs typeface="Arial" panose="020B0604020202020204" pitchFamily="34" charset="0"/>
              </a:rPr>
              <a:t>None</a:t>
            </a:r>
            <a:r>
              <a:rPr lang="ru-RU" sz="1600" dirty="0">
                <a:latin typeface="Arial" panose="020B0604020202020204" pitchFamily="34" charset="0"/>
                <a:ea typeface="Times New Roman" panose="02020603050405020304" pitchFamily="18" charset="0"/>
                <a:cs typeface="Arial" panose="020B0604020202020204" pitchFamily="34" charset="0"/>
              </a:rPr>
              <a:t> – отключает вывод всех внутренних линий.</a:t>
            </a:r>
          </a:p>
        </p:txBody>
      </p:sp>
    </p:spTree>
    <p:extLst>
      <p:ext uri="{BB962C8B-B14F-4D97-AF65-F5344CB8AC3E}">
        <p14:creationId xmlns:p14="http://schemas.microsoft.com/office/powerpoint/2010/main" val="3380674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2B7035D-65E2-4E98-A3D9-AA8908E716B8}"/>
              </a:ext>
            </a:extLst>
          </p:cNvPr>
          <p:cNvSpPr/>
          <p:nvPr/>
        </p:nvSpPr>
        <p:spPr>
          <a:xfrm>
            <a:off x="313037" y="270870"/>
            <a:ext cx="11327027" cy="2062103"/>
          </a:xfrm>
          <a:prstGeom prst="rect">
            <a:avLst/>
          </a:prstGeom>
        </p:spPr>
        <p:txBody>
          <a:bodyPr wrap="square">
            <a:spAutoFit/>
          </a:bodyPr>
          <a:lstStyle/>
          <a:p>
            <a:pPr algn="just">
              <a:spcAft>
                <a:spcPts val="0"/>
              </a:spcAft>
            </a:pPr>
            <a:r>
              <a:rPr lang="ru-RU" sz="1600" dirty="0">
                <a:latin typeface="Arial" panose="020B0604020202020204" pitchFamily="34" charset="0"/>
                <a:ea typeface="Times New Roman" panose="02020603050405020304" pitchFamily="18" charset="0"/>
                <a:cs typeface="Arial" panose="020B0604020202020204" pitchFamily="34" charset="0"/>
              </a:rPr>
              <a:t>Элемент &lt;</a:t>
            </a:r>
            <a:r>
              <a:rPr lang="en-US" sz="1600" dirty="0">
                <a:latin typeface="Arial" panose="020B0604020202020204" pitchFamily="34" charset="0"/>
                <a:ea typeface="Times New Roman" panose="02020603050405020304" pitchFamily="18" charset="0"/>
                <a:cs typeface="Arial" panose="020B0604020202020204" pitchFamily="34" charset="0"/>
              </a:rPr>
              <a:t>TR</a:t>
            </a:r>
            <a:r>
              <a:rPr lang="ru-RU" sz="1600" dirty="0">
                <a:latin typeface="Arial" panose="020B0604020202020204" pitchFamily="34" charset="0"/>
                <a:ea typeface="Times New Roman" panose="02020603050405020304" pitchFamily="18" charset="0"/>
                <a:cs typeface="Arial" panose="020B0604020202020204" pitchFamily="34" charset="0"/>
              </a:rPr>
              <a:t>&gt; может содержать следующие атрибуты:</a:t>
            </a:r>
          </a:p>
          <a:p>
            <a:pPr algn="just">
              <a:spcAft>
                <a:spcPts val="0"/>
              </a:spcAft>
            </a:pPr>
            <a:r>
              <a:rPr lang="en-US" sz="1600" b="1" dirty="0">
                <a:solidFill>
                  <a:srgbClr val="FF0000"/>
                </a:solidFill>
                <a:latin typeface="Arial" panose="020B0604020202020204" pitchFamily="34" charset="0"/>
                <a:ea typeface="Times New Roman" panose="02020603050405020304" pitchFamily="18" charset="0"/>
                <a:cs typeface="Arial" panose="020B0604020202020204" pitchFamily="34" charset="0"/>
              </a:rPr>
              <a:t>Align</a:t>
            </a:r>
            <a:r>
              <a:rPr lang="ru-RU" sz="1600" b="1" dirty="0">
                <a:latin typeface="Arial" panose="020B0604020202020204" pitchFamily="34" charset="0"/>
                <a:ea typeface="Times New Roman" panose="02020603050405020304" pitchFamily="18" charset="0"/>
                <a:cs typeface="Arial" panose="020B0604020202020204" pitchFamily="34" charset="0"/>
              </a:rPr>
              <a:t> –</a:t>
            </a:r>
            <a:r>
              <a:rPr lang="ru-RU" sz="1600" dirty="0">
                <a:latin typeface="Arial" panose="020B0604020202020204" pitchFamily="34" charset="0"/>
                <a:ea typeface="Times New Roman" panose="02020603050405020304" pitchFamily="18" charset="0"/>
                <a:cs typeface="Arial" panose="020B0604020202020204" pitchFamily="34" charset="0"/>
              </a:rPr>
              <a:t> устанавливает выравнивание текста в ячейках по горизонтали (значения см. выше для </a:t>
            </a:r>
            <a:r>
              <a:rPr lang="en-US" sz="1600" dirty="0">
                <a:latin typeface="Arial" panose="020B0604020202020204" pitchFamily="34" charset="0"/>
                <a:ea typeface="Times New Roman" panose="02020603050405020304" pitchFamily="18" charset="0"/>
                <a:cs typeface="Arial" panose="020B0604020202020204" pitchFamily="34" charset="0"/>
              </a:rPr>
              <a:t>Align</a:t>
            </a:r>
            <a:r>
              <a:rPr lang="ru-RU" sz="1600" dirty="0">
                <a:latin typeface="Arial" panose="020B0604020202020204" pitchFamily="34" charset="0"/>
                <a:ea typeface="Times New Roman" panose="02020603050405020304" pitchFamily="18" charset="0"/>
                <a:cs typeface="Arial" panose="020B0604020202020204" pitchFamily="34" charset="0"/>
              </a:rPr>
              <a:t> таблицы).</a:t>
            </a:r>
          </a:p>
          <a:p>
            <a:pPr algn="just">
              <a:spcAft>
                <a:spcPts val="0"/>
              </a:spcAft>
            </a:pPr>
            <a:r>
              <a:rPr lang="en-US" sz="1600" b="1" dirty="0" err="1">
                <a:solidFill>
                  <a:srgbClr val="FF0000"/>
                </a:solidFill>
                <a:latin typeface="Arial" panose="020B0604020202020204" pitchFamily="34" charset="0"/>
                <a:ea typeface="Times New Roman" panose="02020603050405020304" pitchFamily="18" charset="0"/>
                <a:cs typeface="Arial" panose="020B0604020202020204" pitchFamily="34" charset="0"/>
              </a:rPr>
              <a:t>Valign</a:t>
            </a:r>
            <a:r>
              <a:rPr lang="ru-RU" sz="1600" b="1"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ru-RU" sz="1600" b="1" dirty="0">
                <a:latin typeface="Arial" panose="020B0604020202020204" pitchFamily="34" charset="0"/>
                <a:ea typeface="Times New Roman" panose="02020603050405020304" pitchFamily="18" charset="0"/>
                <a:cs typeface="Arial" panose="020B0604020202020204" pitchFamily="34" charset="0"/>
              </a:rPr>
              <a:t>– </a:t>
            </a:r>
            <a:r>
              <a:rPr lang="ru-RU" sz="1600" dirty="0">
                <a:latin typeface="Arial" panose="020B0604020202020204" pitchFamily="34" charset="0"/>
                <a:ea typeface="Times New Roman" panose="02020603050405020304" pitchFamily="18" charset="0"/>
                <a:cs typeface="Arial" panose="020B0604020202020204" pitchFamily="34" charset="0"/>
              </a:rPr>
              <a:t>устанавливает выравнивание текста в ячейках по вертикали. Может принимать следующие значения:</a:t>
            </a:r>
          </a:p>
          <a:p>
            <a:pPr algn="just">
              <a:spcAft>
                <a:spcPts val="0"/>
              </a:spcAft>
            </a:pPr>
            <a:r>
              <a:rPr lang="en-US" sz="1600" b="1" dirty="0">
                <a:solidFill>
                  <a:srgbClr val="FF0000"/>
                </a:solidFill>
                <a:latin typeface="Arial" panose="020B0604020202020204" pitchFamily="34" charset="0"/>
                <a:ea typeface="Times New Roman" panose="02020603050405020304" pitchFamily="18" charset="0"/>
                <a:cs typeface="Arial" panose="020B0604020202020204" pitchFamily="34" charset="0"/>
              </a:rPr>
              <a:t>Top</a:t>
            </a:r>
            <a:r>
              <a:rPr lang="ru-RU" sz="1600"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ru-RU" sz="1600" dirty="0">
                <a:latin typeface="Arial" panose="020B0604020202020204" pitchFamily="34" charset="0"/>
                <a:ea typeface="Times New Roman" panose="02020603050405020304" pitchFamily="18" charset="0"/>
                <a:cs typeface="Arial" panose="020B0604020202020204" pitchFamily="34" charset="0"/>
              </a:rPr>
              <a:t>– выравнивание по верхнему краю;</a:t>
            </a:r>
          </a:p>
          <a:p>
            <a:pPr algn="just">
              <a:spcAft>
                <a:spcPts val="0"/>
              </a:spcAft>
            </a:pPr>
            <a:r>
              <a:rPr lang="en-US" sz="1600" b="1" dirty="0">
                <a:solidFill>
                  <a:srgbClr val="FF0000"/>
                </a:solidFill>
                <a:latin typeface="Arial" panose="020B0604020202020204" pitchFamily="34" charset="0"/>
                <a:ea typeface="Times New Roman" panose="02020603050405020304" pitchFamily="18" charset="0"/>
                <a:cs typeface="Arial" panose="020B0604020202020204" pitchFamily="34" charset="0"/>
              </a:rPr>
              <a:t>Middle</a:t>
            </a:r>
            <a:r>
              <a:rPr lang="ru-RU" sz="1600"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ru-RU" sz="1600" dirty="0">
                <a:latin typeface="Arial" panose="020B0604020202020204" pitchFamily="34" charset="0"/>
                <a:ea typeface="Times New Roman" panose="02020603050405020304" pitchFamily="18" charset="0"/>
                <a:cs typeface="Arial" panose="020B0604020202020204" pitchFamily="34" charset="0"/>
              </a:rPr>
              <a:t>– выравнивание по центру;</a:t>
            </a:r>
          </a:p>
          <a:p>
            <a:pPr algn="just">
              <a:spcAft>
                <a:spcPts val="0"/>
              </a:spcAft>
            </a:pPr>
            <a:r>
              <a:rPr lang="en-US" sz="1600" b="1" dirty="0">
                <a:solidFill>
                  <a:srgbClr val="FF0000"/>
                </a:solidFill>
                <a:latin typeface="Arial" panose="020B0604020202020204" pitchFamily="34" charset="0"/>
                <a:ea typeface="Times New Roman" panose="02020603050405020304" pitchFamily="18" charset="0"/>
                <a:cs typeface="Arial" panose="020B0604020202020204" pitchFamily="34" charset="0"/>
              </a:rPr>
              <a:t>Bottom</a:t>
            </a:r>
            <a:r>
              <a:rPr lang="ru-RU" sz="1600" dirty="0">
                <a:latin typeface="Arial" panose="020B0604020202020204" pitchFamily="34" charset="0"/>
                <a:ea typeface="Times New Roman" panose="02020603050405020304" pitchFamily="18" charset="0"/>
                <a:cs typeface="Arial" panose="020B0604020202020204" pitchFamily="34" charset="0"/>
              </a:rPr>
              <a:t> – выравнивание по нижнему краю.</a:t>
            </a:r>
          </a:p>
          <a:p>
            <a:pPr algn="just">
              <a:spcAft>
                <a:spcPts val="0"/>
              </a:spcAft>
            </a:pPr>
            <a:r>
              <a:rPr lang="en-US" sz="1600" b="1" dirty="0" err="1">
                <a:solidFill>
                  <a:srgbClr val="FF0000"/>
                </a:solidFill>
                <a:latin typeface="Arial" panose="020B0604020202020204" pitchFamily="34" charset="0"/>
                <a:ea typeface="Times New Roman" panose="02020603050405020304" pitchFamily="18" charset="0"/>
                <a:cs typeface="Arial" panose="020B0604020202020204" pitchFamily="34" charset="0"/>
              </a:rPr>
              <a:t>Bgcolor</a:t>
            </a:r>
            <a:r>
              <a:rPr lang="ru-RU" sz="1600" b="1" dirty="0">
                <a:latin typeface="Arial" panose="020B0604020202020204" pitchFamily="34" charset="0"/>
                <a:ea typeface="Times New Roman" panose="02020603050405020304" pitchFamily="18" charset="0"/>
                <a:cs typeface="Arial" panose="020B0604020202020204" pitchFamily="34" charset="0"/>
              </a:rPr>
              <a:t> – </a:t>
            </a:r>
            <a:r>
              <a:rPr lang="ru-RU" sz="1600" dirty="0">
                <a:latin typeface="Arial" panose="020B0604020202020204" pitchFamily="34" charset="0"/>
                <a:ea typeface="Times New Roman" panose="02020603050405020304" pitchFamily="18" charset="0"/>
                <a:cs typeface="Arial" panose="020B0604020202020204" pitchFamily="34" charset="0"/>
              </a:rPr>
              <a:t>цвет фона ячеек строки.</a:t>
            </a:r>
          </a:p>
          <a:p>
            <a:pPr algn="just">
              <a:spcAft>
                <a:spcPts val="0"/>
              </a:spcAft>
            </a:pPr>
            <a:r>
              <a:rPr lang="en-US" sz="1600" b="1" dirty="0" err="1">
                <a:solidFill>
                  <a:srgbClr val="FF0000"/>
                </a:solidFill>
                <a:latin typeface="Arial" panose="020B0604020202020204" pitchFamily="34" charset="0"/>
                <a:ea typeface="Times New Roman" panose="02020603050405020304" pitchFamily="18" charset="0"/>
                <a:cs typeface="Arial" panose="020B0604020202020204" pitchFamily="34" charset="0"/>
              </a:rPr>
              <a:t>BorderColor</a:t>
            </a:r>
            <a:r>
              <a:rPr lang="ru-RU" sz="1600" b="1" dirty="0">
                <a:latin typeface="Arial" panose="020B0604020202020204" pitchFamily="34" charset="0"/>
                <a:ea typeface="Times New Roman" panose="02020603050405020304" pitchFamily="18" charset="0"/>
                <a:cs typeface="Arial" panose="020B0604020202020204" pitchFamily="34" charset="0"/>
              </a:rPr>
              <a:t> – </a:t>
            </a:r>
            <a:r>
              <a:rPr lang="ru-RU" sz="1600" dirty="0">
                <a:latin typeface="Arial" panose="020B0604020202020204" pitchFamily="34" charset="0"/>
                <a:ea typeface="Times New Roman" panose="02020603050405020304" pitchFamily="18" charset="0"/>
                <a:cs typeface="Arial" panose="020B0604020202020204" pitchFamily="34" charset="0"/>
              </a:rPr>
              <a:t>цвет рамок ячеек таблицы.</a:t>
            </a:r>
          </a:p>
        </p:txBody>
      </p:sp>
      <p:sp>
        <p:nvSpPr>
          <p:cNvPr id="3" name="Прямоугольник 2">
            <a:extLst>
              <a:ext uri="{FF2B5EF4-FFF2-40B4-BE49-F238E27FC236}">
                <a16:creationId xmlns:a16="http://schemas.microsoft.com/office/drawing/2014/main" id="{F0573FD5-6A6A-4430-BE0B-F8CF79E55D89}"/>
              </a:ext>
            </a:extLst>
          </p:cNvPr>
          <p:cNvSpPr/>
          <p:nvPr/>
        </p:nvSpPr>
        <p:spPr>
          <a:xfrm>
            <a:off x="230657" y="2385981"/>
            <a:ext cx="11491785" cy="4278094"/>
          </a:xfrm>
          <a:prstGeom prst="rect">
            <a:avLst/>
          </a:prstGeom>
        </p:spPr>
        <p:txBody>
          <a:bodyPr wrap="square">
            <a:spAutoFit/>
          </a:bodyPr>
          <a:lstStyle/>
          <a:p>
            <a:pPr algn="just">
              <a:spcAft>
                <a:spcPts val="0"/>
              </a:spcAft>
            </a:pPr>
            <a:r>
              <a:rPr lang="ru-RU" sz="1600" dirty="0">
                <a:latin typeface="Arial" panose="020B0604020202020204" pitchFamily="34" charset="0"/>
                <a:ea typeface="Times New Roman" panose="02020603050405020304" pitchFamily="18" charset="0"/>
                <a:cs typeface="Arial" panose="020B0604020202020204" pitchFamily="34" charset="0"/>
              </a:rPr>
              <a:t>Элемент &lt;</a:t>
            </a:r>
            <a:r>
              <a:rPr lang="en-US" sz="1600" b="1" dirty="0">
                <a:latin typeface="Arial" panose="020B0604020202020204" pitchFamily="34" charset="0"/>
                <a:ea typeface="Times New Roman" panose="02020603050405020304" pitchFamily="18" charset="0"/>
                <a:cs typeface="Arial" panose="020B0604020202020204" pitchFamily="34" charset="0"/>
              </a:rPr>
              <a:t>TD</a:t>
            </a:r>
            <a:r>
              <a:rPr lang="ru-RU" sz="1600" dirty="0">
                <a:latin typeface="Arial" panose="020B0604020202020204" pitchFamily="34" charset="0"/>
                <a:ea typeface="Times New Roman" panose="02020603050405020304" pitchFamily="18" charset="0"/>
                <a:cs typeface="Arial" panose="020B0604020202020204" pitchFamily="34" charset="0"/>
              </a:rPr>
              <a:t>&gt; может содержать следующие атрибуты:</a:t>
            </a:r>
          </a:p>
          <a:p>
            <a:pPr algn="just">
              <a:spcAft>
                <a:spcPts val="0"/>
              </a:spcAft>
            </a:pPr>
            <a:r>
              <a:rPr lang="en-US" sz="1600" b="1" dirty="0">
                <a:solidFill>
                  <a:srgbClr val="FF0000"/>
                </a:solidFill>
                <a:latin typeface="Arial" panose="020B0604020202020204" pitchFamily="34" charset="0"/>
                <a:ea typeface="Times New Roman" panose="02020603050405020304" pitchFamily="18" charset="0"/>
                <a:cs typeface="Arial" panose="020B0604020202020204" pitchFamily="34" charset="0"/>
              </a:rPr>
              <a:t>Align</a:t>
            </a:r>
            <a:r>
              <a:rPr lang="ru-RU" sz="1600" b="1" dirty="0">
                <a:latin typeface="Arial" panose="020B0604020202020204" pitchFamily="34" charset="0"/>
                <a:ea typeface="Times New Roman" panose="02020603050405020304" pitchFamily="18" charset="0"/>
                <a:cs typeface="Arial" panose="020B0604020202020204" pitchFamily="34" charset="0"/>
              </a:rPr>
              <a:t> –</a:t>
            </a:r>
            <a:r>
              <a:rPr lang="ru-RU" sz="1600" dirty="0">
                <a:latin typeface="Arial" panose="020B0604020202020204" pitchFamily="34" charset="0"/>
                <a:ea typeface="Times New Roman" panose="02020603050405020304" pitchFamily="18" charset="0"/>
                <a:cs typeface="Arial" panose="020B0604020202020204" pitchFamily="34" charset="0"/>
              </a:rPr>
              <a:t> устанавливает выравнивание текста в ячейке по горизонтали. Может принимать значения </a:t>
            </a:r>
            <a:r>
              <a:rPr lang="en-US" sz="1600" i="1" dirty="0">
                <a:latin typeface="Arial" panose="020B0604020202020204" pitchFamily="34" charset="0"/>
                <a:ea typeface="Times New Roman" panose="02020603050405020304" pitchFamily="18" charset="0"/>
                <a:cs typeface="Arial" panose="020B0604020202020204" pitchFamily="34" charset="0"/>
              </a:rPr>
              <a:t>Left</a:t>
            </a:r>
            <a:r>
              <a:rPr lang="ru-RU" sz="1600" dirty="0">
                <a:latin typeface="Arial" panose="020B0604020202020204" pitchFamily="34" charset="0"/>
                <a:ea typeface="Times New Roman" panose="02020603050405020304" pitchFamily="18" charset="0"/>
                <a:cs typeface="Arial" panose="020B0604020202020204" pitchFamily="34" charset="0"/>
              </a:rPr>
              <a:t>,</a:t>
            </a:r>
            <a:r>
              <a:rPr lang="ru-RU" sz="1600" i="1" dirty="0">
                <a:latin typeface="Arial" panose="020B0604020202020204" pitchFamily="34" charset="0"/>
                <a:ea typeface="Times New Roman" panose="02020603050405020304" pitchFamily="18" charset="0"/>
                <a:cs typeface="Arial" panose="020B0604020202020204" pitchFamily="34" charset="0"/>
              </a:rPr>
              <a:t> </a:t>
            </a:r>
            <a:r>
              <a:rPr lang="en-US" sz="1600" i="1" dirty="0">
                <a:latin typeface="Arial" panose="020B0604020202020204" pitchFamily="34" charset="0"/>
                <a:ea typeface="Times New Roman" panose="02020603050405020304" pitchFamily="18" charset="0"/>
                <a:cs typeface="Arial" panose="020B0604020202020204" pitchFamily="34" charset="0"/>
              </a:rPr>
              <a:t>Right</a:t>
            </a:r>
            <a:r>
              <a:rPr lang="ru-RU" sz="1600" dirty="0">
                <a:latin typeface="Arial" panose="020B0604020202020204" pitchFamily="34" charset="0"/>
                <a:ea typeface="Times New Roman" panose="02020603050405020304" pitchFamily="18" charset="0"/>
                <a:cs typeface="Arial" panose="020B0604020202020204" pitchFamily="34" charset="0"/>
              </a:rPr>
              <a:t>,</a:t>
            </a:r>
            <a:r>
              <a:rPr lang="ru-RU" sz="1600" i="1" dirty="0">
                <a:latin typeface="Arial" panose="020B0604020202020204" pitchFamily="34" charset="0"/>
                <a:ea typeface="Times New Roman" panose="02020603050405020304" pitchFamily="18" charset="0"/>
                <a:cs typeface="Arial" panose="020B0604020202020204" pitchFamily="34" charset="0"/>
              </a:rPr>
              <a:t> </a:t>
            </a:r>
            <a:r>
              <a:rPr lang="en-US" sz="1600" i="1" dirty="0">
                <a:latin typeface="Arial" panose="020B0604020202020204" pitchFamily="34" charset="0"/>
                <a:ea typeface="Times New Roman" panose="02020603050405020304" pitchFamily="18" charset="0"/>
                <a:cs typeface="Arial" panose="020B0604020202020204" pitchFamily="34" charset="0"/>
              </a:rPr>
              <a:t>Center</a:t>
            </a:r>
            <a:r>
              <a:rPr lang="ru-RU" sz="1600" dirty="0">
                <a:latin typeface="Arial" panose="020B0604020202020204" pitchFamily="34" charset="0"/>
                <a:ea typeface="Times New Roman" panose="02020603050405020304" pitchFamily="18" charset="0"/>
                <a:cs typeface="Arial" panose="020B0604020202020204" pitchFamily="34" charset="0"/>
              </a:rPr>
              <a:t> (см. выше для </a:t>
            </a:r>
            <a:r>
              <a:rPr lang="en-US" sz="1600" b="1" dirty="0">
                <a:latin typeface="Arial" panose="020B0604020202020204" pitchFamily="34" charset="0"/>
                <a:ea typeface="Times New Roman" panose="02020603050405020304" pitchFamily="18" charset="0"/>
                <a:cs typeface="Arial" panose="020B0604020202020204" pitchFamily="34" charset="0"/>
              </a:rPr>
              <a:t>Align</a:t>
            </a:r>
            <a:r>
              <a:rPr lang="ru-RU" sz="1600" dirty="0">
                <a:latin typeface="Arial" panose="020B0604020202020204" pitchFamily="34" charset="0"/>
                <a:ea typeface="Times New Roman" panose="02020603050405020304" pitchFamily="18" charset="0"/>
                <a:cs typeface="Arial" panose="020B0604020202020204" pitchFamily="34" charset="0"/>
              </a:rPr>
              <a:t> таблицы). Кроме этих значений может быть значение </a:t>
            </a:r>
            <a:r>
              <a:rPr lang="en-US" sz="1600" i="1" dirty="0">
                <a:latin typeface="Arial" panose="020B0604020202020204" pitchFamily="34" charset="0"/>
                <a:ea typeface="Times New Roman" panose="02020603050405020304" pitchFamily="18" charset="0"/>
                <a:cs typeface="Arial" panose="020B0604020202020204" pitchFamily="34" charset="0"/>
              </a:rPr>
              <a:t>Justify</a:t>
            </a:r>
            <a:r>
              <a:rPr lang="ru-RU" sz="1600" i="1" dirty="0">
                <a:latin typeface="Arial" panose="020B0604020202020204" pitchFamily="34" charset="0"/>
                <a:ea typeface="Times New Roman" panose="02020603050405020304" pitchFamily="18" charset="0"/>
                <a:cs typeface="Arial" panose="020B0604020202020204" pitchFamily="34" charset="0"/>
              </a:rPr>
              <a:t> – </a:t>
            </a:r>
            <a:r>
              <a:rPr lang="ru-RU" sz="1600" dirty="0">
                <a:latin typeface="Arial" panose="020B0604020202020204" pitchFamily="34" charset="0"/>
                <a:ea typeface="Times New Roman" panose="02020603050405020304" pitchFamily="18" charset="0"/>
                <a:cs typeface="Arial" panose="020B0604020202020204" pitchFamily="34" charset="0"/>
              </a:rPr>
              <a:t>выравнивание по ширине ячейки, и значение </a:t>
            </a:r>
            <a:r>
              <a:rPr lang="en-US" sz="1600" i="1" dirty="0">
                <a:latin typeface="Arial" panose="020B0604020202020204" pitchFamily="34" charset="0"/>
                <a:ea typeface="Times New Roman" panose="02020603050405020304" pitchFamily="18" charset="0"/>
                <a:cs typeface="Arial" panose="020B0604020202020204" pitchFamily="34" charset="0"/>
              </a:rPr>
              <a:t>Char</a:t>
            </a:r>
            <a:r>
              <a:rPr lang="ru-RU" sz="1600" i="1" dirty="0">
                <a:latin typeface="Arial" panose="020B0604020202020204" pitchFamily="34" charset="0"/>
                <a:ea typeface="Times New Roman" panose="02020603050405020304" pitchFamily="18" charset="0"/>
                <a:cs typeface="Arial" panose="020B0604020202020204" pitchFamily="34" charset="0"/>
              </a:rPr>
              <a:t> – </a:t>
            </a:r>
            <a:r>
              <a:rPr lang="ru-RU" sz="1600" dirty="0">
                <a:latin typeface="Arial" panose="020B0604020202020204" pitchFamily="34" charset="0"/>
                <a:ea typeface="Times New Roman" panose="02020603050405020304" pitchFamily="18" charset="0"/>
                <a:cs typeface="Arial" panose="020B0604020202020204" pitchFamily="34" charset="0"/>
              </a:rPr>
              <a:t>выравнивание по указанному символу (это значение поддерживается не во всех браузерах). Если используется </a:t>
            </a:r>
            <a:r>
              <a:rPr lang="en-US" sz="1600" i="1" dirty="0">
                <a:latin typeface="Arial" panose="020B0604020202020204" pitchFamily="34" charset="0"/>
                <a:ea typeface="Times New Roman" panose="02020603050405020304" pitchFamily="18" charset="0"/>
                <a:cs typeface="Arial" panose="020B0604020202020204" pitchFamily="34" charset="0"/>
              </a:rPr>
              <a:t>Char</a:t>
            </a:r>
            <a:r>
              <a:rPr lang="ru-RU" sz="1600" dirty="0">
                <a:latin typeface="Arial" panose="020B0604020202020204" pitchFamily="34" charset="0"/>
                <a:ea typeface="Times New Roman" panose="02020603050405020304" pitchFamily="18" charset="0"/>
                <a:cs typeface="Arial" panose="020B0604020202020204" pitchFamily="34" charset="0"/>
              </a:rPr>
              <a:t>, то необходимо указать атрибут  </a:t>
            </a:r>
            <a:r>
              <a:rPr lang="en-US" sz="1600" b="1" dirty="0">
                <a:latin typeface="Arial" panose="020B0604020202020204" pitchFamily="34" charset="0"/>
                <a:ea typeface="Times New Roman" panose="02020603050405020304" pitchFamily="18" charset="0"/>
                <a:cs typeface="Arial" panose="020B0604020202020204" pitchFamily="34" charset="0"/>
              </a:rPr>
              <a:t>Char </a:t>
            </a:r>
            <a:r>
              <a:rPr lang="ru-RU" sz="1600" dirty="0">
                <a:latin typeface="Arial" panose="020B0604020202020204" pitchFamily="34" charset="0"/>
                <a:ea typeface="Times New Roman" panose="02020603050405020304" pitchFamily="18" charset="0"/>
                <a:cs typeface="Arial" panose="020B0604020202020204" pitchFamily="34" charset="0"/>
              </a:rPr>
              <a:t>и </a:t>
            </a:r>
            <a:r>
              <a:rPr lang="en-US" sz="1600" b="1" dirty="0" err="1">
                <a:latin typeface="Arial" panose="020B0604020202020204" pitchFamily="34" charset="0"/>
                <a:ea typeface="Times New Roman" panose="02020603050405020304" pitchFamily="18" charset="0"/>
                <a:cs typeface="Arial" panose="020B0604020202020204" pitchFamily="34" charset="0"/>
              </a:rPr>
              <a:t>CharSet</a:t>
            </a:r>
            <a:r>
              <a:rPr lang="ru-RU" sz="1600" dirty="0">
                <a:latin typeface="Arial" panose="020B0604020202020204" pitchFamily="34" charset="0"/>
                <a:ea typeface="Times New Roman" panose="02020603050405020304" pitchFamily="18" charset="0"/>
                <a:cs typeface="Arial" panose="020B0604020202020204" pitchFamily="34" charset="0"/>
              </a:rPr>
              <a:t>.</a:t>
            </a:r>
          </a:p>
          <a:p>
            <a:pPr algn="just">
              <a:spcAft>
                <a:spcPts val="0"/>
              </a:spcAft>
            </a:pPr>
            <a:r>
              <a:rPr lang="en-US" sz="1600" b="1" dirty="0" err="1">
                <a:solidFill>
                  <a:srgbClr val="FF0000"/>
                </a:solidFill>
                <a:latin typeface="Arial" panose="020B0604020202020204" pitchFamily="34" charset="0"/>
                <a:ea typeface="Times New Roman" panose="02020603050405020304" pitchFamily="18" charset="0"/>
                <a:cs typeface="Arial" panose="020B0604020202020204" pitchFamily="34" charset="0"/>
              </a:rPr>
              <a:t>CharSet</a:t>
            </a:r>
            <a:r>
              <a:rPr lang="ru-RU" sz="1600" b="1"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ru-RU" sz="1600" b="1" dirty="0">
                <a:latin typeface="Arial" panose="020B0604020202020204" pitchFamily="34" charset="0"/>
                <a:ea typeface="Times New Roman" panose="02020603050405020304" pitchFamily="18" charset="0"/>
                <a:cs typeface="Arial" panose="020B0604020202020204" pitchFamily="34" charset="0"/>
              </a:rPr>
              <a:t>– </a:t>
            </a:r>
            <a:r>
              <a:rPr lang="ru-RU" sz="1600" dirty="0">
                <a:latin typeface="Arial" panose="020B0604020202020204" pitchFamily="34" charset="0"/>
                <a:ea typeface="Times New Roman" panose="02020603050405020304" pitchFamily="18" charset="0"/>
                <a:cs typeface="Arial" panose="020B0604020202020204" pitchFamily="34" charset="0"/>
              </a:rPr>
              <a:t>указывает смещение при выравнивании по символу (см. значение </a:t>
            </a:r>
            <a:r>
              <a:rPr lang="en-US" sz="1600" i="1" dirty="0">
                <a:latin typeface="Arial" panose="020B0604020202020204" pitchFamily="34" charset="0"/>
                <a:ea typeface="Times New Roman" panose="02020603050405020304" pitchFamily="18" charset="0"/>
                <a:cs typeface="Arial" panose="020B0604020202020204" pitchFamily="34" charset="0"/>
              </a:rPr>
              <a:t>Char</a:t>
            </a:r>
            <a:r>
              <a:rPr lang="ru-RU" sz="1600" dirty="0">
                <a:latin typeface="Arial" panose="020B0604020202020204" pitchFamily="34" charset="0"/>
                <a:ea typeface="Times New Roman" panose="02020603050405020304" pitchFamily="18" charset="0"/>
                <a:cs typeface="Arial" panose="020B0604020202020204" pitchFamily="34" charset="0"/>
              </a:rPr>
              <a:t> атрибута </a:t>
            </a:r>
            <a:r>
              <a:rPr lang="en-US" sz="1600" b="1" dirty="0">
                <a:latin typeface="Arial" panose="020B0604020202020204" pitchFamily="34" charset="0"/>
                <a:ea typeface="Times New Roman" panose="02020603050405020304" pitchFamily="18" charset="0"/>
                <a:cs typeface="Arial" panose="020B0604020202020204" pitchFamily="34" charset="0"/>
              </a:rPr>
              <a:t>Align</a:t>
            </a:r>
            <a:r>
              <a:rPr lang="ru-RU" sz="1600" dirty="0">
                <a:latin typeface="Arial" panose="020B0604020202020204" pitchFamily="34" charset="0"/>
                <a:ea typeface="Times New Roman" panose="02020603050405020304" pitchFamily="18" charset="0"/>
                <a:cs typeface="Arial" panose="020B0604020202020204" pitchFamily="34" charset="0"/>
              </a:rPr>
              <a:t>: &lt;</a:t>
            </a:r>
            <a:r>
              <a:rPr lang="en-US" sz="1600" dirty="0">
                <a:latin typeface="Arial" panose="020B0604020202020204" pitchFamily="34" charset="0"/>
                <a:ea typeface="Times New Roman" panose="02020603050405020304" pitchFamily="18" charset="0"/>
                <a:cs typeface="Arial" panose="020B0604020202020204" pitchFamily="34" charset="0"/>
              </a:rPr>
              <a:t>TD Border</a:t>
            </a:r>
            <a:r>
              <a:rPr lang="ru-RU" sz="1600" dirty="0">
                <a:latin typeface="Arial" panose="020B0604020202020204" pitchFamily="34" charset="0"/>
                <a:ea typeface="Times New Roman" panose="02020603050405020304" pitchFamily="18" charset="0"/>
                <a:cs typeface="Arial" panose="020B0604020202020204" pitchFamily="34" charset="0"/>
              </a:rPr>
              <a:t>=2 </a:t>
            </a:r>
            <a:r>
              <a:rPr lang="en-US" sz="1600" dirty="0">
                <a:latin typeface="Arial" panose="020B0604020202020204" pitchFamily="34" charset="0"/>
                <a:ea typeface="Times New Roman" panose="02020603050405020304" pitchFamily="18" charset="0"/>
                <a:cs typeface="Arial" panose="020B0604020202020204" pitchFamily="34" charset="0"/>
              </a:rPr>
              <a:t>Align</a:t>
            </a:r>
            <a:r>
              <a:rPr lang="ru-RU" sz="1600" dirty="0">
                <a:latin typeface="Arial" panose="020B0604020202020204" pitchFamily="34" charset="0"/>
                <a:ea typeface="Times New Roman" panose="02020603050405020304" pitchFamily="18" charset="0"/>
                <a:cs typeface="Arial" panose="020B0604020202020204" pitchFamily="34" charset="0"/>
              </a:rPr>
              <a:t>= </a:t>
            </a:r>
            <a:r>
              <a:rPr lang="en-US" sz="1600" dirty="0">
                <a:latin typeface="Arial" panose="020B0604020202020204" pitchFamily="34" charset="0"/>
                <a:ea typeface="Times New Roman" panose="02020603050405020304" pitchFamily="18" charset="0"/>
                <a:cs typeface="Arial" panose="020B0604020202020204" pitchFamily="34" charset="0"/>
              </a:rPr>
              <a:t>Char </a:t>
            </a:r>
            <a:r>
              <a:rPr lang="en-US" sz="1600" dirty="0" err="1">
                <a:latin typeface="Arial" panose="020B0604020202020204" pitchFamily="34" charset="0"/>
                <a:ea typeface="Times New Roman" panose="02020603050405020304" pitchFamily="18" charset="0"/>
                <a:cs typeface="Arial" panose="020B0604020202020204" pitchFamily="34" charset="0"/>
              </a:rPr>
              <a:t>Char</a:t>
            </a:r>
            <a:r>
              <a:rPr lang="ru-RU" sz="1600" dirty="0">
                <a:latin typeface="Arial" panose="020B0604020202020204" pitchFamily="34" charset="0"/>
                <a:ea typeface="Times New Roman" panose="02020603050405020304" pitchFamily="18" charset="0"/>
                <a:cs typeface="Arial" panose="020B0604020202020204" pitchFamily="34" charset="0"/>
              </a:rPr>
              <a:t>=”.” </a:t>
            </a:r>
            <a:r>
              <a:rPr lang="en-US" sz="1600" dirty="0" err="1">
                <a:latin typeface="Arial" panose="020B0604020202020204" pitchFamily="34" charset="0"/>
                <a:ea typeface="Times New Roman" panose="02020603050405020304" pitchFamily="18" charset="0"/>
                <a:cs typeface="Arial" panose="020B0604020202020204" pitchFamily="34" charset="0"/>
              </a:rPr>
              <a:t>CharSet</a:t>
            </a:r>
            <a:r>
              <a:rPr lang="ru-RU" sz="1600" dirty="0">
                <a:latin typeface="Arial" panose="020B0604020202020204" pitchFamily="34" charset="0"/>
                <a:ea typeface="Times New Roman" panose="02020603050405020304" pitchFamily="18" charset="0"/>
                <a:cs typeface="Arial" panose="020B0604020202020204" pitchFamily="34" charset="0"/>
              </a:rPr>
              <a:t>=2&gt;.</a:t>
            </a:r>
          </a:p>
          <a:p>
            <a:pPr algn="just">
              <a:spcAft>
                <a:spcPts val="0"/>
              </a:spcAft>
            </a:pPr>
            <a:r>
              <a:rPr lang="en-US" sz="1600" b="1" dirty="0" err="1">
                <a:solidFill>
                  <a:srgbClr val="FF0000"/>
                </a:solidFill>
                <a:latin typeface="Arial" panose="020B0604020202020204" pitchFamily="34" charset="0"/>
                <a:ea typeface="Times New Roman" panose="02020603050405020304" pitchFamily="18" charset="0"/>
                <a:cs typeface="Arial" panose="020B0604020202020204" pitchFamily="34" charset="0"/>
              </a:rPr>
              <a:t>Valign</a:t>
            </a:r>
            <a:r>
              <a:rPr lang="ru-RU" sz="1600" b="1" dirty="0">
                <a:latin typeface="Arial" panose="020B0604020202020204" pitchFamily="34" charset="0"/>
                <a:ea typeface="Times New Roman" panose="02020603050405020304" pitchFamily="18" charset="0"/>
                <a:cs typeface="Arial" panose="020B0604020202020204" pitchFamily="34" charset="0"/>
              </a:rPr>
              <a:t> – </a:t>
            </a:r>
            <a:r>
              <a:rPr lang="ru-RU" sz="1600" dirty="0">
                <a:latin typeface="Arial" panose="020B0604020202020204" pitchFamily="34" charset="0"/>
                <a:ea typeface="Times New Roman" panose="02020603050405020304" pitchFamily="18" charset="0"/>
                <a:cs typeface="Arial" panose="020B0604020202020204" pitchFamily="34" charset="0"/>
              </a:rPr>
              <a:t>устанавливает выравнивание текста в ячейке по вертикали. Значения см. выше.</a:t>
            </a:r>
          </a:p>
          <a:p>
            <a:pPr algn="just">
              <a:spcAft>
                <a:spcPts val="0"/>
              </a:spcAft>
            </a:pPr>
            <a:r>
              <a:rPr lang="en-US" sz="1600" b="1" dirty="0" err="1">
                <a:solidFill>
                  <a:srgbClr val="FF0000"/>
                </a:solidFill>
                <a:latin typeface="Arial" panose="020B0604020202020204" pitchFamily="34" charset="0"/>
                <a:ea typeface="Times New Roman" panose="02020603050405020304" pitchFamily="18" charset="0"/>
                <a:cs typeface="Arial" panose="020B0604020202020204" pitchFamily="34" charset="0"/>
              </a:rPr>
              <a:t>Colspan</a:t>
            </a:r>
            <a:r>
              <a:rPr lang="ru-RU" sz="1600" b="1"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ru-RU" sz="1600" b="1" dirty="0">
                <a:latin typeface="Arial" panose="020B0604020202020204" pitchFamily="34" charset="0"/>
                <a:ea typeface="Times New Roman" panose="02020603050405020304" pitchFamily="18" charset="0"/>
                <a:cs typeface="Arial" panose="020B0604020202020204" pitchFamily="34" charset="0"/>
              </a:rPr>
              <a:t>– </a:t>
            </a:r>
            <a:r>
              <a:rPr lang="ru-RU" sz="1600" dirty="0">
                <a:latin typeface="Arial" panose="020B0604020202020204" pitchFamily="34" charset="0"/>
                <a:ea typeface="Times New Roman" panose="02020603050405020304" pitchFamily="18" charset="0"/>
                <a:cs typeface="Arial" panose="020B0604020202020204" pitchFamily="34" charset="0"/>
              </a:rPr>
              <a:t>устанавливает размах ячейки по горизонтали. Например </a:t>
            </a:r>
            <a:r>
              <a:rPr lang="en-US" sz="1600" dirty="0" err="1">
                <a:latin typeface="Arial" panose="020B0604020202020204" pitchFamily="34" charset="0"/>
                <a:ea typeface="Times New Roman" panose="02020603050405020304" pitchFamily="18" charset="0"/>
                <a:cs typeface="Arial" panose="020B0604020202020204" pitchFamily="34" charset="0"/>
              </a:rPr>
              <a:t>Colspan</a:t>
            </a:r>
            <a:r>
              <a:rPr lang="ru-RU" sz="1600" dirty="0">
                <a:latin typeface="Arial" panose="020B0604020202020204" pitchFamily="34" charset="0"/>
                <a:ea typeface="Times New Roman" panose="02020603050405020304" pitchFamily="18" charset="0"/>
                <a:cs typeface="Arial" panose="020B0604020202020204" pitchFamily="34" charset="0"/>
              </a:rPr>
              <a:t>=2 означает, что ячейка простирается на две колонки.</a:t>
            </a:r>
          </a:p>
          <a:p>
            <a:pPr algn="just">
              <a:spcAft>
                <a:spcPts val="0"/>
              </a:spcAft>
            </a:pPr>
            <a:r>
              <a:rPr lang="en-US" sz="1600" b="1" dirty="0" err="1">
                <a:solidFill>
                  <a:srgbClr val="FF0000"/>
                </a:solidFill>
                <a:latin typeface="Arial" panose="020B0604020202020204" pitchFamily="34" charset="0"/>
                <a:ea typeface="Times New Roman" panose="02020603050405020304" pitchFamily="18" charset="0"/>
                <a:cs typeface="Arial" panose="020B0604020202020204" pitchFamily="34" charset="0"/>
              </a:rPr>
              <a:t>Rowspan</a:t>
            </a:r>
            <a:r>
              <a:rPr lang="ru-RU" sz="1600" b="1"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ru-RU" sz="1600" b="1" dirty="0">
                <a:latin typeface="Arial" panose="020B0604020202020204" pitchFamily="34" charset="0"/>
                <a:ea typeface="Times New Roman" panose="02020603050405020304" pitchFamily="18" charset="0"/>
                <a:cs typeface="Arial" panose="020B0604020202020204" pitchFamily="34" charset="0"/>
              </a:rPr>
              <a:t>– </a:t>
            </a:r>
            <a:r>
              <a:rPr lang="ru-RU" sz="1600" dirty="0">
                <a:latin typeface="Arial" panose="020B0604020202020204" pitchFamily="34" charset="0"/>
                <a:ea typeface="Times New Roman" panose="02020603050405020304" pitchFamily="18" charset="0"/>
                <a:cs typeface="Arial" panose="020B0604020202020204" pitchFamily="34" charset="0"/>
              </a:rPr>
              <a:t> устанавливает размах ячейки по вертикали. Например </a:t>
            </a:r>
            <a:r>
              <a:rPr lang="en-US" sz="1600" dirty="0" err="1">
                <a:latin typeface="Arial" panose="020B0604020202020204" pitchFamily="34" charset="0"/>
                <a:ea typeface="Times New Roman" panose="02020603050405020304" pitchFamily="18" charset="0"/>
                <a:cs typeface="Arial" panose="020B0604020202020204" pitchFamily="34" charset="0"/>
              </a:rPr>
              <a:t>Rowspan</a:t>
            </a:r>
            <a:r>
              <a:rPr lang="ru-RU" sz="1600" dirty="0">
                <a:latin typeface="Arial" panose="020B0604020202020204" pitchFamily="34" charset="0"/>
                <a:ea typeface="Times New Roman" panose="02020603050405020304" pitchFamily="18" charset="0"/>
                <a:cs typeface="Arial" panose="020B0604020202020204" pitchFamily="34" charset="0"/>
              </a:rPr>
              <a:t>=2 означает, что ячейка простирается на две строки.</a:t>
            </a:r>
          </a:p>
          <a:p>
            <a:pPr algn="just">
              <a:spcAft>
                <a:spcPts val="0"/>
              </a:spcAft>
            </a:pPr>
            <a:r>
              <a:rPr lang="en-US" sz="1600" b="1" spc="-30" dirty="0">
                <a:solidFill>
                  <a:srgbClr val="FF0000"/>
                </a:solidFill>
                <a:latin typeface="Arial" panose="020B0604020202020204" pitchFamily="34" charset="0"/>
                <a:ea typeface="Times New Roman" panose="02020603050405020304" pitchFamily="18" charset="0"/>
                <a:cs typeface="Arial" panose="020B0604020202020204" pitchFamily="34" charset="0"/>
              </a:rPr>
              <a:t>Width</a:t>
            </a:r>
            <a:r>
              <a:rPr lang="ru-RU" sz="1600" spc="-30" dirty="0">
                <a:latin typeface="Arial" panose="020B0604020202020204" pitchFamily="34" charset="0"/>
                <a:ea typeface="Times New Roman" panose="02020603050405020304" pitchFamily="18" charset="0"/>
                <a:cs typeface="Arial" panose="020B0604020202020204" pitchFamily="34" charset="0"/>
              </a:rPr>
              <a:t> – ширина ячейки в пикселях или в процентах от ширины всей таблицы.</a:t>
            </a:r>
            <a:endParaRPr lang="ru-RU" sz="1600" dirty="0">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r>
              <a:rPr lang="en-US" sz="1600" b="1" spc="-20" dirty="0">
                <a:solidFill>
                  <a:srgbClr val="FF0000"/>
                </a:solidFill>
                <a:latin typeface="Arial" panose="020B0604020202020204" pitchFamily="34" charset="0"/>
                <a:ea typeface="Times New Roman" panose="02020603050405020304" pitchFamily="18" charset="0"/>
                <a:cs typeface="Arial" panose="020B0604020202020204" pitchFamily="34" charset="0"/>
              </a:rPr>
              <a:t>Height</a:t>
            </a:r>
            <a:r>
              <a:rPr lang="ru-RU" sz="1600" b="1" spc="-20" dirty="0">
                <a:latin typeface="Arial" panose="020B0604020202020204" pitchFamily="34" charset="0"/>
                <a:ea typeface="Times New Roman" panose="02020603050405020304" pitchFamily="18" charset="0"/>
                <a:cs typeface="Arial" panose="020B0604020202020204" pitchFamily="34" charset="0"/>
              </a:rPr>
              <a:t> – </a:t>
            </a:r>
            <a:r>
              <a:rPr lang="ru-RU" sz="1600" spc="-20" dirty="0">
                <a:latin typeface="Arial" panose="020B0604020202020204" pitchFamily="34" charset="0"/>
                <a:ea typeface="Times New Roman" panose="02020603050405020304" pitchFamily="18" charset="0"/>
                <a:cs typeface="Arial" panose="020B0604020202020204" pitchFamily="34" charset="0"/>
              </a:rPr>
              <a:t>высота ячейки в пикселях или в процентах от высоты всей таблицы.</a:t>
            </a:r>
            <a:endParaRPr lang="ru-RU" sz="1600" dirty="0">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r>
              <a:rPr lang="en-US" sz="1600" b="1" dirty="0" err="1">
                <a:solidFill>
                  <a:srgbClr val="FF0000"/>
                </a:solidFill>
                <a:latin typeface="Arial" panose="020B0604020202020204" pitchFamily="34" charset="0"/>
                <a:ea typeface="Times New Roman" panose="02020603050405020304" pitchFamily="18" charset="0"/>
                <a:cs typeface="Arial" panose="020B0604020202020204" pitchFamily="34" charset="0"/>
              </a:rPr>
              <a:t>Bgcolor</a:t>
            </a:r>
            <a:r>
              <a:rPr lang="ru-RU" sz="1600" b="1" dirty="0">
                <a:latin typeface="Arial" panose="020B0604020202020204" pitchFamily="34" charset="0"/>
                <a:ea typeface="Times New Roman" panose="02020603050405020304" pitchFamily="18" charset="0"/>
                <a:cs typeface="Arial" panose="020B0604020202020204" pitchFamily="34" charset="0"/>
              </a:rPr>
              <a:t> – </a:t>
            </a:r>
            <a:r>
              <a:rPr lang="ru-RU" sz="1600" dirty="0">
                <a:latin typeface="Arial" panose="020B0604020202020204" pitchFamily="34" charset="0"/>
                <a:ea typeface="Times New Roman" panose="02020603050405020304" pitchFamily="18" charset="0"/>
                <a:cs typeface="Arial" panose="020B0604020202020204" pitchFamily="34" charset="0"/>
              </a:rPr>
              <a:t>цвет фона ячейки.</a:t>
            </a:r>
          </a:p>
          <a:p>
            <a:pPr algn="just">
              <a:spcAft>
                <a:spcPts val="0"/>
              </a:spcAft>
            </a:pPr>
            <a:r>
              <a:rPr lang="en-US" sz="1600" b="1" dirty="0">
                <a:solidFill>
                  <a:srgbClr val="FF0000"/>
                </a:solidFill>
                <a:latin typeface="Arial" panose="020B0604020202020204" pitchFamily="34" charset="0"/>
                <a:ea typeface="Times New Roman" panose="02020603050405020304" pitchFamily="18" charset="0"/>
                <a:cs typeface="Arial" panose="020B0604020202020204" pitchFamily="34" charset="0"/>
              </a:rPr>
              <a:t>Background</a:t>
            </a:r>
            <a:r>
              <a:rPr lang="ru-RU" sz="1600" b="1" dirty="0">
                <a:latin typeface="Arial" panose="020B0604020202020204" pitchFamily="34" charset="0"/>
                <a:ea typeface="Times New Roman" panose="02020603050405020304" pitchFamily="18" charset="0"/>
                <a:cs typeface="Arial" panose="020B0604020202020204" pitchFamily="34" charset="0"/>
              </a:rPr>
              <a:t> – </a:t>
            </a:r>
            <a:r>
              <a:rPr lang="ru-RU" sz="1600" dirty="0">
                <a:latin typeface="Arial" panose="020B0604020202020204" pitchFamily="34" charset="0"/>
                <a:ea typeface="Times New Roman" panose="02020603050405020304" pitchFamily="18" charset="0"/>
                <a:cs typeface="Arial" panose="020B0604020202020204" pitchFamily="34" charset="0"/>
              </a:rPr>
              <a:t>фоном ячейки будет картинка.</a:t>
            </a:r>
          </a:p>
          <a:p>
            <a:pPr algn="just">
              <a:spcAft>
                <a:spcPts val="0"/>
              </a:spcAft>
            </a:pPr>
            <a:r>
              <a:rPr lang="en-US" sz="1600" b="1" dirty="0" err="1">
                <a:solidFill>
                  <a:srgbClr val="FF0000"/>
                </a:solidFill>
                <a:latin typeface="Arial" panose="020B0604020202020204" pitchFamily="34" charset="0"/>
                <a:ea typeface="Times New Roman" panose="02020603050405020304" pitchFamily="18" charset="0"/>
                <a:cs typeface="Arial" panose="020B0604020202020204" pitchFamily="34" charset="0"/>
              </a:rPr>
              <a:t>BorderColor</a:t>
            </a:r>
            <a:r>
              <a:rPr lang="ru-RU" sz="1600" b="1" dirty="0">
                <a:latin typeface="Arial" panose="020B0604020202020204" pitchFamily="34" charset="0"/>
                <a:ea typeface="Times New Roman" panose="02020603050405020304" pitchFamily="18" charset="0"/>
                <a:cs typeface="Arial" panose="020B0604020202020204" pitchFamily="34" charset="0"/>
              </a:rPr>
              <a:t> – </a:t>
            </a:r>
            <a:r>
              <a:rPr lang="ru-RU" sz="1600" dirty="0">
                <a:latin typeface="Arial" panose="020B0604020202020204" pitchFamily="34" charset="0"/>
                <a:ea typeface="Times New Roman" panose="02020603050405020304" pitchFamily="18" charset="0"/>
                <a:cs typeface="Arial" panose="020B0604020202020204" pitchFamily="34" charset="0"/>
              </a:rPr>
              <a:t>цвет рамок ячейки.</a:t>
            </a:r>
          </a:p>
        </p:txBody>
      </p:sp>
    </p:spTree>
    <p:extLst>
      <p:ext uri="{BB962C8B-B14F-4D97-AF65-F5344CB8AC3E}">
        <p14:creationId xmlns:p14="http://schemas.microsoft.com/office/powerpoint/2010/main" val="2937063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5A69323A-7769-49DA-B7A2-5B4E5340F768}"/>
              </a:ext>
            </a:extLst>
          </p:cNvPr>
          <p:cNvPicPr>
            <a:picLocks noChangeAspect="1"/>
          </p:cNvPicPr>
          <p:nvPr/>
        </p:nvPicPr>
        <p:blipFill>
          <a:blip r:embed="rId2"/>
          <a:stretch>
            <a:fillRect/>
          </a:stretch>
        </p:blipFill>
        <p:spPr>
          <a:xfrm>
            <a:off x="429850" y="1848034"/>
            <a:ext cx="2916741" cy="4379771"/>
          </a:xfrm>
          <a:prstGeom prst="rect">
            <a:avLst/>
          </a:prstGeom>
        </p:spPr>
      </p:pic>
      <p:sp>
        <p:nvSpPr>
          <p:cNvPr id="4" name="Прямоугольник 3">
            <a:extLst>
              <a:ext uri="{FF2B5EF4-FFF2-40B4-BE49-F238E27FC236}">
                <a16:creationId xmlns:a16="http://schemas.microsoft.com/office/drawing/2014/main" id="{C6A1E806-6F8E-4331-AB80-08D06C88172F}"/>
              </a:ext>
            </a:extLst>
          </p:cNvPr>
          <p:cNvSpPr/>
          <p:nvPr/>
        </p:nvSpPr>
        <p:spPr>
          <a:xfrm>
            <a:off x="3598452" y="1655412"/>
            <a:ext cx="8163698" cy="3361626"/>
          </a:xfrm>
          <a:prstGeom prst="rect">
            <a:avLst/>
          </a:prstGeom>
        </p:spPr>
        <p:txBody>
          <a:bodyPr wrap="square">
            <a:spAutoFit/>
          </a:bodyPr>
          <a:lstStyle/>
          <a:p>
            <a:pPr algn="just" fontAlgn="base">
              <a:lnSpc>
                <a:spcPct val="107000"/>
              </a:lnSpc>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Чтобы </a:t>
            </a:r>
            <a:r>
              <a:rPr lang="ru-RU" sz="2000" b="1" dirty="0">
                <a:latin typeface="Arial" panose="020B0604020202020204" pitchFamily="34" charset="0"/>
                <a:ea typeface="Times New Roman" panose="02020603050405020304" pitchFamily="18" charset="0"/>
                <a:cs typeface="Arial" panose="020B0604020202020204" pitchFamily="34" charset="0"/>
              </a:rPr>
              <a:t>объединить ячейки по горизонтали</a:t>
            </a:r>
            <a:r>
              <a:rPr lang="ru-RU" sz="2000" dirty="0">
                <a:latin typeface="Arial" panose="020B0604020202020204" pitchFamily="34" charset="0"/>
                <a:ea typeface="Times New Roman" panose="02020603050405020304" pitchFamily="18" charset="0"/>
                <a:cs typeface="Arial" panose="020B0604020202020204" pitchFamily="34" charset="0"/>
              </a:rPr>
              <a:t> используйте атрибут </a:t>
            </a:r>
            <a:r>
              <a:rPr lang="ru-RU" sz="2000" dirty="0" err="1">
                <a:solidFill>
                  <a:srgbClr val="795DA3"/>
                </a:solidFill>
                <a:latin typeface="Arial" panose="020B0604020202020204" pitchFamily="34" charset="0"/>
                <a:ea typeface="Times New Roman" panose="02020603050405020304" pitchFamily="18" charset="0"/>
                <a:cs typeface="Arial" panose="020B0604020202020204" pitchFamily="34" charset="0"/>
              </a:rPr>
              <a:t>colspan</a:t>
            </a:r>
            <a:r>
              <a:rPr lang="ru-RU" sz="2000" dirty="0">
                <a:solidFill>
                  <a:srgbClr val="795DA3"/>
                </a:solidFill>
                <a:latin typeface="Arial" panose="020B0604020202020204" pitchFamily="34" charset="0"/>
                <a:ea typeface="Times New Roman" panose="02020603050405020304" pitchFamily="18" charset="0"/>
                <a:cs typeface="Arial" panose="020B0604020202020204" pitchFamily="34" charset="0"/>
              </a:rPr>
              <a:t>="</a:t>
            </a:r>
            <a:r>
              <a:rPr lang="ru-RU" sz="2000" i="1" dirty="0">
                <a:solidFill>
                  <a:srgbClr val="795DA3"/>
                </a:solidFill>
                <a:latin typeface="Arial" panose="020B0604020202020204" pitchFamily="34" charset="0"/>
                <a:ea typeface="Times New Roman" panose="02020603050405020304" pitchFamily="18" charset="0"/>
                <a:cs typeface="Arial" panose="020B0604020202020204" pitchFamily="34" charset="0"/>
              </a:rPr>
              <a:t>х</a:t>
            </a:r>
            <a:r>
              <a:rPr lang="ru-RU" sz="2000" dirty="0">
                <a:solidFill>
                  <a:srgbClr val="795DA3"/>
                </a:solidFill>
                <a:latin typeface="Arial" panose="020B0604020202020204" pitchFamily="34" charset="0"/>
                <a:ea typeface="Times New Roman" panose="02020603050405020304" pitchFamily="18" charset="0"/>
                <a:cs typeface="Arial" panose="020B0604020202020204" pitchFamily="34" charset="0"/>
              </a:rPr>
              <a:t>"</a:t>
            </a:r>
            <a:r>
              <a:rPr lang="ru-RU" sz="2000" dirty="0">
                <a:latin typeface="Arial" panose="020B0604020202020204" pitchFamily="34" charset="0"/>
                <a:ea typeface="Times New Roman" panose="02020603050405020304" pitchFamily="18" charset="0"/>
                <a:cs typeface="Arial" panose="020B0604020202020204" pitchFamily="34" charset="0"/>
              </a:rPr>
              <a:t>, у ячейки </a:t>
            </a:r>
            <a:r>
              <a:rPr lang="ru-RU" sz="2000" dirty="0">
                <a:solidFill>
                  <a:srgbClr val="795DA3"/>
                </a:solidFill>
                <a:latin typeface="Arial" panose="020B0604020202020204" pitchFamily="34" charset="0"/>
                <a:ea typeface="Times New Roman" panose="02020603050405020304" pitchFamily="18" charset="0"/>
                <a:cs typeface="Arial" panose="020B0604020202020204" pitchFamily="34" charset="0"/>
                <a:hlinkClick r:id="rId3">
                  <a:extLst>
                    <a:ext uri="{A12FA001-AC4F-418D-AE19-62706E023703}">
                      <ahyp:hlinkClr xmlns:ahyp="http://schemas.microsoft.com/office/drawing/2018/hyperlinkcolor" val="tx"/>
                    </a:ext>
                  </a:extLst>
                </a:hlinkClick>
              </a:rPr>
              <a:t>&lt;</a:t>
            </a:r>
            <a:r>
              <a:rPr lang="ru-RU" sz="2000" dirty="0" err="1">
                <a:solidFill>
                  <a:srgbClr val="795DA3"/>
                </a:solidFill>
                <a:latin typeface="Arial" panose="020B0604020202020204" pitchFamily="34" charset="0"/>
                <a:ea typeface="Times New Roman" panose="02020603050405020304" pitchFamily="18" charset="0"/>
                <a:cs typeface="Arial" panose="020B0604020202020204" pitchFamily="34" charset="0"/>
                <a:hlinkClick r:id="rId3">
                  <a:extLst>
                    <a:ext uri="{A12FA001-AC4F-418D-AE19-62706E023703}">
                      <ahyp:hlinkClr xmlns:ahyp="http://schemas.microsoft.com/office/drawing/2018/hyperlinkcolor" val="tx"/>
                    </a:ext>
                  </a:extLst>
                </a:hlinkClick>
              </a:rPr>
              <a:t>td</a:t>
            </a:r>
            <a:r>
              <a:rPr lang="ru-RU" sz="2000" dirty="0">
                <a:solidFill>
                  <a:srgbClr val="795DA3"/>
                </a:solidFill>
                <a:latin typeface="Arial" panose="020B0604020202020204" pitchFamily="34" charset="0"/>
                <a:ea typeface="Times New Roman" panose="02020603050405020304" pitchFamily="18" charset="0"/>
                <a:cs typeface="Arial" panose="020B0604020202020204" pitchFamily="34" charset="0"/>
                <a:hlinkClick r:id="rId3">
                  <a:extLst>
                    <a:ext uri="{A12FA001-AC4F-418D-AE19-62706E023703}">
                      <ahyp:hlinkClr xmlns:ahyp="http://schemas.microsoft.com/office/drawing/2018/hyperlinkcolor" val="tx"/>
                    </a:ext>
                  </a:extLst>
                </a:hlinkClick>
              </a:rPr>
              <a:t>&gt;</a:t>
            </a:r>
            <a:r>
              <a:rPr lang="ru-RU" sz="2000" dirty="0">
                <a:latin typeface="Arial" panose="020B0604020202020204" pitchFamily="34" charset="0"/>
                <a:ea typeface="Times New Roman" panose="02020603050405020304" pitchFamily="18" charset="0"/>
                <a:cs typeface="Arial" panose="020B0604020202020204" pitchFamily="34" charset="0"/>
              </a:rPr>
              <a:t> или </a:t>
            </a:r>
            <a:r>
              <a:rPr lang="ru-RU" sz="2000" dirty="0">
                <a:solidFill>
                  <a:srgbClr val="795DA3"/>
                </a:solidFill>
                <a:latin typeface="Arial" panose="020B0604020202020204" pitchFamily="34" charset="0"/>
                <a:ea typeface="Times New Roman" panose="02020603050405020304" pitchFamily="18" charset="0"/>
                <a:cs typeface="Arial" panose="020B0604020202020204" pitchFamily="34" charset="0"/>
                <a:hlinkClick r:id="rId4">
                  <a:extLst>
                    <a:ext uri="{A12FA001-AC4F-418D-AE19-62706E023703}">
                      <ahyp:hlinkClr xmlns:ahyp="http://schemas.microsoft.com/office/drawing/2018/hyperlinkcolor" val="tx"/>
                    </a:ext>
                  </a:extLst>
                </a:hlinkClick>
              </a:rPr>
              <a:t>&lt;</a:t>
            </a:r>
            <a:r>
              <a:rPr lang="ru-RU" sz="2000" dirty="0" err="1">
                <a:solidFill>
                  <a:srgbClr val="795DA3"/>
                </a:solidFill>
                <a:latin typeface="Arial" panose="020B0604020202020204" pitchFamily="34" charset="0"/>
                <a:ea typeface="Times New Roman" panose="02020603050405020304" pitchFamily="18" charset="0"/>
                <a:cs typeface="Arial" panose="020B0604020202020204" pitchFamily="34" charset="0"/>
                <a:hlinkClick r:id="rId4">
                  <a:extLst>
                    <a:ext uri="{A12FA001-AC4F-418D-AE19-62706E023703}">
                      <ahyp:hlinkClr xmlns:ahyp="http://schemas.microsoft.com/office/drawing/2018/hyperlinkcolor" val="tx"/>
                    </a:ext>
                  </a:extLst>
                </a:hlinkClick>
              </a:rPr>
              <a:t>th</a:t>
            </a:r>
            <a:r>
              <a:rPr lang="ru-RU" sz="2000" dirty="0">
                <a:solidFill>
                  <a:srgbClr val="795DA3"/>
                </a:solidFill>
                <a:latin typeface="Arial" panose="020B0604020202020204" pitchFamily="34" charset="0"/>
                <a:ea typeface="Times New Roman" panose="02020603050405020304" pitchFamily="18" charset="0"/>
                <a:cs typeface="Arial" panose="020B0604020202020204" pitchFamily="34" charset="0"/>
                <a:hlinkClick r:id="rId4">
                  <a:extLst>
                    <a:ext uri="{A12FA001-AC4F-418D-AE19-62706E023703}">
                      <ahyp:hlinkClr xmlns:ahyp="http://schemas.microsoft.com/office/drawing/2018/hyperlinkcolor" val="tx"/>
                    </a:ext>
                  </a:extLst>
                </a:hlinkClick>
              </a:rPr>
              <a:t>&gt;</a:t>
            </a:r>
            <a:r>
              <a:rPr lang="ru-RU" sz="2000" dirty="0">
                <a:latin typeface="Arial" panose="020B0604020202020204" pitchFamily="34" charset="0"/>
                <a:ea typeface="Times New Roman" panose="02020603050405020304" pitchFamily="18" charset="0"/>
                <a:cs typeface="Arial" panose="020B0604020202020204" pitchFamily="34" charset="0"/>
              </a:rPr>
              <a:t>, где </a:t>
            </a:r>
            <a:r>
              <a:rPr lang="ru-RU" sz="2000" i="1" dirty="0">
                <a:latin typeface="Arial" panose="020B0604020202020204" pitchFamily="34" charset="0"/>
                <a:ea typeface="Times New Roman" panose="02020603050405020304" pitchFamily="18" charset="0"/>
                <a:cs typeface="Arial" panose="020B0604020202020204" pitchFamily="34" charset="0"/>
              </a:rPr>
              <a:t>x</a:t>
            </a:r>
            <a:r>
              <a:rPr lang="ru-RU" sz="2000" dirty="0">
                <a:latin typeface="Arial" panose="020B0604020202020204" pitchFamily="34" charset="0"/>
                <a:ea typeface="Times New Roman" panose="02020603050405020304" pitchFamily="18" charset="0"/>
                <a:cs typeface="Arial" panose="020B0604020202020204" pitchFamily="34" charset="0"/>
              </a:rPr>
              <a:t> - количество ячеек для объединения.</a:t>
            </a:r>
            <a:endParaRPr lang="ru-RU" sz="2000" dirty="0">
              <a:latin typeface="Arial" panose="020B0604020202020204" pitchFamily="34" charset="0"/>
              <a:ea typeface="Calibri" panose="020F0502020204030204" pitchFamily="34" charset="0"/>
              <a:cs typeface="Arial" panose="020B0604020202020204" pitchFamily="34" charset="0"/>
            </a:endParaRPr>
          </a:p>
          <a:p>
            <a:pPr algn="just" fontAlgn="base">
              <a:lnSpc>
                <a:spcPct val="107000"/>
              </a:lnSpc>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Чтобы </a:t>
            </a:r>
            <a:r>
              <a:rPr lang="ru-RU" sz="2000" b="1" dirty="0">
                <a:latin typeface="Arial" panose="020B0604020202020204" pitchFamily="34" charset="0"/>
                <a:ea typeface="Times New Roman" panose="02020603050405020304" pitchFamily="18" charset="0"/>
                <a:cs typeface="Arial" panose="020B0604020202020204" pitchFamily="34" charset="0"/>
              </a:rPr>
              <a:t>объединить ячейки по вертикали</a:t>
            </a:r>
            <a:r>
              <a:rPr lang="ru-RU" sz="2000" dirty="0">
                <a:latin typeface="Arial" panose="020B0604020202020204" pitchFamily="34" charset="0"/>
                <a:ea typeface="Times New Roman" panose="02020603050405020304" pitchFamily="18" charset="0"/>
                <a:cs typeface="Arial" panose="020B0604020202020204" pitchFamily="34" charset="0"/>
              </a:rPr>
              <a:t> используйте атрибут </a:t>
            </a:r>
            <a:r>
              <a:rPr lang="ru-RU" sz="2000" dirty="0" err="1">
                <a:solidFill>
                  <a:srgbClr val="795DA3"/>
                </a:solidFill>
                <a:latin typeface="Arial" panose="020B0604020202020204" pitchFamily="34" charset="0"/>
                <a:ea typeface="Times New Roman" panose="02020603050405020304" pitchFamily="18" charset="0"/>
                <a:cs typeface="Arial" panose="020B0604020202020204" pitchFamily="34" charset="0"/>
              </a:rPr>
              <a:t>rowspan</a:t>
            </a:r>
            <a:r>
              <a:rPr lang="ru-RU" sz="2000" dirty="0">
                <a:solidFill>
                  <a:srgbClr val="795DA3"/>
                </a:solidFill>
                <a:latin typeface="Arial" panose="020B0604020202020204" pitchFamily="34" charset="0"/>
                <a:ea typeface="Times New Roman" panose="02020603050405020304" pitchFamily="18" charset="0"/>
                <a:cs typeface="Arial" panose="020B0604020202020204" pitchFamily="34" charset="0"/>
              </a:rPr>
              <a:t>="</a:t>
            </a:r>
            <a:r>
              <a:rPr lang="ru-RU" sz="2000" i="1" dirty="0">
                <a:solidFill>
                  <a:srgbClr val="795DA3"/>
                </a:solidFill>
                <a:latin typeface="Arial" panose="020B0604020202020204" pitchFamily="34" charset="0"/>
                <a:ea typeface="Times New Roman" panose="02020603050405020304" pitchFamily="18" charset="0"/>
                <a:cs typeface="Arial" panose="020B0604020202020204" pitchFamily="34" charset="0"/>
              </a:rPr>
              <a:t>х</a:t>
            </a:r>
            <a:r>
              <a:rPr lang="ru-RU" sz="2000" dirty="0">
                <a:solidFill>
                  <a:srgbClr val="795DA3"/>
                </a:solidFill>
                <a:latin typeface="Arial" panose="020B0604020202020204" pitchFamily="34" charset="0"/>
                <a:ea typeface="Times New Roman" panose="02020603050405020304" pitchFamily="18" charset="0"/>
                <a:cs typeface="Arial" panose="020B0604020202020204" pitchFamily="34" charset="0"/>
              </a:rPr>
              <a:t>"</a:t>
            </a:r>
            <a:r>
              <a:rPr lang="ru-RU" sz="2000" dirty="0">
                <a:latin typeface="Arial" panose="020B0604020202020204" pitchFamily="34" charset="0"/>
                <a:ea typeface="Times New Roman" panose="02020603050405020304" pitchFamily="18" charset="0"/>
                <a:cs typeface="Arial" panose="020B0604020202020204" pitchFamily="34" charset="0"/>
              </a:rPr>
              <a:t>, у ячейки </a:t>
            </a:r>
            <a:r>
              <a:rPr lang="ru-RU" sz="2000" dirty="0">
                <a:solidFill>
                  <a:srgbClr val="795DA3"/>
                </a:solidFill>
                <a:latin typeface="Arial" panose="020B0604020202020204" pitchFamily="34" charset="0"/>
                <a:ea typeface="Times New Roman" panose="02020603050405020304" pitchFamily="18" charset="0"/>
                <a:cs typeface="Arial" panose="020B0604020202020204" pitchFamily="34" charset="0"/>
                <a:hlinkClick r:id="rId3">
                  <a:extLst>
                    <a:ext uri="{A12FA001-AC4F-418D-AE19-62706E023703}">
                      <ahyp:hlinkClr xmlns:ahyp="http://schemas.microsoft.com/office/drawing/2018/hyperlinkcolor" val="tx"/>
                    </a:ext>
                  </a:extLst>
                </a:hlinkClick>
              </a:rPr>
              <a:t>&lt;</a:t>
            </a:r>
            <a:r>
              <a:rPr lang="ru-RU" sz="2000" dirty="0" err="1">
                <a:solidFill>
                  <a:srgbClr val="795DA3"/>
                </a:solidFill>
                <a:latin typeface="Arial" panose="020B0604020202020204" pitchFamily="34" charset="0"/>
                <a:ea typeface="Times New Roman" panose="02020603050405020304" pitchFamily="18" charset="0"/>
                <a:cs typeface="Arial" panose="020B0604020202020204" pitchFamily="34" charset="0"/>
                <a:hlinkClick r:id="rId3">
                  <a:extLst>
                    <a:ext uri="{A12FA001-AC4F-418D-AE19-62706E023703}">
                      <ahyp:hlinkClr xmlns:ahyp="http://schemas.microsoft.com/office/drawing/2018/hyperlinkcolor" val="tx"/>
                    </a:ext>
                  </a:extLst>
                </a:hlinkClick>
              </a:rPr>
              <a:t>td</a:t>
            </a:r>
            <a:r>
              <a:rPr lang="ru-RU" sz="2000" dirty="0">
                <a:solidFill>
                  <a:srgbClr val="795DA3"/>
                </a:solidFill>
                <a:latin typeface="Arial" panose="020B0604020202020204" pitchFamily="34" charset="0"/>
                <a:ea typeface="Times New Roman" panose="02020603050405020304" pitchFamily="18" charset="0"/>
                <a:cs typeface="Arial" panose="020B0604020202020204" pitchFamily="34" charset="0"/>
                <a:hlinkClick r:id="rId3">
                  <a:extLst>
                    <a:ext uri="{A12FA001-AC4F-418D-AE19-62706E023703}">
                      <ahyp:hlinkClr xmlns:ahyp="http://schemas.microsoft.com/office/drawing/2018/hyperlinkcolor" val="tx"/>
                    </a:ext>
                  </a:extLst>
                </a:hlinkClick>
              </a:rPr>
              <a:t>&gt;</a:t>
            </a:r>
            <a:r>
              <a:rPr lang="ru-RU" sz="2000" dirty="0">
                <a:latin typeface="Arial" panose="020B0604020202020204" pitchFamily="34" charset="0"/>
                <a:ea typeface="Times New Roman" panose="02020603050405020304" pitchFamily="18" charset="0"/>
                <a:cs typeface="Arial" panose="020B0604020202020204" pitchFamily="34" charset="0"/>
              </a:rPr>
              <a:t> или </a:t>
            </a:r>
            <a:r>
              <a:rPr lang="ru-RU" sz="2000" dirty="0">
                <a:solidFill>
                  <a:srgbClr val="795DA3"/>
                </a:solidFill>
                <a:latin typeface="Arial" panose="020B0604020202020204" pitchFamily="34" charset="0"/>
                <a:ea typeface="Times New Roman" panose="02020603050405020304" pitchFamily="18" charset="0"/>
                <a:cs typeface="Arial" panose="020B0604020202020204" pitchFamily="34" charset="0"/>
                <a:hlinkClick r:id="rId4">
                  <a:extLst>
                    <a:ext uri="{A12FA001-AC4F-418D-AE19-62706E023703}">
                      <ahyp:hlinkClr xmlns:ahyp="http://schemas.microsoft.com/office/drawing/2018/hyperlinkcolor" val="tx"/>
                    </a:ext>
                  </a:extLst>
                </a:hlinkClick>
              </a:rPr>
              <a:t>&lt;</a:t>
            </a:r>
            <a:r>
              <a:rPr lang="ru-RU" sz="2000" dirty="0" err="1">
                <a:solidFill>
                  <a:srgbClr val="795DA3"/>
                </a:solidFill>
                <a:latin typeface="Arial" panose="020B0604020202020204" pitchFamily="34" charset="0"/>
                <a:ea typeface="Times New Roman" panose="02020603050405020304" pitchFamily="18" charset="0"/>
                <a:cs typeface="Arial" panose="020B0604020202020204" pitchFamily="34" charset="0"/>
                <a:hlinkClick r:id="rId4">
                  <a:extLst>
                    <a:ext uri="{A12FA001-AC4F-418D-AE19-62706E023703}">
                      <ahyp:hlinkClr xmlns:ahyp="http://schemas.microsoft.com/office/drawing/2018/hyperlinkcolor" val="tx"/>
                    </a:ext>
                  </a:extLst>
                </a:hlinkClick>
              </a:rPr>
              <a:t>th</a:t>
            </a:r>
            <a:r>
              <a:rPr lang="ru-RU" sz="2000" dirty="0">
                <a:solidFill>
                  <a:srgbClr val="795DA3"/>
                </a:solidFill>
                <a:latin typeface="Arial" panose="020B0604020202020204" pitchFamily="34" charset="0"/>
                <a:ea typeface="Times New Roman" panose="02020603050405020304" pitchFamily="18" charset="0"/>
                <a:cs typeface="Arial" panose="020B0604020202020204" pitchFamily="34" charset="0"/>
                <a:hlinkClick r:id="rId4">
                  <a:extLst>
                    <a:ext uri="{A12FA001-AC4F-418D-AE19-62706E023703}">
                      <ahyp:hlinkClr xmlns:ahyp="http://schemas.microsoft.com/office/drawing/2018/hyperlinkcolor" val="tx"/>
                    </a:ext>
                  </a:extLst>
                </a:hlinkClick>
              </a:rPr>
              <a:t>&gt;</a:t>
            </a:r>
            <a:r>
              <a:rPr lang="ru-RU" sz="2000" dirty="0">
                <a:latin typeface="Arial" panose="020B0604020202020204" pitchFamily="34" charset="0"/>
                <a:ea typeface="Times New Roman" panose="02020603050405020304" pitchFamily="18" charset="0"/>
                <a:cs typeface="Arial" panose="020B0604020202020204" pitchFamily="34" charset="0"/>
              </a:rPr>
              <a:t>, где </a:t>
            </a:r>
            <a:r>
              <a:rPr lang="ru-RU" sz="2000" i="1" dirty="0">
                <a:latin typeface="Arial" panose="020B0604020202020204" pitchFamily="34" charset="0"/>
                <a:ea typeface="Times New Roman" panose="02020603050405020304" pitchFamily="18" charset="0"/>
                <a:cs typeface="Arial" panose="020B0604020202020204" pitchFamily="34" charset="0"/>
              </a:rPr>
              <a:t>x</a:t>
            </a:r>
            <a:r>
              <a:rPr lang="ru-RU" sz="2000" dirty="0">
                <a:latin typeface="Arial" panose="020B0604020202020204" pitchFamily="34" charset="0"/>
                <a:ea typeface="Times New Roman" panose="02020603050405020304" pitchFamily="18" charset="0"/>
                <a:cs typeface="Arial" panose="020B0604020202020204" pitchFamily="34" charset="0"/>
              </a:rPr>
              <a:t> - количество ячеек для объединения.</a:t>
            </a:r>
            <a:endParaRPr lang="ru-RU" sz="2000" dirty="0">
              <a:latin typeface="Arial" panose="020B0604020202020204" pitchFamily="34" charset="0"/>
              <a:ea typeface="Calibri" panose="020F0502020204030204" pitchFamily="34" charset="0"/>
              <a:cs typeface="Arial" panose="020B0604020202020204" pitchFamily="34" charset="0"/>
            </a:endParaRPr>
          </a:p>
          <a:p>
            <a:pPr algn="just" fontAlgn="base">
              <a:lnSpc>
                <a:spcPct val="107000"/>
              </a:lnSpc>
              <a:spcAft>
                <a:spcPts val="0"/>
              </a:spcAft>
            </a:pPr>
            <a:r>
              <a:rPr lang="ru-RU" sz="2000" dirty="0">
                <a:latin typeface="Arial" panose="020B0604020202020204" pitchFamily="34" charset="0"/>
                <a:ea typeface="Times New Roman" panose="02020603050405020304" pitchFamily="18" charset="0"/>
                <a:cs typeface="Arial" panose="020B0604020202020204" pitchFamily="34" charset="0"/>
              </a:rPr>
              <a:t>Ячейки можно объединять по горизонтали и вертикали одновременно. Для этого используйте оба атрибута </a:t>
            </a:r>
            <a:r>
              <a:rPr lang="ru-RU" sz="2000" dirty="0" err="1">
                <a:solidFill>
                  <a:srgbClr val="795DA3"/>
                </a:solidFill>
                <a:latin typeface="Arial" panose="020B0604020202020204" pitchFamily="34" charset="0"/>
                <a:ea typeface="Times New Roman" panose="02020603050405020304" pitchFamily="18" charset="0"/>
                <a:cs typeface="Arial" panose="020B0604020202020204" pitchFamily="34" charset="0"/>
              </a:rPr>
              <a:t>colspan</a:t>
            </a:r>
            <a:r>
              <a:rPr lang="ru-RU" sz="2000" dirty="0">
                <a:latin typeface="Arial" panose="020B0604020202020204" pitchFamily="34" charset="0"/>
                <a:ea typeface="Times New Roman" panose="02020603050405020304" pitchFamily="18" charset="0"/>
                <a:cs typeface="Arial" panose="020B0604020202020204" pitchFamily="34" charset="0"/>
              </a:rPr>
              <a:t> и </a:t>
            </a:r>
            <a:r>
              <a:rPr lang="ru-RU" sz="2000" dirty="0" err="1">
                <a:solidFill>
                  <a:srgbClr val="795DA3"/>
                </a:solidFill>
                <a:latin typeface="Arial" panose="020B0604020202020204" pitchFamily="34" charset="0"/>
                <a:ea typeface="Times New Roman" panose="02020603050405020304" pitchFamily="18" charset="0"/>
                <a:cs typeface="Arial" panose="020B0604020202020204" pitchFamily="34" charset="0"/>
              </a:rPr>
              <a:t>rowspan</a:t>
            </a:r>
            <a:r>
              <a:rPr lang="ru-RU" sz="2000" dirty="0">
                <a:latin typeface="Arial" panose="020B0604020202020204" pitchFamily="34" charset="0"/>
                <a:ea typeface="Times New Roman" panose="02020603050405020304" pitchFamily="18" charset="0"/>
                <a:cs typeface="Arial" panose="020B0604020202020204" pitchFamily="34" charset="0"/>
              </a:rPr>
              <a:t> для нужной ячейки:</a:t>
            </a:r>
            <a:endParaRPr lang="ru-RU" sz="2000" dirty="0">
              <a:latin typeface="Arial" panose="020B0604020202020204" pitchFamily="34" charset="0"/>
              <a:ea typeface="Calibri" panose="020F0502020204030204" pitchFamily="34" charset="0"/>
              <a:cs typeface="Arial" panose="020B0604020202020204" pitchFamily="34" charset="0"/>
            </a:endParaRPr>
          </a:p>
          <a:p>
            <a:pPr algn="just" fontAlgn="base">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333333"/>
                </a:solidFill>
                <a:latin typeface="Arial" panose="020B0604020202020204" pitchFamily="34" charset="0"/>
                <a:ea typeface="Times New Roman" panose="02020603050405020304" pitchFamily="18" charset="0"/>
                <a:cs typeface="Arial" panose="020B0604020202020204" pitchFamily="34" charset="0"/>
              </a:rPr>
              <a:t>&lt;</a:t>
            </a:r>
            <a:r>
              <a:rPr lang="en-US" sz="2000" dirty="0">
                <a:solidFill>
                  <a:srgbClr val="63A35C"/>
                </a:solidFill>
                <a:latin typeface="Arial" panose="020B0604020202020204" pitchFamily="34" charset="0"/>
                <a:ea typeface="Times New Roman" panose="02020603050405020304" pitchFamily="18" charset="0"/>
                <a:cs typeface="Arial" panose="020B0604020202020204" pitchFamily="34" charset="0"/>
              </a:rPr>
              <a:t>td</a:t>
            </a:r>
            <a:r>
              <a:rPr lang="en-US" sz="200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795DA3"/>
                </a:solidFill>
                <a:latin typeface="Arial" panose="020B0604020202020204" pitchFamily="34" charset="0"/>
                <a:ea typeface="Times New Roman" panose="02020603050405020304" pitchFamily="18" charset="0"/>
                <a:cs typeface="Arial" panose="020B0604020202020204" pitchFamily="34" charset="0"/>
              </a:rPr>
              <a:t>colspan</a:t>
            </a:r>
            <a:r>
              <a:rPr lang="en-US" sz="200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r>
              <a:rPr lang="en-US" sz="2000" dirty="0">
                <a:solidFill>
                  <a:srgbClr val="DF5000"/>
                </a:solidFill>
                <a:latin typeface="Arial" panose="020B0604020202020204" pitchFamily="34" charset="0"/>
                <a:ea typeface="Times New Roman" panose="02020603050405020304" pitchFamily="18" charset="0"/>
                <a:cs typeface="Arial" panose="020B0604020202020204" pitchFamily="34" charset="0"/>
              </a:rPr>
              <a:t>"3"</a:t>
            </a:r>
            <a:r>
              <a:rPr lang="en-US" sz="200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795DA3"/>
                </a:solidFill>
                <a:latin typeface="Arial" panose="020B0604020202020204" pitchFamily="34" charset="0"/>
                <a:ea typeface="Times New Roman" panose="02020603050405020304" pitchFamily="18" charset="0"/>
                <a:cs typeface="Arial" panose="020B0604020202020204" pitchFamily="34" charset="0"/>
              </a:rPr>
              <a:t>rowspan</a:t>
            </a:r>
            <a:r>
              <a:rPr lang="en-US" sz="200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r>
              <a:rPr lang="en-US" sz="2000" dirty="0">
                <a:solidFill>
                  <a:srgbClr val="DF5000"/>
                </a:solidFill>
                <a:latin typeface="Arial" panose="020B0604020202020204" pitchFamily="34" charset="0"/>
                <a:ea typeface="Times New Roman" panose="02020603050405020304" pitchFamily="18" charset="0"/>
                <a:cs typeface="Arial" panose="020B0604020202020204" pitchFamily="34" charset="0"/>
              </a:rPr>
              <a:t>"2"</a:t>
            </a:r>
            <a:r>
              <a:rPr lang="en-US" sz="2000" dirty="0">
                <a:solidFill>
                  <a:srgbClr val="333333"/>
                </a:solidFill>
                <a:latin typeface="Arial" panose="020B0604020202020204" pitchFamily="34" charset="0"/>
                <a:ea typeface="Times New Roman" panose="02020603050405020304" pitchFamily="18" charset="0"/>
                <a:cs typeface="Arial" panose="020B0604020202020204" pitchFamily="34" charset="0"/>
              </a:rPr>
              <a:t>&gt;</a:t>
            </a:r>
            <a:r>
              <a:rPr lang="ru-RU" sz="2000" dirty="0">
                <a:solidFill>
                  <a:srgbClr val="333333"/>
                </a:solidFill>
                <a:latin typeface="Arial" panose="020B0604020202020204" pitchFamily="34" charset="0"/>
                <a:ea typeface="Times New Roman" panose="02020603050405020304" pitchFamily="18" charset="0"/>
                <a:cs typeface="Arial" panose="020B0604020202020204" pitchFamily="34" charset="0"/>
              </a:rPr>
              <a:t>Текст ячейки</a:t>
            </a:r>
            <a:r>
              <a:rPr lang="en-US" sz="2000" dirty="0">
                <a:solidFill>
                  <a:srgbClr val="333333"/>
                </a:solidFill>
                <a:latin typeface="Arial" panose="020B0604020202020204" pitchFamily="34" charset="0"/>
                <a:ea typeface="Times New Roman" panose="02020603050405020304" pitchFamily="18" charset="0"/>
                <a:cs typeface="Arial" panose="020B0604020202020204" pitchFamily="34" charset="0"/>
              </a:rPr>
              <a:t>&lt;/</a:t>
            </a:r>
            <a:r>
              <a:rPr lang="en-US" sz="2000" dirty="0">
                <a:solidFill>
                  <a:srgbClr val="63A35C"/>
                </a:solidFill>
                <a:latin typeface="Arial" panose="020B0604020202020204" pitchFamily="34" charset="0"/>
                <a:ea typeface="Times New Roman" panose="02020603050405020304" pitchFamily="18" charset="0"/>
                <a:cs typeface="Arial" panose="020B0604020202020204" pitchFamily="34" charset="0"/>
              </a:rPr>
              <a:t>td</a:t>
            </a:r>
            <a:r>
              <a:rPr lang="en-US" sz="2000" dirty="0">
                <a:solidFill>
                  <a:srgbClr val="333333"/>
                </a:solidFill>
                <a:latin typeface="Arial" panose="020B0604020202020204" pitchFamily="34" charset="0"/>
                <a:ea typeface="Times New Roman" panose="02020603050405020304" pitchFamily="18" charset="0"/>
                <a:cs typeface="Arial" panose="020B0604020202020204" pitchFamily="34" charset="0"/>
              </a:rPr>
              <a:t>&gt;</a:t>
            </a:r>
            <a:endParaRPr lang="ru-RU" sz="2000" dirty="0">
              <a:latin typeface="Arial" panose="020B0604020202020204" pitchFamily="34" charset="0"/>
              <a:ea typeface="Calibri" panose="020F0502020204030204" pitchFamily="34" charset="0"/>
              <a:cs typeface="Arial" panose="020B0604020202020204" pitchFamily="34" charset="0"/>
            </a:endParaRPr>
          </a:p>
        </p:txBody>
      </p:sp>
      <p:sp>
        <p:nvSpPr>
          <p:cNvPr id="5" name="Прямоугольник 4">
            <a:extLst>
              <a:ext uri="{FF2B5EF4-FFF2-40B4-BE49-F238E27FC236}">
                <a16:creationId xmlns:a16="http://schemas.microsoft.com/office/drawing/2014/main" id="{9C16212C-2FE6-4100-B1BE-067C56EC92DB}"/>
              </a:ext>
            </a:extLst>
          </p:cNvPr>
          <p:cNvSpPr/>
          <p:nvPr/>
        </p:nvSpPr>
        <p:spPr>
          <a:xfrm>
            <a:off x="1186249" y="142955"/>
            <a:ext cx="9934832" cy="1446550"/>
          </a:xfrm>
          <a:prstGeom prst="rect">
            <a:avLst/>
          </a:prstGeom>
        </p:spPr>
        <p:txBody>
          <a:bodyPr wrap="square">
            <a:spAutoFit/>
          </a:bodyPr>
          <a:lstStyle/>
          <a:p>
            <a:r>
              <a:rPr lang="en-US" sz="4400" b="1" i="1" dirty="0">
                <a:solidFill>
                  <a:srgbClr val="FF0000"/>
                </a:solidFill>
                <a:latin typeface="Calibri Light" panose="020F0302020204030204"/>
                <a:ea typeface="+mj-ea"/>
                <a:cs typeface="+mj-cs"/>
              </a:rPr>
              <a:t>13</a:t>
            </a:r>
            <a:r>
              <a:rPr lang="ru-RU" sz="4400" b="1" i="1" dirty="0">
                <a:solidFill>
                  <a:srgbClr val="FF0000"/>
                </a:solidFill>
                <a:latin typeface="Calibri Light" panose="020F0302020204030204"/>
                <a:ea typeface="+mj-ea"/>
                <a:cs typeface="+mj-cs"/>
              </a:rPr>
              <a:t>) Привести синтаксис составления таблицы средствами</a:t>
            </a:r>
            <a:r>
              <a:rPr lang="en-US" sz="4400" b="1" i="1" dirty="0">
                <a:solidFill>
                  <a:srgbClr val="FF0000"/>
                </a:solidFill>
                <a:latin typeface="Calibri Light" panose="020F0302020204030204"/>
                <a:ea typeface="+mj-ea"/>
                <a:cs typeface="+mj-cs"/>
              </a:rPr>
              <a:t> HTML</a:t>
            </a:r>
            <a:endParaRPr lang="ru-RU" dirty="0"/>
          </a:p>
        </p:txBody>
      </p:sp>
      <p:sp>
        <p:nvSpPr>
          <p:cNvPr id="6" name="Прямоугольник 5">
            <a:extLst>
              <a:ext uri="{FF2B5EF4-FFF2-40B4-BE49-F238E27FC236}">
                <a16:creationId xmlns:a16="http://schemas.microsoft.com/office/drawing/2014/main" id="{07F407E9-EE0E-4E69-A93D-BA5C875FB059}"/>
              </a:ext>
            </a:extLst>
          </p:cNvPr>
          <p:cNvSpPr/>
          <p:nvPr/>
        </p:nvSpPr>
        <p:spPr>
          <a:xfrm>
            <a:off x="3598453" y="5082945"/>
            <a:ext cx="8163697" cy="1385700"/>
          </a:xfrm>
          <a:prstGeom prst="rect">
            <a:avLst/>
          </a:prstGeom>
        </p:spPr>
        <p:txBody>
          <a:bodyPr wrap="square">
            <a:spAutoFit/>
          </a:bodyPr>
          <a:lstStyle/>
          <a:p>
            <a:pPr algn="just" fontAlgn="base">
              <a:lnSpc>
                <a:spcPct val="107000"/>
              </a:lnSpc>
            </a:pPr>
            <a:r>
              <a:rPr lang="ru-RU" sz="2000" dirty="0">
                <a:latin typeface="Arial" panose="020B0604020202020204" pitchFamily="34" charset="0"/>
                <a:cs typeface="Arial" panose="020B0604020202020204" pitchFamily="34" charset="0"/>
              </a:rPr>
              <a:t>HTML таблицы можно поделить на 3 области: верхний колонтитул, основная часть, нижний колонтитул. </a:t>
            </a:r>
            <a:r>
              <a:rPr lang="ru-RU" sz="2000" dirty="0">
                <a:solidFill>
                  <a:srgbClr val="795DA3"/>
                </a:solidFill>
                <a:latin typeface="Arial" panose="020B0604020202020204" pitchFamily="34" charset="0"/>
                <a:ea typeface="Times New Roman" panose="02020603050405020304" pitchFamily="18" charset="0"/>
                <a:cs typeface="Arial" panose="020B0604020202020204" pitchFamily="34" charset="0"/>
                <a:hlinkClick r:id="rId5">
                  <a:extLst>
                    <a:ext uri="{A12FA001-AC4F-418D-AE19-62706E023703}">
                      <ahyp:hlinkClr xmlns:ahyp="http://schemas.microsoft.com/office/drawing/2018/hyperlinkcolor" val="tx"/>
                    </a:ext>
                  </a:extLst>
                </a:hlinkClick>
              </a:rPr>
              <a:t>&lt;</a:t>
            </a:r>
            <a:r>
              <a:rPr lang="ru-RU" sz="2000" dirty="0" err="1">
                <a:solidFill>
                  <a:srgbClr val="795DA3"/>
                </a:solidFill>
                <a:latin typeface="Arial" panose="020B0604020202020204" pitchFamily="34" charset="0"/>
                <a:ea typeface="Times New Roman" panose="02020603050405020304" pitchFamily="18" charset="0"/>
                <a:cs typeface="Arial" panose="020B0604020202020204" pitchFamily="34" charset="0"/>
                <a:hlinkClick r:id="rId5">
                  <a:extLst>
                    <a:ext uri="{A12FA001-AC4F-418D-AE19-62706E023703}">
                      <ahyp:hlinkClr xmlns:ahyp="http://schemas.microsoft.com/office/drawing/2018/hyperlinkcolor" val="tx"/>
                    </a:ext>
                  </a:extLst>
                </a:hlinkClick>
              </a:rPr>
              <a:t>thead</a:t>
            </a:r>
            <a:r>
              <a:rPr lang="ru-RU" sz="2000" dirty="0">
                <a:solidFill>
                  <a:srgbClr val="795DA3"/>
                </a:solidFill>
                <a:latin typeface="Arial" panose="020B0604020202020204" pitchFamily="34" charset="0"/>
                <a:ea typeface="Times New Roman" panose="02020603050405020304" pitchFamily="18" charset="0"/>
                <a:cs typeface="Arial" panose="020B0604020202020204" pitchFamily="34" charset="0"/>
                <a:hlinkClick r:id="rId5">
                  <a:extLst>
                    <a:ext uri="{A12FA001-AC4F-418D-AE19-62706E023703}">
                      <ahyp:hlinkClr xmlns:ahyp="http://schemas.microsoft.com/office/drawing/2018/hyperlinkcolor" val="tx"/>
                    </a:ext>
                  </a:extLst>
                </a:hlinkClick>
              </a:rPr>
              <a:t>&gt;</a:t>
            </a:r>
            <a:r>
              <a:rPr lang="ru-RU" sz="2000" dirty="0">
                <a:latin typeface="Arial" panose="020B0604020202020204" pitchFamily="34" charset="0"/>
                <a:ea typeface="Times New Roman" panose="02020603050405020304" pitchFamily="18" charset="0"/>
                <a:cs typeface="Arial" panose="020B0604020202020204" pitchFamily="34" charset="0"/>
              </a:rPr>
              <a:t> определяет область верхнего колонтитула, </a:t>
            </a:r>
            <a:r>
              <a:rPr lang="ru-RU" sz="2000" dirty="0">
                <a:solidFill>
                  <a:srgbClr val="795DA3"/>
                </a:solidFill>
                <a:latin typeface="Arial" panose="020B0604020202020204" pitchFamily="34" charset="0"/>
                <a:ea typeface="Times New Roman" panose="02020603050405020304" pitchFamily="18" charset="0"/>
                <a:cs typeface="Arial" panose="020B0604020202020204" pitchFamily="34" charset="0"/>
                <a:hlinkClick r:id="rId6">
                  <a:extLst>
                    <a:ext uri="{A12FA001-AC4F-418D-AE19-62706E023703}">
                      <ahyp:hlinkClr xmlns:ahyp="http://schemas.microsoft.com/office/drawing/2018/hyperlinkcolor" val="tx"/>
                    </a:ext>
                  </a:extLst>
                </a:hlinkClick>
              </a:rPr>
              <a:t>&lt;</a:t>
            </a:r>
            <a:r>
              <a:rPr lang="ru-RU" sz="2000" dirty="0" err="1">
                <a:solidFill>
                  <a:srgbClr val="795DA3"/>
                </a:solidFill>
                <a:latin typeface="Arial" panose="020B0604020202020204" pitchFamily="34" charset="0"/>
                <a:ea typeface="Times New Roman" panose="02020603050405020304" pitchFamily="18" charset="0"/>
                <a:cs typeface="Arial" panose="020B0604020202020204" pitchFamily="34" charset="0"/>
                <a:hlinkClick r:id="rId6">
                  <a:extLst>
                    <a:ext uri="{A12FA001-AC4F-418D-AE19-62706E023703}">
                      <ahyp:hlinkClr xmlns:ahyp="http://schemas.microsoft.com/office/drawing/2018/hyperlinkcolor" val="tx"/>
                    </a:ext>
                  </a:extLst>
                </a:hlinkClick>
              </a:rPr>
              <a:t>tfoot</a:t>
            </a:r>
            <a:r>
              <a:rPr lang="ru-RU" sz="2000" dirty="0">
                <a:solidFill>
                  <a:srgbClr val="795DA3"/>
                </a:solidFill>
                <a:latin typeface="Arial" panose="020B0604020202020204" pitchFamily="34" charset="0"/>
                <a:ea typeface="Times New Roman" panose="02020603050405020304" pitchFamily="18" charset="0"/>
                <a:cs typeface="Arial" panose="020B0604020202020204" pitchFamily="34" charset="0"/>
                <a:hlinkClick r:id="rId6">
                  <a:extLst>
                    <a:ext uri="{A12FA001-AC4F-418D-AE19-62706E023703}">
                      <ahyp:hlinkClr xmlns:ahyp="http://schemas.microsoft.com/office/drawing/2018/hyperlinkcolor" val="tx"/>
                    </a:ext>
                  </a:extLst>
                </a:hlinkClick>
              </a:rPr>
              <a:t>&gt;</a:t>
            </a:r>
            <a:r>
              <a:rPr lang="ru-RU" sz="2000" dirty="0">
                <a:latin typeface="Arial" panose="020B0604020202020204" pitchFamily="34" charset="0"/>
                <a:ea typeface="Times New Roman" panose="02020603050405020304" pitchFamily="18" charset="0"/>
                <a:cs typeface="Arial" panose="020B0604020202020204" pitchFamily="34" charset="0"/>
              </a:rPr>
              <a:t> - область нижнего колонтитулы, </a:t>
            </a:r>
            <a:r>
              <a:rPr lang="ru-RU" sz="2000" dirty="0">
                <a:solidFill>
                  <a:srgbClr val="795DA3"/>
                </a:solidFill>
                <a:latin typeface="Arial" panose="020B0604020202020204" pitchFamily="34" charset="0"/>
                <a:ea typeface="Times New Roman" panose="02020603050405020304" pitchFamily="18" charset="0"/>
                <a:cs typeface="Arial" panose="020B0604020202020204" pitchFamily="34" charset="0"/>
                <a:hlinkClick r:id="rId7">
                  <a:extLst>
                    <a:ext uri="{A12FA001-AC4F-418D-AE19-62706E023703}">
                      <ahyp:hlinkClr xmlns:ahyp="http://schemas.microsoft.com/office/drawing/2018/hyperlinkcolor" val="tx"/>
                    </a:ext>
                  </a:extLst>
                </a:hlinkClick>
              </a:rPr>
              <a:t>&lt;</a:t>
            </a:r>
            <a:r>
              <a:rPr lang="ru-RU" sz="2000" dirty="0" err="1">
                <a:solidFill>
                  <a:srgbClr val="795DA3"/>
                </a:solidFill>
                <a:latin typeface="Arial" panose="020B0604020202020204" pitchFamily="34" charset="0"/>
                <a:ea typeface="Times New Roman" panose="02020603050405020304" pitchFamily="18" charset="0"/>
                <a:cs typeface="Arial" panose="020B0604020202020204" pitchFamily="34" charset="0"/>
                <a:hlinkClick r:id="rId7">
                  <a:extLst>
                    <a:ext uri="{A12FA001-AC4F-418D-AE19-62706E023703}">
                      <ahyp:hlinkClr xmlns:ahyp="http://schemas.microsoft.com/office/drawing/2018/hyperlinkcolor" val="tx"/>
                    </a:ext>
                  </a:extLst>
                </a:hlinkClick>
              </a:rPr>
              <a:t>tbody</a:t>
            </a:r>
            <a:r>
              <a:rPr lang="ru-RU" sz="2000" dirty="0">
                <a:solidFill>
                  <a:srgbClr val="795DA3"/>
                </a:solidFill>
                <a:latin typeface="Arial" panose="020B0604020202020204" pitchFamily="34" charset="0"/>
                <a:ea typeface="Times New Roman" panose="02020603050405020304" pitchFamily="18" charset="0"/>
                <a:cs typeface="Arial" panose="020B0604020202020204" pitchFamily="34" charset="0"/>
                <a:hlinkClick r:id="rId7">
                  <a:extLst>
                    <a:ext uri="{A12FA001-AC4F-418D-AE19-62706E023703}">
                      <ahyp:hlinkClr xmlns:ahyp="http://schemas.microsoft.com/office/drawing/2018/hyperlinkcolor" val="tx"/>
                    </a:ext>
                  </a:extLst>
                </a:hlinkClick>
              </a:rPr>
              <a:t>&gt;</a:t>
            </a:r>
            <a:r>
              <a:rPr lang="ru-RU" sz="2000" dirty="0">
                <a:latin typeface="Arial" panose="020B0604020202020204" pitchFamily="34" charset="0"/>
                <a:ea typeface="Times New Roman" panose="02020603050405020304" pitchFamily="18" charset="0"/>
                <a:cs typeface="Arial" panose="020B0604020202020204" pitchFamily="34" charset="0"/>
              </a:rPr>
              <a:t> - основную часть таблицы.</a:t>
            </a:r>
            <a:endParaRPr lang="ru-RU" sz="20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77676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90677A-0460-48DB-8F02-AF0EA607E994}"/>
              </a:ext>
            </a:extLst>
          </p:cNvPr>
          <p:cNvSpPr txBox="1"/>
          <p:nvPr/>
        </p:nvSpPr>
        <p:spPr>
          <a:xfrm>
            <a:off x="320878" y="220784"/>
            <a:ext cx="11566321" cy="830997"/>
          </a:xfrm>
          <a:prstGeom prst="rect">
            <a:avLst/>
          </a:prstGeom>
          <a:noFill/>
        </p:spPr>
        <p:txBody>
          <a:bodyPr wrap="square">
            <a:spAutoFit/>
          </a:bodyPr>
          <a:lstStyle/>
          <a:p>
            <a:pPr lvl="1"/>
            <a:r>
              <a:rPr lang="ru-RU" sz="2400" dirty="0">
                <a:effectLst/>
                <a:latin typeface="Calibri" panose="020F0502020204030204" pitchFamily="34" charset="0"/>
                <a:ea typeface="Calibri" panose="020F0502020204030204" pitchFamily="34" charset="0"/>
                <a:cs typeface="Times New Roman" panose="02020603050405020304" pitchFamily="18" charset="0"/>
              </a:rPr>
              <a:t>Первая задача была решена за счет выбора теговой модели описания документа. Такая модель широко применяется в системах подготовки документов для печати</a:t>
            </a:r>
            <a:endParaRPr lang="ru-RU" sz="2400" dirty="0"/>
          </a:p>
        </p:txBody>
      </p:sp>
      <p:sp>
        <p:nvSpPr>
          <p:cNvPr id="5" name="TextBox 4">
            <a:extLst>
              <a:ext uri="{FF2B5EF4-FFF2-40B4-BE49-F238E27FC236}">
                <a16:creationId xmlns:a16="http://schemas.microsoft.com/office/drawing/2014/main" id="{70705751-A1D9-417F-8746-5C174B4033F4}"/>
              </a:ext>
            </a:extLst>
          </p:cNvPr>
          <p:cNvSpPr txBox="1"/>
          <p:nvPr/>
        </p:nvSpPr>
        <p:spPr>
          <a:xfrm>
            <a:off x="320877" y="1051781"/>
            <a:ext cx="11255929" cy="5262979"/>
          </a:xfrm>
          <a:prstGeom prst="rect">
            <a:avLst/>
          </a:prstGeom>
          <a:noFill/>
        </p:spPr>
        <p:txBody>
          <a:bodyPr wrap="square">
            <a:spAutoFit/>
          </a:bodyPr>
          <a:lstStyle/>
          <a:p>
            <a:pPr indent="450215" algn="just"/>
            <a:r>
              <a:rPr lang="ru-RU" sz="2400" dirty="0">
                <a:effectLst/>
                <a:latin typeface="Calibri" panose="020F0502020204030204" pitchFamily="34" charset="0"/>
                <a:ea typeface="Calibri" panose="020F0502020204030204" pitchFamily="34" charset="0"/>
                <a:cs typeface="Calibri" panose="020F0502020204030204" pitchFamily="34" charset="0"/>
              </a:rPr>
              <a:t>Язык НТМL позволяет размечать электронный документ, который отображается на экране с полиграфическим уровнем оформления; результирующий документ может содержать самые разнообразные метки, иллюстрации, аудио- и видеофрагменты и так далее. В состав языка вошли развитые средства для создания различных уровней заголовков, шрифтовых выделений, различные списки, таблицы и многое другое.</a:t>
            </a:r>
          </a:p>
          <a:p>
            <a:pPr indent="450215" algn="just"/>
            <a:r>
              <a:rPr lang="ru-RU" sz="2400" dirty="0">
                <a:effectLst/>
                <a:latin typeface="Calibri" panose="020F0502020204030204" pitchFamily="34" charset="0"/>
                <a:ea typeface="Calibri" panose="020F0502020204030204" pitchFamily="34" charset="0"/>
                <a:cs typeface="Calibri" panose="020F0502020204030204" pitchFamily="34" charset="0"/>
              </a:rPr>
              <a:t>Вторым важным моментом, повлиявшим на судьбу HTML, стало то, что в качестве основы был выбран обычный текстовый файл.</a:t>
            </a:r>
          </a:p>
          <a:p>
            <a:r>
              <a:rPr lang="ru-RU" sz="2400" dirty="0">
                <a:effectLst/>
                <a:latin typeface="Calibri" panose="020F0502020204030204" pitchFamily="34" charset="0"/>
                <a:ea typeface="Calibri" panose="020F0502020204030204" pitchFamily="34" charset="0"/>
                <a:cs typeface="Calibri" panose="020F0502020204030204" pitchFamily="34" charset="0"/>
              </a:rPr>
              <a:t>Таким образом, гипертекстовая база данных в концепции WWW — это набор текстовых файлов, размеченных на языке HTML, который определяет форму представления информации (разметка) и структуру связей между этими файлами и другими информационными ресурсами (гипертекстовые ссылки). Гипертекстовые ссылки, устанавливающие связи между текстовыми документами, постепенно стали объединять самые различные информационные ресурсы, в том числе звук и видео.</a:t>
            </a:r>
            <a:endParaRPr lang="ru-R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08453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7205A0-79B2-4C51-A12E-86900786BB34}"/>
              </a:ext>
            </a:extLst>
          </p:cNvPr>
          <p:cNvSpPr>
            <a:spLocks noGrp="1"/>
          </p:cNvSpPr>
          <p:nvPr>
            <p:ph type="title"/>
          </p:nvPr>
        </p:nvSpPr>
        <p:spPr>
          <a:xfrm>
            <a:off x="1066800" y="286603"/>
            <a:ext cx="10058400" cy="1450757"/>
          </a:xfrm>
        </p:spPr>
        <p:txBody>
          <a:bodyPr>
            <a:noAutofit/>
          </a:bodyPr>
          <a:lstStyle/>
          <a:p>
            <a:r>
              <a:rPr lang="en-US" sz="3600" b="1" i="1" dirty="0">
                <a:solidFill>
                  <a:srgbClr val="FF0000"/>
                </a:solidFill>
              </a:rPr>
              <a:t>14</a:t>
            </a:r>
            <a:r>
              <a:rPr lang="ru-RU" sz="3600" b="1" i="1" dirty="0">
                <a:solidFill>
                  <a:srgbClr val="FF0000"/>
                </a:solidFill>
              </a:rPr>
              <a:t>) Описать создание форм в языке </a:t>
            </a:r>
            <a:r>
              <a:rPr lang="en-US" sz="3600" b="1" i="1" kern="1200" spc="-50" dirty="0">
                <a:solidFill>
                  <a:srgbClr val="FF0000"/>
                </a:solidFill>
                <a:effectLst/>
                <a:latin typeface="Calibri Light" panose="020F0302020204030204" pitchFamily="34" charset="0"/>
                <a:ea typeface="+mj-ea"/>
                <a:cs typeface="+mj-cs"/>
              </a:rPr>
              <a:t>HTML </a:t>
            </a:r>
            <a:r>
              <a:rPr lang="ru-RU" sz="3600" b="1" i="1" dirty="0">
                <a:solidFill>
                  <a:srgbClr val="FF0000"/>
                </a:solidFill>
              </a:rPr>
              <a:t>. </a:t>
            </a:r>
            <a:br>
              <a:rPr lang="en-US" sz="3600" b="1" i="1" dirty="0">
                <a:solidFill>
                  <a:srgbClr val="FF0000"/>
                </a:solidFill>
              </a:rPr>
            </a:br>
            <a:r>
              <a:rPr lang="en-US" sz="3600" b="1" i="1" dirty="0">
                <a:solidFill>
                  <a:srgbClr val="FF0000"/>
                </a:solidFill>
              </a:rPr>
              <a:t>15) </a:t>
            </a:r>
            <a:r>
              <a:rPr lang="ru-RU" sz="3600" b="1" i="1" dirty="0">
                <a:solidFill>
                  <a:srgbClr val="FF0000"/>
                </a:solidFill>
              </a:rPr>
              <a:t>Перечислить теги создания форм и элементов управления, используемых в формах</a:t>
            </a:r>
          </a:p>
        </p:txBody>
      </p:sp>
      <p:sp>
        <p:nvSpPr>
          <p:cNvPr id="3" name="Прямоугольник 2">
            <a:extLst>
              <a:ext uri="{FF2B5EF4-FFF2-40B4-BE49-F238E27FC236}">
                <a16:creationId xmlns:a16="http://schemas.microsoft.com/office/drawing/2014/main" id="{3F054F6A-1469-4657-98CB-A95AE8B03A88}"/>
              </a:ext>
            </a:extLst>
          </p:cNvPr>
          <p:cNvSpPr/>
          <p:nvPr/>
        </p:nvSpPr>
        <p:spPr>
          <a:xfrm>
            <a:off x="329514" y="2154594"/>
            <a:ext cx="11351740" cy="1323439"/>
          </a:xfrm>
          <a:prstGeom prst="rect">
            <a:avLst/>
          </a:prstGeom>
        </p:spPr>
        <p:txBody>
          <a:bodyPr wrap="square">
            <a:spAutoFit/>
          </a:bodyPr>
          <a:lstStyle/>
          <a:p>
            <a:r>
              <a:rPr lang="ru-RU" sz="2000" dirty="0">
                <a:latin typeface="Arial" panose="020B0604020202020204" pitchFamily="34" charset="0"/>
                <a:ea typeface="Calibri" panose="020F0502020204030204" pitchFamily="34" charset="0"/>
                <a:cs typeface="Arial" panose="020B0604020202020204" pitchFamily="34" charset="0"/>
              </a:rPr>
              <a:t>HTML-формы — это простые элементы управления HTML, которые применяются для сбора информации от посетителей веб-сайта. К ним относятся текстовые поля для ввода данных с клавиатуры, списки для выбора предопределенных данных, флажки для установки параметров и т. п. </a:t>
            </a:r>
            <a:endParaRPr lang="ru-RU" sz="2000" dirty="0">
              <a:latin typeface="Arial" panose="020B0604020202020204" pitchFamily="34" charset="0"/>
              <a:cs typeface="Arial" panose="020B0604020202020204" pitchFamily="34" charset="0"/>
            </a:endParaRPr>
          </a:p>
        </p:txBody>
      </p:sp>
      <p:sp>
        <p:nvSpPr>
          <p:cNvPr id="4" name="Прямоугольник 3">
            <a:extLst>
              <a:ext uri="{FF2B5EF4-FFF2-40B4-BE49-F238E27FC236}">
                <a16:creationId xmlns:a16="http://schemas.microsoft.com/office/drawing/2014/main" id="{11404364-CC3A-4D2C-BB2A-E455E7A06DE0}"/>
              </a:ext>
            </a:extLst>
          </p:cNvPr>
          <p:cNvSpPr/>
          <p:nvPr/>
        </p:nvSpPr>
        <p:spPr>
          <a:xfrm>
            <a:off x="329514" y="3677334"/>
            <a:ext cx="11104605" cy="1015663"/>
          </a:xfrm>
          <a:prstGeom prst="rect">
            <a:avLst/>
          </a:prstGeom>
        </p:spPr>
        <p:txBody>
          <a:bodyPr wrap="square">
            <a:spAutoFit/>
          </a:bodyPr>
          <a:lstStyle/>
          <a:p>
            <a:r>
              <a:rPr lang="ru-RU" sz="2000" b="1" i="1" dirty="0">
                <a:latin typeface="Arial" panose="020B0604020202020204" pitchFamily="34" charset="0"/>
                <a:ea typeface="Calibri" panose="020F0502020204030204" pitchFamily="34" charset="0"/>
                <a:cs typeface="Arial" panose="020B0604020202020204" pitchFamily="34" charset="0"/>
              </a:rPr>
              <a:t>Веб-форма</a:t>
            </a:r>
            <a:r>
              <a:rPr lang="ru-RU" sz="2000" dirty="0">
                <a:latin typeface="Arial" panose="020B0604020202020204" pitchFamily="34" charset="0"/>
                <a:ea typeface="Calibri" panose="020F0502020204030204" pitchFamily="34" charset="0"/>
                <a:cs typeface="Arial" panose="020B0604020202020204" pitchFamily="34" charset="0"/>
              </a:rPr>
              <a:t> — это набор текстовых полей, списков, кнопок и других активизируемых щелчком мыши элементов управления, посредством которых посетитель страницы может предоставить ей тот или иной вид информации. </a:t>
            </a:r>
            <a:endParaRPr lang="ru-RU" sz="2000" dirty="0">
              <a:latin typeface="Arial" panose="020B0604020202020204" pitchFamily="34" charset="0"/>
              <a:cs typeface="Arial" panose="020B0604020202020204" pitchFamily="34" charset="0"/>
            </a:endParaRPr>
          </a:p>
        </p:txBody>
      </p:sp>
      <p:sp>
        <p:nvSpPr>
          <p:cNvPr id="5" name="Прямоугольник 4">
            <a:extLst>
              <a:ext uri="{FF2B5EF4-FFF2-40B4-BE49-F238E27FC236}">
                <a16:creationId xmlns:a16="http://schemas.microsoft.com/office/drawing/2014/main" id="{3E5C5AF2-F472-4F20-B153-6855F1255222}"/>
              </a:ext>
            </a:extLst>
          </p:cNvPr>
          <p:cNvSpPr/>
          <p:nvPr/>
        </p:nvSpPr>
        <p:spPr>
          <a:xfrm>
            <a:off x="329514" y="5084743"/>
            <a:ext cx="11351739" cy="1015663"/>
          </a:xfrm>
          <a:prstGeom prst="rect">
            <a:avLst/>
          </a:prstGeom>
        </p:spPr>
        <p:txBody>
          <a:bodyPr wrap="square">
            <a:spAutoFit/>
          </a:bodyPr>
          <a:lstStyle/>
          <a:p>
            <a:pPr indent="450215" algn="just">
              <a:spcAft>
                <a:spcPts val="0"/>
              </a:spcAft>
            </a:pPr>
            <a:r>
              <a:rPr lang="ru-RU" sz="2000" dirty="0">
                <a:latin typeface="Arial" panose="020B0604020202020204" pitchFamily="34" charset="0"/>
                <a:ea typeface="Calibri" panose="020F0502020204030204" pitchFamily="34" charset="0"/>
                <a:cs typeface="Arial" panose="020B0604020202020204" pitchFamily="34" charset="0"/>
              </a:rPr>
              <a:t>HTML формы — сложные элементы интерфейса. Они включают в себя разные функциональные элементы: поля ввода &lt;</a:t>
            </a:r>
            <a:r>
              <a:rPr lang="ru-RU" sz="2000" dirty="0" err="1">
                <a:latin typeface="Arial" panose="020B0604020202020204" pitchFamily="34" charset="0"/>
                <a:ea typeface="Calibri" panose="020F0502020204030204" pitchFamily="34" charset="0"/>
                <a:cs typeface="Arial" panose="020B0604020202020204" pitchFamily="34" charset="0"/>
              </a:rPr>
              <a:t>input</a:t>
            </a:r>
            <a:r>
              <a:rPr lang="ru-RU" sz="2000" dirty="0">
                <a:latin typeface="Arial" panose="020B0604020202020204" pitchFamily="34" charset="0"/>
                <a:ea typeface="Calibri" panose="020F0502020204030204" pitchFamily="34" charset="0"/>
                <a:cs typeface="Arial" panose="020B0604020202020204" pitchFamily="34" charset="0"/>
              </a:rPr>
              <a:t>&gt; и &lt;</a:t>
            </a:r>
            <a:r>
              <a:rPr lang="ru-RU" sz="2000" dirty="0" err="1">
                <a:latin typeface="Arial" panose="020B0604020202020204" pitchFamily="34" charset="0"/>
                <a:ea typeface="Calibri" panose="020F0502020204030204" pitchFamily="34" charset="0"/>
                <a:cs typeface="Arial" panose="020B0604020202020204" pitchFamily="34" charset="0"/>
              </a:rPr>
              <a:t>textarea</a:t>
            </a:r>
            <a:r>
              <a:rPr lang="ru-RU" sz="2000" dirty="0">
                <a:latin typeface="Arial" panose="020B0604020202020204" pitchFamily="34" charset="0"/>
                <a:ea typeface="Calibri" panose="020F0502020204030204" pitchFamily="34" charset="0"/>
                <a:cs typeface="Arial" panose="020B0604020202020204" pitchFamily="34" charset="0"/>
              </a:rPr>
              <a:t>&gt;, списки &lt;</a:t>
            </a:r>
            <a:r>
              <a:rPr lang="ru-RU" sz="2000" dirty="0" err="1">
                <a:latin typeface="Arial" panose="020B0604020202020204" pitchFamily="34" charset="0"/>
                <a:ea typeface="Calibri" panose="020F0502020204030204" pitchFamily="34" charset="0"/>
                <a:cs typeface="Arial" panose="020B0604020202020204" pitchFamily="34" charset="0"/>
              </a:rPr>
              <a:t>select</a:t>
            </a:r>
            <a:r>
              <a:rPr lang="ru-RU" sz="2000" dirty="0">
                <a:latin typeface="Arial" panose="020B0604020202020204" pitchFamily="34" charset="0"/>
                <a:ea typeface="Calibri" panose="020F0502020204030204" pitchFamily="34" charset="0"/>
                <a:cs typeface="Arial" panose="020B0604020202020204" pitchFamily="34" charset="0"/>
              </a:rPr>
              <a:t>&gt;, подсказки и т.д. Весь код формы заключается в элемент &lt;</a:t>
            </a:r>
            <a:r>
              <a:rPr lang="ru-RU" sz="2000" dirty="0" err="1">
                <a:latin typeface="Arial" panose="020B0604020202020204" pitchFamily="34" charset="0"/>
                <a:ea typeface="Calibri" panose="020F0502020204030204" pitchFamily="34" charset="0"/>
                <a:cs typeface="Arial" panose="020B0604020202020204" pitchFamily="34" charset="0"/>
              </a:rPr>
              <a:t>form</a:t>
            </a:r>
            <a:r>
              <a:rPr lang="ru-RU" sz="2000" dirty="0">
                <a:latin typeface="Arial" panose="020B0604020202020204" pitchFamily="34" charset="0"/>
                <a:ea typeface="Calibri" panose="020F0502020204030204" pitchFamily="34" charset="0"/>
                <a:cs typeface="Arial" panose="020B0604020202020204" pitchFamily="34" charset="0"/>
              </a:rPr>
              <a:t>&gt;.</a:t>
            </a:r>
          </a:p>
        </p:txBody>
      </p:sp>
    </p:spTree>
    <p:extLst>
      <p:ext uri="{BB962C8B-B14F-4D97-AF65-F5344CB8AC3E}">
        <p14:creationId xmlns:p14="http://schemas.microsoft.com/office/powerpoint/2010/main" val="3917863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D0E2AC5F-66E7-4F5A-8809-BCA05F61B0A8}"/>
              </a:ext>
            </a:extLst>
          </p:cNvPr>
          <p:cNvSpPr/>
          <p:nvPr/>
        </p:nvSpPr>
        <p:spPr>
          <a:xfrm>
            <a:off x="337750" y="229570"/>
            <a:ext cx="11532973" cy="1077218"/>
          </a:xfrm>
          <a:prstGeom prst="rect">
            <a:avLst/>
          </a:prstGeom>
        </p:spPr>
        <p:txBody>
          <a:bodyPr wrap="square">
            <a:spAutoFit/>
          </a:bodyPr>
          <a:lstStyle/>
          <a:p>
            <a:pPr indent="450215" algn="just">
              <a:spcAft>
                <a:spcPts val="0"/>
              </a:spcAft>
            </a:pPr>
            <a:r>
              <a:rPr lang="ru-RU" sz="1600" dirty="0">
                <a:latin typeface="Arial" panose="020B0604020202020204" pitchFamily="34" charset="0"/>
                <a:ea typeface="Calibri" panose="020F0502020204030204" pitchFamily="34" charset="0"/>
                <a:cs typeface="Arial" panose="020B0604020202020204" pitchFamily="34" charset="0"/>
              </a:rPr>
              <a:t>Для </a:t>
            </a:r>
            <a:r>
              <a:rPr lang="ru-RU" sz="1600" b="1" dirty="0">
                <a:latin typeface="Arial" panose="020B0604020202020204" pitchFamily="34" charset="0"/>
                <a:ea typeface="Calibri" panose="020F0502020204030204" pitchFamily="34" charset="0"/>
                <a:cs typeface="Arial" panose="020B0604020202020204" pitchFamily="34" charset="0"/>
              </a:rPr>
              <a:t>ввода одной строки </a:t>
            </a:r>
            <a:r>
              <a:rPr lang="ru-RU" sz="1600" dirty="0">
                <a:latin typeface="Arial" panose="020B0604020202020204" pitchFamily="34" charset="0"/>
                <a:ea typeface="Calibri" panose="020F0502020204030204" pitchFamily="34" charset="0"/>
                <a:cs typeface="Arial" panose="020B0604020202020204" pitchFamily="34" charset="0"/>
              </a:rPr>
              <a:t>текста применяется элемент &lt;</a:t>
            </a:r>
            <a:r>
              <a:rPr lang="ru-RU" sz="1600" dirty="0" err="1">
                <a:latin typeface="Arial" panose="020B0604020202020204" pitchFamily="34" charset="0"/>
                <a:ea typeface="Calibri" panose="020F0502020204030204" pitchFamily="34" charset="0"/>
                <a:cs typeface="Arial" panose="020B0604020202020204" pitchFamily="34" charset="0"/>
              </a:rPr>
              <a:t>input</a:t>
            </a:r>
            <a:r>
              <a:rPr lang="ru-RU" sz="1600" dirty="0">
                <a:latin typeface="Arial" panose="020B0604020202020204" pitchFamily="34" charset="0"/>
                <a:ea typeface="Calibri" panose="020F0502020204030204" pitchFamily="34" charset="0"/>
                <a:cs typeface="Arial" panose="020B0604020202020204" pitchFamily="34" charset="0"/>
              </a:rPr>
              <a:t> </a:t>
            </a:r>
            <a:r>
              <a:rPr lang="ru-RU" sz="1600" dirty="0" err="1">
                <a:latin typeface="Arial" panose="020B0604020202020204" pitchFamily="34" charset="0"/>
                <a:ea typeface="Calibri" panose="020F0502020204030204" pitchFamily="34" charset="0"/>
                <a:cs typeface="Arial" panose="020B0604020202020204" pitchFamily="34" charset="0"/>
              </a:rPr>
              <a:t>type</a:t>
            </a:r>
            <a:r>
              <a:rPr lang="ru-RU" sz="1600" dirty="0">
                <a:latin typeface="Arial" panose="020B0604020202020204" pitchFamily="34" charset="0"/>
                <a:ea typeface="Calibri" panose="020F0502020204030204" pitchFamily="34" charset="0"/>
                <a:cs typeface="Arial" panose="020B0604020202020204" pitchFamily="34" charset="0"/>
              </a:rPr>
              <a:t>="</a:t>
            </a:r>
            <a:r>
              <a:rPr lang="ru-RU" sz="1600" dirty="0" err="1">
                <a:latin typeface="Arial" panose="020B0604020202020204" pitchFamily="34" charset="0"/>
                <a:ea typeface="Calibri" panose="020F0502020204030204" pitchFamily="34" charset="0"/>
                <a:cs typeface="Arial" panose="020B0604020202020204" pitchFamily="34" charset="0"/>
              </a:rPr>
              <a:t>text</a:t>
            </a:r>
            <a:r>
              <a:rPr lang="ru-RU" sz="1600" dirty="0">
                <a:latin typeface="Arial" panose="020B0604020202020204" pitchFamily="34" charset="0"/>
                <a:ea typeface="Calibri" panose="020F0502020204030204" pitchFamily="34" charset="0"/>
                <a:cs typeface="Arial" panose="020B0604020202020204" pitchFamily="34" charset="0"/>
              </a:rPr>
              <a:t>"&gt;, для нескольких строк — элемент &lt;</a:t>
            </a:r>
            <a:r>
              <a:rPr lang="ru-RU" sz="1600" dirty="0" err="1">
                <a:latin typeface="Arial" panose="020B0604020202020204" pitchFamily="34" charset="0"/>
                <a:ea typeface="Calibri" panose="020F0502020204030204" pitchFamily="34" charset="0"/>
                <a:cs typeface="Arial" panose="020B0604020202020204" pitchFamily="34" charset="0"/>
              </a:rPr>
              <a:t>textarea</a:t>
            </a:r>
            <a:r>
              <a:rPr lang="ru-RU" sz="1600" dirty="0">
                <a:latin typeface="Arial" panose="020B0604020202020204" pitchFamily="34" charset="0"/>
                <a:ea typeface="Calibri" panose="020F0502020204030204" pitchFamily="34" charset="0"/>
                <a:cs typeface="Arial" panose="020B0604020202020204" pitchFamily="34" charset="0"/>
              </a:rPr>
              <a:t>&gt;. </a:t>
            </a:r>
          </a:p>
          <a:p>
            <a:pPr indent="450215" algn="just">
              <a:spcAft>
                <a:spcPts val="0"/>
              </a:spcAft>
            </a:pPr>
            <a:r>
              <a:rPr lang="ru-RU" sz="1600" dirty="0">
                <a:latin typeface="Arial" panose="020B0604020202020204" pitchFamily="34" charset="0"/>
                <a:ea typeface="Calibri" panose="020F0502020204030204" pitchFamily="34" charset="0"/>
                <a:cs typeface="Arial" panose="020B0604020202020204" pitchFamily="34" charset="0"/>
              </a:rPr>
              <a:t>Элемент &lt;</a:t>
            </a:r>
            <a:r>
              <a:rPr lang="ru-RU" sz="1600" dirty="0" err="1">
                <a:latin typeface="Arial" panose="020B0604020202020204" pitchFamily="34" charset="0"/>
                <a:ea typeface="Calibri" panose="020F0502020204030204" pitchFamily="34" charset="0"/>
                <a:cs typeface="Arial" panose="020B0604020202020204" pitchFamily="34" charset="0"/>
              </a:rPr>
              <a:t>select</a:t>
            </a:r>
            <a:r>
              <a:rPr lang="ru-RU" sz="1600" dirty="0">
                <a:latin typeface="Arial" panose="020B0604020202020204" pitchFamily="34" charset="0"/>
                <a:ea typeface="Calibri" panose="020F0502020204030204" pitchFamily="34" charset="0"/>
                <a:cs typeface="Arial" panose="020B0604020202020204" pitchFamily="34" charset="0"/>
              </a:rPr>
              <a:t>&gt; создает </a:t>
            </a:r>
            <a:r>
              <a:rPr lang="ru-RU" sz="1600" b="1" dirty="0">
                <a:latin typeface="Arial" panose="020B0604020202020204" pitchFamily="34" charset="0"/>
                <a:ea typeface="Calibri" panose="020F0502020204030204" pitchFamily="34" charset="0"/>
                <a:cs typeface="Arial" panose="020B0604020202020204" pitchFamily="34" charset="0"/>
              </a:rPr>
              <a:t>выпадающий список.</a:t>
            </a:r>
          </a:p>
          <a:p>
            <a:pPr lvl="1"/>
            <a:r>
              <a:rPr lang="ru-RU" sz="1600" dirty="0">
                <a:latin typeface="Arial" panose="020B0604020202020204" pitchFamily="34" charset="0"/>
                <a:ea typeface="Calibri" panose="020F0502020204030204" pitchFamily="34" charset="0"/>
                <a:cs typeface="Arial" panose="020B0604020202020204" pitchFamily="34" charset="0"/>
              </a:rPr>
              <a:t>Элемент &lt;</a:t>
            </a:r>
            <a:r>
              <a:rPr lang="ru-RU" sz="1600" dirty="0" err="1">
                <a:latin typeface="Arial" panose="020B0604020202020204" pitchFamily="34" charset="0"/>
                <a:ea typeface="Calibri" panose="020F0502020204030204" pitchFamily="34" charset="0"/>
                <a:cs typeface="Arial" panose="020B0604020202020204" pitchFamily="34" charset="0"/>
              </a:rPr>
              <a:t>label</a:t>
            </a:r>
            <a:r>
              <a:rPr lang="ru-RU" sz="1600" dirty="0">
                <a:latin typeface="Arial" panose="020B0604020202020204" pitchFamily="34" charset="0"/>
                <a:ea typeface="Calibri" panose="020F0502020204030204" pitchFamily="34" charset="0"/>
                <a:cs typeface="Arial" panose="020B0604020202020204" pitchFamily="34" charset="0"/>
              </a:rPr>
              <a:t>&gt; создаёт </a:t>
            </a:r>
            <a:r>
              <a:rPr lang="ru-RU" sz="1600" b="1" dirty="0">
                <a:latin typeface="Arial" panose="020B0604020202020204" pitchFamily="34" charset="0"/>
                <a:ea typeface="Calibri" panose="020F0502020204030204" pitchFamily="34" charset="0"/>
                <a:cs typeface="Arial" panose="020B0604020202020204" pitchFamily="34" charset="0"/>
              </a:rPr>
              <a:t>надписи к полям формы</a:t>
            </a:r>
            <a:r>
              <a:rPr lang="ru-RU" sz="1600" dirty="0">
                <a:latin typeface="Arial" panose="020B0604020202020204" pitchFamily="34" charset="0"/>
                <a:ea typeface="Calibri" panose="020F0502020204030204" pitchFamily="34" charset="0"/>
                <a:cs typeface="Arial" panose="020B0604020202020204" pitchFamily="34" charset="0"/>
              </a:rPr>
              <a:t>. Существует два способа группировки надписи и поля. </a:t>
            </a:r>
            <a:endParaRPr lang="ru-RU" sz="1600" dirty="0">
              <a:latin typeface="Arial" panose="020B0604020202020204" pitchFamily="34" charset="0"/>
              <a:cs typeface="Arial" panose="020B0604020202020204" pitchFamily="34" charset="0"/>
            </a:endParaRPr>
          </a:p>
        </p:txBody>
      </p:sp>
      <p:sp>
        <p:nvSpPr>
          <p:cNvPr id="3" name="Прямоугольник 2">
            <a:extLst>
              <a:ext uri="{FF2B5EF4-FFF2-40B4-BE49-F238E27FC236}">
                <a16:creationId xmlns:a16="http://schemas.microsoft.com/office/drawing/2014/main" id="{E4ABFDE3-8EC9-40DD-BE9F-A8DCA3C43DAE}"/>
              </a:ext>
            </a:extLst>
          </p:cNvPr>
          <p:cNvSpPr/>
          <p:nvPr/>
        </p:nvSpPr>
        <p:spPr>
          <a:xfrm>
            <a:off x="230657" y="1383212"/>
            <a:ext cx="11532973" cy="584775"/>
          </a:xfrm>
          <a:prstGeom prst="rect">
            <a:avLst/>
          </a:prstGeom>
        </p:spPr>
        <p:txBody>
          <a:bodyPr wrap="square">
            <a:spAutoFit/>
          </a:bodyPr>
          <a:lstStyle/>
          <a:p>
            <a:pPr indent="450215" algn="just">
              <a:spcAft>
                <a:spcPts val="0"/>
              </a:spcAft>
            </a:pPr>
            <a:r>
              <a:rPr lang="ru-RU" sz="1600" dirty="0">
                <a:latin typeface="Arial" panose="020B0604020202020204" pitchFamily="34" charset="0"/>
                <a:ea typeface="Calibri" panose="020F0502020204030204" pitchFamily="34" charset="0"/>
                <a:cs typeface="Arial" panose="020B0604020202020204" pitchFamily="34" charset="0"/>
              </a:rPr>
              <a:t>Поля формы можно разделять на </a:t>
            </a:r>
            <a:r>
              <a:rPr lang="ru-RU" sz="1600" b="1" dirty="0">
                <a:latin typeface="Arial" panose="020B0604020202020204" pitchFamily="34" charset="0"/>
                <a:ea typeface="Calibri" panose="020F0502020204030204" pitchFamily="34" charset="0"/>
                <a:cs typeface="Arial" panose="020B0604020202020204" pitchFamily="34" charset="0"/>
              </a:rPr>
              <a:t>логические блоки </a:t>
            </a:r>
            <a:r>
              <a:rPr lang="ru-RU" sz="1600" dirty="0">
                <a:latin typeface="Arial" panose="020B0604020202020204" pitchFamily="34" charset="0"/>
                <a:ea typeface="Calibri" panose="020F0502020204030204" pitchFamily="34" charset="0"/>
                <a:cs typeface="Arial" panose="020B0604020202020204" pitchFamily="34" charset="0"/>
              </a:rPr>
              <a:t>с помощью элемента &lt;</a:t>
            </a:r>
            <a:r>
              <a:rPr lang="ru-RU" sz="1600" dirty="0" err="1">
                <a:latin typeface="Arial" panose="020B0604020202020204" pitchFamily="34" charset="0"/>
                <a:ea typeface="Calibri" panose="020F0502020204030204" pitchFamily="34" charset="0"/>
                <a:cs typeface="Arial" panose="020B0604020202020204" pitchFamily="34" charset="0"/>
              </a:rPr>
              <a:t>fieldset</a:t>
            </a:r>
            <a:r>
              <a:rPr lang="ru-RU" sz="1600" dirty="0">
                <a:latin typeface="Arial" panose="020B0604020202020204" pitchFamily="34" charset="0"/>
                <a:ea typeface="Calibri" panose="020F0502020204030204" pitchFamily="34" charset="0"/>
                <a:cs typeface="Arial" panose="020B0604020202020204" pitchFamily="34" charset="0"/>
              </a:rPr>
              <a:t>&gt;. Каждому разделу можно присвоить </a:t>
            </a:r>
            <a:r>
              <a:rPr lang="ru-RU" sz="1600" b="1" dirty="0">
                <a:latin typeface="Arial" panose="020B0604020202020204" pitchFamily="34" charset="0"/>
                <a:ea typeface="Calibri" panose="020F0502020204030204" pitchFamily="34" charset="0"/>
                <a:cs typeface="Arial" panose="020B0604020202020204" pitchFamily="34" charset="0"/>
              </a:rPr>
              <a:t>название </a:t>
            </a:r>
            <a:r>
              <a:rPr lang="ru-RU" sz="1600" dirty="0">
                <a:latin typeface="Arial" panose="020B0604020202020204" pitchFamily="34" charset="0"/>
                <a:ea typeface="Calibri" panose="020F0502020204030204" pitchFamily="34" charset="0"/>
                <a:cs typeface="Arial" panose="020B0604020202020204" pitchFamily="34" charset="0"/>
              </a:rPr>
              <a:t>с помощью элемента &lt;</a:t>
            </a:r>
            <a:r>
              <a:rPr lang="ru-RU" sz="1600" dirty="0" err="1">
                <a:latin typeface="Arial" panose="020B0604020202020204" pitchFamily="34" charset="0"/>
                <a:ea typeface="Calibri" panose="020F0502020204030204" pitchFamily="34" charset="0"/>
                <a:cs typeface="Arial" panose="020B0604020202020204" pitchFamily="34" charset="0"/>
              </a:rPr>
              <a:t>legend</a:t>
            </a:r>
            <a:r>
              <a:rPr lang="ru-RU" sz="1600" dirty="0">
                <a:latin typeface="Arial" panose="020B0604020202020204" pitchFamily="34" charset="0"/>
                <a:ea typeface="Calibri" panose="020F0502020204030204" pitchFamily="34" charset="0"/>
                <a:cs typeface="Arial" panose="020B0604020202020204" pitchFamily="34" charset="0"/>
              </a:rPr>
              <a:t>&gt;.</a:t>
            </a:r>
          </a:p>
        </p:txBody>
      </p:sp>
      <p:pic>
        <p:nvPicPr>
          <p:cNvPr id="4" name="Рисунок 3">
            <a:extLst>
              <a:ext uri="{FF2B5EF4-FFF2-40B4-BE49-F238E27FC236}">
                <a16:creationId xmlns:a16="http://schemas.microsoft.com/office/drawing/2014/main" id="{7954685B-6FEE-47E5-B247-75531E8B685E}"/>
              </a:ext>
            </a:extLst>
          </p:cNvPr>
          <p:cNvPicPr>
            <a:picLocks noChangeAspect="1"/>
          </p:cNvPicPr>
          <p:nvPr/>
        </p:nvPicPr>
        <p:blipFill>
          <a:blip r:embed="rId2"/>
          <a:stretch>
            <a:fillRect/>
          </a:stretch>
        </p:blipFill>
        <p:spPr>
          <a:xfrm>
            <a:off x="3576764" y="2146640"/>
            <a:ext cx="4331562" cy="1981795"/>
          </a:xfrm>
          <a:prstGeom prst="rect">
            <a:avLst/>
          </a:prstGeom>
        </p:spPr>
      </p:pic>
      <p:sp>
        <p:nvSpPr>
          <p:cNvPr id="5" name="Прямоугольник 4">
            <a:extLst>
              <a:ext uri="{FF2B5EF4-FFF2-40B4-BE49-F238E27FC236}">
                <a16:creationId xmlns:a16="http://schemas.microsoft.com/office/drawing/2014/main" id="{58D88911-77F5-4608-AC0A-7F0CB02880EE}"/>
              </a:ext>
            </a:extLst>
          </p:cNvPr>
          <p:cNvSpPr/>
          <p:nvPr/>
        </p:nvSpPr>
        <p:spPr>
          <a:xfrm>
            <a:off x="411892" y="4149827"/>
            <a:ext cx="11458830" cy="1569660"/>
          </a:xfrm>
          <a:prstGeom prst="rect">
            <a:avLst/>
          </a:prstGeom>
        </p:spPr>
        <p:txBody>
          <a:bodyPr wrap="square">
            <a:spAutoFit/>
          </a:bodyPr>
          <a:lstStyle/>
          <a:p>
            <a:pPr indent="450215" algn="just">
              <a:spcAft>
                <a:spcPts val="0"/>
              </a:spcAft>
            </a:pPr>
            <a:r>
              <a:rPr lang="ru-RU" sz="1600" dirty="0">
                <a:latin typeface="Arial" panose="020B0604020202020204" pitchFamily="34" charset="0"/>
                <a:ea typeface="Calibri" panose="020F0502020204030204" pitchFamily="34" charset="0"/>
                <a:cs typeface="Arial" panose="020B0604020202020204" pitchFamily="34" charset="0"/>
              </a:rPr>
              <a:t>Чтобы сделать форму более понятной для пользователей, в поля формы добавляют текст, содержащий пример вводимых данных. Такой </a:t>
            </a:r>
            <a:r>
              <a:rPr lang="ru-RU" sz="1600" b="1" dirty="0">
                <a:latin typeface="Arial" panose="020B0604020202020204" pitchFamily="34" charset="0"/>
                <a:ea typeface="Calibri" panose="020F0502020204030204" pitchFamily="34" charset="0"/>
                <a:cs typeface="Arial" panose="020B0604020202020204" pitchFamily="34" charset="0"/>
              </a:rPr>
              <a:t>текст</a:t>
            </a:r>
            <a:r>
              <a:rPr lang="ru-RU" sz="1600" dirty="0">
                <a:latin typeface="Arial" panose="020B0604020202020204" pitchFamily="34" charset="0"/>
                <a:ea typeface="Calibri" panose="020F0502020204030204" pitchFamily="34" charset="0"/>
                <a:cs typeface="Arial" panose="020B0604020202020204" pitchFamily="34" charset="0"/>
              </a:rPr>
              <a:t> называется </a:t>
            </a:r>
            <a:r>
              <a:rPr lang="ru-RU" sz="1600" b="1" dirty="0">
                <a:latin typeface="Arial" panose="020B0604020202020204" pitchFamily="34" charset="0"/>
                <a:ea typeface="Calibri" panose="020F0502020204030204" pitchFamily="34" charset="0"/>
                <a:cs typeface="Arial" panose="020B0604020202020204" pitchFamily="34" charset="0"/>
              </a:rPr>
              <a:t>подстановочным</a:t>
            </a:r>
            <a:r>
              <a:rPr lang="ru-RU" sz="1600" dirty="0">
                <a:latin typeface="Arial" panose="020B0604020202020204" pitchFamily="34" charset="0"/>
                <a:ea typeface="Calibri" panose="020F0502020204030204" pitchFamily="34" charset="0"/>
                <a:cs typeface="Arial" panose="020B0604020202020204" pitchFamily="34" charset="0"/>
              </a:rPr>
              <a:t> и создаётся с помощью атрибута </a:t>
            </a:r>
            <a:r>
              <a:rPr lang="ru-RU" sz="1600" dirty="0" err="1">
                <a:latin typeface="Arial" panose="020B0604020202020204" pitchFamily="34" charset="0"/>
                <a:ea typeface="Calibri" panose="020F0502020204030204" pitchFamily="34" charset="0"/>
                <a:cs typeface="Arial" panose="020B0604020202020204" pitchFamily="34" charset="0"/>
              </a:rPr>
              <a:t>placeholder</a:t>
            </a:r>
            <a:r>
              <a:rPr lang="ru-RU" sz="1600" dirty="0">
                <a:latin typeface="Arial" panose="020B0604020202020204" pitchFamily="34" charset="0"/>
                <a:ea typeface="Calibri" panose="020F0502020204030204" pitchFamily="34" charset="0"/>
                <a:cs typeface="Arial" panose="020B0604020202020204" pitchFamily="34" charset="0"/>
              </a:rPr>
              <a:t>.</a:t>
            </a:r>
          </a:p>
          <a:p>
            <a:pPr indent="450215" algn="just">
              <a:spcAft>
                <a:spcPts val="0"/>
              </a:spcAft>
            </a:pPr>
            <a:endParaRPr lang="ru-RU" sz="1600" dirty="0">
              <a:latin typeface="Arial" panose="020B0604020202020204" pitchFamily="34" charset="0"/>
              <a:ea typeface="Calibri" panose="020F0502020204030204" pitchFamily="34" charset="0"/>
              <a:cs typeface="Arial" panose="020B0604020202020204" pitchFamily="34" charset="0"/>
            </a:endParaRPr>
          </a:p>
          <a:p>
            <a:pPr indent="450215" algn="just">
              <a:spcAft>
                <a:spcPts val="0"/>
              </a:spcAft>
            </a:pPr>
            <a:r>
              <a:rPr lang="ru-RU" sz="1600" dirty="0">
                <a:latin typeface="Arial" panose="020B0604020202020204" pitchFamily="34" charset="0"/>
                <a:ea typeface="Calibri" panose="020F0502020204030204" pitchFamily="34" charset="0"/>
                <a:cs typeface="Arial" panose="020B0604020202020204" pitchFamily="34" charset="0"/>
              </a:rPr>
              <a:t>Специальный атрибут </a:t>
            </a:r>
            <a:r>
              <a:rPr lang="ru-RU" sz="1600" dirty="0" err="1">
                <a:latin typeface="Arial" panose="020B0604020202020204" pitchFamily="34" charset="0"/>
                <a:ea typeface="Calibri" panose="020F0502020204030204" pitchFamily="34" charset="0"/>
                <a:cs typeface="Arial" panose="020B0604020202020204" pitchFamily="34" charset="0"/>
              </a:rPr>
              <a:t>required</a:t>
            </a:r>
            <a:r>
              <a:rPr lang="ru-RU" sz="1600" dirty="0">
                <a:latin typeface="Arial" panose="020B0604020202020204" pitchFamily="34" charset="0"/>
                <a:ea typeface="Calibri" panose="020F0502020204030204" pitchFamily="34" charset="0"/>
                <a:cs typeface="Arial" panose="020B0604020202020204" pitchFamily="34" charset="0"/>
              </a:rPr>
              <a:t>, который позволяет отметить обязательное поле на уровне разметки. Этот атрибут дает указание браузеру (при условии, что тот поддерживает HTML5), указание не отправлять данные после нажатия пользователем кнопки отправить, пока указанные поля не заполнены.</a:t>
            </a:r>
          </a:p>
        </p:txBody>
      </p:sp>
      <p:sp>
        <p:nvSpPr>
          <p:cNvPr id="6" name="Прямоугольник 5">
            <a:extLst>
              <a:ext uri="{FF2B5EF4-FFF2-40B4-BE49-F238E27FC236}">
                <a16:creationId xmlns:a16="http://schemas.microsoft.com/office/drawing/2014/main" id="{433D358C-3C51-4B8D-885D-5922A48C7662}"/>
              </a:ext>
            </a:extLst>
          </p:cNvPr>
          <p:cNvSpPr/>
          <p:nvPr/>
        </p:nvSpPr>
        <p:spPr>
          <a:xfrm>
            <a:off x="411892" y="5677592"/>
            <a:ext cx="11458830" cy="950838"/>
          </a:xfrm>
          <a:prstGeom prst="rect">
            <a:avLst/>
          </a:prstGeom>
        </p:spPr>
        <p:txBody>
          <a:bodyPr wrap="square">
            <a:spAutoFit/>
          </a:bodyPr>
          <a:lstStyle/>
          <a:p>
            <a:pPr lvl="1">
              <a:lnSpc>
                <a:spcPct val="107000"/>
              </a:lnSpc>
              <a:spcAft>
                <a:spcPts val="800"/>
              </a:spcAft>
            </a:pPr>
            <a:r>
              <a:rPr lang="ru-RU" sz="1600" dirty="0">
                <a:latin typeface="Arial" panose="020B0604020202020204" pitchFamily="34" charset="0"/>
                <a:ea typeface="Calibri" panose="020F0502020204030204" pitchFamily="34" charset="0"/>
                <a:cs typeface="Arial" panose="020B0604020202020204" pitchFamily="34" charset="0"/>
              </a:rPr>
              <a:t>Для изменения внешний вид текстового поля при получении фокуса, используется </a:t>
            </a:r>
            <a:r>
              <a:rPr lang="ru-RU" sz="1600" dirty="0" err="1">
                <a:latin typeface="Arial" panose="020B0604020202020204" pitchFamily="34" charset="0"/>
                <a:ea typeface="Calibri" panose="020F0502020204030204" pitchFamily="34" charset="0"/>
                <a:cs typeface="Arial" panose="020B0604020202020204" pitchFamily="34" charset="0"/>
              </a:rPr>
              <a:t>псевдокласс</a:t>
            </a:r>
            <a:r>
              <a:rPr lang="ru-RU" sz="1600" dirty="0">
                <a:latin typeface="Arial" panose="020B0604020202020204" pitchFamily="34" charset="0"/>
                <a:ea typeface="Calibri" panose="020F0502020204030204" pitchFamily="34" charset="0"/>
                <a:cs typeface="Arial" panose="020B0604020202020204" pitchFamily="34" charset="0"/>
              </a:rPr>
              <a:t> </a:t>
            </a:r>
            <a:r>
              <a:rPr lang="ru-RU" sz="1600" dirty="0" err="1">
                <a:latin typeface="Arial" panose="020B0604020202020204" pitchFamily="34" charset="0"/>
                <a:ea typeface="Calibri" panose="020F0502020204030204" pitchFamily="34" charset="0"/>
                <a:cs typeface="Arial" panose="020B0604020202020204" pitchFamily="34" charset="0"/>
              </a:rPr>
              <a:t>focus</a:t>
            </a:r>
            <a:r>
              <a:rPr lang="ru-RU" sz="1600" dirty="0">
                <a:latin typeface="Arial" panose="020B0604020202020204" pitchFamily="34" charset="0"/>
                <a:ea typeface="Calibri" panose="020F0502020204030204" pitchFamily="34" charset="0"/>
                <a:cs typeface="Arial" panose="020B0604020202020204" pitchFamily="34" charset="0"/>
              </a:rPr>
              <a:t>. </a:t>
            </a:r>
          </a:p>
          <a:p>
            <a:pPr indent="450215" algn="just">
              <a:spcAft>
                <a:spcPts val="0"/>
              </a:spcAft>
            </a:pPr>
            <a:r>
              <a:rPr lang="ru-RU" sz="1600" dirty="0">
                <a:latin typeface="Arial" panose="020B0604020202020204" pitchFamily="34" charset="0"/>
                <a:ea typeface="Calibri" panose="020F0502020204030204" pitchFamily="34" charset="0"/>
                <a:cs typeface="Arial" panose="020B0604020202020204" pitchFamily="34" charset="0"/>
              </a:rPr>
              <a:t>Ещё один полезный html5-атрибут — атрибут </a:t>
            </a:r>
            <a:r>
              <a:rPr lang="ru-RU" sz="1600" dirty="0" err="1">
                <a:latin typeface="Arial" panose="020B0604020202020204" pitchFamily="34" charset="0"/>
                <a:ea typeface="Calibri" panose="020F0502020204030204" pitchFamily="34" charset="0"/>
                <a:cs typeface="Arial" panose="020B0604020202020204" pitchFamily="34" charset="0"/>
              </a:rPr>
              <a:t>autofocus</a:t>
            </a:r>
            <a:r>
              <a:rPr lang="ru-RU" sz="1600" dirty="0">
                <a:latin typeface="Arial" panose="020B0604020202020204" pitchFamily="34" charset="0"/>
                <a:ea typeface="Calibri" panose="020F0502020204030204" pitchFamily="34" charset="0"/>
                <a:cs typeface="Arial" panose="020B0604020202020204" pitchFamily="34" charset="0"/>
              </a:rPr>
              <a:t>. Он позволяет автоматически установить фокус на нужном начальном поле для элементов &lt;</a:t>
            </a:r>
            <a:r>
              <a:rPr lang="ru-RU" sz="1600" dirty="0" err="1">
                <a:latin typeface="Arial" panose="020B0604020202020204" pitchFamily="34" charset="0"/>
                <a:ea typeface="Calibri" panose="020F0502020204030204" pitchFamily="34" charset="0"/>
                <a:cs typeface="Arial" panose="020B0604020202020204" pitchFamily="34" charset="0"/>
              </a:rPr>
              <a:t>input</a:t>
            </a:r>
            <a:r>
              <a:rPr lang="ru-RU" sz="1600" dirty="0">
                <a:latin typeface="Arial" panose="020B0604020202020204" pitchFamily="34" charset="0"/>
                <a:ea typeface="Calibri" panose="020F0502020204030204" pitchFamily="34" charset="0"/>
                <a:cs typeface="Arial" panose="020B0604020202020204" pitchFamily="34" charset="0"/>
              </a:rPr>
              <a:t>&gt; и &lt;</a:t>
            </a:r>
            <a:r>
              <a:rPr lang="ru-RU" sz="1600" dirty="0" err="1">
                <a:latin typeface="Arial" panose="020B0604020202020204" pitchFamily="34" charset="0"/>
                <a:ea typeface="Calibri" panose="020F0502020204030204" pitchFamily="34" charset="0"/>
                <a:cs typeface="Arial" panose="020B0604020202020204" pitchFamily="34" charset="0"/>
              </a:rPr>
              <a:t>textarea</a:t>
            </a:r>
            <a:r>
              <a:rPr lang="ru-RU" sz="1600" dirty="0">
                <a:latin typeface="Arial" panose="020B0604020202020204" pitchFamily="34" charset="0"/>
                <a:ea typeface="Calibri" panose="020F0502020204030204" pitchFamily="34" charset="0"/>
                <a:cs typeface="Arial" panose="020B0604020202020204" pitchFamily="34" charset="0"/>
              </a:rPr>
              <a:t>&gt; (только в один элемент каждой формы).</a:t>
            </a:r>
          </a:p>
        </p:txBody>
      </p:sp>
    </p:spTree>
    <p:extLst>
      <p:ext uri="{BB962C8B-B14F-4D97-AF65-F5344CB8AC3E}">
        <p14:creationId xmlns:p14="http://schemas.microsoft.com/office/powerpoint/2010/main" val="3531837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47A79C-4CC1-785E-8D19-8902C4C4AC3A}"/>
              </a:ext>
            </a:extLst>
          </p:cNvPr>
          <p:cNvSpPr>
            <a:spLocks noGrp="1"/>
          </p:cNvSpPr>
          <p:nvPr>
            <p:ph type="title"/>
          </p:nvPr>
        </p:nvSpPr>
        <p:spPr/>
        <p:txBody>
          <a:bodyPr/>
          <a:lstStyle/>
          <a:p>
            <a:r>
              <a:rPr lang="en-US" b="1" i="1" dirty="0">
                <a:solidFill>
                  <a:srgbClr val="FF0000"/>
                </a:solidFill>
              </a:rPr>
              <a:t>16</a:t>
            </a:r>
            <a:r>
              <a:rPr lang="ru-RU" b="1" i="1" dirty="0">
                <a:solidFill>
                  <a:srgbClr val="FF0000"/>
                </a:solidFill>
              </a:rPr>
              <a:t>) Охарактеризовать понятие и назначение скриптового языка </a:t>
            </a:r>
            <a:r>
              <a:rPr lang="en-US" b="1" i="1" dirty="0">
                <a:solidFill>
                  <a:srgbClr val="FF0000"/>
                </a:solidFill>
              </a:rPr>
              <a:t>CSS</a:t>
            </a:r>
            <a:endParaRPr lang="ru-RU" b="1" i="1" dirty="0">
              <a:solidFill>
                <a:srgbClr val="FF0000"/>
              </a:solidFill>
            </a:endParaRPr>
          </a:p>
        </p:txBody>
      </p:sp>
      <p:sp>
        <p:nvSpPr>
          <p:cNvPr id="4" name="TextBox 3">
            <a:extLst>
              <a:ext uri="{FF2B5EF4-FFF2-40B4-BE49-F238E27FC236}">
                <a16:creationId xmlns:a16="http://schemas.microsoft.com/office/drawing/2014/main" id="{F212952B-F18C-8B44-82FD-A37E22789A4B}"/>
              </a:ext>
            </a:extLst>
          </p:cNvPr>
          <p:cNvSpPr txBox="1"/>
          <p:nvPr/>
        </p:nvSpPr>
        <p:spPr>
          <a:xfrm>
            <a:off x="245225" y="1928750"/>
            <a:ext cx="11762509" cy="4093428"/>
          </a:xfrm>
          <a:prstGeom prst="rect">
            <a:avLst/>
          </a:prstGeom>
          <a:noFill/>
        </p:spPr>
        <p:txBody>
          <a:bodyPr wrap="square">
            <a:spAutoFit/>
          </a:bodyPr>
          <a:lstStyle/>
          <a:p>
            <a:pPr indent="450215" algn="just"/>
            <a:r>
              <a:rPr lang="ru-RU" sz="2000" dirty="0">
                <a:effectLst/>
                <a:ea typeface="Calibri" panose="020F0502020204030204" pitchFamily="34" charset="0"/>
                <a:cs typeface="Times New Roman" panose="02020603050405020304" pitchFamily="18" charset="0"/>
              </a:rPr>
              <a:t>CSS (англ. </a:t>
            </a:r>
            <a:r>
              <a:rPr lang="ru-RU" sz="2000" dirty="0" err="1">
                <a:effectLst/>
                <a:ea typeface="Calibri" panose="020F0502020204030204" pitchFamily="34" charset="0"/>
                <a:cs typeface="Times New Roman" panose="02020603050405020304" pitchFamily="18" charset="0"/>
              </a:rPr>
              <a:t>Cascading</a:t>
            </a:r>
            <a:r>
              <a:rPr lang="ru-RU" sz="2000" dirty="0">
                <a:effectLst/>
                <a:ea typeface="Calibri" panose="020F0502020204030204" pitchFamily="34" charset="0"/>
                <a:cs typeface="Times New Roman" panose="02020603050405020304" pitchFamily="18" charset="0"/>
              </a:rPr>
              <a:t> Style </a:t>
            </a:r>
            <a:r>
              <a:rPr lang="ru-RU" sz="2000" dirty="0" err="1">
                <a:effectLst/>
                <a:ea typeface="Calibri" panose="020F0502020204030204" pitchFamily="34" charset="0"/>
                <a:cs typeface="Times New Roman" panose="02020603050405020304" pitchFamily="18" charset="0"/>
              </a:rPr>
              <a:t>Sheets</a:t>
            </a:r>
            <a:r>
              <a:rPr lang="ru-RU" sz="2000" dirty="0">
                <a:effectLst/>
                <a:ea typeface="Calibri" panose="020F0502020204030204" pitchFamily="34" charset="0"/>
                <a:cs typeface="Times New Roman" panose="02020603050405020304" pitchFamily="18" charset="0"/>
              </a:rPr>
              <a:t> — каскадные таблицы стилей) — технология описания внешнего вида документа, оформленного языком разметки.</a:t>
            </a:r>
          </a:p>
          <a:p>
            <a:pPr indent="450215" algn="just"/>
            <a:r>
              <a:rPr lang="ru-RU" sz="2000" dirty="0">
                <a:effectLst/>
                <a:ea typeface="Calibri" panose="020F0502020204030204" pitchFamily="34" charset="0"/>
                <a:cs typeface="Times New Roman" panose="02020603050405020304" pitchFamily="18" charset="0"/>
              </a:rPr>
              <a:t>Преимущественно </a:t>
            </a:r>
            <a:r>
              <a:rPr lang="ru-RU" sz="2000" b="1" dirty="0">
                <a:effectLst/>
                <a:ea typeface="Calibri" panose="020F0502020204030204" pitchFamily="34" charset="0"/>
                <a:cs typeface="Times New Roman" panose="02020603050405020304" pitchFamily="18" charset="0"/>
              </a:rPr>
              <a:t>используется как средство оформления веб-страниц </a:t>
            </a:r>
            <a:r>
              <a:rPr lang="ru-RU" sz="2000" dirty="0">
                <a:effectLst/>
                <a:ea typeface="Calibri" panose="020F0502020204030204" pitchFamily="34" charset="0"/>
                <a:cs typeface="Times New Roman" panose="02020603050405020304" pitchFamily="18" charset="0"/>
              </a:rPr>
              <a:t>в формате HTML и XHTML, но может применяться с любыми видами документов в формате XML, включая SVG и XUL.</a:t>
            </a:r>
          </a:p>
          <a:p>
            <a:pPr indent="450215" algn="just"/>
            <a:r>
              <a:rPr lang="ru-RU" sz="2000" dirty="0">
                <a:effectLst/>
                <a:ea typeface="Calibri" panose="020F0502020204030204" pitchFamily="34" charset="0"/>
                <a:cs typeface="Times New Roman" panose="02020603050405020304" pitchFamily="18" charset="0"/>
              </a:rPr>
              <a:t>Каскадные таблицы стилей </a:t>
            </a:r>
            <a:r>
              <a:rPr lang="ru-RU" sz="2000" b="1" dirty="0">
                <a:effectLst/>
                <a:ea typeface="Calibri" panose="020F0502020204030204" pitchFamily="34" charset="0"/>
                <a:cs typeface="Times New Roman" panose="02020603050405020304" pitchFamily="18" charset="0"/>
              </a:rPr>
              <a:t>используются</a:t>
            </a:r>
            <a:r>
              <a:rPr lang="ru-RU" sz="2000" dirty="0">
                <a:effectLst/>
                <a:ea typeface="Calibri" panose="020F0502020204030204" pitchFamily="34" charset="0"/>
                <a:cs typeface="Times New Roman" panose="02020603050405020304" pitchFamily="18" charset="0"/>
              </a:rPr>
              <a:t> создателями веб-страниц для задания цветов, шрифтов, расположения и других аспектов представления веб-документа. </a:t>
            </a:r>
            <a:endParaRPr lang="en-US" sz="2000" dirty="0">
              <a:effectLst/>
              <a:ea typeface="Calibri" panose="020F0502020204030204" pitchFamily="34" charset="0"/>
              <a:cs typeface="Times New Roman" panose="02020603050405020304" pitchFamily="18" charset="0"/>
            </a:endParaRPr>
          </a:p>
          <a:p>
            <a:pPr indent="450215" algn="just"/>
            <a:r>
              <a:rPr lang="ru-RU" sz="2000" b="1" dirty="0">
                <a:effectLst/>
                <a:ea typeface="Calibri" panose="020F0502020204030204" pitchFamily="34" charset="0"/>
                <a:cs typeface="Times New Roman" panose="02020603050405020304" pitchFamily="18" charset="0"/>
              </a:rPr>
              <a:t>Основной целью</a:t>
            </a:r>
            <a:r>
              <a:rPr lang="ru-RU" sz="2000" dirty="0">
                <a:effectLst/>
                <a:ea typeface="Calibri" panose="020F0502020204030204" pitchFamily="34" charset="0"/>
                <a:cs typeface="Times New Roman" panose="02020603050405020304" pitchFamily="18" charset="0"/>
              </a:rPr>
              <a:t> разработки CSS являлось разделение содержимого (написанного на HTML или другом языке разметки) и оформления документа (написанного на CSS). Это разделение может увеличить доступность документа, предоставить большую гибкость и возможность управления его представлением, а также уменьшить сложность и повторяемость в структурном содержимом. </a:t>
            </a:r>
            <a:endParaRPr lang="en-US" sz="2000" dirty="0">
              <a:effectLst/>
              <a:ea typeface="Calibri" panose="020F0502020204030204" pitchFamily="34" charset="0"/>
              <a:cs typeface="Times New Roman" panose="02020603050405020304" pitchFamily="18" charset="0"/>
            </a:endParaRPr>
          </a:p>
          <a:p>
            <a:pPr indent="450215" algn="just"/>
            <a:r>
              <a:rPr lang="ru-RU" sz="2000" dirty="0">
                <a:effectLst/>
                <a:ea typeface="Calibri" panose="020F0502020204030204" pitchFamily="34" charset="0"/>
                <a:cs typeface="Times New Roman" panose="02020603050405020304" pitchFamily="18" charset="0"/>
              </a:rPr>
              <a:t>Кроме того, </a:t>
            </a:r>
            <a:r>
              <a:rPr lang="ru-RU" sz="2000" b="1" dirty="0">
                <a:effectLst/>
                <a:ea typeface="Calibri" panose="020F0502020204030204" pitchFamily="34" charset="0"/>
                <a:cs typeface="Times New Roman" panose="02020603050405020304" pitchFamily="18" charset="0"/>
              </a:rPr>
              <a:t>CSS позволяет представлять </a:t>
            </a:r>
            <a:r>
              <a:rPr lang="ru-RU" sz="2000" dirty="0">
                <a:effectLst/>
                <a:ea typeface="Calibri" panose="020F0502020204030204" pitchFamily="34" charset="0"/>
                <a:cs typeface="Times New Roman" panose="02020603050405020304" pitchFamily="18" charset="0"/>
              </a:rPr>
              <a:t>один и тот же документ в различных стилях или методах вывода, таких как экранное представление, печать, чтение голосом (специальным голосовым браузером или программой чтения с экрана), или при выводе устройствами, использующими шрифт Брайля.</a:t>
            </a:r>
          </a:p>
        </p:txBody>
      </p:sp>
    </p:spTree>
    <p:extLst>
      <p:ext uri="{BB962C8B-B14F-4D97-AF65-F5344CB8AC3E}">
        <p14:creationId xmlns:p14="http://schemas.microsoft.com/office/powerpoint/2010/main" val="871772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5881D2-6429-D636-B9E9-D89149273862}"/>
              </a:ext>
            </a:extLst>
          </p:cNvPr>
          <p:cNvSpPr txBox="1"/>
          <p:nvPr/>
        </p:nvSpPr>
        <p:spPr>
          <a:xfrm>
            <a:off x="138546" y="130774"/>
            <a:ext cx="11665527" cy="6370975"/>
          </a:xfrm>
          <a:prstGeom prst="rect">
            <a:avLst/>
          </a:prstGeom>
          <a:noFill/>
        </p:spPr>
        <p:txBody>
          <a:bodyPr wrap="square">
            <a:spAutoFit/>
          </a:bodyPr>
          <a:lstStyle/>
          <a:p>
            <a:pPr indent="450215" algn="just"/>
            <a:r>
              <a:rPr lang="ru-RU" sz="2400" b="1" dirty="0">
                <a:effectLst/>
                <a:ea typeface="Calibri" panose="020F0502020204030204" pitchFamily="34" charset="0"/>
                <a:cs typeface="Times New Roman" panose="02020603050405020304" pitchFamily="18" charset="0"/>
              </a:rPr>
              <a:t>Каскадные таблицы стилей </a:t>
            </a:r>
            <a:r>
              <a:rPr lang="ru-RU" sz="2400" dirty="0">
                <a:effectLst/>
                <a:ea typeface="Calibri" panose="020F0502020204030204" pitchFamily="34" charset="0"/>
                <a:cs typeface="Times New Roman" panose="02020603050405020304" pitchFamily="18" charset="0"/>
              </a:rPr>
              <a:t>(</a:t>
            </a:r>
            <a:r>
              <a:rPr lang="ru-RU" sz="2400" dirty="0" err="1">
                <a:effectLst/>
                <a:ea typeface="Calibri" panose="020F0502020204030204" pitchFamily="34" charset="0"/>
                <a:cs typeface="Times New Roman" panose="02020603050405020304" pitchFamily="18" charset="0"/>
              </a:rPr>
              <a:t>Cascading</a:t>
            </a:r>
            <a:r>
              <a:rPr lang="ru-RU" sz="2400" dirty="0">
                <a:effectLst/>
                <a:ea typeface="Calibri" panose="020F0502020204030204" pitchFamily="34" charset="0"/>
                <a:cs typeface="Times New Roman" panose="02020603050405020304" pitchFamily="18" charset="0"/>
              </a:rPr>
              <a:t> Style </a:t>
            </a:r>
            <a:r>
              <a:rPr lang="ru-RU" sz="2400" dirty="0" err="1">
                <a:effectLst/>
                <a:ea typeface="Calibri" panose="020F0502020204030204" pitchFamily="34" charset="0"/>
                <a:cs typeface="Times New Roman" panose="02020603050405020304" pitchFamily="18" charset="0"/>
              </a:rPr>
              <a:t>Sheets</a:t>
            </a:r>
            <a:r>
              <a:rPr lang="ru-RU" sz="2400" dirty="0">
                <a:effectLst/>
                <a:ea typeface="Calibri" panose="020F0502020204030204" pitchFamily="34" charset="0"/>
                <a:cs typeface="Times New Roman" panose="02020603050405020304" pitchFamily="18" charset="0"/>
              </a:rPr>
              <a:t>, CSS) — это стандарт, определяющий представление данных в браузере. Если HTML предоставляет информацию о структуре документа, то таблицы стилей сообщают как он должен выглядеть.</a:t>
            </a:r>
          </a:p>
          <a:p>
            <a:pPr indent="450215" algn="just"/>
            <a:r>
              <a:rPr lang="ru-RU" sz="2400" b="1" dirty="0">
                <a:effectLst/>
                <a:ea typeface="Calibri" panose="020F0502020204030204" pitchFamily="34" charset="0"/>
                <a:cs typeface="Times New Roman" panose="02020603050405020304" pitchFamily="18" charset="0"/>
              </a:rPr>
              <a:t>Стиль</a:t>
            </a:r>
            <a:r>
              <a:rPr lang="ru-RU" sz="2400" dirty="0">
                <a:effectLst/>
                <a:ea typeface="Calibri" panose="020F0502020204030204" pitchFamily="34" charset="0"/>
                <a:cs typeface="Times New Roman" panose="02020603050405020304" pitchFamily="18" charset="0"/>
              </a:rPr>
              <a:t> — это совокупность правил, применяемых к элементу гипертекста и определяющих способ его отображения. Стиль включает все типы элементов дизайна: шрифт, фон, текст, цвета ссылок, поля и расположение объектов на странице.</a:t>
            </a:r>
          </a:p>
          <a:p>
            <a:pPr indent="450215" algn="just"/>
            <a:r>
              <a:rPr lang="ru-RU" sz="2400" b="1" dirty="0">
                <a:effectLst/>
                <a:ea typeface="Calibri" panose="020F0502020204030204" pitchFamily="34" charset="0"/>
                <a:cs typeface="Times New Roman" panose="02020603050405020304" pitchFamily="18" charset="0"/>
              </a:rPr>
              <a:t>Таблица стилей </a:t>
            </a:r>
            <a:r>
              <a:rPr lang="ru-RU" sz="2400" dirty="0">
                <a:effectLst/>
                <a:ea typeface="Calibri" panose="020F0502020204030204" pitchFamily="34" charset="0"/>
                <a:cs typeface="Times New Roman" panose="02020603050405020304" pitchFamily="18" charset="0"/>
              </a:rPr>
              <a:t>— это совокупность стилей, применимых к гипертекстовому документу.</a:t>
            </a:r>
          </a:p>
          <a:p>
            <a:pPr indent="450215" algn="just"/>
            <a:r>
              <a:rPr lang="ru-RU" sz="2400" b="1" dirty="0">
                <a:effectLst/>
                <a:ea typeface="Calibri" panose="020F0502020204030204" pitchFamily="34" charset="0"/>
                <a:cs typeface="Times New Roman" panose="02020603050405020304" pitchFamily="18" charset="0"/>
              </a:rPr>
              <a:t>Каскадирование</a:t>
            </a:r>
            <a:r>
              <a:rPr lang="ru-RU" sz="2400" dirty="0">
                <a:effectLst/>
                <a:ea typeface="Calibri" panose="020F0502020204030204" pitchFamily="34" charset="0"/>
                <a:cs typeface="Times New Roman" panose="02020603050405020304" pitchFamily="18" charset="0"/>
              </a:rPr>
              <a:t> — это порядок применения различных стилей к веб-странице. Браузер, поддерживающий таблицы стилей, будет последовательно применять их в соответствии с приоритетом: сначала связанные, затем внедренные и, наконец, встроенные стили. Другой аспект каскадирования — наследование (</a:t>
            </a:r>
            <a:r>
              <a:rPr lang="ru-RU" sz="2400" dirty="0" err="1">
                <a:effectLst/>
                <a:ea typeface="Calibri" panose="020F0502020204030204" pitchFamily="34" charset="0"/>
                <a:cs typeface="Times New Roman" panose="02020603050405020304" pitchFamily="18" charset="0"/>
              </a:rPr>
              <a:t>inheritance</a:t>
            </a:r>
            <a:r>
              <a:rPr lang="ru-RU" sz="2400" dirty="0">
                <a:effectLst/>
                <a:ea typeface="Calibri" panose="020F0502020204030204" pitchFamily="34" charset="0"/>
                <a:cs typeface="Times New Roman" panose="02020603050405020304" pitchFamily="18" charset="0"/>
              </a:rPr>
              <a:t>), — означает, что если не указано иное, то конкретный стиль будет применен ко всем дочерним элементами гипертекстового документа. Например, если вы примените определенный цвет текста в теге &lt;</a:t>
            </a:r>
            <a:r>
              <a:rPr lang="ru-RU" sz="2400" dirty="0" err="1">
                <a:effectLst/>
                <a:ea typeface="Calibri" panose="020F0502020204030204" pitchFamily="34" charset="0"/>
                <a:cs typeface="Times New Roman" panose="02020603050405020304" pitchFamily="18" charset="0"/>
              </a:rPr>
              <a:t>div</a:t>
            </a:r>
            <a:r>
              <a:rPr lang="ru-RU" sz="2400" dirty="0">
                <a:effectLst/>
                <a:ea typeface="Calibri" panose="020F0502020204030204" pitchFamily="34" charset="0"/>
                <a:cs typeface="Times New Roman" panose="02020603050405020304" pitchFamily="18" charset="0"/>
              </a:rPr>
              <a:t>&gt;, то все теги внутри этого блока будут отображаться этим же цветом.</a:t>
            </a:r>
          </a:p>
        </p:txBody>
      </p:sp>
    </p:spTree>
    <p:extLst>
      <p:ext uri="{BB962C8B-B14F-4D97-AF65-F5344CB8AC3E}">
        <p14:creationId xmlns:p14="http://schemas.microsoft.com/office/powerpoint/2010/main" val="8358892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058879-387A-5AF5-46A1-963C03166C5D}"/>
              </a:ext>
            </a:extLst>
          </p:cNvPr>
          <p:cNvSpPr>
            <a:spLocks noGrp="1"/>
          </p:cNvSpPr>
          <p:nvPr>
            <p:ph type="title"/>
          </p:nvPr>
        </p:nvSpPr>
        <p:spPr>
          <a:xfrm>
            <a:off x="1097280" y="286603"/>
            <a:ext cx="10058400" cy="877179"/>
          </a:xfrm>
        </p:spPr>
        <p:txBody>
          <a:bodyPr/>
          <a:lstStyle/>
          <a:p>
            <a:r>
              <a:rPr lang="en-US" b="1" i="1" dirty="0">
                <a:solidFill>
                  <a:srgbClr val="FF0000"/>
                </a:solidFill>
              </a:rPr>
              <a:t>17) </a:t>
            </a:r>
            <a:r>
              <a:rPr lang="ru-RU" b="1" i="1" dirty="0">
                <a:solidFill>
                  <a:srgbClr val="FF0000"/>
                </a:solidFill>
              </a:rPr>
              <a:t>Описать преимущества языка </a:t>
            </a:r>
            <a:r>
              <a:rPr lang="en-US" b="1" i="1" dirty="0">
                <a:solidFill>
                  <a:srgbClr val="FF0000"/>
                </a:solidFill>
              </a:rPr>
              <a:t>CSS</a:t>
            </a:r>
            <a:endParaRPr lang="ru-RU" b="1" i="1" dirty="0">
              <a:solidFill>
                <a:srgbClr val="FF0000"/>
              </a:solidFill>
            </a:endParaRPr>
          </a:p>
        </p:txBody>
      </p:sp>
      <p:sp>
        <p:nvSpPr>
          <p:cNvPr id="4" name="TextBox 3">
            <a:extLst>
              <a:ext uri="{FF2B5EF4-FFF2-40B4-BE49-F238E27FC236}">
                <a16:creationId xmlns:a16="http://schemas.microsoft.com/office/drawing/2014/main" id="{E3917BD1-7172-6229-FC3A-494C70EFFE35}"/>
              </a:ext>
            </a:extLst>
          </p:cNvPr>
          <p:cNvSpPr txBox="1"/>
          <p:nvPr/>
        </p:nvSpPr>
        <p:spPr>
          <a:xfrm>
            <a:off x="381000" y="1042565"/>
            <a:ext cx="11430000" cy="5262979"/>
          </a:xfrm>
          <a:prstGeom prst="rect">
            <a:avLst/>
          </a:prstGeom>
          <a:noFill/>
        </p:spPr>
        <p:txBody>
          <a:bodyPr wrap="square">
            <a:spAutoFit/>
          </a:bodyPr>
          <a:lstStyle/>
          <a:p>
            <a:pPr algn="l"/>
            <a:r>
              <a:rPr lang="ru-RU" sz="2100" b="1" i="0" dirty="0">
                <a:solidFill>
                  <a:srgbClr val="FF0000"/>
                </a:solidFill>
                <a:effectLst/>
                <a:latin typeface="Arial" panose="020B0604020202020204" pitchFamily="34" charset="0"/>
              </a:rPr>
              <a:t>Разграничение кода и оформления</a:t>
            </a:r>
          </a:p>
          <a:p>
            <a:pPr algn="l"/>
            <a:r>
              <a:rPr lang="ru-RU" sz="2100" b="0" i="0" dirty="0">
                <a:solidFill>
                  <a:srgbClr val="000000"/>
                </a:solidFill>
                <a:effectLst/>
                <a:latin typeface="Arial" panose="020B0604020202020204" pitchFamily="34" charset="0"/>
              </a:rPr>
              <a:t>Идея о том, чтобы код HTML был свободен от элементов оформления вроде установки цвета, размера шрифта и других параметров, стара как мир. В идеале, веб-страница должна содержать только теги логического форматирования, а вид элементов задаётся через стили. При подобном разделении работа над дизайном и версткой сайта может вестись параллельно.</a:t>
            </a:r>
          </a:p>
          <a:p>
            <a:pPr algn="l"/>
            <a:r>
              <a:rPr lang="ru-RU" sz="2100" b="1" i="0" dirty="0">
                <a:solidFill>
                  <a:srgbClr val="FF0000"/>
                </a:solidFill>
                <a:effectLst/>
                <a:latin typeface="Arial" panose="020B0604020202020204" pitchFamily="34" charset="0"/>
              </a:rPr>
              <a:t>Разное оформление для разных устройств</a:t>
            </a:r>
          </a:p>
          <a:p>
            <a:pPr algn="l"/>
            <a:r>
              <a:rPr lang="ru-RU" sz="2100" b="0" i="0" dirty="0">
                <a:solidFill>
                  <a:srgbClr val="000000"/>
                </a:solidFill>
                <a:effectLst/>
                <a:latin typeface="Arial" panose="020B0604020202020204" pitchFamily="34" charset="0"/>
              </a:rPr>
              <a:t>С помощью стилей можно определить вид веб-страницы для разных устройств вывода: монитора, принтера, смартфона, планшета и др. Например, на экране монитора отображать страницу в одном оформлении, а при её печати — в другом. Эта возможность также позволяет скрывать или показывать некоторые элементы документа при отображении на разных устройствах.</a:t>
            </a:r>
          </a:p>
          <a:p>
            <a:pPr algn="l"/>
            <a:r>
              <a:rPr lang="ru-RU" sz="2100" b="1" i="0" dirty="0">
                <a:solidFill>
                  <a:srgbClr val="FF0000"/>
                </a:solidFill>
                <a:effectLst/>
                <a:latin typeface="Arial" panose="020B0604020202020204" pitchFamily="34" charset="0"/>
              </a:rPr>
              <a:t>Расширенные по сравнению с HTML способы оформления элементов</a:t>
            </a:r>
          </a:p>
          <a:p>
            <a:pPr algn="l"/>
            <a:r>
              <a:rPr lang="ru-RU" sz="2100" b="0" i="0" dirty="0">
                <a:solidFill>
                  <a:srgbClr val="000000"/>
                </a:solidFill>
                <a:effectLst/>
                <a:latin typeface="Arial" panose="020B0604020202020204" pitchFamily="34" charset="0"/>
              </a:rPr>
              <a:t>В отличие от HTML стили имеют гораздо больше возможностей по оформлению элементов веб-страниц. Простыми средствами можно изменить цвет фона элемента, добавить рамку, установить шрифт, определить размеры, положение и многое другое.</a:t>
            </a:r>
          </a:p>
        </p:txBody>
      </p:sp>
    </p:spTree>
    <p:extLst>
      <p:ext uri="{BB962C8B-B14F-4D97-AF65-F5344CB8AC3E}">
        <p14:creationId xmlns:p14="http://schemas.microsoft.com/office/powerpoint/2010/main" val="2169418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EE41D4-F70F-BAA0-9288-98C7A74EB803}"/>
              </a:ext>
            </a:extLst>
          </p:cNvPr>
          <p:cNvSpPr txBox="1"/>
          <p:nvPr/>
        </p:nvSpPr>
        <p:spPr>
          <a:xfrm>
            <a:off x="256309" y="128672"/>
            <a:ext cx="11679382" cy="6555641"/>
          </a:xfrm>
          <a:prstGeom prst="rect">
            <a:avLst/>
          </a:prstGeom>
          <a:noFill/>
        </p:spPr>
        <p:txBody>
          <a:bodyPr wrap="square">
            <a:spAutoFit/>
          </a:bodyPr>
          <a:lstStyle/>
          <a:p>
            <a:pPr algn="l"/>
            <a:r>
              <a:rPr lang="ru-RU" sz="2100" b="1" i="0" dirty="0">
                <a:solidFill>
                  <a:srgbClr val="FF0000"/>
                </a:solidFill>
                <a:effectLst/>
                <a:latin typeface="Arial" panose="020B0604020202020204" pitchFamily="34" charset="0"/>
              </a:rPr>
              <a:t>Ускорение загрузки сайта</a:t>
            </a:r>
          </a:p>
          <a:p>
            <a:pPr algn="l"/>
            <a:r>
              <a:rPr lang="ru-RU" sz="2100" b="0" i="0" dirty="0">
                <a:solidFill>
                  <a:srgbClr val="000000"/>
                </a:solidFill>
                <a:effectLst/>
                <a:latin typeface="Arial" panose="020B0604020202020204" pitchFamily="34" charset="0"/>
              </a:rPr>
              <a:t>При хранении стилей в отдельном файле, он кэшируется и при повторном обращении к нему извлекается из кэша браузера. За счёт кэширования и того, что стили хранятся в отдельном файле, уменьшается код веб-страниц и снижается время загрузки документов.</a:t>
            </a:r>
          </a:p>
          <a:p>
            <a:pPr algn="l"/>
            <a:r>
              <a:rPr lang="ru-RU" sz="2100" b="0" i="1" dirty="0">
                <a:solidFill>
                  <a:srgbClr val="000000"/>
                </a:solidFill>
                <a:effectLst/>
                <a:latin typeface="Times" panose="02020603050405020304" pitchFamily="18" charset="0"/>
              </a:rPr>
              <a:t>Кэшем</a:t>
            </a:r>
            <a:r>
              <a:rPr lang="ru-RU" sz="2100" b="0" i="0" dirty="0">
                <a:solidFill>
                  <a:srgbClr val="000000"/>
                </a:solidFill>
                <a:effectLst/>
                <a:latin typeface="Arial" panose="020B0604020202020204" pitchFamily="34" charset="0"/>
              </a:rPr>
              <a:t> называется специальное место на локальном компьютере пользователя, куда браузер сохраняет файлы при первом обращении к сайту. При следующем обращении к сайту эти файлы уже не скачиваются по сети, а берутся с локального диска. Такой подход позволяет существенно повысить скорость загрузки веб-страниц.</a:t>
            </a:r>
          </a:p>
          <a:p>
            <a:pPr algn="l"/>
            <a:r>
              <a:rPr lang="ru-RU" sz="2100" b="1" i="0" dirty="0">
                <a:solidFill>
                  <a:srgbClr val="FF0000"/>
                </a:solidFill>
                <a:effectLst/>
                <a:latin typeface="Arial" panose="020B0604020202020204" pitchFamily="34" charset="0"/>
              </a:rPr>
              <a:t>Единое стилевое оформление множества документов</a:t>
            </a:r>
          </a:p>
          <a:p>
            <a:pPr algn="l"/>
            <a:r>
              <a:rPr lang="ru-RU" sz="2100" b="0" i="0" dirty="0">
                <a:solidFill>
                  <a:srgbClr val="000000"/>
                </a:solidFill>
                <a:effectLst/>
                <a:latin typeface="Arial" panose="020B0604020202020204" pitchFamily="34" charset="0"/>
              </a:rPr>
              <a:t>Сайт это не просто набор связанных между собой документов, но и одинаковое расположение основных блоков, и их вид. Применение единообразного оформления заголовков, основного текста и других элементов создает преемственность между страницами и облегчает пользователям работу с сайтом и его восприятие в целом. </a:t>
            </a:r>
          </a:p>
          <a:p>
            <a:pPr algn="l"/>
            <a:r>
              <a:rPr lang="ru-RU" sz="2100" b="1" i="0" dirty="0">
                <a:solidFill>
                  <a:srgbClr val="FF0000"/>
                </a:solidFill>
                <a:effectLst/>
                <a:latin typeface="Arial" panose="020B0604020202020204" pitchFamily="34" charset="0"/>
              </a:rPr>
              <a:t>Централизованное хранение</a:t>
            </a:r>
          </a:p>
          <a:p>
            <a:pPr algn="l"/>
            <a:r>
              <a:rPr lang="ru-RU" sz="2100" b="0" i="0" dirty="0">
                <a:solidFill>
                  <a:srgbClr val="000000"/>
                </a:solidFill>
                <a:effectLst/>
                <a:latin typeface="Arial" panose="020B0604020202020204" pitchFamily="34" charset="0"/>
              </a:rPr>
              <a:t>Стили, как правило, хранятся в одном или нескольких специальных файлах, ссылка на которые указывается во всех документах сайта. Благодаря этому удобно править стиль в одном месте, при этом оформление элементов автоматически меняется на всех страницах, которые связаны с указанным файлом. Вместо того чтобы модифицировать десятки HTML-файлов, достаточно отредактировать один файл со стилем и оформление нужных документов сразу же поменяется.</a:t>
            </a:r>
          </a:p>
        </p:txBody>
      </p:sp>
    </p:spTree>
    <p:extLst>
      <p:ext uri="{BB962C8B-B14F-4D97-AF65-F5344CB8AC3E}">
        <p14:creationId xmlns:p14="http://schemas.microsoft.com/office/powerpoint/2010/main" val="1008990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F0DDD7-E8B6-4828-BE6F-91E4DD228511}"/>
              </a:ext>
            </a:extLst>
          </p:cNvPr>
          <p:cNvSpPr>
            <a:spLocks noGrp="1"/>
          </p:cNvSpPr>
          <p:nvPr>
            <p:ph type="title"/>
          </p:nvPr>
        </p:nvSpPr>
        <p:spPr/>
        <p:txBody>
          <a:bodyPr>
            <a:normAutofit/>
          </a:bodyPr>
          <a:lstStyle/>
          <a:p>
            <a:r>
              <a:rPr lang="en-US" sz="4000" b="1" i="1" dirty="0">
                <a:solidFill>
                  <a:srgbClr val="FF0000"/>
                </a:solidFill>
              </a:rPr>
              <a:t>18</a:t>
            </a:r>
            <a:r>
              <a:rPr lang="ru-RU" sz="4000" b="1" i="1" dirty="0">
                <a:solidFill>
                  <a:srgbClr val="FF0000"/>
                </a:solidFill>
              </a:rPr>
              <a:t>) Раскрыть способы связывания таблиц стилей с </a:t>
            </a:r>
            <a:r>
              <a:rPr lang="en-US" sz="4000" b="1" i="1" dirty="0">
                <a:solidFill>
                  <a:srgbClr val="FF0000"/>
                </a:solidFill>
              </a:rPr>
              <a:t>html</a:t>
            </a:r>
            <a:r>
              <a:rPr lang="ru-RU" sz="4000" b="1" i="1" dirty="0">
                <a:solidFill>
                  <a:srgbClr val="FF0000"/>
                </a:solidFill>
              </a:rPr>
              <a:t>-документом</a:t>
            </a:r>
          </a:p>
        </p:txBody>
      </p:sp>
      <p:sp>
        <p:nvSpPr>
          <p:cNvPr id="4" name="TextBox 3">
            <a:extLst>
              <a:ext uri="{FF2B5EF4-FFF2-40B4-BE49-F238E27FC236}">
                <a16:creationId xmlns:a16="http://schemas.microsoft.com/office/drawing/2014/main" id="{D8943906-6C64-43AD-A82B-B846D2FA342F}"/>
              </a:ext>
            </a:extLst>
          </p:cNvPr>
          <p:cNvSpPr txBox="1"/>
          <p:nvPr/>
        </p:nvSpPr>
        <p:spPr>
          <a:xfrm>
            <a:off x="268448" y="1861437"/>
            <a:ext cx="11543251" cy="2308324"/>
          </a:xfrm>
          <a:prstGeom prst="rect">
            <a:avLst/>
          </a:prstGeom>
          <a:noFill/>
        </p:spPr>
        <p:txBody>
          <a:bodyPr wrap="square">
            <a:spAutoFit/>
          </a:bodyPr>
          <a:lstStyle/>
          <a:p>
            <a:pPr lvl="1"/>
            <a:r>
              <a:rPr lang="ru-RU" b="0" i="0" dirty="0">
                <a:solidFill>
                  <a:srgbClr val="000000"/>
                </a:solidFill>
                <a:effectLst/>
                <a:latin typeface="Arial" panose="020B0604020202020204" pitchFamily="34" charset="0"/>
              </a:rPr>
              <a:t>Для добавления стилей на веб-страницу существует несколько способов, которые различаются своими возможностями и назначением. </a:t>
            </a:r>
          </a:p>
          <a:p>
            <a:pPr lvl="1"/>
            <a:r>
              <a:rPr lang="ru-RU" b="1" dirty="0">
                <a:solidFill>
                  <a:srgbClr val="333333"/>
                </a:solidFill>
                <a:effectLst/>
                <a:latin typeface="Georgia" panose="02040502050405020303" pitchFamily="18" charset="0"/>
              </a:rPr>
              <a:t>Связанные стили</a:t>
            </a:r>
          </a:p>
          <a:p>
            <a:pPr algn="l"/>
            <a:r>
              <a:rPr lang="ru-RU" b="0" i="0" dirty="0">
                <a:solidFill>
                  <a:srgbClr val="000000"/>
                </a:solidFill>
                <a:effectLst/>
                <a:latin typeface="Arial" panose="020B0604020202020204" pitchFamily="34" charset="0"/>
              </a:rPr>
              <a:t>При использовании связанных стилей описание селекторов и их значений </a:t>
            </a:r>
            <a:r>
              <a:rPr lang="ru-RU" b="0" i="1" dirty="0">
                <a:solidFill>
                  <a:srgbClr val="FF0000"/>
                </a:solidFill>
                <a:effectLst/>
                <a:latin typeface="Arial" panose="020B0604020202020204" pitchFamily="34" charset="0"/>
              </a:rPr>
              <a:t>располагается в отдельном файле</a:t>
            </a:r>
            <a:r>
              <a:rPr lang="ru-RU" b="0" i="0" dirty="0">
                <a:solidFill>
                  <a:srgbClr val="000000"/>
                </a:solidFill>
                <a:effectLst/>
                <a:latin typeface="Arial" panose="020B0604020202020204" pitchFamily="34" charset="0"/>
              </a:rPr>
              <a:t>, как правило, с расширением </a:t>
            </a:r>
            <a:r>
              <a:rPr lang="ru-RU" b="0" i="0" dirty="0" err="1">
                <a:solidFill>
                  <a:srgbClr val="000000"/>
                </a:solidFill>
                <a:effectLst/>
                <a:latin typeface="Arial" panose="020B0604020202020204" pitchFamily="34" charset="0"/>
              </a:rPr>
              <a:t>css</a:t>
            </a:r>
            <a:r>
              <a:rPr lang="ru-RU" b="0" i="0" dirty="0">
                <a:solidFill>
                  <a:srgbClr val="000000"/>
                </a:solidFill>
                <a:effectLst/>
                <a:latin typeface="Arial" panose="020B0604020202020204" pitchFamily="34" charset="0"/>
              </a:rPr>
              <a:t>, а для связывания документа с этим файлом применяется тег </a:t>
            </a:r>
            <a:r>
              <a:rPr lang="ru-RU" b="1" i="0" dirty="0">
                <a:solidFill>
                  <a:srgbClr val="006699"/>
                </a:solidFill>
                <a:effectLst/>
                <a:latin typeface="Courier New" panose="02070309020205020404" pitchFamily="49" charset="0"/>
              </a:rPr>
              <a:t>&lt;</a:t>
            </a:r>
            <a:r>
              <a:rPr lang="ru-RU" b="1" i="0" dirty="0" err="1">
                <a:solidFill>
                  <a:srgbClr val="006699"/>
                </a:solidFill>
                <a:effectLst/>
                <a:latin typeface="Courier New" panose="02070309020205020404" pitchFamily="49" charset="0"/>
              </a:rPr>
              <a:t>link</a:t>
            </a:r>
            <a:r>
              <a:rPr lang="ru-RU" b="1" i="0" dirty="0">
                <a:solidFill>
                  <a:srgbClr val="006699"/>
                </a:solidFill>
                <a:effectLst/>
                <a:latin typeface="Courier New" panose="02070309020205020404" pitchFamily="49" charset="0"/>
              </a:rPr>
              <a:t>&gt;</a:t>
            </a:r>
            <a:r>
              <a:rPr lang="ru-RU" b="0" i="0" dirty="0">
                <a:solidFill>
                  <a:srgbClr val="000000"/>
                </a:solidFill>
                <a:effectLst/>
                <a:latin typeface="Arial" panose="020B0604020202020204" pitchFamily="34" charset="0"/>
              </a:rPr>
              <a:t>. Данный тег помещается в контейнер </a:t>
            </a:r>
            <a:r>
              <a:rPr lang="ru-RU" b="1" i="0" dirty="0">
                <a:solidFill>
                  <a:srgbClr val="006699"/>
                </a:solidFill>
                <a:effectLst/>
                <a:latin typeface="Courier New" panose="02070309020205020404" pitchFamily="49" charset="0"/>
              </a:rPr>
              <a:t>&lt;</a:t>
            </a:r>
            <a:r>
              <a:rPr lang="ru-RU" b="1" i="0" dirty="0" err="1">
                <a:solidFill>
                  <a:srgbClr val="006699"/>
                </a:solidFill>
                <a:effectLst/>
                <a:latin typeface="Courier New" panose="02070309020205020404" pitchFamily="49" charset="0"/>
              </a:rPr>
              <a:t>head</a:t>
            </a:r>
            <a:r>
              <a:rPr lang="ru-RU" b="1" i="0" dirty="0">
                <a:solidFill>
                  <a:srgbClr val="006699"/>
                </a:solidFill>
                <a:effectLst/>
                <a:latin typeface="Courier New" panose="02070309020205020404" pitchFamily="49" charset="0"/>
              </a:rPr>
              <a:t>&gt;. </a:t>
            </a:r>
            <a:r>
              <a:rPr lang="ru-RU" dirty="0">
                <a:solidFill>
                  <a:srgbClr val="000000"/>
                </a:solidFill>
                <a:latin typeface="Arial" panose="020B0604020202020204" pitchFamily="34" charset="0"/>
              </a:rPr>
              <a:t>Ф</a:t>
            </a:r>
            <a:r>
              <a:rPr lang="ru-RU" b="0" i="0" dirty="0">
                <a:solidFill>
                  <a:srgbClr val="000000"/>
                </a:solidFill>
                <a:effectLst/>
                <a:latin typeface="Arial" panose="020B0604020202020204" pitchFamily="34" charset="0"/>
              </a:rPr>
              <a:t>айл со стилем не хранит никаких данных, кроме синтаксиса CSS. В свою очередь и HTML-документ содержит только ссылку на файл со стилем, т. е. таким способом в полной мере реализуется принцип разделения кода и оформления сайта.</a:t>
            </a:r>
          </a:p>
        </p:txBody>
      </p:sp>
      <p:sp>
        <p:nvSpPr>
          <p:cNvPr id="6" name="TextBox 5">
            <a:extLst>
              <a:ext uri="{FF2B5EF4-FFF2-40B4-BE49-F238E27FC236}">
                <a16:creationId xmlns:a16="http://schemas.microsoft.com/office/drawing/2014/main" id="{096FF43D-110E-416F-BFE8-8BE1A9C90139}"/>
              </a:ext>
            </a:extLst>
          </p:cNvPr>
          <p:cNvSpPr txBox="1"/>
          <p:nvPr/>
        </p:nvSpPr>
        <p:spPr>
          <a:xfrm>
            <a:off x="268447" y="4169761"/>
            <a:ext cx="11543251" cy="1477328"/>
          </a:xfrm>
          <a:prstGeom prst="rect">
            <a:avLst/>
          </a:prstGeom>
          <a:noFill/>
        </p:spPr>
        <p:txBody>
          <a:bodyPr wrap="square">
            <a:spAutoFit/>
          </a:bodyPr>
          <a:lstStyle/>
          <a:p>
            <a:pPr lvl="1"/>
            <a:r>
              <a:rPr lang="ru-RU" b="1" dirty="0">
                <a:solidFill>
                  <a:srgbClr val="333333"/>
                </a:solidFill>
                <a:effectLst/>
                <a:latin typeface="Georgia" panose="02040502050405020303" pitchFamily="18" charset="0"/>
              </a:rPr>
              <a:t>Глобальные стили</a:t>
            </a:r>
          </a:p>
          <a:p>
            <a:pPr algn="l"/>
            <a:r>
              <a:rPr lang="ru-RU" b="0" i="0" dirty="0">
                <a:solidFill>
                  <a:srgbClr val="000000"/>
                </a:solidFill>
                <a:effectLst/>
                <a:latin typeface="Arial" panose="020B0604020202020204" pitchFamily="34" charset="0"/>
              </a:rPr>
              <a:t>При использовании глобальных стилей свойства CSS описываются в самом документе и располагаются в заголовке веб-страницы. По своей гибкости и возможностям этот способ добавления стиля уступает предыдущему, но также позволяет хранить стили в одном месте, в данном случае прямо на той же странице с помощью контейнера </a:t>
            </a:r>
            <a:r>
              <a:rPr lang="ru-RU" b="1" i="0" dirty="0">
                <a:solidFill>
                  <a:srgbClr val="006699"/>
                </a:solidFill>
                <a:effectLst/>
                <a:latin typeface="Courier New" panose="02070309020205020404" pitchFamily="49" charset="0"/>
              </a:rPr>
              <a:t>&lt;</a:t>
            </a:r>
            <a:r>
              <a:rPr lang="ru-RU" b="1" i="0" dirty="0" err="1">
                <a:solidFill>
                  <a:srgbClr val="006699"/>
                </a:solidFill>
                <a:effectLst/>
                <a:latin typeface="Courier New" panose="02070309020205020404" pitchFamily="49" charset="0"/>
              </a:rPr>
              <a:t>style</a:t>
            </a:r>
            <a:r>
              <a:rPr lang="ru-RU" b="1" i="0" dirty="0">
                <a:solidFill>
                  <a:srgbClr val="006699"/>
                </a:solidFill>
                <a:effectLst/>
                <a:latin typeface="Courier New" panose="02070309020205020404" pitchFamily="49" charset="0"/>
              </a:rPr>
              <a:t>&gt;</a:t>
            </a:r>
            <a:endParaRPr lang="ru-RU"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117484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AA7DEE-1CF1-49D0-925C-6BC99983D325}"/>
              </a:ext>
            </a:extLst>
          </p:cNvPr>
          <p:cNvSpPr txBox="1"/>
          <p:nvPr/>
        </p:nvSpPr>
        <p:spPr>
          <a:xfrm>
            <a:off x="295712" y="423131"/>
            <a:ext cx="11205594" cy="1200329"/>
          </a:xfrm>
          <a:prstGeom prst="rect">
            <a:avLst/>
          </a:prstGeom>
          <a:noFill/>
        </p:spPr>
        <p:txBody>
          <a:bodyPr wrap="square">
            <a:spAutoFit/>
          </a:bodyPr>
          <a:lstStyle/>
          <a:p>
            <a:pPr lvl="1"/>
            <a:r>
              <a:rPr lang="ru-RU" b="1" dirty="0">
                <a:solidFill>
                  <a:srgbClr val="333333"/>
                </a:solidFill>
                <a:effectLst/>
                <a:latin typeface="Georgia" panose="02040502050405020303" pitchFamily="18" charset="0"/>
              </a:rPr>
              <a:t>Внутренние стили</a:t>
            </a:r>
          </a:p>
          <a:p>
            <a:pPr algn="l"/>
            <a:r>
              <a:rPr lang="ru-RU" b="0" i="0" dirty="0">
                <a:solidFill>
                  <a:srgbClr val="000000"/>
                </a:solidFill>
                <a:effectLst/>
                <a:latin typeface="Arial" panose="020B0604020202020204" pitchFamily="34" charset="0"/>
              </a:rPr>
              <a:t>Внутренний или встроенный стиль является по существу расширением для одиночного тега используемого на текущей веб-странице. Для определения стиля используется атрибут </a:t>
            </a:r>
            <a:r>
              <a:rPr lang="ru-RU" b="0" i="0" dirty="0" err="1">
                <a:solidFill>
                  <a:srgbClr val="B61039"/>
                </a:solidFill>
                <a:effectLst/>
                <a:latin typeface="Arial" panose="020B0604020202020204" pitchFamily="34" charset="0"/>
              </a:rPr>
              <a:t>style</a:t>
            </a:r>
            <a:r>
              <a:rPr lang="ru-RU" b="0" i="0" dirty="0">
                <a:solidFill>
                  <a:srgbClr val="000000"/>
                </a:solidFill>
                <a:effectLst/>
                <a:latin typeface="Arial" panose="020B0604020202020204" pitchFamily="34" charset="0"/>
              </a:rPr>
              <a:t>, а его значением выступает набор стилевых правил</a:t>
            </a:r>
          </a:p>
        </p:txBody>
      </p:sp>
      <p:sp>
        <p:nvSpPr>
          <p:cNvPr id="5" name="TextBox 4">
            <a:extLst>
              <a:ext uri="{FF2B5EF4-FFF2-40B4-BE49-F238E27FC236}">
                <a16:creationId xmlns:a16="http://schemas.microsoft.com/office/drawing/2014/main" id="{B8F9B943-2333-45FC-B558-539981475E9F}"/>
              </a:ext>
            </a:extLst>
          </p:cNvPr>
          <p:cNvSpPr txBox="1"/>
          <p:nvPr/>
        </p:nvSpPr>
        <p:spPr>
          <a:xfrm>
            <a:off x="295712" y="1916371"/>
            <a:ext cx="11205594" cy="923330"/>
          </a:xfrm>
          <a:prstGeom prst="rect">
            <a:avLst/>
          </a:prstGeom>
          <a:noFill/>
        </p:spPr>
        <p:txBody>
          <a:bodyPr wrap="square">
            <a:spAutoFit/>
          </a:bodyPr>
          <a:lstStyle/>
          <a:p>
            <a:r>
              <a:rPr lang="ru-RU" b="0" i="0" dirty="0">
                <a:solidFill>
                  <a:srgbClr val="000000"/>
                </a:solidFill>
                <a:effectLst/>
                <a:latin typeface="Arial" panose="020B0604020202020204" pitchFamily="34" charset="0"/>
              </a:rPr>
              <a:t>Все описанные методы использования CSS могут применяться как самостоятельно, так и в сочетании друг с другом. В этом случае необходимо помнить об их иерархии. Первым имеет приоритет внутренний стиль, затем глобальный стиль и в последнюю очередь связанный стиль.</a:t>
            </a:r>
            <a:endParaRPr lang="ru-RU" dirty="0"/>
          </a:p>
        </p:txBody>
      </p:sp>
      <p:sp>
        <p:nvSpPr>
          <p:cNvPr id="9" name="TextBox 8">
            <a:extLst>
              <a:ext uri="{FF2B5EF4-FFF2-40B4-BE49-F238E27FC236}">
                <a16:creationId xmlns:a16="http://schemas.microsoft.com/office/drawing/2014/main" id="{C3E971AB-ECCA-411B-9FA5-E26A99A134E8}"/>
              </a:ext>
            </a:extLst>
          </p:cNvPr>
          <p:cNvSpPr txBox="1"/>
          <p:nvPr/>
        </p:nvSpPr>
        <p:spPr>
          <a:xfrm>
            <a:off x="295712" y="2964994"/>
            <a:ext cx="11205594" cy="1200329"/>
          </a:xfrm>
          <a:prstGeom prst="rect">
            <a:avLst/>
          </a:prstGeom>
          <a:noFill/>
        </p:spPr>
        <p:txBody>
          <a:bodyPr wrap="square">
            <a:spAutoFit/>
          </a:bodyPr>
          <a:lstStyle/>
          <a:p>
            <a:pPr lvl="1"/>
            <a:r>
              <a:rPr lang="ru-RU" b="1" dirty="0">
                <a:solidFill>
                  <a:srgbClr val="333333"/>
                </a:solidFill>
                <a:effectLst/>
                <a:latin typeface="Georgia" panose="02040502050405020303" pitchFamily="18" charset="0"/>
              </a:rPr>
              <a:t>Импорт CSS</a:t>
            </a:r>
          </a:p>
          <a:p>
            <a:pPr algn="l"/>
            <a:r>
              <a:rPr lang="ru-RU" b="0" i="0" dirty="0">
                <a:solidFill>
                  <a:srgbClr val="000000"/>
                </a:solidFill>
                <a:effectLst/>
                <a:latin typeface="Arial" panose="020B0604020202020204" pitchFamily="34" charset="0"/>
              </a:rPr>
              <a:t>В текущую стилевую таблицу можно импортировать содержимое CSS-файла с помощью команды </a:t>
            </a:r>
            <a:r>
              <a:rPr lang="ru-RU" b="0" i="0" dirty="0">
                <a:solidFill>
                  <a:srgbClr val="B61039"/>
                </a:solidFill>
                <a:effectLst/>
                <a:latin typeface="Arial" panose="020B0604020202020204" pitchFamily="34" charset="0"/>
              </a:rPr>
              <a:t>@import</a:t>
            </a:r>
            <a:r>
              <a:rPr lang="ru-RU" b="0" i="0" dirty="0">
                <a:solidFill>
                  <a:srgbClr val="000000"/>
                </a:solidFill>
                <a:effectLst/>
                <a:latin typeface="Arial" panose="020B0604020202020204" pitchFamily="34" charset="0"/>
              </a:rPr>
              <a:t>. Этот метод допускается использовать совместно со связанными или глобальными стилями, но никак не с внутренними стилями. Общий синтаксис следующий.</a:t>
            </a:r>
          </a:p>
        </p:txBody>
      </p:sp>
      <p:sp>
        <p:nvSpPr>
          <p:cNvPr id="11" name="TextBox 10">
            <a:extLst>
              <a:ext uri="{FF2B5EF4-FFF2-40B4-BE49-F238E27FC236}">
                <a16:creationId xmlns:a16="http://schemas.microsoft.com/office/drawing/2014/main" id="{8DEABF7C-71DF-47CD-9A00-A98A6F328C48}"/>
              </a:ext>
            </a:extLst>
          </p:cNvPr>
          <p:cNvSpPr txBox="1"/>
          <p:nvPr/>
        </p:nvSpPr>
        <p:spPr>
          <a:xfrm>
            <a:off x="3048699" y="4165323"/>
            <a:ext cx="6094602" cy="646331"/>
          </a:xfrm>
          <a:prstGeom prst="rect">
            <a:avLst/>
          </a:prstGeom>
          <a:noFill/>
        </p:spPr>
        <p:txBody>
          <a:bodyPr wrap="square">
            <a:spAutoFit/>
          </a:bodyPr>
          <a:lstStyle/>
          <a:p>
            <a:r>
              <a:rPr lang="ru-RU" b="0" i="0" dirty="0">
                <a:solidFill>
                  <a:srgbClr val="000000"/>
                </a:solidFill>
                <a:effectLst/>
                <a:latin typeface="Courier New" panose="02070309020205020404" pitchFamily="49" charset="0"/>
              </a:rPr>
              <a:t>@import </a:t>
            </a:r>
            <a:r>
              <a:rPr lang="ru-RU" b="0" i="0" dirty="0" err="1">
                <a:solidFill>
                  <a:srgbClr val="000000"/>
                </a:solidFill>
                <a:effectLst/>
                <a:latin typeface="Courier New" panose="02070309020205020404" pitchFamily="49" charset="0"/>
              </a:rPr>
              <a:t>url</a:t>
            </a:r>
            <a:r>
              <a:rPr lang="ru-RU" b="0" i="0" dirty="0">
                <a:solidFill>
                  <a:srgbClr val="000000"/>
                </a:solidFill>
                <a:effectLst/>
                <a:latin typeface="Courier New" panose="02070309020205020404" pitchFamily="49" charset="0"/>
              </a:rPr>
              <a:t>("имя файла") типы носителей; @import "имя файла" типы носителей;</a:t>
            </a:r>
            <a:endParaRPr lang="ru-RU" dirty="0"/>
          </a:p>
        </p:txBody>
      </p:sp>
      <p:sp>
        <p:nvSpPr>
          <p:cNvPr id="13" name="TextBox 12">
            <a:extLst>
              <a:ext uri="{FF2B5EF4-FFF2-40B4-BE49-F238E27FC236}">
                <a16:creationId xmlns:a16="http://schemas.microsoft.com/office/drawing/2014/main" id="{73FC360B-907D-4681-B4A6-E2F0E380CCF4}"/>
              </a:ext>
            </a:extLst>
          </p:cNvPr>
          <p:cNvSpPr txBox="1"/>
          <p:nvPr/>
        </p:nvSpPr>
        <p:spPr>
          <a:xfrm>
            <a:off x="295712" y="4903987"/>
            <a:ext cx="11205594" cy="646331"/>
          </a:xfrm>
          <a:prstGeom prst="rect">
            <a:avLst/>
          </a:prstGeom>
          <a:noFill/>
        </p:spPr>
        <p:txBody>
          <a:bodyPr wrap="square">
            <a:spAutoFit/>
          </a:bodyPr>
          <a:lstStyle/>
          <a:p>
            <a:r>
              <a:rPr lang="ru-RU" b="0" i="0" dirty="0">
                <a:solidFill>
                  <a:srgbClr val="000000"/>
                </a:solidFill>
                <a:effectLst/>
                <a:latin typeface="Arial" panose="020B0604020202020204" pitchFamily="34" charset="0"/>
              </a:rPr>
              <a:t>После ключевого слова </a:t>
            </a:r>
            <a:r>
              <a:rPr lang="ru-RU" b="0" i="0" dirty="0">
                <a:solidFill>
                  <a:srgbClr val="B61039"/>
                </a:solidFill>
                <a:effectLst/>
                <a:latin typeface="Arial" panose="020B0604020202020204" pitchFamily="34" charset="0"/>
              </a:rPr>
              <a:t>@import</a:t>
            </a:r>
            <a:r>
              <a:rPr lang="ru-RU" b="0" i="0" dirty="0">
                <a:solidFill>
                  <a:srgbClr val="000000"/>
                </a:solidFill>
                <a:effectLst/>
                <a:latin typeface="Arial" panose="020B0604020202020204" pitchFamily="34" charset="0"/>
              </a:rPr>
              <a:t> указывается путь к стилевому файлу одним из двух приведенных способов — с помощью </a:t>
            </a:r>
            <a:r>
              <a:rPr lang="ru-RU" b="0" i="0" dirty="0" err="1">
                <a:solidFill>
                  <a:srgbClr val="39892F"/>
                </a:solidFill>
                <a:effectLst/>
                <a:latin typeface="Arial" panose="020B0604020202020204" pitchFamily="34" charset="0"/>
              </a:rPr>
              <a:t>url</a:t>
            </a:r>
            <a:r>
              <a:rPr lang="ru-RU" b="0" i="0" dirty="0">
                <a:solidFill>
                  <a:srgbClr val="000000"/>
                </a:solidFill>
                <a:effectLst/>
                <a:latin typeface="Arial" panose="020B0604020202020204" pitchFamily="34" charset="0"/>
              </a:rPr>
              <a:t> или без него.</a:t>
            </a:r>
            <a:endParaRPr lang="ru-RU" dirty="0"/>
          </a:p>
        </p:txBody>
      </p:sp>
    </p:spTree>
    <p:extLst>
      <p:ext uri="{BB962C8B-B14F-4D97-AF65-F5344CB8AC3E}">
        <p14:creationId xmlns:p14="http://schemas.microsoft.com/office/powerpoint/2010/main" val="2915461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B8D8B6-575B-4241-A92A-4C8CD564BC1F}"/>
              </a:ext>
            </a:extLst>
          </p:cNvPr>
          <p:cNvSpPr>
            <a:spLocks noGrp="1"/>
          </p:cNvSpPr>
          <p:nvPr>
            <p:ph type="title"/>
          </p:nvPr>
        </p:nvSpPr>
        <p:spPr>
          <a:xfrm>
            <a:off x="1066800" y="402672"/>
            <a:ext cx="10058400" cy="948795"/>
          </a:xfrm>
        </p:spPr>
        <p:txBody>
          <a:bodyPr/>
          <a:lstStyle/>
          <a:p>
            <a:r>
              <a:rPr lang="en-US" b="1" i="1" dirty="0">
                <a:solidFill>
                  <a:srgbClr val="FF0000"/>
                </a:solidFill>
              </a:rPr>
              <a:t>19</a:t>
            </a:r>
            <a:r>
              <a:rPr lang="ru-RU" b="1" i="1" dirty="0">
                <a:solidFill>
                  <a:srgbClr val="FF0000"/>
                </a:solidFill>
              </a:rPr>
              <a:t>) Описать селекторы в языке </a:t>
            </a:r>
            <a:r>
              <a:rPr lang="en-US" b="1" i="1" dirty="0">
                <a:solidFill>
                  <a:srgbClr val="FF0000"/>
                </a:solidFill>
              </a:rPr>
              <a:t>CSS</a:t>
            </a:r>
            <a:endParaRPr lang="ru-RU" b="1" i="1" dirty="0">
              <a:solidFill>
                <a:srgbClr val="FF0000"/>
              </a:solidFill>
            </a:endParaRPr>
          </a:p>
        </p:txBody>
      </p:sp>
      <p:sp>
        <p:nvSpPr>
          <p:cNvPr id="3" name="Rectangle 2">
            <a:extLst>
              <a:ext uri="{FF2B5EF4-FFF2-40B4-BE49-F238E27FC236}">
                <a16:creationId xmlns:a16="http://schemas.microsoft.com/office/drawing/2014/main" id="{AF44AA79-26D0-47AA-B7A7-422C88A52EF8}"/>
              </a:ext>
            </a:extLst>
          </p:cNvPr>
          <p:cNvSpPr>
            <a:spLocks noChangeArrowheads="1"/>
          </p:cNvSpPr>
          <p:nvPr/>
        </p:nvSpPr>
        <p:spPr bwMode="auto">
          <a:xfrm>
            <a:off x="419447" y="1688056"/>
            <a:ext cx="1035750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08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085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Таблицы стилей строятся в соответствии с определенным порядком (синтаксисом), в противном случае они не могут нормально работать. Таблицы стилей составляются из определенных частей (рис. 1):</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ru-RU" altLang="ru-RU" b="0" i="0" u="none" strike="noStrike" cap="none" normalizeH="0" baseline="0" dirty="0">
              <a:ln>
                <a:noFill/>
              </a:ln>
              <a:solidFill>
                <a:schemeClr val="tx1"/>
              </a:solidFill>
              <a:effectLst/>
              <a:latin typeface="Arial" panose="020B0604020202020204" pitchFamily="34" charset="0"/>
            </a:endParaRPr>
          </a:p>
        </p:txBody>
      </p:sp>
      <p:pic>
        <p:nvPicPr>
          <p:cNvPr id="4097" name="Рисунок 26">
            <a:extLst>
              <a:ext uri="{FF2B5EF4-FFF2-40B4-BE49-F238E27FC236}">
                <a16:creationId xmlns:a16="http://schemas.microsoft.com/office/drawing/2014/main" id="{5017F528-CE07-447A-8C9E-EE96BFA59A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1699" y="2370905"/>
            <a:ext cx="2168602" cy="8477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87AA662-92B8-4A36-BA85-ED286ECB7C8B}"/>
              </a:ext>
            </a:extLst>
          </p:cNvPr>
          <p:cNvSpPr>
            <a:spLocks noChangeArrowheads="1"/>
          </p:cNvSpPr>
          <p:nvPr/>
        </p:nvSpPr>
        <p:spPr bwMode="auto">
          <a:xfrm>
            <a:off x="419448" y="3205731"/>
            <a:ext cx="10357503"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08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7" indent="450850" algn="just" defTabSz="914400"/>
            <a:r>
              <a:rPr kumimoji="0" lang="ru-RU" altLang="ru-RU"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Рис. 1. Синтаксис описания стиля CSS</a:t>
            </a:r>
          </a:p>
          <a:p>
            <a:pPr lvl="7" indent="450850" algn="just" defTabSz="914400"/>
            <a:endParaRPr kumimoji="0" lang="ru-RU" altLang="ru-RU" sz="1400" b="0" i="0" u="none" strike="noStrike" cap="none" normalizeH="0" baseline="0" dirty="0">
              <a:ln>
                <a:noFill/>
              </a:ln>
              <a:solidFill>
                <a:schemeClr val="tx1"/>
              </a:solidFill>
              <a:effectLst/>
              <a:latin typeface="Arial" panose="020B0604020202020204" pitchFamily="34" charset="0"/>
            </a:endParaRPr>
          </a:p>
          <a:p>
            <a:pPr marL="0" marR="0" lvl="0" indent="450850" algn="just" defTabSz="914400" rtl="0" eaLnBrk="0" fontAlgn="base" latinLnBrk="0" hangingPunct="0">
              <a:lnSpc>
                <a:spcPct val="100000"/>
              </a:lnSpc>
              <a:spcBef>
                <a:spcPct val="0"/>
              </a:spcBef>
              <a:spcAft>
                <a:spcPct val="0"/>
              </a:spcAft>
              <a:buClrTx/>
              <a:buSzTx/>
              <a:buFontTx/>
              <a:buChar char="•"/>
              <a:tabLst/>
            </a:pPr>
            <a:r>
              <a:rPr kumimoji="0" lang="ru-RU" altLang="ru-RU"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Селектор</a:t>
            </a:r>
            <a:r>
              <a:rPr kumimoji="0" lang="ru-RU" altLang="ru-RU"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ru-RU" altLang="ru-RU"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Selector</a:t>
            </a:r>
            <a:r>
              <a:rPr kumimoji="0" lang="ru-RU" altLang="ru-RU"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Селектор — это элемент, к которому будут применяться назначаемые стили. Это может быть тег, класс или идентификатор объекта гипертекстового документа.</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450850" algn="just" defTabSz="914400" rtl="0" eaLnBrk="0" fontAlgn="base" latinLnBrk="0" hangingPunct="0">
              <a:lnSpc>
                <a:spcPct val="100000"/>
              </a:lnSpc>
              <a:spcBef>
                <a:spcPct val="0"/>
              </a:spcBef>
              <a:spcAft>
                <a:spcPct val="0"/>
              </a:spcAft>
              <a:buClrTx/>
              <a:buSzTx/>
              <a:buFontTx/>
              <a:buChar char="•"/>
              <a:tabLst/>
            </a:pPr>
            <a:r>
              <a:rPr kumimoji="0" lang="ru-RU" altLang="ru-RU"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Свойство</a:t>
            </a:r>
            <a:r>
              <a:rPr kumimoji="0" lang="ru-RU" altLang="ru-RU"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(Property). Свойство определяет одну или несколько характеристик селектора. Свойства задают формат отображения селектора: отступы, шрифты, выравнивание, размеры и т.д.</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450850" algn="just" defTabSz="914400" rtl="0" eaLnBrk="0" fontAlgn="base" latinLnBrk="0" hangingPunct="0">
              <a:lnSpc>
                <a:spcPct val="100000"/>
              </a:lnSpc>
              <a:spcBef>
                <a:spcPct val="0"/>
              </a:spcBef>
              <a:spcAft>
                <a:spcPct val="0"/>
              </a:spcAft>
              <a:buClrTx/>
              <a:buSzTx/>
              <a:buFontTx/>
              <a:buChar char="•"/>
              <a:tabLst/>
            </a:pPr>
            <a:r>
              <a:rPr kumimoji="0" lang="ru-RU" altLang="ru-RU"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Значение</a:t>
            </a:r>
            <a:r>
              <a:rPr kumimoji="0" lang="ru-RU" altLang="ru-RU"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(Value). Значения — это фактические числовые или строковые константы, определяющие свойство селектора.</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450850" algn="just" defTabSz="914400" rtl="0" eaLnBrk="0" fontAlgn="base" latinLnBrk="0" hangingPunct="0">
              <a:lnSpc>
                <a:spcPct val="100000"/>
              </a:lnSpc>
              <a:spcBef>
                <a:spcPct val="0"/>
              </a:spcBef>
              <a:spcAft>
                <a:spcPct val="0"/>
              </a:spcAft>
              <a:buClrTx/>
              <a:buSzTx/>
              <a:buFontTx/>
              <a:buChar char="•"/>
              <a:tabLst/>
            </a:pPr>
            <a:r>
              <a:rPr kumimoji="0" lang="ru-RU" altLang="ru-RU"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Описание</a:t>
            </a:r>
            <a:r>
              <a:rPr kumimoji="0" lang="ru-RU" altLang="ru-RU"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ru-RU" altLang="ru-RU"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Declaration</a:t>
            </a:r>
            <a:r>
              <a:rPr kumimoji="0" lang="ru-RU" altLang="ru-RU"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Совокупность свойств и их значений.</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450850" algn="just" defTabSz="914400" rtl="0" eaLnBrk="0" fontAlgn="base" latinLnBrk="0" hangingPunct="0">
              <a:lnSpc>
                <a:spcPct val="100000"/>
              </a:lnSpc>
              <a:spcBef>
                <a:spcPct val="0"/>
              </a:spcBef>
              <a:spcAft>
                <a:spcPct val="0"/>
              </a:spcAft>
              <a:buClrTx/>
              <a:buSzTx/>
              <a:buFontTx/>
              <a:buChar char="•"/>
              <a:tabLst/>
            </a:pPr>
            <a:r>
              <a:rPr kumimoji="0" lang="ru-RU" altLang="ru-RU"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Правило</a:t>
            </a:r>
            <a:r>
              <a:rPr kumimoji="0" lang="ru-RU" altLang="ru-RU"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ru-RU" altLang="ru-RU"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Rule</a:t>
            </a:r>
            <a:r>
              <a:rPr kumimoji="0" lang="ru-RU" altLang="ru-RU"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Полное описание стиля (селектор + описание).</a:t>
            </a:r>
            <a:endParaRPr kumimoji="0" lang="ru-RU" altLang="ru-RU"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08334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0A7F93-80C8-49FA-9D18-32E5BF47BDE6}"/>
              </a:ext>
            </a:extLst>
          </p:cNvPr>
          <p:cNvSpPr txBox="1"/>
          <p:nvPr/>
        </p:nvSpPr>
        <p:spPr>
          <a:xfrm>
            <a:off x="251669" y="306371"/>
            <a:ext cx="11543251" cy="5324535"/>
          </a:xfrm>
          <a:prstGeom prst="rect">
            <a:avLst/>
          </a:prstGeom>
          <a:noFill/>
        </p:spPr>
        <p:txBody>
          <a:bodyPr wrap="square">
            <a:spAutoFit/>
          </a:bodyPr>
          <a:lstStyle/>
          <a:p>
            <a:pPr indent="450215" algn="just"/>
            <a:r>
              <a:rPr lang="ru-RU" sz="2000" dirty="0">
                <a:effectLst/>
                <a:ea typeface="Calibri" panose="020F0502020204030204" pitchFamily="34" charset="0"/>
                <a:cs typeface="Times New Roman" panose="02020603050405020304" pitchFamily="18" charset="0"/>
              </a:rPr>
              <a:t>Таким образом, таблица стилей — это набор правил, задающих значения свойств селекторов, перечисленных в этой таблице. Общий синтаксис описания правила выглядит так:</a:t>
            </a:r>
          </a:p>
          <a:p>
            <a:pPr indent="450215" algn="ctr"/>
            <a:r>
              <a:rPr lang="ru-RU" sz="2000" dirty="0">
                <a:effectLst/>
                <a:ea typeface="Calibri" panose="020F0502020204030204" pitchFamily="34" charset="0"/>
                <a:cs typeface="Times New Roman" panose="02020603050405020304" pitchFamily="18" charset="0"/>
              </a:rPr>
              <a:t>селектор[, селектор[, ...]] {свойство: значение;}</a:t>
            </a:r>
          </a:p>
          <a:p>
            <a:pPr indent="450215" algn="just"/>
            <a:r>
              <a:rPr lang="ru-RU" sz="2000" dirty="0">
                <a:effectLst/>
                <a:ea typeface="Calibri" panose="020F0502020204030204" pitchFamily="34" charset="0"/>
                <a:cs typeface="Times New Roman" panose="02020603050405020304" pitchFamily="18" charset="0"/>
              </a:rPr>
              <a:t>Регистр символов значения не имеет, порядок перечисления селекторов в таблице и свойств в определении не регламентирован.</a:t>
            </a:r>
          </a:p>
          <a:p>
            <a:pPr indent="450215" algn="just"/>
            <a:r>
              <a:rPr lang="ru-RU" sz="2000" dirty="0">
                <a:effectLst/>
                <a:ea typeface="Calibri" panose="020F0502020204030204" pitchFamily="34" charset="0"/>
                <a:cs typeface="Times New Roman" panose="02020603050405020304" pitchFamily="18" charset="0"/>
              </a:rPr>
              <a:t> </a:t>
            </a:r>
          </a:p>
          <a:p>
            <a:pPr indent="450215" algn="just"/>
            <a:r>
              <a:rPr lang="ru-RU" sz="2000" dirty="0">
                <a:effectLst/>
                <a:ea typeface="Calibri" panose="020F0502020204030204" pitchFamily="34" charset="0"/>
                <a:cs typeface="Times New Roman" panose="02020603050405020304" pitchFamily="18" charset="0"/>
              </a:rPr>
              <a:t>Различают следующие типы селекторов CSS:</a:t>
            </a:r>
          </a:p>
          <a:p>
            <a:pPr indent="450215" algn="just"/>
            <a:r>
              <a:rPr lang="ru-RU" sz="2000" dirty="0">
                <a:effectLst/>
                <a:ea typeface="Calibri" panose="020F0502020204030204" pitchFamily="34" charset="0"/>
                <a:cs typeface="Times New Roman" panose="02020603050405020304" pitchFamily="18" charset="0"/>
              </a:rPr>
              <a:t>1) универсальные селекторы,</a:t>
            </a:r>
          </a:p>
          <a:p>
            <a:pPr indent="450215" algn="just"/>
            <a:r>
              <a:rPr lang="ru-RU" sz="2000" dirty="0">
                <a:effectLst/>
                <a:ea typeface="Calibri" panose="020F0502020204030204" pitchFamily="34" charset="0"/>
                <a:cs typeface="Times New Roman" panose="02020603050405020304" pitchFamily="18" charset="0"/>
              </a:rPr>
              <a:t>2) селекторы по названию тега,</a:t>
            </a:r>
          </a:p>
          <a:p>
            <a:pPr indent="450215" algn="just"/>
            <a:r>
              <a:rPr lang="ru-RU" sz="2000" dirty="0">
                <a:effectLst/>
                <a:ea typeface="Calibri" panose="020F0502020204030204" pitchFamily="34" charset="0"/>
                <a:cs typeface="Times New Roman" panose="02020603050405020304" pitchFamily="18" charset="0"/>
              </a:rPr>
              <a:t>3) селекторы по классу,</a:t>
            </a:r>
          </a:p>
          <a:p>
            <a:pPr indent="450215" algn="just"/>
            <a:r>
              <a:rPr lang="ru-RU" sz="2000" dirty="0">
                <a:effectLst/>
                <a:ea typeface="Calibri" panose="020F0502020204030204" pitchFamily="34" charset="0"/>
                <a:cs typeface="Times New Roman" panose="02020603050405020304" pitchFamily="18" charset="0"/>
              </a:rPr>
              <a:t>4) селекторы по </a:t>
            </a:r>
            <a:r>
              <a:rPr lang="ru-RU" sz="2000" dirty="0" err="1">
                <a:effectLst/>
                <a:ea typeface="Calibri" panose="020F0502020204030204" pitchFamily="34" charset="0"/>
                <a:cs typeface="Times New Roman" panose="02020603050405020304" pitchFamily="18" charset="0"/>
              </a:rPr>
              <a:t>id</a:t>
            </a:r>
            <a:r>
              <a:rPr lang="ru-RU" sz="2000" dirty="0">
                <a:effectLst/>
                <a:ea typeface="Calibri" panose="020F0502020204030204" pitchFamily="34" charset="0"/>
                <a:cs typeface="Times New Roman" panose="02020603050405020304" pitchFamily="18" charset="0"/>
              </a:rPr>
              <a:t>,</a:t>
            </a:r>
          </a:p>
          <a:p>
            <a:pPr indent="450215" algn="just"/>
            <a:r>
              <a:rPr lang="ru-RU" sz="2000" dirty="0">
                <a:effectLst/>
                <a:ea typeface="Calibri" panose="020F0502020204030204" pitchFamily="34" charset="0"/>
                <a:cs typeface="Times New Roman" panose="02020603050405020304" pitchFamily="18" charset="0"/>
              </a:rPr>
              <a:t>5) селекторы по атрибуту,</a:t>
            </a:r>
          </a:p>
          <a:p>
            <a:pPr indent="450215" algn="just"/>
            <a:r>
              <a:rPr lang="ru-RU" sz="2000" dirty="0">
                <a:effectLst/>
                <a:ea typeface="Calibri" panose="020F0502020204030204" pitchFamily="34" charset="0"/>
                <a:cs typeface="Times New Roman" panose="02020603050405020304" pitchFamily="18" charset="0"/>
              </a:rPr>
              <a:t>6) селекторы потомков, или контекстные селекторы,</a:t>
            </a:r>
          </a:p>
          <a:p>
            <a:pPr indent="450215" algn="just"/>
            <a:r>
              <a:rPr lang="ru-RU" sz="2000" dirty="0">
                <a:effectLst/>
                <a:ea typeface="Calibri" panose="020F0502020204030204" pitchFamily="34" charset="0"/>
                <a:cs typeface="Times New Roman" panose="02020603050405020304" pitchFamily="18" charset="0"/>
              </a:rPr>
              <a:t>7) селекторы дочерние (только первые),</a:t>
            </a:r>
          </a:p>
          <a:p>
            <a:pPr indent="450215" algn="just"/>
            <a:r>
              <a:rPr lang="ru-RU" sz="2000" dirty="0">
                <a:effectLst/>
                <a:ea typeface="Calibri" panose="020F0502020204030204" pitchFamily="34" charset="0"/>
                <a:cs typeface="Times New Roman" panose="02020603050405020304" pitchFamily="18" charset="0"/>
              </a:rPr>
              <a:t>8) селекторы сестринские, или соседние (расположенные на одном уровне),</a:t>
            </a:r>
          </a:p>
          <a:p>
            <a:pPr indent="450215" algn="just"/>
            <a:r>
              <a:rPr lang="ru-RU" sz="2000" dirty="0">
                <a:effectLst/>
                <a:ea typeface="Calibri" panose="020F0502020204030204" pitchFamily="34" charset="0"/>
                <a:cs typeface="Times New Roman" panose="02020603050405020304" pitchFamily="18" charset="0"/>
              </a:rPr>
              <a:t>9) селекторы </a:t>
            </a:r>
            <a:r>
              <a:rPr lang="ru-RU" sz="2000" dirty="0" err="1">
                <a:effectLst/>
                <a:ea typeface="Calibri" panose="020F0502020204030204" pitchFamily="34" charset="0"/>
                <a:cs typeface="Times New Roman" panose="02020603050405020304" pitchFamily="18" charset="0"/>
              </a:rPr>
              <a:t>псевдоклассов</a:t>
            </a:r>
            <a:r>
              <a:rPr lang="ru-RU" sz="2000" dirty="0">
                <a:effectLst/>
                <a:ea typeface="Calibri" panose="020F0502020204030204" pitchFamily="34" charset="0"/>
                <a:cs typeface="Times New Roman" panose="02020603050405020304" pitchFamily="18" charset="0"/>
              </a:rPr>
              <a:t> (селекторы состояния),</a:t>
            </a:r>
          </a:p>
          <a:p>
            <a:pPr indent="450215" algn="just"/>
            <a:r>
              <a:rPr lang="ru-RU" sz="2000" dirty="0">
                <a:effectLst/>
                <a:ea typeface="Calibri" panose="020F0502020204030204" pitchFamily="34" charset="0"/>
                <a:cs typeface="Times New Roman" panose="02020603050405020304" pitchFamily="18" charset="0"/>
              </a:rPr>
              <a:t>10) селекторы </a:t>
            </a:r>
            <a:r>
              <a:rPr lang="ru-RU" sz="2000" dirty="0" err="1">
                <a:effectLst/>
                <a:ea typeface="Calibri" panose="020F0502020204030204" pitchFamily="34" charset="0"/>
                <a:cs typeface="Times New Roman" panose="02020603050405020304" pitchFamily="18" charset="0"/>
              </a:rPr>
              <a:t>псевдоэлементов</a:t>
            </a:r>
            <a:r>
              <a:rPr lang="ru-RU" sz="2000" dirty="0">
                <a:effectLst/>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803662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C0CCDB-DB3B-400D-B231-A14A49294ABE}"/>
              </a:ext>
            </a:extLst>
          </p:cNvPr>
          <p:cNvSpPr txBox="1"/>
          <p:nvPr/>
        </p:nvSpPr>
        <p:spPr>
          <a:xfrm>
            <a:off x="429935" y="76242"/>
            <a:ext cx="11155260" cy="2862322"/>
          </a:xfrm>
          <a:prstGeom prst="rect">
            <a:avLst/>
          </a:prstGeom>
          <a:noFill/>
        </p:spPr>
        <p:txBody>
          <a:bodyPr wrap="square">
            <a:spAutoFit/>
          </a:bodyPr>
          <a:lstStyle/>
          <a:p>
            <a:pPr indent="450215" algn="just"/>
            <a:r>
              <a:rPr lang="ru-RU" sz="2000" b="1" dirty="0">
                <a:effectLst/>
                <a:latin typeface="Calibri" panose="020F0502020204030204" pitchFamily="34" charset="0"/>
                <a:ea typeface="Calibri" panose="020F0502020204030204" pitchFamily="34" charset="0"/>
                <a:cs typeface="Calibri" panose="020F0502020204030204" pitchFamily="34" charset="0"/>
              </a:rPr>
              <a:t>Версии</a:t>
            </a:r>
            <a:endParaRPr lang="ru-RU" sz="20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tabLst>
                <a:tab pos="457200" algn="l"/>
              </a:tabLst>
            </a:pPr>
            <a:r>
              <a:rPr lang="ru-RU" sz="2000" b="1" dirty="0">
                <a:effectLst/>
                <a:latin typeface="Calibri" panose="020F0502020204030204" pitchFamily="34" charset="0"/>
                <a:ea typeface="Calibri" panose="020F0502020204030204" pitchFamily="34" charset="0"/>
                <a:cs typeface="Calibri" panose="020F0502020204030204" pitchFamily="34" charset="0"/>
              </a:rPr>
              <a:t>RFC 1866— HTML 2.0</a:t>
            </a:r>
            <a:r>
              <a:rPr lang="ru-RU" sz="2000" dirty="0">
                <a:effectLst/>
                <a:latin typeface="Calibri" panose="020F0502020204030204" pitchFamily="34" charset="0"/>
                <a:ea typeface="Calibri" panose="020F0502020204030204" pitchFamily="34" charset="0"/>
                <a:cs typeface="Calibri" panose="020F0502020204030204" pitchFamily="34" charset="0"/>
              </a:rPr>
              <a:t>, одобренный как стандарт22 сентября1995 года;</a:t>
            </a:r>
          </a:p>
          <a:p>
            <a:pPr marL="342900" lvl="0" indent="-342900" algn="just">
              <a:tabLst>
                <a:tab pos="457200" algn="l"/>
              </a:tabLst>
            </a:pPr>
            <a:r>
              <a:rPr lang="ru-RU" sz="2000" b="1" dirty="0">
                <a:effectLst/>
                <a:latin typeface="Calibri" panose="020F0502020204030204" pitchFamily="34" charset="0"/>
                <a:ea typeface="Calibri" panose="020F0502020204030204" pitchFamily="34" charset="0"/>
                <a:cs typeface="Calibri" panose="020F0502020204030204" pitchFamily="34" charset="0"/>
              </a:rPr>
              <a:t>HTML 3.2 </a:t>
            </a:r>
            <a:r>
              <a:rPr lang="ru-RU" sz="2000" dirty="0">
                <a:effectLst/>
                <a:latin typeface="Calibri" panose="020F0502020204030204" pitchFamily="34" charset="0"/>
                <a:ea typeface="Calibri" panose="020F0502020204030204" pitchFamily="34" charset="0"/>
                <a:cs typeface="Calibri" panose="020F0502020204030204" pitchFamily="34" charset="0"/>
              </a:rPr>
              <a:t>— 14 января1997 года;</a:t>
            </a:r>
          </a:p>
          <a:p>
            <a:pPr marL="342900" lvl="0" indent="-342900" algn="just">
              <a:tabLst>
                <a:tab pos="457200" algn="l"/>
              </a:tabLst>
            </a:pPr>
            <a:r>
              <a:rPr lang="ru-RU" sz="2000" b="1" dirty="0">
                <a:effectLst/>
                <a:latin typeface="Calibri" panose="020F0502020204030204" pitchFamily="34" charset="0"/>
                <a:ea typeface="Calibri" panose="020F0502020204030204" pitchFamily="34" charset="0"/>
                <a:cs typeface="Calibri" panose="020F0502020204030204" pitchFamily="34" charset="0"/>
              </a:rPr>
              <a:t>HTML 4.0 </a:t>
            </a:r>
            <a:r>
              <a:rPr lang="ru-RU" sz="2000" dirty="0">
                <a:effectLst/>
                <a:latin typeface="Calibri" panose="020F0502020204030204" pitchFamily="34" charset="0"/>
                <a:ea typeface="Calibri" panose="020F0502020204030204" pitchFamily="34" charset="0"/>
                <a:cs typeface="Calibri" panose="020F0502020204030204" pitchFamily="34" charset="0"/>
              </a:rPr>
              <a:t>— 18 декабря1997 года;</a:t>
            </a:r>
          </a:p>
          <a:p>
            <a:pPr marL="342900" lvl="0" indent="-342900" algn="just">
              <a:tabLst>
                <a:tab pos="457200" algn="l"/>
              </a:tabLst>
            </a:pPr>
            <a:r>
              <a:rPr lang="ru-RU" sz="2000" b="1" dirty="0">
                <a:effectLst/>
                <a:latin typeface="Calibri" panose="020F0502020204030204" pitchFamily="34" charset="0"/>
                <a:ea typeface="Calibri" panose="020F0502020204030204" pitchFamily="34" charset="0"/>
                <a:cs typeface="Calibri" panose="020F0502020204030204" pitchFamily="34" charset="0"/>
              </a:rPr>
              <a:t>HTML 4.01 </a:t>
            </a:r>
            <a:r>
              <a:rPr lang="ru-RU" sz="2000" dirty="0">
                <a:effectLst/>
                <a:latin typeface="Calibri" panose="020F0502020204030204" pitchFamily="34" charset="0"/>
                <a:ea typeface="Calibri" panose="020F0502020204030204" pitchFamily="34" charset="0"/>
                <a:cs typeface="Calibri" panose="020F0502020204030204" pitchFamily="34" charset="0"/>
              </a:rPr>
              <a:t>(изменения, причём более значительные, чем кажется на первый взгляд) — 24 декабря1999 года;</a:t>
            </a:r>
          </a:p>
          <a:p>
            <a:pPr marL="342900" lvl="0" indent="-342900" algn="just">
              <a:tabLst>
                <a:tab pos="457200" algn="l"/>
              </a:tabLst>
            </a:pPr>
            <a:r>
              <a:rPr lang="ru-RU" sz="2000" b="1" dirty="0">
                <a:effectLst/>
                <a:latin typeface="Calibri" panose="020F0502020204030204" pitchFamily="34" charset="0"/>
                <a:ea typeface="Calibri" panose="020F0502020204030204" pitchFamily="34" charset="0"/>
                <a:cs typeface="Calibri" panose="020F0502020204030204" pitchFamily="34" charset="0"/>
              </a:rPr>
              <a:t>ISO/IEC 15445:2000 </a:t>
            </a:r>
            <a:r>
              <a:rPr lang="ru-RU" sz="2000" dirty="0">
                <a:effectLst/>
                <a:latin typeface="Calibri" panose="020F0502020204030204" pitchFamily="34" charset="0"/>
                <a:ea typeface="Calibri" panose="020F0502020204030204" pitchFamily="34" charset="0"/>
                <a:cs typeface="Calibri" panose="020F0502020204030204" pitchFamily="34" charset="0"/>
              </a:rPr>
              <a:t>(так называемый ISO HTML, основан на HTML 4.01 </a:t>
            </a:r>
            <a:r>
              <a:rPr lang="ru-RU" sz="2000" dirty="0" err="1">
                <a:effectLst/>
                <a:latin typeface="Calibri" panose="020F0502020204030204" pitchFamily="34" charset="0"/>
                <a:ea typeface="Calibri" panose="020F0502020204030204" pitchFamily="34" charset="0"/>
                <a:cs typeface="Calibri" panose="020F0502020204030204" pitchFamily="34" charset="0"/>
              </a:rPr>
              <a:t>Strict</a:t>
            </a:r>
            <a:r>
              <a:rPr lang="ru-RU" sz="2000" dirty="0">
                <a:effectLst/>
                <a:latin typeface="Calibri" panose="020F0502020204030204" pitchFamily="34" charset="0"/>
                <a:ea typeface="Calibri" panose="020F0502020204030204" pitchFamily="34" charset="0"/>
                <a:cs typeface="Calibri" panose="020F0502020204030204" pitchFamily="34" charset="0"/>
              </a:rPr>
              <a:t>) — 15 мая2000 года.</a:t>
            </a:r>
          </a:p>
          <a:p>
            <a:pPr marL="342900" lvl="0" indent="-342900" algn="just">
              <a:tabLst>
                <a:tab pos="457200" algn="l"/>
              </a:tabLst>
            </a:pPr>
            <a:r>
              <a:rPr lang="ru-RU" sz="2000" b="1" dirty="0">
                <a:effectLst/>
                <a:latin typeface="Calibri" panose="020F0502020204030204" pitchFamily="34" charset="0"/>
                <a:ea typeface="Calibri" panose="020F0502020204030204" pitchFamily="34" charset="0"/>
                <a:cs typeface="Calibri" panose="020F0502020204030204" pitchFamily="34" charset="0"/>
              </a:rPr>
              <a:t>HTML 5</a:t>
            </a:r>
            <a:r>
              <a:rPr lang="ru-RU" sz="2000" dirty="0">
                <a:effectLst/>
                <a:latin typeface="Calibri" panose="020F0502020204030204" pitchFamily="34" charset="0"/>
                <a:ea typeface="Calibri" panose="020F0502020204030204" pitchFamily="34" charset="0"/>
                <a:cs typeface="Calibri" panose="020F0502020204030204" pitchFamily="34" charset="0"/>
              </a:rPr>
              <a:t>— в разработке. Конец разработки запланирован на 2014 год.</a:t>
            </a:r>
          </a:p>
          <a:p>
            <a:pPr marL="342900" lvl="0" indent="-342900" algn="just">
              <a:tabLst>
                <a:tab pos="457200" algn="l"/>
              </a:tabLst>
            </a:pPr>
            <a:r>
              <a:rPr lang="ru-RU" sz="2000" b="1" dirty="0">
                <a:effectLst/>
                <a:latin typeface="Calibri" panose="020F0502020204030204" pitchFamily="34" charset="0"/>
                <a:ea typeface="Calibri" panose="020F0502020204030204" pitchFamily="34" charset="0"/>
                <a:cs typeface="Calibri" panose="020F0502020204030204" pitchFamily="34" charset="0"/>
              </a:rPr>
              <a:t>HTML 5.1 </a:t>
            </a:r>
            <a:r>
              <a:rPr lang="ru-RU" sz="2000" dirty="0">
                <a:effectLst/>
                <a:latin typeface="Calibri" panose="020F0502020204030204" pitchFamily="34" charset="0"/>
                <a:ea typeface="Calibri" panose="020F0502020204030204" pitchFamily="34" charset="0"/>
                <a:cs typeface="Calibri" panose="020F0502020204030204" pitchFamily="34" charset="0"/>
              </a:rPr>
              <a:t>начал разрабатываться примерно 19 декабря 2012 года.</a:t>
            </a:r>
          </a:p>
        </p:txBody>
      </p:sp>
      <p:sp>
        <p:nvSpPr>
          <p:cNvPr id="5" name="TextBox 4">
            <a:extLst>
              <a:ext uri="{FF2B5EF4-FFF2-40B4-BE49-F238E27FC236}">
                <a16:creationId xmlns:a16="http://schemas.microsoft.com/office/drawing/2014/main" id="{45D607D6-F230-4C95-8345-28E29AD72F50}"/>
              </a:ext>
            </a:extLst>
          </p:cNvPr>
          <p:cNvSpPr txBox="1"/>
          <p:nvPr/>
        </p:nvSpPr>
        <p:spPr>
          <a:xfrm>
            <a:off x="429935" y="2903774"/>
            <a:ext cx="11332130" cy="3477875"/>
          </a:xfrm>
          <a:prstGeom prst="rect">
            <a:avLst/>
          </a:prstGeom>
          <a:noFill/>
        </p:spPr>
        <p:txBody>
          <a:bodyPr wrap="square">
            <a:spAutoFit/>
          </a:bodyPr>
          <a:lstStyle/>
          <a:p>
            <a:pPr indent="450215" algn="just"/>
            <a:r>
              <a:rPr lang="ru-RU" sz="2000" dirty="0">
                <a:effectLst/>
                <a:latin typeface="Calibri" panose="020F0502020204030204" pitchFamily="34" charset="0"/>
                <a:ea typeface="Calibri" panose="020F0502020204030204" pitchFamily="34" charset="0"/>
                <a:cs typeface="Calibri" panose="020F0502020204030204" pitchFamily="34" charset="0"/>
              </a:rPr>
              <a:t>Версия 3 была предложена Консорциумом всемирной паутины(W3C) в марте 1995 года и обеспечивала много новых возможностей, таких как создание таблиц, «обтекание» изображений текстом и отображение сложных математических формул, поддержка </a:t>
            </a:r>
            <a:r>
              <a:rPr lang="ru-RU" sz="2000" dirty="0" err="1">
                <a:effectLst/>
                <a:latin typeface="Calibri" panose="020F0502020204030204" pitchFamily="34" charset="0"/>
                <a:ea typeface="Calibri" panose="020F0502020204030204" pitchFamily="34" charset="0"/>
                <a:cs typeface="Calibri" panose="020F0502020204030204" pitchFamily="34" charset="0"/>
              </a:rPr>
              <a:t>gif</a:t>
            </a:r>
            <a:r>
              <a:rPr lang="ru-RU" sz="2000" dirty="0">
                <a:effectLst/>
                <a:latin typeface="Calibri" panose="020F0502020204030204" pitchFamily="34" charset="0"/>
                <a:ea typeface="Calibri" panose="020F0502020204030204" pitchFamily="34" charset="0"/>
                <a:cs typeface="Calibri" panose="020F0502020204030204" pitchFamily="34" charset="0"/>
              </a:rPr>
              <a:t> формата. Даже при том, что этот стандарт был совместим со второй версией, реализация его была сложна для браузеров того времени. Версия 3.1 официально никогда не предлагалась, и следующей версией стандарта HTML стала 3.2, в которой были опущены многие нововведения версии 3.0, но добавлены нестандартные элементы, поддерживаемые браузерами Netscape </a:t>
            </a:r>
            <a:r>
              <a:rPr lang="ru-RU" sz="2000" dirty="0" err="1">
                <a:effectLst/>
                <a:latin typeface="Calibri" panose="020F0502020204030204" pitchFamily="34" charset="0"/>
                <a:ea typeface="Calibri" panose="020F0502020204030204" pitchFamily="34" charset="0"/>
                <a:cs typeface="Calibri" panose="020F0502020204030204" pitchFamily="34" charset="0"/>
              </a:rPr>
              <a:t>NavigatorиMosaic</a:t>
            </a:r>
            <a:r>
              <a:rPr lang="ru-RU" sz="2000" dirty="0">
                <a:effectLst/>
                <a:latin typeface="Calibri" panose="020F0502020204030204" pitchFamily="34" charset="0"/>
                <a:ea typeface="Calibri" panose="020F0502020204030204" pitchFamily="34" charset="0"/>
                <a:cs typeface="Calibri" panose="020F0502020204030204" pitchFamily="34" charset="0"/>
              </a:rPr>
              <a:t>.</a:t>
            </a:r>
          </a:p>
          <a:p>
            <a:pPr indent="450215" algn="just"/>
            <a:r>
              <a:rPr lang="ru-RU" sz="2000" dirty="0">
                <a:effectLst/>
                <a:latin typeface="Calibri" panose="020F0502020204030204" pitchFamily="34" charset="0"/>
                <a:ea typeface="Calibri" panose="020F0502020204030204" pitchFamily="34" charset="0"/>
                <a:cs typeface="Calibri" panose="020F0502020204030204" pitchFamily="34" charset="0"/>
              </a:rPr>
              <a:t>В версии HTML 4.0 произошла некоторая «очистка» стандарта. Многие элементы были отмечены как устаревшие и не рекомендованные (</a:t>
            </a:r>
            <a:r>
              <a:rPr lang="ru-RU" sz="2000" dirty="0" err="1">
                <a:effectLst/>
                <a:latin typeface="Calibri" panose="020F0502020204030204" pitchFamily="34" charset="0"/>
                <a:ea typeface="Calibri" panose="020F0502020204030204" pitchFamily="34" charset="0"/>
                <a:cs typeface="Calibri" panose="020F0502020204030204" pitchFamily="34" charset="0"/>
              </a:rPr>
              <a:t>англ.deprecated</a:t>
            </a:r>
            <a:r>
              <a:rPr lang="ru-RU" sz="2000" dirty="0">
                <a:effectLst/>
                <a:latin typeface="Calibri" panose="020F0502020204030204" pitchFamily="34" charset="0"/>
                <a:ea typeface="Calibri" panose="020F0502020204030204" pitchFamily="34" charset="0"/>
                <a:cs typeface="Calibri" panose="020F0502020204030204" pitchFamily="34" charset="0"/>
              </a:rPr>
              <a:t>). В частности, элемент </a:t>
            </a:r>
            <a:r>
              <a:rPr lang="ru-RU" sz="2000" dirty="0" err="1">
                <a:effectLst/>
                <a:latin typeface="Calibri" panose="020F0502020204030204" pitchFamily="34" charset="0"/>
                <a:ea typeface="Calibri" panose="020F0502020204030204" pitchFamily="34" charset="0"/>
                <a:cs typeface="Calibri" panose="020F0502020204030204" pitchFamily="34" charset="0"/>
              </a:rPr>
              <a:t>font</a:t>
            </a:r>
            <a:r>
              <a:rPr lang="ru-RU" sz="2000" dirty="0">
                <a:effectLst/>
                <a:latin typeface="Calibri" panose="020F0502020204030204" pitchFamily="34" charset="0"/>
                <a:ea typeface="Calibri" panose="020F0502020204030204" pitchFamily="34" charset="0"/>
                <a:cs typeface="Calibri" panose="020F0502020204030204" pitchFamily="34" charset="0"/>
              </a:rPr>
              <a:t>, используемый для изменения свойств шрифта, был помечен как устаревший (вместо него рекомендуется использовать таблицы стилей CSS).</a:t>
            </a:r>
          </a:p>
        </p:txBody>
      </p:sp>
    </p:spTree>
    <p:extLst>
      <p:ext uri="{BB962C8B-B14F-4D97-AF65-F5344CB8AC3E}">
        <p14:creationId xmlns:p14="http://schemas.microsoft.com/office/powerpoint/2010/main" val="40632781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82FCBA-9DCA-46EA-B20D-839D48EB889C}"/>
              </a:ext>
            </a:extLst>
          </p:cNvPr>
          <p:cNvSpPr>
            <a:spLocks noGrp="1"/>
          </p:cNvSpPr>
          <p:nvPr>
            <p:ph type="title"/>
          </p:nvPr>
        </p:nvSpPr>
        <p:spPr>
          <a:xfrm>
            <a:off x="461395" y="587229"/>
            <a:ext cx="11039911" cy="856516"/>
          </a:xfrm>
        </p:spPr>
        <p:txBody>
          <a:bodyPr>
            <a:normAutofit/>
          </a:bodyPr>
          <a:lstStyle/>
          <a:p>
            <a:r>
              <a:rPr lang="en-US" sz="4400" b="1" i="1" dirty="0">
                <a:solidFill>
                  <a:srgbClr val="FF0000"/>
                </a:solidFill>
              </a:rPr>
              <a:t>20</a:t>
            </a:r>
            <a:r>
              <a:rPr lang="ru-RU" sz="4400" b="1" i="1" dirty="0">
                <a:solidFill>
                  <a:srgbClr val="FF0000"/>
                </a:solidFill>
              </a:rPr>
              <a:t>) Изложить понятие о динамическом </a:t>
            </a:r>
            <a:r>
              <a:rPr lang="en-US" sz="4400" b="1" i="1" dirty="0">
                <a:solidFill>
                  <a:srgbClr val="FF0000"/>
                </a:solidFill>
              </a:rPr>
              <a:t>HTML</a:t>
            </a:r>
            <a:endParaRPr lang="ru-RU" sz="4400" b="1" i="1" dirty="0">
              <a:solidFill>
                <a:srgbClr val="FF0000"/>
              </a:solidFill>
            </a:endParaRPr>
          </a:p>
        </p:txBody>
      </p:sp>
      <p:sp>
        <p:nvSpPr>
          <p:cNvPr id="5" name="Прямоугольник 4">
            <a:extLst>
              <a:ext uri="{FF2B5EF4-FFF2-40B4-BE49-F238E27FC236}">
                <a16:creationId xmlns:a16="http://schemas.microsoft.com/office/drawing/2014/main" id="{2F355B06-0AE3-4B41-9AB2-109FC9E176A2}"/>
              </a:ext>
            </a:extLst>
          </p:cNvPr>
          <p:cNvSpPr/>
          <p:nvPr/>
        </p:nvSpPr>
        <p:spPr>
          <a:xfrm>
            <a:off x="480823" y="2010895"/>
            <a:ext cx="11230353" cy="1200329"/>
          </a:xfrm>
          <a:prstGeom prst="rect">
            <a:avLst/>
          </a:prstGeom>
        </p:spPr>
        <p:txBody>
          <a:bodyPr wrap="square">
            <a:spAutoFit/>
          </a:bodyPr>
          <a:lstStyle/>
          <a:p>
            <a:r>
              <a:rPr lang="ru-RU" sz="2400" b="1" dirty="0">
                <a:solidFill>
                  <a:srgbClr val="484848"/>
                </a:solidFill>
                <a:latin typeface="inconsolata"/>
              </a:rPr>
              <a:t>Динамический HTML (DHTML — это технология создания интерактивных сайтов, использующая HTML, CSS, язык программирования (чаще всего JavaScript) и объектную модель документа (англ. DOM — </a:t>
            </a:r>
            <a:r>
              <a:rPr lang="ru-RU" sz="2400" b="1" dirty="0" err="1">
                <a:solidFill>
                  <a:srgbClr val="484848"/>
                </a:solidFill>
                <a:latin typeface="inconsolata"/>
              </a:rPr>
              <a:t>Document</a:t>
            </a:r>
            <a:r>
              <a:rPr lang="ru-RU" sz="2400" b="1" dirty="0">
                <a:solidFill>
                  <a:srgbClr val="484848"/>
                </a:solidFill>
                <a:latin typeface="inconsolata"/>
              </a:rPr>
              <a:t> </a:t>
            </a:r>
            <a:r>
              <a:rPr lang="ru-RU" sz="2400" b="1" dirty="0" err="1">
                <a:solidFill>
                  <a:srgbClr val="484848"/>
                </a:solidFill>
                <a:latin typeface="inconsolata"/>
              </a:rPr>
              <a:t>Object</a:t>
            </a:r>
            <a:r>
              <a:rPr lang="ru-RU" sz="2400" b="1" dirty="0">
                <a:solidFill>
                  <a:srgbClr val="484848"/>
                </a:solidFill>
                <a:latin typeface="inconsolata"/>
              </a:rPr>
              <a:t> </a:t>
            </a:r>
            <a:r>
              <a:rPr lang="ru-RU" sz="2400" b="1" dirty="0" err="1">
                <a:solidFill>
                  <a:srgbClr val="484848"/>
                </a:solidFill>
                <a:latin typeface="inconsolata"/>
              </a:rPr>
              <a:t>Model</a:t>
            </a:r>
            <a:r>
              <a:rPr lang="ru-RU" sz="2400" b="1" dirty="0">
                <a:solidFill>
                  <a:srgbClr val="484848"/>
                </a:solidFill>
                <a:latin typeface="inconsolata"/>
              </a:rPr>
              <a:t>).</a:t>
            </a:r>
            <a:endParaRPr lang="ru-RU" sz="2400" dirty="0"/>
          </a:p>
        </p:txBody>
      </p:sp>
      <p:sp>
        <p:nvSpPr>
          <p:cNvPr id="6" name="Прямоугольник 5">
            <a:extLst>
              <a:ext uri="{FF2B5EF4-FFF2-40B4-BE49-F238E27FC236}">
                <a16:creationId xmlns:a16="http://schemas.microsoft.com/office/drawing/2014/main" id="{B2037641-5BCC-4AA4-84ED-434664BD9164}"/>
              </a:ext>
            </a:extLst>
          </p:cNvPr>
          <p:cNvSpPr/>
          <p:nvPr/>
        </p:nvSpPr>
        <p:spPr>
          <a:xfrm>
            <a:off x="461395" y="3539005"/>
            <a:ext cx="11230353" cy="1569660"/>
          </a:xfrm>
          <a:prstGeom prst="rect">
            <a:avLst/>
          </a:prstGeom>
        </p:spPr>
        <p:txBody>
          <a:bodyPr wrap="square">
            <a:spAutoFit/>
          </a:bodyPr>
          <a:lstStyle/>
          <a:p>
            <a:r>
              <a:rPr lang="ru-RU" sz="2400" b="1" dirty="0">
                <a:solidFill>
                  <a:srgbClr val="484848"/>
                </a:solidFill>
                <a:latin typeface="inconsolata"/>
              </a:rPr>
              <a:t>Язык JavaScript — это скриптовый язык, используемый для программирования браузера</a:t>
            </a:r>
            <a:r>
              <a:rPr lang="ru-RU" sz="2400" dirty="0">
                <a:solidFill>
                  <a:srgbClr val="484848"/>
                </a:solidFill>
                <a:latin typeface="inconsolata"/>
              </a:rPr>
              <a:t>. Код на JavaScript — это, как правило, набор функций, которые вызываются при наступлении некоторых событий (загрузки страницы, перемещения мыши, щелчка мышью, нажатия на клавишу и т. п.).</a:t>
            </a:r>
            <a:endParaRPr lang="ru-RU" sz="2400" dirty="0"/>
          </a:p>
        </p:txBody>
      </p:sp>
    </p:spTree>
    <p:extLst>
      <p:ext uri="{BB962C8B-B14F-4D97-AF65-F5344CB8AC3E}">
        <p14:creationId xmlns:p14="http://schemas.microsoft.com/office/powerpoint/2010/main" val="1632133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1ACC0218-C9FC-4489-9030-DDA2BC8CACEB}"/>
              </a:ext>
            </a:extLst>
          </p:cNvPr>
          <p:cNvPicPr>
            <a:picLocks noChangeAspect="1"/>
          </p:cNvPicPr>
          <p:nvPr/>
        </p:nvPicPr>
        <p:blipFill>
          <a:blip r:embed="rId2"/>
          <a:stretch>
            <a:fillRect/>
          </a:stretch>
        </p:blipFill>
        <p:spPr>
          <a:xfrm>
            <a:off x="979982" y="321916"/>
            <a:ext cx="10232036" cy="5989984"/>
          </a:xfrm>
          <a:prstGeom prst="rect">
            <a:avLst/>
          </a:prstGeom>
        </p:spPr>
      </p:pic>
    </p:spTree>
    <p:extLst>
      <p:ext uri="{BB962C8B-B14F-4D97-AF65-F5344CB8AC3E}">
        <p14:creationId xmlns:p14="http://schemas.microsoft.com/office/powerpoint/2010/main" val="39997996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16331A-4A5E-405D-8CEB-3E7B9C872483}"/>
              </a:ext>
            </a:extLst>
          </p:cNvPr>
          <p:cNvSpPr>
            <a:spLocks noGrp="1"/>
          </p:cNvSpPr>
          <p:nvPr>
            <p:ph type="title"/>
          </p:nvPr>
        </p:nvSpPr>
        <p:spPr>
          <a:xfrm>
            <a:off x="952500" y="286603"/>
            <a:ext cx="10553700" cy="1450757"/>
          </a:xfrm>
        </p:spPr>
        <p:txBody>
          <a:bodyPr/>
          <a:lstStyle/>
          <a:p>
            <a:r>
              <a:rPr lang="ru-RU" b="1" i="1" dirty="0">
                <a:solidFill>
                  <a:srgbClr val="FF0000"/>
                </a:solidFill>
              </a:rPr>
              <a:t>2</a:t>
            </a:r>
            <a:r>
              <a:rPr lang="en-US" b="1" i="1" dirty="0">
                <a:solidFill>
                  <a:srgbClr val="FF0000"/>
                </a:solidFill>
              </a:rPr>
              <a:t>1</a:t>
            </a:r>
            <a:r>
              <a:rPr lang="ru-RU" b="1" i="1" dirty="0">
                <a:solidFill>
                  <a:srgbClr val="FF0000"/>
                </a:solidFill>
              </a:rPr>
              <a:t>) Охарактеризовать объектную модель документа</a:t>
            </a:r>
          </a:p>
        </p:txBody>
      </p:sp>
      <p:sp>
        <p:nvSpPr>
          <p:cNvPr id="4" name="TextBox 3">
            <a:extLst>
              <a:ext uri="{FF2B5EF4-FFF2-40B4-BE49-F238E27FC236}">
                <a16:creationId xmlns:a16="http://schemas.microsoft.com/office/drawing/2014/main" id="{94E132B7-3272-03F1-1B2D-DD7E0809A3C6}"/>
              </a:ext>
            </a:extLst>
          </p:cNvPr>
          <p:cNvSpPr txBox="1"/>
          <p:nvPr/>
        </p:nvSpPr>
        <p:spPr>
          <a:xfrm>
            <a:off x="236375" y="1737360"/>
            <a:ext cx="11719249" cy="1938992"/>
          </a:xfrm>
          <a:prstGeom prst="rect">
            <a:avLst/>
          </a:prstGeom>
          <a:noFill/>
        </p:spPr>
        <p:txBody>
          <a:bodyPr wrap="square">
            <a:spAutoFit/>
          </a:bodyPr>
          <a:lstStyle/>
          <a:p>
            <a:r>
              <a:rPr lang="ru-RU" sz="2000" b="1" i="0" dirty="0">
                <a:solidFill>
                  <a:srgbClr val="1B1B1B"/>
                </a:solidFill>
                <a:effectLst/>
                <a:latin typeface="Inter"/>
              </a:rPr>
              <a:t>Объектная Модель Документа (DOM) </a:t>
            </a:r>
            <a:r>
              <a:rPr lang="ru-RU" sz="2000" b="0" i="0" dirty="0">
                <a:solidFill>
                  <a:srgbClr val="1B1B1B"/>
                </a:solidFill>
                <a:effectLst/>
                <a:latin typeface="Inter"/>
              </a:rPr>
              <a:t>– это программный интерфейс (API) для HTML и XML документов. DOM предоставляет структурированное представление документа и определяет то, как эта структура может быть доступна из программ, которые могут изменять содержимое, стиль и структуру документа. Представление DOM состоит из структурированной группы узлов и объектов, которые имеют свойства и методы. По существу, DOM соединяет веб-страницу с языками описания сценариев либо языками программирования.</a:t>
            </a:r>
            <a:endParaRPr lang="ru-RU" sz="2000" dirty="0"/>
          </a:p>
        </p:txBody>
      </p:sp>
      <p:sp>
        <p:nvSpPr>
          <p:cNvPr id="6" name="TextBox 5">
            <a:extLst>
              <a:ext uri="{FF2B5EF4-FFF2-40B4-BE49-F238E27FC236}">
                <a16:creationId xmlns:a16="http://schemas.microsoft.com/office/drawing/2014/main" id="{17E4B3BF-FABB-61EC-0532-3752E0DD8086}"/>
              </a:ext>
            </a:extLst>
          </p:cNvPr>
          <p:cNvSpPr txBox="1"/>
          <p:nvPr/>
        </p:nvSpPr>
        <p:spPr>
          <a:xfrm>
            <a:off x="236375" y="3732426"/>
            <a:ext cx="11557519" cy="1631216"/>
          </a:xfrm>
          <a:prstGeom prst="rect">
            <a:avLst/>
          </a:prstGeom>
          <a:noFill/>
        </p:spPr>
        <p:txBody>
          <a:bodyPr wrap="square">
            <a:spAutoFit/>
          </a:bodyPr>
          <a:lstStyle/>
          <a:p>
            <a:r>
              <a:rPr lang="ru-RU" sz="2000" b="0" i="0" dirty="0">
                <a:solidFill>
                  <a:srgbClr val="1B1B1B"/>
                </a:solidFill>
                <a:effectLst/>
                <a:latin typeface="Inter"/>
              </a:rPr>
              <a:t>Различные браузеры имеют различную реализацию DOM, эти реализации показывают различную степень соответствия с действительным стандартом DOM, но каждый браузер использует свой DOM, чтобы сделать веб страницы доступными для взаимодействия с языками сценариев.</a:t>
            </a:r>
          </a:p>
          <a:p>
            <a:endParaRPr lang="ru-RU" sz="2000" dirty="0">
              <a:solidFill>
                <a:srgbClr val="1B1B1B"/>
              </a:solidFill>
              <a:latin typeface="Inter"/>
            </a:endParaRPr>
          </a:p>
          <a:p>
            <a:r>
              <a:rPr lang="ru-RU" sz="2000" dirty="0">
                <a:solidFill>
                  <a:srgbClr val="1B1B1B"/>
                </a:solidFill>
                <a:latin typeface="Inter"/>
              </a:rPr>
              <a:t>ЛР_16</a:t>
            </a:r>
            <a:endParaRPr lang="ru-RU" sz="2000" dirty="0"/>
          </a:p>
        </p:txBody>
      </p:sp>
    </p:spTree>
    <p:extLst>
      <p:ext uri="{BB962C8B-B14F-4D97-AF65-F5344CB8AC3E}">
        <p14:creationId xmlns:p14="http://schemas.microsoft.com/office/powerpoint/2010/main" val="27511925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E0AE25-9169-A461-C3D8-1A2C1E3BE56A}"/>
              </a:ext>
            </a:extLst>
          </p:cNvPr>
          <p:cNvSpPr>
            <a:spLocks noGrp="1"/>
          </p:cNvSpPr>
          <p:nvPr>
            <p:ph type="title"/>
          </p:nvPr>
        </p:nvSpPr>
        <p:spPr>
          <a:xfrm>
            <a:off x="385665" y="485192"/>
            <a:ext cx="11420670" cy="1084217"/>
          </a:xfrm>
        </p:spPr>
        <p:txBody>
          <a:bodyPr>
            <a:noAutofit/>
          </a:bodyPr>
          <a:lstStyle/>
          <a:p>
            <a:r>
              <a:rPr lang="en-US" sz="4000" b="1" i="1" dirty="0">
                <a:solidFill>
                  <a:srgbClr val="FF0000"/>
                </a:solidFill>
              </a:rPr>
              <a:t>22</a:t>
            </a:r>
            <a:r>
              <a:rPr lang="ru-RU" sz="4000" b="1" i="1" dirty="0">
                <a:solidFill>
                  <a:srgbClr val="FF0000"/>
                </a:solidFill>
              </a:rPr>
              <a:t>) Охарактеризовать добавления сценария, написанного на языке </a:t>
            </a:r>
            <a:r>
              <a:rPr lang="en-US" sz="4000" b="1" i="1" dirty="0">
                <a:solidFill>
                  <a:srgbClr val="FF0000"/>
                </a:solidFill>
              </a:rPr>
              <a:t>JavaScript</a:t>
            </a:r>
            <a:r>
              <a:rPr lang="ru-RU" sz="4000" b="1" i="1" dirty="0">
                <a:solidFill>
                  <a:srgbClr val="FF0000"/>
                </a:solidFill>
              </a:rPr>
              <a:t> на</a:t>
            </a:r>
            <a:r>
              <a:rPr lang="en-US" sz="4000" b="1" i="1" dirty="0">
                <a:solidFill>
                  <a:srgbClr val="FF0000"/>
                </a:solidFill>
              </a:rPr>
              <a:t> HTML</a:t>
            </a:r>
            <a:r>
              <a:rPr lang="ru-RU" sz="4000" b="1" i="1" dirty="0">
                <a:solidFill>
                  <a:srgbClr val="FF0000"/>
                </a:solidFill>
              </a:rPr>
              <a:t>-страницу</a:t>
            </a:r>
          </a:p>
        </p:txBody>
      </p:sp>
      <p:sp>
        <p:nvSpPr>
          <p:cNvPr id="3" name="Rectangle 1">
            <a:extLst>
              <a:ext uri="{FF2B5EF4-FFF2-40B4-BE49-F238E27FC236}">
                <a16:creationId xmlns:a16="http://schemas.microsoft.com/office/drawing/2014/main" id="{635ECF7D-D553-DD36-7EB3-7311F30FD64D}"/>
              </a:ext>
            </a:extLst>
          </p:cNvPr>
          <p:cNvSpPr>
            <a:spLocks noChangeArrowheads="1"/>
          </p:cNvSpPr>
          <p:nvPr/>
        </p:nvSpPr>
        <p:spPr bwMode="auto">
          <a:xfrm>
            <a:off x="217714" y="1806408"/>
            <a:ext cx="11974286" cy="4308872"/>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a:ln>
                  <a:noFill/>
                </a:ln>
                <a:effectLst/>
                <a:cs typeface="Open Sans" panose="020B0606030504020204" pitchFamily="34" charset="0"/>
              </a:rPr>
              <a:t>Сценарии внедряются в HTML-документ различными стандартными способами:</a:t>
            </a:r>
            <a:endParaRPr kumimoji="0" lang="ru-RU" altLang="ru-RU"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000" b="1" i="0" u="none" strike="noStrike" cap="none" normalizeH="0" baseline="0" dirty="0">
                <a:ln>
                  <a:noFill/>
                </a:ln>
                <a:effectLst/>
                <a:cs typeface="Open Sans" panose="020B0606030504020204" pitchFamily="34" charset="0"/>
              </a:rPr>
              <a:t>поместить код непосредственно в атрибут события HTML-элемента;</a:t>
            </a:r>
          </a:p>
          <a:p>
            <a:pPr marL="0" marR="0" lvl="0" indent="0" algn="l" defTabSz="914400" rtl="0" eaLnBrk="0" fontAlgn="base" latinLnBrk="0" hangingPunct="0">
              <a:lnSpc>
                <a:spcPct val="100000"/>
              </a:lnSpc>
              <a:spcBef>
                <a:spcPct val="0"/>
              </a:spcBef>
              <a:spcAft>
                <a:spcPct val="0"/>
              </a:spcAft>
              <a:buClrTx/>
              <a:buSzTx/>
              <a:tabLst/>
            </a:pPr>
            <a:r>
              <a:rPr lang="ru-RU" altLang="ru-RU" sz="2000" dirty="0">
                <a:cs typeface="Open Sans" panose="020B0606030504020204" pitchFamily="34" charset="0"/>
              </a:rPr>
              <a:t>не всегда нужно, чтобы выполнение сценария начиналось сразу при открытии страницы. Чаще всего требуется, чтобы программа запускалась при определенном событии, например при нажатии какой-то кнопки. Функция JavaScript помещается в раздел &lt;</a:t>
            </a:r>
            <a:r>
              <a:rPr lang="ru-RU" altLang="ru-RU" sz="2000" dirty="0" err="1">
                <a:cs typeface="Open Sans" panose="020B0606030504020204" pitchFamily="34" charset="0"/>
              </a:rPr>
              <a:t>head</a:t>
            </a:r>
            <a:r>
              <a:rPr lang="ru-RU" altLang="ru-RU" sz="2000" dirty="0">
                <a:cs typeface="Open Sans" panose="020B0606030504020204" pitchFamily="34" charset="0"/>
              </a:rPr>
              <a:t>&gt; HTML-документа.</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000" b="1" i="0" u="none" strike="noStrike" cap="none" normalizeH="0" baseline="0" dirty="0">
                <a:ln>
                  <a:noFill/>
                </a:ln>
                <a:effectLst/>
                <a:cs typeface="Open Sans" panose="020B0606030504020204" pitchFamily="34" charset="0"/>
              </a:rPr>
              <a:t>поместить код между открывающим и закрывающим тегами &lt;</a:t>
            </a:r>
            <a:r>
              <a:rPr kumimoji="0" lang="ru-RU" altLang="ru-RU" sz="2000" b="1" i="0" u="none" strike="noStrike" cap="none" normalizeH="0" baseline="0" dirty="0" err="1">
                <a:ln>
                  <a:noFill/>
                </a:ln>
                <a:effectLst/>
                <a:cs typeface="Open Sans" panose="020B0606030504020204" pitchFamily="34" charset="0"/>
              </a:rPr>
              <a:t>script</a:t>
            </a:r>
            <a:r>
              <a:rPr kumimoji="0" lang="ru-RU" altLang="ru-RU" sz="2000" b="1" i="0" u="none" strike="noStrike" cap="none" normalizeH="0" baseline="0" dirty="0">
                <a:ln>
                  <a:noFill/>
                </a:ln>
                <a:effectLst/>
                <a:cs typeface="Open Sans" panose="020B0606030504020204" pitchFamily="34" charset="0"/>
              </a:rPr>
              <a:t>&gt;;</a:t>
            </a:r>
          </a:p>
          <a:p>
            <a:pPr defTabSz="914400" eaLnBrk="0" fontAlgn="base" hangingPunct="0">
              <a:spcBef>
                <a:spcPct val="0"/>
              </a:spcBef>
              <a:spcAft>
                <a:spcPct val="0"/>
              </a:spcAft>
            </a:pPr>
            <a:r>
              <a:rPr kumimoji="0" lang="ru-RU" altLang="ru-RU" sz="2000" b="0" i="0" u="none" strike="noStrike" cap="none" normalizeH="0" baseline="0" dirty="0">
                <a:ln>
                  <a:noFill/>
                </a:ln>
                <a:effectLst/>
                <a:cs typeface="Open Sans" panose="020B0606030504020204" pitchFamily="34" charset="0"/>
              </a:rPr>
              <a:t>Самый простой способ внедрения JavaScript в HTML-документ – использование тега </a:t>
            </a:r>
            <a:r>
              <a:rPr kumimoji="0" lang="ru-RU" altLang="ru-RU" sz="2000" b="0" i="0" u="none" strike="noStrike" cap="none" normalizeH="0" baseline="0" dirty="0">
                <a:ln>
                  <a:noFill/>
                </a:ln>
                <a:solidFill>
                  <a:srgbClr val="6B9F25"/>
                </a:solidFill>
                <a:effectLst/>
                <a:cs typeface="Open Sans" panose="020B0606030504020204" pitchFamily="34" charset="0"/>
                <a:hlinkClick r:id="rId2">
                  <a:extLst>
                    <a:ext uri="{A12FA001-AC4F-418D-AE19-62706E023703}">
                      <ahyp:hlinkClr xmlns:ahyp="http://schemas.microsoft.com/office/drawing/2018/hyperlinkcolor" val="tx"/>
                    </a:ext>
                  </a:extLst>
                </a:hlinkClick>
              </a:rPr>
              <a:t>&lt;</a:t>
            </a:r>
            <a:r>
              <a:rPr kumimoji="0" lang="ru-RU" altLang="ru-RU" sz="2000" b="0" i="0" u="none" strike="noStrike" cap="none" normalizeH="0" baseline="0" dirty="0" err="1">
                <a:ln>
                  <a:noFill/>
                </a:ln>
                <a:solidFill>
                  <a:srgbClr val="6B9F25"/>
                </a:solidFill>
                <a:effectLst/>
                <a:cs typeface="Open Sans" panose="020B0606030504020204" pitchFamily="34" charset="0"/>
                <a:hlinkClick r:id="rId2">
                  <a:extLst>
                    <a:ext uri="{A12FA001-AC4F-418D-AE19-62706E023703}">
                      <ahyp:hlinkClr xmlns:ahyp="http://schemas.microsoft.com/office/drawing/2018/hyperlinkcolor" val="tx"/>
                    </a:ext>
                  </a:extLst>
                </a:hlinkClick>
              </a:rPr>
              <a:t>script</a:t>
            </a:r>
            <a:r>
              <a:rPr kumimoji="0" lang="ru-RU" altLang="ru-RU" sz="2000" b="0" i="0" u="none" strike="noStrike" cap="none" normalizeH="0" baseline="0" dirty="0">
                <a:ln>
                  <a:noFill/>
                </a:ln>
                <a:effectLst/>
                <a:cs typeface="Open Sans" panose="020B0606030504020204" pitchFamily="34" charset="0"/>
                <a:hlinkClick r:id="rId2">
                  <a:extLst>
                    <a:ext uri="{A12FA001-AC4F-418D-AE19-62706E023703}">
                      <ahyp:hlinkClr xmlns:ahyp="http://schemas.microsoft.com/office/drawing/2018/hyperlinkcolor" val="tx"/>
                    </a:ext>
                  </a:extLst>
                </a:hlinkClick>
              </a:rPr>
              <a:t>&gt;</a:t>
            </a:r>
            <a:r>
              <a:rPr kumimoji="0" lang="ru-RU" altLang="ru-RU" sz="2000" b="0" i="0" u="none" strike="noStrike" cap="none" normalizeH="0" baseline="0" dirty="0">
                <a:ln>
                  <a:noFill/>
                </a:ln>
                <a:effectLst/>
                <a:cs typeface="Open Sans" panose="020B0606030504020204" pitchFamily="34" charset="0"/>
              </a:rPr>
              <a:t>. Теги </a:t>
            </a:r>
            <a:r>
              <a:rPr kumimoji="0" lang="ru-RU" altLang="ru-RU" sz="2000" b="0" i="0" u="none" strike="noStrike" cap="none" normalizeH="0" baseline="0" dirty="0">
                <a:ln>
                  <a:noFill/>
                </a:ln>
                <a:effectLst/>
              </a:rPr>
              <a:t>&lt;</a:t>
            </a:r>
            <a:r>
              <a:rPr kumimoji="0" lang="ru-RU" altLang="ru-RU" sz="2000" b="0" i="0" u="none" strike="noStrike" cap="none" normalizeH="0" baseline="0" dirty="0" err="1">
                <a:ln>
                  <a:noFill/>
                </a:ln>
                <a:effectLst/>
              </a:rPr>
              <a:t>script</a:t>
            </a:r>
            <a:r>
              <a:rPr kumimoji="0" lang="ru-RU" altLang="ru-RU" sz="2000" b="0" i="0" u="none" strike="noStrike" cap="none" normalizeH="0" baseline="0" dirty="0">
                <a:ln>
                  <a:noFill/>
                </a:ln>
                <a:effectLst/>
              </a:rPr>
              <a:t>&gt;</a:t>
            </a:r>
            <a:r>
              <a:rPr kumimoji="0" lang="ru-RU" altLang="ru-RU" sz="2000" b="0" i="0" u="none" strike="noStrike" cap="none" normalizeH="0" baseline="0" dirty="0">
                <a:ln>
                  <a:noFill/>
                </a:ln>
                <a:effectLst/>
                <a:cs typeface="Open Sans" panose="020B0606030504020204" pitchFamily="34" charset="0"/>
              </a:rPr>
              <a:t> часто помещают в элемент </a:t>
            </a:r>
            <a:r>
              <a:rPr kumimoji="0" lang="ru-RU" altLang="ru-RU" sz="2000" b="0" i="0" u="none" strike="noStrike" cap="none" normalizeH="0" baseline="0" dirty="0">
                <a:ln>
                  <a:noFill/>
                </a:ln>
                <a:effectLst/>
              </a:rPr>
              <a:t>&lt;</a:t>
            </a:r>
            <a:r>
              <a:rPr kumimoji="0" lang="ru-RU" altLang="ru-RU" sz="2000" b="0" i="0" u="none" strike="noStrike" cap="none" normalizeH="0" baseline="0" dirty="0" err="1">
                <a:ln>
                  <a:noFill/>
                </a:ln>
                <a:effectLst/>
              </a:rPr>
              <a:t>head</a:t>
            </a:r>
            <a:r>
              <a:rPr kumimoji="0" lang="ru-RU" altLang="ru-RU" sz="2000" b="0" i="0" u="none" strike="noStrike" cap="none" normalizeH="0" baseline="0" dirty="0">
                <a:ln>
                  <a:noFill/>
                </a:ln>
                <a:effectLst/>
              </a:rPr>
              <a:t>&gt;</a:t>
            </a:r>
            <a:r>
              <a:rPr kumimoji="0" lang="ru-RU" altLang="ru-RU" sz="2000" b="0" i="0" u="none" strike="noStrike" cap="none" normalizeH="0" baseline="0" dirty="0">
                <a:ln>
                  <a:noFill/>
                </a:ln>
                <a:effectLst/>
                <a:cs typeface="Open Sans" panose="020B0606030504020204" pitchFamily="34" charset="0"/>
              </a:rPr>
              <a:t>, и ранее этот способ считался чуть ли не обязательным. Однако в наши дни теги </a:t>
            </a:r>
            <a:r>
              <a:rPr kumimoji="0" lang="ru-RU" altLang="ru-RU" sz="2000" b="0" i="0" u="none" strike="noStrike" cap="none" normalizeH="0" baseline="0" dirty="0">
                <a:ln>
                  <a:noFill/>
                </a:ln>
                <a:effectLst/>
              </a:rPr>
              <a:t>&lt;</a:t>
            </a:r>
            <a:r>
              <a:rPr kumimoji="0" lang="ru-RU" altLang="ru-RU" sz="2000" b="0" i="0" u="none" strike="noStrike" cap="none" normalizeH="0" baseline="0" dirty="0" err="1">
                <a:ln>
                  <a:noFill/>
                </a:ln>
                <a:effectLst/>
              </a:rPr>
              <a:t>script</a:t>
            </a:r>
            <a:r>
              <a:rPr kumimoji="0" lang="ru-RU" altLang="ru-RU" sz="2000" b="0" i="0" u="none" strike="noStrike" cap="none" normalizeH="0" baseline="0" dirty="0">
                <a:ln>
                  <a:noFill/>
                </a:ln>
                <a:effectLst/>
              </a:rPr>
              <a:t>&gt;</a:t>
            </a:r>
            <a:r>
              <a:rPr kumimoji="0" lang="ru-RU" altLang="ru-RU" sz="2000" b="0" i="0" u="none" strike="noStrike" cap="none" normalizeH="0" baseline="0" dirty="0">
                <a:ln>
                  <a:noFill/>
                </a:ln>
                <a:effectLst/>
                <a:cs typeface="Open Sans" panose="020B0606030504020204" pitchFamily="34" charset="0"/>
              </a:rPr>
              <a:t> используются как в элементе </a:t>
            </a:r>
            <a:r>
              <a:rPr kumimoji="0" lang="ru-RU" altLang="ru-RU" sz="2000" b="0" i="0" u="none" strike="noStrike" cap="none" normalizeH="0" baseline="0" dirty="0">
                <a:ln>
                  <a:noFill/>
                </a:ln>
                <a:effectLst/>
              </a:rPr>
              <a:t>&lt;</a:t>
            </a:r>
            <a:r>
              <a:rPr kumimoji="0" lang="ru-RU" altLang="ru-RU" sz="2000" b="0" i="0" u="none" strike="noStrike" cap="none" normalizeH="0" baseline="0" dirty="0" err="1">
                <a:ln>
                  <a:noFill/>
                </a:ln>
                <a:effectLst/>
              </a:rPr>
              <a:t>head</a:t>
            </a:r>
            <a:r>
              <a:rPr kumimoji="0" lang="ru-RU" altLang="ru-RU" sz="2000" b="0" i="0" u="none" strike="noStrike" cap="none" normalizeH="0" baseline="0" dirty="0">
                <a:ln>
                  <a:noFill/>
                </a:ln>
                <a:effectLst/>
              </a:rPr>
              <a:t>&gt;</a:t>
            </a:r>
            <a:r>
              <a:rPr kumimoji="0" lang="ru-RU" altLang="ru-RU" sz="2000" b="0" i="0" u="none" strike="noStrike" cap="none" normalizeH="0" baseline="0" dirty="0">
                <a:ln>
                  <a:noFill/>
                </a:ln>
                <a:effectLst/>
                <a:cs typeface="Open Sans" panose="020B0606030504020204" pitchFamily="34" charset="0"/>
              </a:rPr>
              <a:t>, так и в теле веб-страниц.</a:t>
            </a:r>
            <a:r>
              <a:rPr kumimoji="0" lang="ru-RU" altLang="ru-RU" sz="2000" b="0" i="0" u="none" strike="noStrike" cap="none" normalizeH="0" baseline="0" dirty="0">
                <a:ln>
                  <a:noFill/>
                </a:ln>
                <a:effectLst/>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000" b="1" i="0" u="none" strike="noStrike" cap="none" normalizeH="0" baseline="0" dirty="0">
                <a:ln>
                  <a:noFill/>
                </a:ln>
                <a:effectLst/>
                <a:cs typeface="Open Sans" panose="020B0606030504020204" pitchFamily="34" charset="0"/>
              </a:rPr>
              <a:t>поместить все ваши скрипты во внешний файл (с расширением .</a:t>
            </a:r>
            <a:r>
              <a:rPr kumimoji="0" lang="ru-RU" altLang="ru-RU" sz="2000" b="1" i="0" u="none" strike="noStrike" cap="none" normalizeH="0" baseline="0" dirty="0" err="1">
                <a:ln>
                  <a:noFill/>
                </a:ln>
                <a:effectLst/>
                <a:cs typeface="Open Sans" panose="020B0606030504020204" pitchFamily="34" charset="0"/>
              </a:rPr>
              <a:t>js</a:t>
            </a:r>
            <a:r>
              <a:rPr kumimoji="0" lang="ru-RU" altLang="ru-RU" sz="2000" b="1" i="0" u="none" strike="noStrike" cap="none" normalizeH="0" baseline="0" dirty="0">
                <a:ln>
                  <a:noFill/>
                </a:ln>
                <a:effectLst/>
                <a:cs typeface="Open Sans" panose="020B0606030504020204" pitchFamily="34" charset="0"/>
              </a:rPr>
              <a:t>), а затем связать его с документом 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a:ln>
                  <a:noFill/>
                </a:ln>
                <a:effectLst/>
              </a:rPr>
              <a:t>Если JavaScript-кода много – его выносят в отдельный файл, который, как правило, имеет расширение .</a:t>
            </a:r>
            <a:r>
              <a:rPr kumimoji="0" lang="ru-RU" altLang="ru-RU" sz="2000" b="0" i="0" u="none" strike="noStrike" cap="none" normalizeH="0" baseline="0" dirty="0" err="1">
                <a:ln>
                  <a:noFill/>
                </a:ln>
                <a:effectLst/>
              </a:rPr>
              <a:t>js.Чтобы</a:t>
            </a:r>
            <a:r>
              <a:rPr kumimoji="0" lang="ru-RU" altLang="ru-RU" sz="2000" b="0" i="0" u="none" strike="noStrike" cap="none" normalizeH="0" baseline="0" dirty="0">
                <a:ln>
                  <a:noFill/>
                </a:ln>
                <a:effectLst/>
              </a:rPr>
              <a:t> включить в HTML-документ JavaScript-</a:t>
            </a:r>
            <a:r>
              <a:rPr kumimoji="0" lang="ru-RU" altLang="ru-RU" sz="2000" b="0" i="0" u="none" strike="noStrike" cap="none" normalizeH="0" baseline="0" dirty="0" err="1">
                <a:ln>
                  <a:noFill/>
                </a:ln>
                <a:effectLst/>
              </a:rPr>
              <a:t>кoд</a:t>
            </a:r>
            <a:r>
              <a:rPr kumimoji="0" lang="ru-RU" altLang="ru-RU" sz="2000" b="0" i="0" u="none" strike="noStrike" cap="none" normalizeH="0" baseline="0" dirty="0">
                <a:ln>
                  <a:noFill/>
                </a:ln>
                <a:effectLst/>
              </a:rPr>
              <a:t> из внешнего файла, нужно использовать атрибут </a:t>
            </a:r>
            <a:r>
              <a:rPr kumimoji="0" lang="ru-RU" altLang="ru-RU" sz="2000" b="0" i="0" u="none" strike="noStrike" cap="none" normalizeH="0" baseline="0" dirty="0" err="1">
                <a:ln>
                  <a:noFill/>
                </a:ln>
                <a:effectLst/>
              </a:rPr>
              <a:t>src</a:t>
            </a:r>
            <a:r>
              <a:rPr kumimoji="0" lang="ru-RU" altLang="ru-RU" sz="2000" b="0" i="0" u="none" strike="noStrike" cap="none" normalizeH="0" baseline="0" dirty="0">
                <a:ln>
                  <a:noFill/>
                </a:ln>
                <a:effectLst/>
              </a:rPr>
              <a:t> (</a:t>
            </a:r>
            <a:r>
              <a:rPr kumimoji="0" lang="ru-RU" altLang="ru-RU" sz="2000" b="0" i="0" u="none" strike="noStrike" cap="none" normalizeH="0" baseline="0" dirty="0" err="1">
                <a:ln>
                  <a:noFill/>
                </a:ln>
                <a:effectLst/>
              </a:rPr>
              <a:t>source</a:t>
            </a:r>
            <a:r>
              <a:rPr kumimoji="0" lang="ru-RU" altLang="ru-RU" sz="2000" b="0" i="0" u="none" strike="noStrike" cap="none" normalizeH="0" baseline="0" dirty="0">
                <a:ln>
                  <a:noFill/>
                </a:ln>
                <a:effectLst/>
              </a:rPr>
              <a:t>) тега &lt;</a:t>
            </a:r>
            <a:r>
              <a:rPr kumimoji="0" lang="ru-RU" altLang="ru-RU" sz="2000" b="0" i="0" u="none" strike="noStrike" cap="none" normalizeH="0" baseline="0" dirty="0" err="1">
                <a:ln>
                  <a:noFill/>
                </a:ln>
                <a:effectLst/>
              </a:rPr>
              <a:t>script</a:t>
            </a:r>
            <a:r>
              <a:rPr kumimoji="0" lang="ru-RU" altLang="ru-RU" sz="2000" b="0" i="0" u="none" strike="noStrike" cap="none" normalizeH="0" baseline="0" dirty="0">
                <a:ln>
                  <a:noFill/>
                </a:ln>
                <a:effectLst/>
              </a:rPr>
              <a:t>&gt;. Его значением должен быть URL-</a:t>
            </a:r>
            <a:r>
              <a:rPr kumimoji="0" lang="ru-RU" altLang="ru-RU" sz="2000" b="0" i="0" u="none" strike="noStrike" cap="none" normalizeH="0" baseline="0" dirty="0" err="1">
                <a:ln>
                  <a:noFill/>
                </a:ln>
                <a:effectLst/>
              </a:rPr>
              <a:t>aдpec</a:t>
            </a:r>
            <a:r>
              <a:rPr kumimoji="0" lang="ru-RU" altLang="ru-RU" sz="2000" b="0" i="0" u="none" strike="noStrike" cap="none" normalizeH="0" baseline="0" dirty="0">
                <a:ln>
                  <a:noFill/>
                </a:ln>
                <a:effectLst/>
              </a:rPr>
              <a:t> файла, в котором содержится JS-код</a:t>
            </a:r>
          </a:p>
        </p:txBody>
      </p:sp>
    </p:spTree>
    <p:extLst>
      <p:ext uri="{BB962C8B-B14F-4D97-AF65-F5344CB8AC3E}">
        <p14:creationId xmlns:p14="http://schemas.microsoft.com/office/powerpoint/2010/main" val="9711449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C13AA3-F9C8-C921-FABB-E6B1BA98770A}"/>
              </a:ext>
            </a:extLst>
          </p:cNvPr>
          <p:cNvSpPr>
            <a:spLocks noGrp="1"/>
          </p:cNvSpPr>
          <p:nvPr>
            <p:ph type="title"/>
          </p:nvPr>
        </p:nvSpPr>
        <p:spPr/>
        <p:txBody>
          <a:bodyPr/>
          <a:lstStyle/>
          <a:p>
            <a:r>
              <a:rPr lang="en-US" b="1" i="1" dirty="0">
                <a:solidFill>
                  <a:srgbClr val="FF0000"/>
                </a:solidFill>
              </a:rPr>
              <a:t>23</a:t>
            </a:r>
            <a:r>
              <a:rPr lang="ru-RU" b="1" i="1" dirty="0">
                <a:solidFill>
                  <a:srgbClr val="FF0000"/>
                </a:solidFill>
              </a:rPr>
              <a:t>) Описать и прокомментировать структуру кода языка </a:t>
            </a:r>
            <a:r>
              <a:rPr lang="en-US" sz="4800" b="1" i="1" dirty="0">
                <a:solidFill>
                  <a:srgbClr val="FF0000"/>
                </a:solidFill>
              </a:rPr>
              <a:t>JavaScript</a:t>
            </a:r>
            <a:r>
              <a:rPr lang="ru-RU" sz="4800" b="1" i="1" dirty="0">
                <a:solidFill>
                  <a:srgbClr val="FF0000"/>
                </a:solidFill>
              </a:rPr>
              <a:t> </a:t>
            </a:r>
            <a:endParaRPr lang="ru-RU" b="1" i="1" dirty="0">
              <a:solidFill>
                <a:srgbClr val="FF0000"/>
              </a:solidFill>
            </a:endParaRPr>
          </a:p>
        </p:txBody>
      </p:sp>
      <p:sp>
        <p:nvSpPr>
          <p:cNvPr id="4" name="TextBox 3">
            <a:extLst>
              <a:ext uri="{FF2B5EF4-FFF2-40B4-BE49-F238E27FC236}">
                <a16:creationId xmlns:a16="http://schemas.microsoft.com/office/drawing/2014/main" id="{1B1283F4-E80B-21EF-B3E5-423AA21EFA4D}"/>
              </a:ext>
            </a:extLst>
          </p:cNvPr>
          <p:cNvSpPr txBox="1"/>
          <p:nvPr/>
        </p:nvSpPr>
        <p:spPr>
          <a:xfrm>
            <a:off x="261257" y="1953877"/>
            <a:ext cx="11930743" cy="4154984"/>
          </a:xfrm>
          <a:prstGeom prst="rect">
            <a:avLst/>
          </a:prstGeom>
          <a:noFill/>
        </p:spPr>
        <p:txBody>
          <a:bodyPr wrap="square">
            <a:spAutoFit/>
          </a:bodyPr>
          <a:lstStyle/>
          <a:p>
            <a:pPr marL="342900" indent="-342900">
              <a:buFont typeface="Arial" panose="020B0604020202020204" pitchFamily="34" charset="0"/>
              <a:buChar char="•"/>
            </a:pPr>
            <a:r>
              <a:rPr lang="ru-RU" sz="2200" b="1" dirty="0"/>
              <a:t>Выравнивание</a:t>
            </a:r>
            <a:r>
              <a:rPr lang="ru-RU" sz="2200" dirty="0"/>
              <a:t>. Для выравнивания блоков кода используются пробелы (2 пробела на 1 уровень выравнивания), знаки табуляции не используются.</a:t>
            </a:r>
          </a:p>
          <a:p>
            <a:pPr marL="342900" indent="-342900">
              <a:buFont typeface="Arial" panose="020B0604020202020204" pitchFamily="34" charset="0"/>
              <a:buChar char="•"/>
            </a:pPr>
            <a:r>
              <a:rPr lang="ru-RU" sz="2200" b="1" dirty="0"/>
              <a:t>Точка с запятой</a:t>
            </a:r>
            <a:r>
              <a:rPr lang="ru-RU" sz="2200" dirty="0"/>
              <a:t>. Точка с запятой не используется.</a:t>
            </a:r>
          </a:p>
          <a:p>
            <a:pPr marL="342900" indent="-342900">
              <a:buFont typeface="Arial" panose="020B0604020202020204" pitchFamily="34" charset="0"/>
              <a:buChar char="•"/>
            </a:pPr>
            <a:r>
              <a:rPr lang="ru-RU" sz="2200" b="1" dirty="0"/>
              <a:t>Длина строки</a:t>
            </a:r>
            <a:r>
              <a:rPr lang="ru-RU" sz="2200" dirty="0"/>
              <a:t>. 80 символов (если это возможно).</a:t>
            </a:r>
          </a:p>
          <a:p>
            <a:pPr marL="342900" indent="-342900">
              <a:buFont typeface="Arial" panose="020B0604020202020204" pitchFamily="34" charset="0"/>
              <a:buChar char="•"/>
            </a:pPr>
            <a:r>
              <a:rPr lang="ru-RU" sz="2200" b="1" dirty="0"/>
              <a:t>Однострочные комментарии</a:t>
            </a:r>
            <a:r>
              <a:rPr lang="ru-RU" sz="2200" dirty="0"/>
              <a:t>. Такие комментарии используются в коде.</a:t>
            </a:r>
          </a:p>
          <a:p>
            <a:pPr marL="342900" indent="-342900">
              <a:buFont typeface="Arial" panose="020B0604020202020204" pitchFamily="34" charset="0"/>
              <a:buChar char="•"/>
            </a:pPr>
            <a:r>
              <a:rPr lang="ru-RU" sz="2200" b="1" dirty="0"/>
              <a:t>Многострочные комментарии</a:t>
            </a:r>
            <a:r>
              <a:rPr lang="ru-RU" sz="2200" dirty="0"/>
              <a:t>. Эти комментарии используются для документирования кода.</a:t>
            </a:r>
          </a:p>
          <a:p>
            <a:pPr marL="342900" indent="-342900">
              <a:buFont typeface="Arial" panose="020B0604020202020204" pitchFamily="34" charset="0"/>
              <a:buChar char="•"/>
            </a:pPr>
            <a:r>
              <a:rPr lang="ru-RU" sz="2200" b="1" dirty="0"/>
              <a:t>Неиспользуемый код. </a:t>
            </a:r>
            <a:r>
              <a:rPr lang="ru-RU" sz="2200" dirty="0"/>
              <a:t>Неиспользуемый код не остаётся в программе в закомментированном виде на тот случай, если он понадобится позже. </a:t>
            </a:r>
          </a:p>
          <a:p>
            <a:pPr marL="342900" indent="-342900">
              <a:buFont typeface="Arial" panose="020B0604020202020204" pitchFamily="34" charset="0"/>
              <a:buChar char="•"/>
            </a:pPr>
            <a:r>
              <a:rPr lang="ru-RU" sz="2200" b="1" dirty="0"/>
              <a:t>Правила комментирования.</a:t>
            </a:r>
            <a:r>
              <a:rPr lang="ru-RU" sz="2200" dirty="0"/>
              <a:t> Не нужно комментировать очевидные вещи, добавлять в код комментарии, которые не помогают разобраться в его сути. Если код объясняет себя сам благодаря хорошо подобранным именам функций и переменных и </a:t>
            </a:r>
            <a:r>
              <a:rPr lang="ru-RU" sz="2200" dirty="0" err="1"/>
              <a:t>JSDoc</a:t>
            </a:r>
            <a:r>
              <a:rPr lang="ru-RU" sz="2200" dirty="0"/>
              <a:t>-описаниям функций, дополнительные комментарии в этот код добавлять не стоит.</a:t>
            </a:r>
          </a:p>
        </p:txBody>
      </p:sp>
    </p:spTree>
    <p:extLst>
      <p:ext uri="{BB962C8B-B14F-4D97-AF65-F5344CB8AC3E}">
        <p14:creationId xmlns:p14="http://schemas.microsoft.com/office/powerpoint/2010/main" val="32516155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E5F8B3-B402-4B53-C7B1-EEBAC9CBC5A6}"/>
              </a:ext>
            </a:extLst>
          </p:cNvPr>
          <p:cNvSpPr txBox="1"/>
          <p:nvPr/>
        </p:nvSpPr>
        <p:spPr>
          <a:xfrm>
            <a:off x="177281" y="166568"/>
            <a:ext cx="11837437" cy="6524863"/>
          </a:xfrm>
          <a:prstGeom prst="rect">
            <a:avLst/>
          </a:prstGeom>
          <a:noFill/>
        </p:spPr>
        <p:txBody>
          <a:bodyPr wrap="square">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ru-RU" sz="2200" b="1" i="0" u="none" strike="noStrike" kern="1200" cap="none" spc="0" normalizeH="0" baseline="0" noProof="0" dirty="0">
                <a:ln>
                  <a:noFill/>
                </a:ln>
                <a:solidFill>
                  <a:prstClr val="black"/>
                </a:solidFill>
                <a:effectLst/>
                <a:uLnTx/>
                <a:uFillTx/>
                <a:latin typeface="Calibri" panose="020F0502020204030204"/>
                <a:ea typeface="+mn-ea"/>
                <a:cs typeface="+mn-cs"/>
              </a:rPr>
              <a:t>Объявление переменных</a:t>
            </a:r>
            <a:r>
              <a:rPr kumimoji="0" lang="ru-RU" sz="2200" b="0" i="0" u="none" strike="noStrike" kern="1200" cap="none" spc="0" normalizeH="0" baseline="0" noProof="0" dirty="0">
                <a:ln>
                  <a:noFill/>
                </a:ln>
                <a:solidFill>
                  <a:prstClr val="black"/>
                </a:solidFill>
                <a:effectLst/>
                <a:uLnTx/>
                <a:uFillTx/>
                <a:latin typeface="Calibri" panose="020F0502020204030204"/>
                <a:ea typeface="+mn-ea"/>
                <a:cs typeface="+mn-cs"/>
              </a:rPr>
              <a:t>. Переменные всегда объявляются в явном виде для предотвращения загрязнения глобального объекта. Ключевое слово </a:t>
            </a:r>
            <a:r>
              <a:rPr kumimoji="0" lang="ru-RU" sz="2200" b="1" i="0" u="none" strike="noStrike" kern="1200" cap="none" spc="0" normalizeH="0" baseline="0" noProof="0" dirty="0" err="1">
                <a:ln>
                  <a:noFill/>
                </a:ln>
                <a:solidFill>
                  <a:prstClr val="black"/>
                </a:solidFill>
                <a:effectLst/>
                <a:uLnTx/>
                <a:uFillTx/>
                <a:latin typeface="Calibri" panose="020F0502020204030204"/>
                <a:ea typeface="+mn-ea"/>
                <a:cs typeface="+mn-cs"/>
              </a:rPr>
              <a:t>var</a:t>
            </a:r>
            <a:r>
              <a:rPr kumimoji="0" lang="ru-RU" sz="22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ru-RU" sz="2200" b="0" i="0" u="none" strike="noStrike" kern="1200" cap="none" spc="0" normalizeH="0" baseline="0" noProof="0" dirty="0">
                <a:ln>
                  <a:noFill/>
                </a:ln>
                <a:solidFill>
                  <a:prstClr val="black"/>
                </a:solidFill>
                <a:effectLst/>
                <a:uLnTx/>
                <a:uFillTx/>
                <a:latin typeface="Calibri" panose="020F0502020204030204"/>
                <a:ea typeface="+mn-ea"/>
                <a:cs typeface="+mn-cs"/>
              </a:rPr>
              <a:t>не используется. Если значение переменной в ходе выполнения программы менять не планируется, её объявляют в виде константы (подобные константы нередко тоже называют «переменными») с помощью ключевого слова </a:t>
            </a:r>
            <a:r>
              <a:rPr kumimoji="0" lang="ru-RU" sz="2200" b="1" i="0" u="none" strike="noStrike" kern="1200" cap="none" spc="0" normalizeH="0" baseline="0" noProof="0" dirty="0" err="1">
                <a:ln>
                  <a:noFill/>
                </a:ln>
                <a:solidFill>
                  <a:prstClr val="black"/>
                </a:solidFill>
                <a:effectLst/>
                <a:uLnTx/>
                <a:uFillTx/>
                <a:latin typeface="Calibri" panose="020F0502020204030204"/>
                <a:ea typeface="+mn-ea"/>
                <a:cs typeface="+mn-cs"/>
              </a:rPr>
              <a:t>const</a:t>
            </a:r>
            <a:r>
              <a:rPr kumimoji="0" lang="ru-RU" sz="2200" b="0" i="0" u="none" strike="noStrike" kern="1200" cap="none" spc="0" normalizeH="0" baseline="0" noProof="0" dirty="0">
                <a:ln>
                  <a:noFill/>
                </a:ln>
                <a:solidFill>
                  <a:prstClr val="black"/>
                </a:solidFill>
                <a:effectLst/>
                <a:uLnTx/>
                <a:uFillTx/>
                <a:latin typeface="Calibri" panose="020F0502020204030204"/>
                <a:ea typeface="+mn-ea"/>
                <a:cs typeface="+mn-cs"/>
              </a:rPr>
              <a:t>, используя его по умолчанию — кроме тех случаев, когда менять значение переменной планируется. В таких случаях используется ключевое слово </a:t>
            </a:r>
            <a:r>
              <a:rPr kumimoji="0" lang="ru-RU" sz="2200" b="1" i="0" u="none" strike="noStrike" kern="1200" cap="none" spc="0" normalizeH="0" baseline="0" noProof="0" dirty="0" err="1">
                <a:ln>
                  <a:noFill/>
                </a:ln>
                <a:solidFill>
                  <a:prstClr val="black"/>
                </a:solidFill>
                <a:effectLst/>
                <a:uLnTx/>
                <a:uFillTx/>
                <a:latin typeface="Calibri" panose="020F0502020204030204"/>
                <a:ea typeface="+mn-ea"/>
                <a:cs typeface="+mn-cs"/>
              </a:rPr>
              <a:t>let</a:t>
            </a:r>
            <a:r>
              <a:rPr kumimoji="0" lang="ru-RU" sz="22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ru-RU" sz="2200" b="1" i="0" u="none" strike="noStrike" kern="1200" cap="none" spc="0" normalizeH="0" baseline="0" noProof="0" dirty="0">
                <a:ln>
                  <a:noFill/>
                </a:ln>
                <a:solidFill>
                  <a:prstClr val="black"/>
                </a:solidFill>
                <a:effectLst/>
                <a:uLnTx/>
                <a:uFillTx/>
                <a:latin typeface="Calibri" panose="020F0502020204030204"/>
                <a:ea typeface="+mn-ea"/>
                <a:cs typeface="+mn-cs"/>
              </a:rPr>
              <a:t>Константы.</a:t>
            </a:r>
            <a:r>
              <a:rPr kumimoji="0" lang="ru-RU" sz="2200" b="0" i="0" u="none" strike="noStrike" kern="1200" cap="none" spc="0" normalizeH="0" baseline="0" noProof="0" dirty="0">
                <a:ln>
                  <a:noFill/>
                </a:ln>
                <a:solidFill>
                  <a:prstClr val="black"/>
                </a:solidFill>
                <a:effectLst/>
                <a:uLnTx/>
                <a:uFillTx/>
                <a:latin typeface="Calibri" panose="020F0502020204030204"/>
                <a:ea typeface="+mn-ea"/>
                <a:cs typeface="+mn-cs"/>
              </a:rPr>
              <a:t> Если некие значения в программе являются константами, их имена составляют из прописных букв. Например — CAPS. Для разделения частей имён, состоящих из нескольких слов, используется знак подчёркивания (_).</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ru-RU" sz="2200" b="1" i="0" u="none" strike="noStrike" kern="1200" cap="none" spc="0" normalizeH="0" baseline="0" noProof="0" dirty="0">
                <a:ln>
                  <a:noFill/>
                </a:ln>
                <a:solidFill>
                  <a:prstClr val="black"/>
                </a:solidFill>
                <a:effectLst/>
                <a:uLnTx/>
                <a:uFillTx/>
                <a:latin typeface="Calibri" panose="020F0502020204030204"/>
                <a:ea typeface="+mn-ea"/>
                <a:cs typeface="+mn-cs"/>
              </a:rPr>
              <a:t>Функции.</a:t>
            </a:r>
            <a:r>
              <a:rPr kumimoji="0" lang="ru-RU" sz="2200" b="0" i="0" u="none" strike="noStrike" kern="1200" cap="none" spc="0" normalizeH="0" baseline="0" noProof="0" dirty="0">
                <a:ln>
                  <a:noFill/>
                </a:ln>
                <a:solidFill>
                  <a:prstClr val="black"/>
                </a:solidFill>
                <a:effectLst/>
                <a:uLnTx/>
                <a:uFillTx/>
                <a:latin typeface="Calibri" panose="020F0502020204030204"/>
                <a:ea typeface="+mn-ea"/>
                <a:cs typeface="+mn-cs"/>
              </a:rPr>
              <a:t> Для объявления функций используется стрелочный синтаксис. Обычные объявления функций применяются только в особых случаях. В частности, в методах объектов или в конструкторах. Делается это из-за особенностей ключевого слова </a:t>
            </a:r>
            <a:r>
              <a:rPr kumimoji="0" lang="ru-RU" sz="2200" b="0" i="0" u="none" strike="noStrike" kern="1200" cap="none" spc="0" normalizeH="0" baseline="0" noProof="0" dirty="0" err="1">
                <a:ln>
                  <a:noFill/>
                </a:ln>
                <a:solidFill>
                  <a:prstClr val="black"/>
                </a:solidFill>
                <a:effectLst/>
                <a:uLnTx/>
                <a:uFillTx/>
                <a:latin typeface="Calibri" panose="020F0502020204030204"/>
                <a:ea typeface="+mn-ea"/>
                <a:cs typeface="+mn-cs"/>
              </a:rPr>
              <a:t>this</a:t>
            </a:r>
            <a:r>
              <a:rPr kumimoji="0" lang="ru-RU" sz="2200" b="0" i="0" u="none" strike="noStrike" kern="1200" cap="none" spc="0" normalizeH="0" baseline="0" noProof="0" dirty="0">
                <a:ln>
                  <a:noFill/>
                </a:ln>
                <a:solidFill>
                  <a:prstClr val="black"/>
                </a:solidFill>
                <a:effectLst/>
                <a:uLnTx/>
                <a:uFillTx/>
                <a:latin typeface="Calibri" panose="020F0502020204030204"/>
                <a:ea typeface="+mn-ea"/>
                <a:cs typeface="+mn-cs"/>
              </a:rPr>
              <a:t>. Функции нужно объявлять с использованием ключевого слова </a:t>
            </a:r>
            <a:r>
              <a:rPr kumimoji="0" lang="ru-RU" sz="2200" b="0" i="0" u="none" strike="noStrike" kern="1200" cap="none" spc="0" normalizeH="0" baseline="0" noProof="0" dirty="0" err="1">
                <a:ln>
                  <a:noFill/>
                </a:ln>
                <a:solidFill>
                  <a:prstClr val="black"/>
                </a:solidFill>
                <a:effectLst/>
                <a:uLnTx/>
                <a:uFillTx/>
                <a:latin typeface="Calibri" panose="020F0502020204030204"/>
                <a:ea typeface="+mn-ea"/>
                <a:cs typeface="+mn-cs"/>
              </a:rPr>
              <a:t>const</a:t>
            </a:r>
            <a:r>
              <a:rPr kumimoji="0" lang="ru-RU" sz="2200" b="0" i="0" u="none" strike="noStrike" kern="1200" cap="none" spc="0" normalizeH="0" baseline="0" noProof="0" dirty="0">
                <a:ln>
                  <a:noFill/>
                </a:ln>
                <a:solidFill>
                  <a:prstClr val="black"/>
                </a:solidFill>
                <a:effectLst/>
                <a:uLnTx/>
                <a:uFillTx/>
                <a:latin typeface="Calibri" panose="020F0502020204030204"/>
                <a:ea typeface="+mn-ea"/>
                <a:cs typeface="+mn-cs"/>
              </a:rPr>
              <a:t>, и, если это возможно, надо явно возвращать из них результаты их работы. Не возбраняется использование вложенных функций для того, чтобы скрыть от основного кода некие вспомогательные механизмы.</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ru-RU" sz="2200" b="1" i="0" u="none" strike="noStrike" kern="1200" cap="none" spc="0" normalizeH="0" baseline="0" noProof="0" dirty="0">
                <a:ln>
                  <a:noFill/>
                </a:ln>
                <a:solidFill>
                  <a:prstClr val="black"/>
                </a:solidFill>
                <a:effectLst/>
                <a:uLnTx/>
                <a:uFillTx/>
                <a:latin typeface="Calibri" panose="020F0502020204030204"/>
                <a:ea typeface="+mn-ea"/>
                <a:cs typeface="+mn-cs"/>
              </a:rPr>
              <a:t>Именование сущностей. </a:t>
            </a:r>
            <a:r>
              <a:rPr kumimoji="0" lang="ru-RU" sz="2200" b="0" i="0" u="none" strike="noStrike" kern="1200" cap="none" spc="0" normalizeH="0" baseline="0" noProof="0" dirty="0">
                <a:ln>
                  <a:noFill/>
                </a:ln>
                <a:solidFill>
                  <a:prstClr val="black"/>
                </a:solidFill>
                <a:effectLst/>
                <a:uLnTx/>
                <a:uFillTx/>
                <a:latin typeface="Calibri" panose="020F0502020204030204"/>
                <a:ea typeface="+mn-ea"/>
                <a:cs typeface="+mn-cs"/>
              </a:rPr>
              <a:t>Имена функций, переменных и методов объектов всегда начинаются со строчной буквы, имена, состоящие из нескольких слов, записываются с использованием верблюжьего стиля (выглядят такие имена как </a:t>
            </a:r>
            <a:r>
              <a:rPr kumimoji="0" lang="ru-RU" sz="2200" b="0" i="0" u="none" strike="noStrike" kern="1200" cap="none" spc="0" normalizeH="0" baseline="0" noProof="0" dirty="0" err="1">
                <a:ln>
                  <a:noFill/>
                </a:ln>
                <a:solidFill>
                  <a:prstClr val="black"/>
                </a:solidFill>
                <a:effectLst/>
                <a:uLnTx/>
                <a:uFillTx/>
                <a:latin typeface="Calibri" panose="020F0502020204030204"/>
                <a:ea typeface="+mn-ea"/>
                <a:cs typeface="+mn-cs"/>
              </a:rPr>
              <a:t>camelCase</a:t>
            </a:r>
            <a:r>
              <a:rPr kumimoji="0" lang="ru-RU" sz="2200" b="0" i="0" u="none" strike="noStrike" kern="1200" cap="none" spc="0" normalizeH="0" baseline="0" noProof="0" dirty="0">
                <a:ln>
                  <a:noFill/>
                </a:ln>
                <a:solidFill>
                  <a:prstClr val="black"/>
                </a:solidFill>
                <a:effectLst/>
                <a:uLnTx/>
                <a:uFillTx/>
                <a:latin typeface="Calibri" panose="020F0502020204030204"/>
                <a:ea typeface="+mn-ea"/>
                <a:cs typeface="+mn-cs"/>
              </a:rPr>
              <a:t>). С прописной буквы начинаются только имена функций-конструкторов и классов. </a:t>
            </a:r>
          </a:p>
        </p:txBody>
      </p:sp>
    </p:spTree>
    <p:extLst>
      <p:ext uri="{BB962C8B-B14F-4D97-AF65-F5344CB8AC3E}">
        <p14:creationId xmlns:p14="http://schemas.microsoft.com/office/powerpoint/2010/main" val="17034666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E054A3-9F3A-8DF0-0488-69238051B33E}"/>
              </a:ext>
            </a:extLst>
          </p:cNvPr>
          <p:cNvSpPr txBox="1"/>
          <p:nvPr/>
        </p:nvSpPr>
        <p:spPr>
          <a:xfrm>
            <a:off x="186612" y="177511"/>
            <a:ext cx="12005388" cy="4154984"/>
          </a:xfrm>
          <a:prstGeom prst="rect">
            <a:avLst/>
          </a:prstGeom>
          <a:noFill/>
        </p:spPr>
        <p:txBody>
          <a:bodyPr wrap="square">
            <a:spAutoFit/>
          </a:bodyPr>
          <a:lstStyle/>
          <a:p>
            <a:pPr marL="342900" indent="-342900">
              <a:buFont typeface="Arial" panose="020B0604020202020204" pitchFamily="34" charset="0"/>
              <a:buChar char="•"/>
            </a:pPr>
            <a:r>
              <a:rPr lang="ru-RU" sz="2200" b="1" dirty="0"/>
              <a:t>Пробелы.</a:t>
            </a:r>
            <a:r>
              <a:rPr lang="ru-RU" sz="2200" dirty="0"/>
              <a:t> Пробелы следует использовать разумно, то есть так, чтобы они способствовали улучшению читабельности кода. Так, пробелы ставят после ключевых слов, за которыми следует открывающая круглая скобка, ими обрамляют операторы, применяемые к двум операндам (+, -, /, *, &amp;&amp; и другие). Пробелы используют внутри цикла </a:t>
            </a:r>
            <a:r>
              <a:rPr lang="ru-RU" sz="2200" dirty="0" err="1"/>
              <a:t>for</a:t>
            </a:r>
            <a:r>
              <a:rPr lang="ru-RU" sz="2200" dirty="0"/>
              <a:t>, после каждой точки с запятой, для отделения друг от друга частей заголовка цикла. Пробел ставится после запятой.</a:t>
            </a:r>
          </a:p>
          <a:p>
            <a:pPr marL="342900" indent="-342900">
              <a:buFont typeface="Arial" panose="020B0604020202020204" pitchFamily="34" charset="0"/>
              <a:buChar char="•"/>
            </a:pPr>
            <a:r>
              <a:rPr lang="ru-RU" sz="2200" b="1" dirty="0"/>
              <a:t>Пустые строки. </a:t>
            </a:r>
            <a:r>
              <a:rPr lang="ru-RU" sz="2200" dirty="0"/>
              <a:t>Пустыми строками выделяют блоки кода, содержащие логически связанные друг с другом операции.</a:t>
            </a:r>
          </a:p>
          <a:p>
            <a:pPr marL="342900" indent="-342900">
              <a:buFont typeface="Arial" panose="020B0604020202020204" pitchFamily="34" charset="0"/>
              <a:buChar char="•"/>
            </a:pPr>
            <a:r>
              <a:rPr lang="ru-RU" sz="2200" b="1" dirty="0"/>
              <a:t>Кавычки.</a:t>
            </a:r>
            <a:r>
              <a:rPr lang="ru-RU" sz="2200" dirty="0"/>
              <a:t> При работе со строками используются одинарные кавычки ('), а не двойные ("). Двойные кавычки обычно встречаются в HTML-атрибутах, поэтому использование одинарных кавычек помогает избежать проблем при работе с HTML-строками. Если со строками нужно выполнять некие операции, подразумевающие, например, их конкатенацию, следует пользоваться шаблонными литералами, которые оформляют с помощью обратных кавычек (`).</a:t>
            </a:r>
          </a:p>
        </p:txBody>
      </p:sp>
      <p:sp>
        <p:nvSpPr>
          <p:cNvPr id="8" name="TextBox 7">
            <a:extLst>
              <a:ext uri="{FF2B5EF4-FFF2-40B4-BE49-F238E27FC236}">
                <a16:creationId xmlns:a16="http://schemas.microsoft.com/office/drawing/2014/main" id="{0D5A3445-55D8-A768-2F00-5F240F6A775C}"/>
              </a:ext>
            </a:extLst>
          </p:cNvPr>
          <p:cNvSpPr txBox="1"/>
          <p:nvPr/>
        </p:nvSpPr>
        <p:spPr>
          <a:xfrm>
            <a:off x="1726163" y="4218276"/>
            <a:ext cx="6139542" cy="2246769"/>
          </a:xfrm>
          <a:prstGeom prst="rect">
            <a:avLst/>
          </a:prstGeom>
          <a:noFill/>
        </p:spPr>
        <p:txBody>
          <a:bodyPr wrap="square">
            <a:spAutoFit/>
          </a:bodyPr>
          <a:lstStyle/>
          <a:p>
            <a:pPr algn="just"/>
            <a:r>
              <a:rPr lang="en-US" sz="1400" b="1" dirty="0">
                <a:solidFill>
                  <a:srgbClr val="C45911"/>
                </a:solidFill>
                <a:effectLst/>
                <a:latin typeface="Courier New" panose="02070309020205020404" pitchFamily="49" charset="0"/>
                <a:ea typeface="Times New Roman" panose="02020603050405020304" pitchFamily="18" charset="0"/>
              </a:rPr>
              <a:t>&lt;script&gt; </a:t>
            </a:r>
            <a:endParaRPr lang="ru-RU" sz="1200" dirty="0">
              <a:effectLst/>
              <a:latin typeface="Times New Roman" panose="02020603050405020304" pitchFamily="18" charset="0"/>
              <a:ea typeface="Times New Roman" panose="02020603050405020304" pitchFamily="18" charset="0"/>
            </a:endParaRPr>
          </a:p>
          <a:p>
            <a:pPr algn="just"/>
            <a:r>
              <a:rPr lang="en-US" sz="1400" b="1" dirty="0">
                <a:solidFill>
                  <a:srgbClr val="C45911"/>
                </a:solidFill>
                <a:effectLst/>
                <a:latin typeface="Courier New" panose="02070309020205020404" pitchFamily="49" charset="0"/>
                <a:ea typeface="Times New Roman" panose="02020603050405020304" pitchFamily="18" charset="0"/>
              </a:rPr>
              <a:t>    // </a:t>
            </a:r>
            <a:r>
              <a:rPr lang="ru-RU" sz="1400" b="1" dirty="0">
                <a:solidFill>
                  <a:srgbClr val="C45911"/>
                </a:solidFill>
                <a:effectLst/>
                <a:latin typeface="Courier New" panose="02070309020205020404" pitchFamily="49" charset="0"/>
                <a:ea typeface="Times New Roman" panose="02020603050405020304" pitchFamily="18" charset="0"/>
              </a:rPr>
              <a:t>определяем функцию</a:t>
            </a:r>
            <a:r>
              <a:rPr lang="en-US" sz="1400" b="1" dirty="0">
                <a:solidFill>
                  <a:srgbClr val="C45911"/>
                </a:solidFill>
                <a:effectLst/>
                <a:latin typeface="Courier New" panose="02070309020205020404" pitchFamily="49" charset="0"/>
                <a:ea typeface="Times New Roman" panose="02020603050405020304" pitchFamily="18" charset="0"/>
              </a:rPr>
              <a:t> summa() </a:t>
            </a:r>
            <a:endParaRPr lang="ru-RU" sz="1200" dirty="0">
              <a:effectLst/>
              <a:latin typeface="Times New Roman" panose="02020603050405020304" pitchFamily="18" charset="0"/>
              <a:ea typeface="Times New Roman" panose="02020603050405020304" pitchFamily="18" charset="0"/>
            </a:endParaRPr>
          </a:p>
          <a:p>
            <a:pPr algn="just"/>
            <a:r>
              <a:rPr lang="en-US" sz="1400" b="1" dirty="0">
                <a:solidFill>
                  <a:srgbClr val="C45911"/>
                </a:solidFill>
                <a:effectLst/>
                <a:latin typeface="Courier New" panose="02070309020205020404" pitchFamily="49" charset="0"/>
                <a:ea typeface="Times New Roman" panose="02020603050405020304" pitchFamily="18" charset="0"/>
              </a:rPr>
              <a:t> function summa(){ </a:t>
            </a:r>
            <a:endParaRPr lang="ru-RU" sz="1200" dirty="0">
              <a:effectLst/>
              <a:latin typeface="Times New Roman" panose="02020603050405020304" pitchFamily="18" charset="0"/>
              <a:ea typeface="Times New Roman" panose="02020603050405020304" pitchFamily="18" charset="0"/>
            </a:endParaRPr>
          </a:p>
          <a:p>
            <a:pPr algn="just"/>
            <a:r>
              <a:rPr lang="en-US" sz="1400" b="1" dirty="0">
                <a:solidFill>
                  <a:srgbClr val="C45911"/>
                </a:solidFill>
                <a:effectLst/>
                <a:latin typeface="Courier New" panose="02070309020205020404" pitchFamily="49" charset="0"/>
                <a:ea typeface="Times New Roman" panose="02020603050405020304" pitchFamily="18" charset="0"/>
              </a:rPr>
              <a:t> // </a:t>
            </a:r>
            <a:r>
              <a:rPr lang="ru-RU" sz="1400" b="1" dirty="0">
                <a:solidFill>
                  <a:srgbClr val="C45911"/>
                </a:solidFill>
                <a:effectLst/>
                <a:latin typeface="Courier New" panose="02070309020205020404" pitchFamily="49" charset="0"/>
                <a:ea typeface="Times New Roman" panose="02020603050405020304" pitchFamily="18" charset="0"/>
              </a:rPr>
              <a:t>объявляем переменные</a:t>
            </a:r>
            <a:r>
              <a:rPr lang="en-US" sz="1400" b="1" dirty="0">
                <a:solidFill>
                  <a:srgbClr val="C45911"/>
                </a:solidFill>
                <a:effectLst/>
                <a:latin typeface="Courier New" panose="02070309020205020404" pitchFamily="49" charset="0"/>
                <a:ea typeface="Times New Roman" panose="02020603050405020304" pitchFamily="18" charset="0"/>
              </a:rPr>
              <a:t> n1 </a:t>
            </a:r>
            <a:r>
              <a:rPr lang="ru-RU" sz="1400" b="1" dirty="0">
                <a:solidFill>
                  <a:srgbClr val="C45911"/>
                </a:solidFill>
                <a:effectLst/>
                <a:latin typeface="Courier New" panose="02070309020205020404" pitchFamily="49" charset="0"/>
                <a:ea typeface="Times New Roman" panose="02020603050405020304" pitchFamily="18" charset="0"/>
              </a:rPr>
              <a:t>и</a:t>
            </a:r>
            <a:r>
              <a:rPr lang="en-US" sz="1400" b="1" dirty="0">
                <a:solidFill>
                  <a:srgbClr val="C45911"/>
                </a:solidFill>
                <a:effectLst/>
                <a:latin typeface="Courier New" panose="02070309020205020404" pitchFamily="49" charset="0"/>
                <a:ea typeface="Times New Roman" panose="02020603050405020304" pitchFamily="18" charset="0"/>
              </a:rPr>
              <a:t> n2 </a:t>
            </a:r>
            <a:endParaRPr lang="ru-RU" sz="1200" dirty="0">
              <a:effectLst/>
              <a:latin typeface="Times New Roman" panose="02020603050405020304" pitchFamily="18" charset="0"/>
              <a:ea typeface="Times New Roman" panose="02020603050405020304" pitchFamily="18" charset="0"/>
            </a:endParaRPr>
          </a:p>
          <a:p>
            <a:pPr algn="just"/>
            <a:r>
              <a:rPr lang="en-US" sz="1400" b="1" dirty="0">
                <a:solidFill>
                  <a:srgbClr val="C45911"/>
                </a:solidFill>
                <a:effectLst/>
                <a:latin typeface="Courier New" panose="02070309020205020404" pitchFamily="49" charset="0"/>
                <a:ea typeface="Times New Roman" panose="02020603050405020304" pitchFamily="18" charset="0"/>
              </a:rPr>
              <a:t>  var n1=</a:t>
            </a:r>
            <a:r>
              <a:rPr lang="en-US" sz="1400" b="1" dirty="0" err="1">
                <a:solidFill>
                  <a:srgbClr val="C45911"/>
                </a:solidFill>
                <a:effectLst/>
                <a:latin typeface="Courier New" panose="02070309020205020404" pitchFamily="49" charset="0"/>
                <a:ea typeface="Times New Roman" panose="02020603050405020304" pitchFamily="18" charset="0"/>
              </a:rPr>
              <a:t>parseInt</a:t>
            </a:r>
            <a:r>
              <a:rPr lang="en-US" sz="1400" b="1" dirty="0">
                <a:solidFill>
                  <a:srgbClr val="C45911"/>
                </a:solidFill>
                <a:effectLst/>
                <a:latin typeface="Courier New" panose="02070309020205020404" pitchFamily="49" charset="0"/>
                <a:ea typeface="Times New Roman" panose="02020603050405020304" pitchFamily="18" charset="0"/>
              </a:rPr>
              <a:t>(document.Sum.number1.value); </a:t>
            </a:r>
            <a:endParaRPr lang="ru-RU" sz="1200" dirty="0">
              <a:effectLst/>
              <a:latin typeface="Times New Roman" panose="02020603050405020304" pitchFamily="18" charset="0"/>
              <a:ea typeface="Times New Roman" panose="02020603050405020304" pitchFamily="18" charset="0"/>
            </a:endParaRPr>
          </a:p>
          <a:p>
            <a:pPr algn="just"/>
            <a:r>
              <a:rPr lang="en-US" sz="1400" b="1" dirty="0">
                <a:solidFill>
                  <a:srgbClr val="C45911"/>
                </a:solidFill>
                <a:effectLst/>
                <a:latin typeface="Courier New" panose="02070309020205020404" pitchFamily="49" charset="0"/>
                <a:ea typeface="Times New Roman" panose="02020603050405020304" pitchFamily="18" charset="0"/>
              </a:rPr>
              <a:t>  var n2=</a:t>
            </a:r>
            <a:r>
              <a:rPr lang="en-US" sz="1400" b="1" dirty="0" err="1">
                <a:solidFill>
                  <a:srgbClr val="C45911"/>
                </a:solidFill>
                <a:effectLst/>
                <a:latin typeface="Courier New" panose="02070309020205020404" pitchFamily="49" charset="0"/>
                <a:ea typeface="Times New Roman" panose="02020603050405020304" pitchFamily="18" charset="0"/>
              </a:rPr>
              <a:t>parseInt</a:t>
            </a:r>
            <a:r>
              <a:rPr lang="en-US" sz="1400" b="1" dirty="0">
                <a:solidFill>
                  <a:srgbClr val="C45911"/>
                </a:solidFill>
                <a:effectLst/>
                <a:latin typeface="Courier New" panose="02070309020205020404" pitchFamily="49" charset="0"/>
                <a:ea typeface="Times New Roman" panose="02020603050405020304" pitchFamily="18" charset="0"/>
              </a:rPr>
              <a:t>(document.Sum.number2.value);  </a:t>
            </a:r>
            <a:endParaRPr lang="ru-RU" sz="1200" dirty="0">
              <a:effectLst/>
              <a:latin typeface="Times New Roman" panose="02020603050405020304" pitchFamily="18" charset="0"/>
              <a:ea typeface="Times New Roman" panose="02020603050405020304" pitchFamily="18" charset="0"/>
            </a:endParaRPr>
          </a:p>
          <a:p>
            <a:pPr algn="just"/>
            <a:r>
              <a:rPr lang="en-US" sz="1400" b="1" dirty="0">
                <a:solidFill>
                  <a:srgbClr val="C45911"/>
                </a:solidFill>
                <a:effectLst/>
                <a:latin typeface="Courier New" panose="02070309020205020404" pitchFamily="49" charset="0"/>
                <a:ea typeface="Times New Roman" panose="02020603050405020304" pitchFamily="18" charset="0"/>
              </a:rPr>
              <a:t>  </a:t>
            </a:r>
            <a:r>
              <a:rPr lang="ru-RU" sz="1400" b="1" dirty="0">
                <a:solidFill>
                  <a:srgbClr val="C45911"/>
                </a:solidFill>
                <a:effectLst/>
                <a:latin typeface="Courier New" panose="02070309020205020404" pitchFamily="49" charset="0"/>
                <a:ea typeface="Times New Roman" panose="02020603050405020304" pitchFamily="18" charset="0"/>
              </a:rPr>
              <a:t>/*рассчитываем сумму и записываем ее </a:t>
            </a:r>
            <a:endParaRPr lang="ru-RU" sz="1200" dirty="0">
              <a:effectLst/>
              <a:latin typeface="Times New Roman" panose="02020603050405020304" pitchFamily="18" charset="0"/>
              <a:ea typeface="Times New Roman" panose="02020603050405020304" pitchFamily="18" charset="0"/>
            </a:endParaRPr>
          </a:p>
          <a:p>
            <a:pPr algn="just"/>
            <a:r>
              <a:rPr lang="ru-RU" sz="1400" b="1" dirty="0">
                <a:solidFill>
                  <a:srgbClr val="C45911"/>
                </a:solidFill>
                <a:effectLst/>
                <a:latin typeface="Courier New" panose="02070309020205020404" pitchFamily="49" charset="0"/>
                <a:ea typeface="Times New Roman" panose="02020603050405020304" pitchFamily="18" charset="0"/>
              </a:rPr>
              <a:t>    в поле </a:t>
            </a:r>
            <a:r>
              <a:rPr lang="ru-RU" sz="1400" b="1" dirty="0" err="1">
                <a:solidFill>
                  <a:srgbClr val="C45911"/>
                </a:solidFill>
                <a:effectLst/>
                <a:latin typeface="Courier New" panose="02070309020205020404" pitchFamily="49" charset="0"/>
                <a:ea typeface="Times New Roman" panose="02020603050405020304" pitchFamily="18" charset="0"/>
              </a:rPr>
              <a:t>result</a:t>
            </a:r>
            <a:r>
              <a:rPr lang="ru-RU" sz="1400" b="1" dirty="0">
                <a:solidFill>
                  <a:srgbClr val="C45911"/>
                </a:solidFill>
                <a:effectLst/>
                <a:latin typeface="Courier New" panose="02070309020205020404" pitchFamily="49" charset="0"/>
                <a:ea typeface="Times New Roman" panose="02020603050405020304" pitchFamily="18" charset="0"/>
              </a:rPr>
              <a:t>*/ </a:t>
            </a:r>
            <a:endParaRPr lang="ru-RU" sz="1200" dirty="0">
              <a:effectLst/>
              <a:latin typeface="Times New Roman" panose="02020603050405020304" pitchFamily="18" charset="0"/>
              <a:ea typeface="Times New Roman" panose="02020603050405020304" pitchFamily="18" charset="0"/>
            </a:endParaRPr>
          </a:p>
          <a:p>
            <a:pPr algn="just"/>
            <a:r>
              <a:rPr lang="ru-RU" sz="1400" b="1" dirty="0">
                <a:solidFill>
                  <a:srgbClr val="C45911"/>
                </a:solidFill>
                <a:effectLst/>
                <a:latin typeface="Courier New" panose="02070309020205020404" pitchFamily="49" charset="0"/>
                <a:ea typeface="Times New Roman" panose="02020603050405020304" pitchFamily="18" charset="0"/>
              </a:rPr>
              <a:t>  </a:t>
            </a:r>
            <a:r>
              <a:rPr lang="en-US" sz="1400" b="1" dirty="0" err="1">
                <a:solidFill>
                  <a:srgbClr val="C45911"/>
                </a:solidFill>
                <a:effectLst/>
                <a:latin typeface="Courier New" panose="02070309020205020404" pitchFamily="49" charset="0"/>
                <a:ea typeface="Times New Roman" panose="02020603050405020304" pitchFamily="18" charset="0"/>
              </a:rPr>
              <a:t>document.Sum.result.value</a:t>
            </a:r>
            <a:r>
              <a:rPr lang="en-US" sz="1400" b="1" dirty="0">
                <a:solidFill>
                  <a:srgbClr val="C45911"/>
                </a:solidFill>
                <a:effectLst/>
                <a:latin typeface="Courier New" panose="02070309020205020404" pitchFamily="49" charset="0"/>
                <a:ea typeface="Times New Roman" panose="02020603050405020304" pitchFamily="18" charset="0"/>
              </a:rPr>
              <a:t>=n1+n2;  } </a:t>
            </a:r>
            <a:endParaRPr lang="ru-RU" sz="1200" dirty="0">
              <a:effectLst/>
              <a:latin typeface="Times New Roman" panose="02020603050405020304" pitchFamily="18" charset="0"/>
              <a:ea typeface="Times New Roman" panose="02020603050405020304" pitchFamily="18" charset="0"/>
            </a:endParaRPr>
          </a:p>
          <a:p>
            <a:pPr algn="just"/>
            <a:r>
              <a:rPr lang="en-US" sz="1400" b="1" dirty="0">
                <a:solidFill>
                  <a:srgbClr val="C45911"/>
                </a:solidFill>
                <a:effectLst/>
                <a:latin typeface="Courier New" panose="02070309020205020404" pitchFamily="49" charset="0"/>
                <a:ea typeface="Times New Roman" panose="02020603050405020304" pitchFamily="18" charset="0"/>
              </a:rPr>
              <a:t>  &lt;/script&gt; </a:t>
            </a:r>
            <a:endParaRPr lang="ru-RU"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494112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D18E8F-B40D-5F72-88D4-7CD923C53865}"/>
              </a:ext>
            </a:extLst>
          </p:cNvPr>
          <p:cNvSpPr>
            <a:spLocks noGrp="1"/>
          </p:cNvSpPr>
          <p:nvPr>
            <p:ph type="title"/>
          </p:nvPr>
        </p:nvSpPr>
        <p:spPr>
          <a:xfrm>
            <a:off x="559837" y="286603"/>
            <a:ext cx="11084767" cy="1450757"/>
          </a:xfrm>
        </p:spPr>
        <p:txBody>
          <a:bodyPr/>
          <a:lstStyle/>
          <a:p>
            <a:r>
              <a:rPr lang="en-US" b="1" i="1" dirty="0">
                <a:solidFill>
                  <a:srgbClr val="FF0000"/>
                </a:solidFill>
              </a:rPr>
              <a:t>24</a:t>
            </a:r>
            <a:r>
              <a:rPr lang="ru-RU" b="1" i="1" dirty="0">
                <a:solidFill>
                  <a:srgbClr val="FF0000"/>
                </a:solidFill>
              </a:rPr>
              <a:t>)Описать лексическую структуру языка </a:t>
            </a:r>
            <a:r>
              <a:rPr lang="en-US" sz="4800" b="1" i="1" dirty="0">
                <a:solidFill>
                  <a:srgbClr val="FF0000"/>
                </a:solidFill>
              </a:rPr>
              <a:t>JavaScript</a:t>
            </a:r>
            <a:endParaRPr lang="ru-RU" b="1" i="1" dirty="0">
              <a:solidFill>
                <a:srgbClr val="FF0000"/>
              </a:solidFill>
            </a:endParaRPr>
          </a:p>
        </p:txBody>
      </p:sp>
      <p:sp>
        <p:nvSpPr>
          <p:cNvPr id="5" name="TextBox 4">
            <a:extLst>
              <a:ext uri="{FF2B5EF4-FFF2-40B4-BE49-F238E27FC236}">
                <a16:creationId xmlns:a16="http://schemas.microsoft.com/office/drawing/2014/main" id="{79A966F5-8457-641D-7C4C-560C6981E3E2}"/>
              </a:ext>
            </a:extLst>
          </p:cNvPr>
          <p:cNvSpPr txBox="1"/>
          <p:nvPr/>
        </p:nvSpPr>
        <p:spPr>
          <a:xfrm>
            <a:off x="180392" y="1737360"/>
            <a:ext cx="11831216" cy="5016758"/>
          </a:xfrm>
          <a:prstGeom prst="rect">
            <a:avLst/>
          </a:prstGeom>
          <a:noFill/>
        </p:spPr>
        <p:txBody>
          <a:bodyPr wrap="square">
            <a:spAutoFit/>
          </a:bodyPr>
          <a:lstStyle/>
          <a:p>
            <a:r>
              <a:rPr lang="ru-RU" sz="2000" b="1" dirty="0">
                <a:solidFill>
                  <a:srgbClr val="FF0000"/>
                </a:solidFill>
              </a:rPr>
              <a:t>Идентификатор</a:t>
            </a:r>
            <a:r>
              <a:rPr lang="ru-RU" sz="2000" dirty="0"/>
              <a:t> — это уникальное имя переменной, константы, пользовательской функции, объекта, массива, ключевых и зарезервированных слов, меток и т.д. Примеры идентификаторов:</a:t>
            </a:r>
          </a:p>
          <a:p>
            <a:pPr marL="2239963"/>
            <a:r>
              <a:rPr lang="ru-RU" sz="2000" i="1" dirty="0" err="1"/>
              <a:t>var</a:t>
            </a:r>
            <a:r>
              <a:rPr lang="ru-RU" sz="2000" i="1" dirty="0"/>
              <a:t> </a:t>
            </a:r>
            <a:r>
              <a:rPr lang="ru-RU" sz="2000" i="1" dirty="0" err="1"/>
              <a:t>myIdentifier</a:t>
            </a:r>
            <a:r>
              <a:rPr lang="ru-RU" sz="2000" i="1" dirty="0"/>
              <a:t>; // тут два идентификатора (</a:t>
            </a:r>
            <a:r>
              <a:rPr lang="ru-RU" sz="2000" i="1" dirty="0" err="1"/>
              <a:t>var</a:t>
            </a:r>
            <a:r>
              <a:rPr lang="ru-RU" sz="2000" i="1" dirty="0"/>
              <a:t> и </a:t>
            </a:r>
            <a:r>
              <a:rPr lang="ru-RU" sz="2000" i="1" dirty="0" err="1"/>
              <a:t>myIdentifier</a:t>
            </a:r>
            <a:r>
              <a:rPr lang="ru-RU" sz="2000" i="1" dirty="0"/>
              <a:t>)</a:t>
            </a:r>
          </a:p>
          <a:p>
            <a:pPr marL="2239963"/>
            <a:r>
              <a:rPr lang="ru-RU" sz="2000" i="1" dirty="0" err="1"/>
              <a:t>function</a:t>
            </a:r>
            <a:r>
              <a:rPr lang="ru-RU" sz="2000" i="1" dirty="0"/>
              <a:t> </a:t>
            </a:r>
            <a:r>
              <a:rPr lang="ru-RU" sz="2000" i="1" dirty="0" err="1"/>
              <a:t>myIdentifier</a:t>
            </a:r>
            <a:r>
              <a:rPr lang="ru-RU" sz="2000" i="1" dirty="0"/>
              <a:t>() { } // тут два идентификатора</a:t>
            </a:r>
          </a:p>
          <a:p>
            <a:r>
              <a:rPr lang="ru-RU" sz="2000" b="1" dirty="0">
                <a:solidFill>
                  <a:srgbClr val="FF0000"/>
                </a:solidFill>
              </a:rPr>
              <a:t>Литерал </a:t>
            </a:r>
            <a:r>
              <a:rPr lang="ru-RU" sz="2000" dirty="0"/>
              <a:t>— это значение переменной заданное программистом, оно может быть числом, строкой, логическим значением (</a:t>
            </a:r>
            <a:r>
              <a:rPr lang="ru-RU" sz="2000" dirty="0" err="1"/>
              <a:t>true</a:t>
            </a:r>
            <a:r>
              <a:rPr lang="ru-RU" sz="2000" dirty="0"/>
              <a:t>/</a:t>
            </a:r>
            <a:r>
              <a:rPr lang="ru-RU" sz="2000" dirty="0" err="1"/>
              <a:t>false</a:t>
            </a:r>
            <a:r>
              <a:rPr lang="ru-RU" sz="2000" dirty="0"/>
              <a:t>), регулярным выражением (для поиска по шаблону) и т.д. Значение созданное программой, литералом не является. Примеры литералов:</a:t>
            </a:r>
          </a:p>
          <a:p>
            <a:pPr marL="2146300"/>
            <a:r>
              <a:rPr lang="ru-RU" sz="2000" i="1" dirty="0" err="1"/>
              <a:t>var</a:t>
            </a:r>
            <a:r>
              <a:rPr lang="ru-RU" sz="2000" i="1" dirty="0"/>
              <a:t> </a:t>
            </a:r>
            <a:r>
              <a:rPr lang="ru-RU" sz="2000" i="1" dirty="0" err="1"/>
              <a:t>myLiteral</a:t>
            </a:r>
            <a:r>
              <a:rPr lang="ru-RU" sz="2000" i="1" dirty="0"/>
              <a:t>;</a:t>
            </a:r>
          </a:p>
          <a:p>
            <a:pPr marL="2146300"/>
            <a:r>
              <a:rPr lang="ru-RU" sz="2000" i="1" dirty="0" err="1"/>
              <a:t>myLiteral</a:t>
            </a:r>
            <a:r>
              <a:rPr lang="ru-RU" sz="2000" i="1" dirty="0"/>
              <a:t> = "строка";</a:t>
            </a:r>
          </a:p>
          <a:p>
            <a:pPr marL="2146300"/>
            <a:r>
              <a:rPr lang="ru-RU" sz="2000" i="1" dirty="0" err="1"/>
              <a:t>myLiteral</a:t>
            </a:r>
            <a:r>
              <a:rPr lang="ru-RU" sz="2000" i="1" dirty="0"/>
              <a:t> = число;</a:t>
            </a:r>
          </a:p>
          <a:p>
            <a:pPr marL="2146300"/>
            <a:r>
              <a:rPr lang="ru-RU" sz="2000" i="1" dirty="0" err="1"/>
              <a:t>myLiteral</a:t>
            </a:r>
            <a:r>
              <a:rPr lang="ru-RU" sz="2000" i="1" dirty="0"/>
              <a:t> = </a:t>
            </a:r>
            <a:r>
              <a:rPr lang="ru-RU" sz="2000" i="1" dirty="0" err="1"/>
              <a:t>true</a:t>
            </a:r>
            <a:r>
              <a:rPr lang="ru-RU" sz="2000" i="1" dirty="0"/>
              <a:t>;</a:t>
            </a:r>
          </a:p>
          <a:p>
            <a:r>
              <a:rPr lang="ru-RU" sz="2000" b="1" dirty="0">
                <a:solidFill>
                  <a:srgbClr val="FF0000"/>
                </a:solidFill>
              </a:rPr>
              <a:t>Операнд </a:t>
            </a:r>
            <a:r>
              <a:rPr lang="ru-RU" sz="2000" dirty="0"/>
              <a:t>— это левая или правая часть операции. Примеры операндов:</a:t>
            </a:r>
          </a:p>
          <a:p>
            <a:pPr marL="2071688"/>
            <a:r>
              <a:rPr lang="ru-RU" sz="2000" i="1" dirty="0" err="1"/>
              <a:t>var</a:t>
            </a:r>
            <a:r>
              <a:rPr lang="ru-RU" sz="2000" i="1" dirty="0"/>
              <a:t> </a:t>
            </a:r>
            <a:r>
              <a:rPr lang="ru-RU" sz="2000" i="1" dirty="0" err="1"/>
              <a:t>myOperand</a:t>
            </a:r>
            <a:r>
              <a:rPr lang="ru-RU" sz="2000" i="1" dirty="0"/>
              <a:t>;</a:t>
            </a:r>
          </a:p>
          <a:p>
            <a:pPr marL="2071688"/>
            <a:r>
              <a:rPr lang="ru-RU" sz="2000" i="1" dirty="0" err="1"/>
              <a:t>myOperand</a:t>
            </a:r>
            <a:r>
              <a:rPr lang="ru-RU" sz="2000" i="1" dirty="0"/>
              <a:t> = 8 + 2; // здесь в качестве операндов выступают </a:t>
            </a:r>
            <a:r>
              <a:rPr lang="ru-RU" sz="2000" i="1" dirty="0" err="1"/>
              <a:t>myOperand</a:t>
            </a:r>
            <a:r>
              <a:rPr lang="ru-RU" sz="2000" i="1" dirty="0"/>
              <a:t>, 8 и 2</a:t>
            </a:r>
          </a:p>
          <a:p>
            <a:r>
              <a:rPr lang="ru-RU" sz="2000" dirty="0"/>
              <a:t>Здесь в качестве операций выступают: + и =, в качестве выражений: 8 + 2 и </a:t>
            </a:r>
            <a:r>
              <a:rPr lang="ru-RU" sz="2000" dirty="0" err="1"/>
              <a:t>myOperand</a:t>
            </a:r>
            <a:r>
              <a:rPr lang="ru-RU" sz="2000" dirty="0"/>
              <a:t> = 10, в качестве строки кода (инструкции): </a:t>
            </a:r>
            <a:r>
              <a:rPr lang="ru-RU" sz="2000" dirty="0" err="1"/>
              <a:t>myOperand</a:t>
            </a:r>
            <a:r>
              <a:rPr lang="ru-RU" sz="2000" dirty="0"/>
              <a:t> = 8 + 2;</a:t>
            </a:r>
          </a:p>
        </p:txBody>
      </p:sp>
    </p:spTree>
    <p:extLst>
      <p:ext uri="{BB962C8B-B14F-4D97-AF65-F5344CB8AC3E}">
        <p14:creationId xmlns:p14="http://schemas.microsoft.com/office/powerpoint/2010/main" val="2056317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478D8-3973-FAF5-CE91-3D077DBA3A89}"/>
              </a:ext>
            </a:extLst>
          </p:cNvPr>
          <p:cNvSpPr txBox="1"/>
          <p:nvPr/>
        </p:nvSpPr>
        <p:spPr>
          <a:xfrm>
            <a:off x="227044" y="209882"/>
            <a:ext cx="11737911" cy="5509200"/>
          </a:xfrm>
          <a:prstGeom prst="rect">
            <a:avLst/>
          </a:prstGeom>
          <a:noFill/>
        </p:spPr>
        <p:txBody>
          <a:bodyPr wrap="square">
            <a:spAutoFit/>
          </a:bodyPr>
          <a:lstStyle/>
          <a:p>
            <a:r>
              <a:rPr lang="ru-RU" sz="2200" b="1" dirty="0">
                <a:solidFill>
                  <a:srgbClr val="FF0000"/>
                </a:solidFill>
              </a:rPr>
              <a:t>Операция</a:t>
            </a:r>
            <a:r>
              <a:rPr lang="ru-RU" sz="2200" dirty="0"/>
              <a:t> — это специальные знаки которые манипулируют операндами, например: плюс +, минус -, больше &lt;, меньше &gt; и т.д. Примеры операций:</a:t>
            </a:r>
          </a:p>
          <a:p>
            <a:pPr marL="1978025"/>
            <a:r>
              <a:rPr lang="ru-RU" sz="2200" i="1" dirty="0" err="1"/>
              <a:t>var</a:t>
            </a:r>
            <a:r>
              <a:rPr lang="ru-RU" sz="2200" i="1" dirty="0"/>
              <a:t> </a:t>
            </a:r>
            <a:r>
              <a:rPr lang="ru-RU" sz="2200" i="1" dirty="0" err="1"/>
              <a:t>myOperator</a:t>
            </a:r>
            <a:r>
              <a:rPr lang="ru-RU" sz="2200" i="1" dirty="0"/>
              <a:t>;</a:t>
            </a:r>
          </a:p>
          <a:p>
            <a:pPr marL="1978025"/>
            <a:r>
              <a:rPr lang="ru-RU" sz="2200" i="1" dirty="0" err="1"/>
              <a:t>myOperator</a:t>
            </a:r>
            <a:r>
              <a:rPr lang="ru-RU" sz="2200" i="1" dirty="0"/>
              <a:t> = 7 + 3; // здесь в качестве операций выступают = и +</a:t>
            </a:r>
          </a:p>
          <a:p>
            <a:r>
              <a:rPr lang="ru-RU" sz="2200" dirty="0"/>
              <a:t>Операции могут быть арифметическими, сравнения, логическими и т.д.</a:t>
            </a:r>
          </a:p>
          <a:p>
            <a:r>
              <a:rPr lang="ru-RU" sz="2200" b="1" dirty="0">
                <a:solidFill>
                  <a:srgbClr val="FF0000"/>
                </a:solidFill>
              </a:rPr>
              <a:t>Выражение</a:t>
            </a:r>
            <a:r>
              <a:rPr lang="ru-RU" sz="2200" dirty="0"/>
              <a:t> — это комбинация операндов и операций, которая может быть вычислена интерпретатором для получения значения. Примеры выражений:</a:t>
            </a:r>
          </a:p>
          <a:p>
            <a:pPr marL="1884363"/>
            <a:r>
              <a:rPr lang="ru-RU" sz="2200" i="1" dirty="0"/>
              <a:t>5 + 7 // + операция, 5 и 7 операнды</a:t>
            </a:r>
          </a:p>
          <a:p>
            <a:pPr marL="1884363"/>
            <a:r>
              <a:rPr lang="ru-RU" sz="2200" i="1" dirty="0"/>
              <a:t>(6 - 2) * 5 // - и * операции, (6 - 2) и 5 операнды</a:t>
            </a:r>
          </a:p>
          <a:p>
            <a:r>
              <a:rPr lang="ru-RU" sz="2200" b="1" dirty="0">
                <a:solidFill>
                  <a:srgbClr val="FF0000"/>
                </a:solidFill>
              </a:rPr>
              <a:t>Строка кода </a:t>
            </a:r>
            <a:r>
              <a:rPr lang="ru-RU" sz="2200" dirty="0"/>
              <a:t>(команда, инструкция), указывает совершить какое либо действие, оканчивается точкой с запятой. Пример инструкции x = y + z; Разница между инструкцией и выражением, состоит в том, что выражение вычисляет, но ничего не делает, не изменяет программу, а строка кода изменяет.</a:t>
            </a:r>
          </a:p>
          <a:p>
            <a:r>
              <a:rPr lang="ru-RU" sz="2200" b="1" dirty="0">
                <a:solidFill>
                  <a:srgbClr val="FF0000"/>
                </a:solidFill>
              </a:rPr>
              <a:t>Оператор </a:t>
            </a:r>
            <a:r>
              <a:rPr lang="ru-RU" sz="2200" dirty="0"/>
              <a:t>— под операторами обычно имеют ввиду операторы ветвления: </a:t>
            </a:r>
            <a:r>
              <a:rPr lang="ru-RU" sz="2200" b="1" i="1" dirty="0" err="1"/>
              <a:t>if</a:t>
            </a:r>
            <a:r>
              <a:rPr lang="ru-RU" sz="2200" b="1" i="1" dirty="0"/>
              <a:t>, </a:t>
            </a:r>
            <a:r>
              <a:rPr lang="ru-RU" sz="2200" b="1" i="1" dirty="0" err="1"/>
              <a:t>else</a:t>
            </a:r>
            <a:r>
              <a:rPr lang="ru-RU" sz="2200" b="1" i="1" dirty="0"/>
              <a:t>, </a:t>
            </a:r>
            <a:r>
              <a:rPr lang="ru-RU" sz="2200" b="1" i="1" dirty="0" err="1"/>
              <a:t>switch</a:t>
            </a:r>
            <a:r>
              <a:rPr lang="ru-RU" sz="2200" dirty="0"/>
              <a:t>, операторы циклов: </a:t>
            </a:r>
            <a:r>
              <a:rPr lang="ru-RU" sz="2200" b="1" i="1" dirty="0" err="1"/>
              <a:t>for</a:t>
            </a:r>
            <a:r>
              <a:rPr lang="ru-RU" sz="2200" b="1" i="1" dirty="0"/>
              <a:t>, </a:t>
            </a:r>
            <a:r>
              <a:rPr lang="ru-RU" sz="2200" b="1" i="1" dirty="0" err="1"/>
              <a:t>while</a:t>
            </a:r>
            <a:r>
              <a:rPr lang="ru-RU" sz="2200" b="1" i="1" dirty="0"/>
              <a:t>, </a:t>
            </a:r>
            <a:r>
              <a:rPr lang="ru-RU" sz="2200" b="1" i="1" dirty="0" err="1"/>
              <a:t>do</a:t>
            </a:r>
            <a:r>
              <a:rPr lang="ru-RU" sz="2200" b="1" i="1" dirty="0"/>
              <a:t> </a:t>
            </a:r>
            <a:r>
              <a:rPr lang="ru-RU" sz="2200" b="1" i="1" dirty="0" err="1"/>
              <a:t>while</a:t>
            </a:r>
            <a:r>
              <a:rPr lang="ru-RU" sz="2200" dirty="0"/>
              <a:t>. Оператор ветвления также еще </a:t>
            </a:r>
            <a:r>
              <a:rPr lang="ru-RU" sz="2200" dirty="0" err="1"/>
              <a:t>назвают</a:t>
            </a:r>
            <a:r>
              <a:rPr lang="ru-RU" sz="2200" dirty="0"/>
              <a:t>: условной инструкцией, условным оператором, условной конструкцией.</a:t>
            </a:r>
          </a:p>
        </p:txBody>
      </p:sp>
    </p:spTree>
    <p:extLst>
      <p:ext uri="{BB962C8B-B14F-4D97-AF65-F5344CB8AC3E}">
        <p14:creationId xmlns:p14="http://schemas.microsoft.com/office/powerpoint/2010/main" val="21278176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9CF27C-6334-F17E-6675-7C10B64A6527}"/>
              </a:ext>
            </a:extLst>
          </p:cNvPr>
          <p:cNvSpPr txBox="1"/>
          <p:nvPr/>
        </p:nvSpPr>
        <p:spPr>
          <a:xfrm>
            <a:off x="284583" y="267010"/>
            <a:ext cx="11322697" cy="4832092"/>
          </a:xfrm>
          <a:prstGeom prst="rect">
            <a:avLst/>
          </a:prstGeom>
          <a:noFill/>
        </p:spPr>
        <p:txBody>
          <a:bodyPr wrap="square">
            <a:spAutoFit/>
          </a:bodyPr>
          <a:lstStyle/>
          <a:p>
            <a:r>
              <a:rPr lang="ru-RU" sz="2200" b="1" dirty="0">
                <a:solidFill>
                  <a:srgbClr val="FF0000"/>
                </a:solidFill>
              </a:rPr>
              <a:t>Ключевое слово </a:t>
            </a:r>
            <a:r>
              <a:rPr lang="ru-RU" sz="2200" dirty="0"/>
              <a:t>— это часть синтаксиса ядра языка, так называемый предопределённый идентификатор. Его нельзя использовать в качестве имени идентификатора. Примеры ключевых слов: </a:t>
            </a:r>
            <a:r>
              <a:rPr lang="ru-RU" sz="2200" b="1" i="1" dirty="0" err="1"/>
              <a:t>break</a:t>
            </a:r>
            <a:r>
              <a:rPr lang="ru-RU" sz="2200" b="1" i="1" dirty="0"/>
              <a:t>, </a:t>
            </a:r>
            <a:r>
              <a:rPr lang="ru-RU" sz="2200" b="1" i="1" dirty="0" err="1"/>
              <a:t>delete</a:t>
            </a:r>
            <a:r>
              <a:rPr lang="ru-RU" sz="2200" b="1" i="1" dirty="0"/>
              <a:t>, </a:t>
            </a:r>
            <a:r>
              <a:rPr lang="ru-RU" sz="2200" b="1" i="1" dirty="0" err="1"/>
              <a:t>function</a:t>
            </a:r>
            <a:r>
              <a:rPr lang="ru-RU" sz="2200" b="1" i="1" dirty="0"/>
              <a:t>, </a:t>
            </a:r>
            <a:r>
              <a:rPr lang="ru-RU" sz="2200" b="1" i="1" dirty="0" err="1"/>
              <a:t>if</a:t>
            </a:r>
            <a:r>
              <a:rPr lang="ru-RU" sz="2200" b="1" i="1" dirty="0"/>
              <a:t> </a:t>
            </a:r>
            <a:r>
              <a:rPr lang="ru-RU" sz="2200" dirty="0"/>
              <a:t>и т.д.</a:t>
            </a:r>
          </a:p>
          <a:p>
            <a:endParaRPr lang="ru-RU" sz="2200" dirty="0"/>
          </a:p>
          <a:p>
            <a:r>
              <a:rPr lang="ru-RU" sz="2200" b="1" dirty="0">
                <a:solidFill>
                  <a:srgbClr val="FF0000"/>
                </a:solidFill>
              </a:rPr>
              <a:t>Зарезервированное слово </a:t>
            </a:r>
            <a:r>
              <a:rPr lang="ru-RU" sz="2200" dirty="0"/>
              <a:t>— это часть синтаксиса ядра языка, которое планируется использовать в будущем, использовать их в качестве идентификатора не рекомендуется. Примеры зарезервированных слов: </a:t>
            </a:r>
            <a:r>
              <a:rPr lang="ru-RU" sz="2200" b="1" i="1" dirty="0" err="1"/>
              <a:t>const</a:t>
            </a:r>
            <a:r>
              <a:rPr lang="ru-RU" sz="2200" b="1" i="1" dirty="0"/>
              <a:t>, </a:t>
            </a:r>
            <a:r>
              <a:rPr lang="ru-RU" sz="2200" b="1" i="1" dirty="0" err="1"/>
              <a:t>import</a:t>
            </a:r>
            <a:r>
              <a:rPr lang="ru-RU" sz="2200" b="1" i="1" dirty="0"/>
              <a:t>, </a:t>
            </a:r>
            <a:r>
              <a:rPr lang="ru-RU" sz="2200" b="1" i="1" dirty="0" err="1"/>
              <a:t>int</a:t>
            </a:r>
            <a:r>
              <a:rPr lang="ru-RU" sz="2200" b="1" i="1" dirty="0"/>
              <a:t>, </a:t>
            </a:r>
            <a:r>
              <a:rPr lang="ru-RU" sz="2200" b="1" i="1" dirty="0" err="1"/>
              <a:t>long</a:t>
            </a:r>
            <a:r>
              <a:rPr lang="ru-RU" sz="2200" b="1" i="1" dirty="0"/>
              <a:t> </a:t>
            </a:r>
            <a:r>
              <a:rPr lang="ru-RU" sz="2200" dirty="0"/>
              <a:t>и т.д.</a:t>
            </a:r>
          </a:p>
          <a:p>
            <a:endParaRPr lang="ru-RU" sz="2200" dirty="0"/>
          </a:p>
          <a:p>
            <a:r>
              <a:rPr lang="ru-RU" sz="2200" b="1" dirty="0">
                <a:solidFill>
                  <a:srgbClr val="FF0000"/>
                </a:solidFill>
              </a:rPr>
              <a:t>Объявление переменной </a:t>
            </a:r>
            <a:r>
              <a:rPr lang="ru-RU" sz="2200" dirty="0"/>
              <a:t>— это создание переменной.</a:t>
            </a:r>
          </a:p>
          <a:p>
            <a:endParaRPr lang="ru-RU" sz="2200" dirty="0"/>
          </a:p>
          <a:p>
            <a:r>
              <a:rPr lang="ru-RU" sz="2200" b="1" dirty="0">
                <a:solidFill>
                  <a:srgbClr val="FF0000"/>
                </a:solidFill>
              </a:rPr>
              <a:t>Инициализация переменной </a:t>
            </a:r>
            <a:r>
              <a:rPr lang="ru-RU" sz="2200" dirty="0"/>
              <a:t>— это присваивание переменной какого-либо значения.</a:t>
            </a:r>
          </a:p>
          <a:p>
            <a:endParaRPr lang="ru-RU" sz="2200" dirty="0"/>
          </a:p>
          <a:p>
            <a:r>
              <a:rPr lang="ru-RU" sz="2200" b="1" dirty="0">
                <a:solidFill>
                  <a:srgbClr val="FF0000"/>
                </a:solidFill>
              </a:rPr>
              <a:t>Тип данных </a:t>
            </a:r>
            <a:r>
              <a:rPr lang="ru-RU" sz="2200" dirty="0"/>
              <a:t>— это значение присваиваемой переменной, может быть числом, строкой, булевым выражением (</a:t>
            </a:r>
            <a:r>
              <a:rPr lang="ru-RU" sz="2200" dirty="0" err="1"/>
              <a:t>true</a:t>
            </a:r>
            <a:r>
              <a:rPr lang="ru-RU" sz="2200" dirty="0"/>
              <a:t>, </a:t>
            </a:r>
            <a:r>
              <a:rPr lang="ru-RU" sz="2200" dirty="0" err="1"/>
              <a:t>false</a:t>
            </a:r>
            <a:r>
              <a:rPr lang="ru-RU" sz="2200" dirty="0"/>
              <a:t>) и т.д.</a:t>
            </a:r>
          </a:p>
        </p:txBody>
      </p:sp>
    </p:spTree>
    <p:extLst>
      <p:ext uri="{BB962C8B-B14F-4D97-AF65-F5344CB8AC3E}">
        <p14:creationId xmlns:p14="http://schemas.microsoft.com/office/powerpoint/2010/main" val="384060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DE2F8F-CB14-4477-9719-2358AFC1F35D}"/>
              </a:ext>
            </a:extLst>
          </p:cNvPr>
          <p:cNvSpPr>
            <a:spLocks noGrp="1"/>
          </p:cNvSpPr>
          <p:nvPr>
            <p:ph type="title"/>
          </p:nvPr>
        </p:nvSpPr>
        <p:spPr>
          <a:xfrm>
            <a:off x="436229" y="286603"/>
            <a:ext cx="11442582" cy="1450757"/>
          </a:xfrm>
        </p:spPr>
        <p:txBody>
          <a:bodyPr>
            <a:noAutofit/>
          </a:bodyPr>
          <a:lstStyle/>
          <a:p>
            <a:r>
              <a:rPr lang="ru-RU" sz="3600" b="1" i="1" dirty="0">
                <a:solidFill>
                  <a:srgbClr val="FF0000"/>
                </a:solidFill>
              </a:rPr>
              <a:t>2)Перечислить принципы гипертекстовой разметки</a:t>
            </a:r>
            <a:br>
              <a:rPr lang="ru-RU" sz="3600" b="1" i="1" dirty="0">
                <a:solidFill>
                  <a:srgbClr val="FF0000"/>
                </a:solidFill>
              </a:rPr>
            </a:br>
            <a:r>
              <a:rPr lang="en-US" sz="3600" b="1" i="1" dirty="0">
                <a:solidFill>
                  <a:srgbClr val="FF0000"/>
                </a:solidFill>
                <a:latin typeface="Calibri Light" panose="020F0302020204030204"/>
              </a:rPr>
              <a:t>3</a:t>
            </a:r>
            <a:r>
              <a:rPr kumimoji="0" lang="ru-RU" sz="3600" b="1" i="1" u="none" strike="noStrike" kern="1200" cap="none" spc="-50" normalizeH="0" baseline="0" noProof="0" dirty="0">
                <a:ln>
                  <a:noFill/>
                </a:ln>
                <a:solidFill>
                  <a:srgbClr val="FF0000"/>
                </a:solidFill>
                <a:effectLst/>
                <a:uLnTx/>
                <a:uFillTx/>
                <a:latin typeface="Calibri Light" panose="020F0302020204030204"/>
                <a:ea typeface="+mj-ea"/>
                <a:cs typeface="+mj-cs"/>
              </a:rPr>
              <a:t>) Описать основные принципы синтаксиса языка гипертекстовой разметки</a:t>
            </a:r>
            <a:endParaRPr lang="ru-RU" sz="3600" b="1" i="1" dirty="0">
              <a:solidFill>
                <a:srgbClr val="FF0000"/>
              </a:solidFill>
            </a:endParaRPr>
          </a:p>
        </p:txBody>
      </p:sp>
      <p:sp>
        <p:nvSpPr>
          <p:cNvPr id="4" name="TextBox 3">
            <a:extLst>
              <a:ext uri="{FF2B5EF4-FFF2-40B4-BE49-F238E27FC236}">
                <a16:creationId xmlns:a16="http://schemas.microsoft.com/office/drawing/2014/main" id="{AF56D488-B374-4C68-B6AD-72B230EE0D6A}"/>
              </a:ext>
            </a:extLst>
          </p:cNvPr>
          <p:cNvSpPr txBox="1"/>
          <p:nvPr/>
        </p:nvSpPr>
        <p:spPr>
          <a:xfrm>
            <a:off x="176169" y="1621296"/>
            <a:ext cx="11836866" cy="5016758"/>
          </a:xfrm>
          <a:prstGeom prst="rect">
            <a:avLst/>
          </a:prstGeom>
          <a:noFill/>
        </p:spPr>
        <p:txBody>
          <a:bodyPr wrap="square">
            <a:spAutoFit/>
          </a:bodyPr>
          <a:lstStyle/>
          <a:p>
            <a:r>
              <a:rPr lang="ru-RU" sz="2000" b="0" i="0" dirty="0">
                <a:effectLst/>
                <a:latin typeface="Roboto" panose="02000000000000000000" pitchFamily="2" charset="0"/>
              </a:rPr>
              <a:t>HTML является описательным языком разметки документов, в нем </a:t>
            </a:r>
            <a:r>
              <a:rPr lang="ru-RU" sz="2000" b="1" i="0" dirty="0">
                <a:effectLst/>
                <a:latin typeface="Roboto" panose="02000000000000000000" pitchFamily="2" charset="0"/>
              </a:rPr>
              <a:t>используются указатели разметки </a:t>
            </a:r>
            <a:r>
              <a:rPr lang="ru-RU" sz="2000" b="0" i="0" dirty="0">
                <a:effectLst/>
                <a:latin typeface="Roboto" panose="02000000000000000000" pitchFamily="2" charset="0"/>
              </a:rPr>
              <a:t>(теги). </a:t>
            </a:r>
          </a:p>
          <a:p>
            <a:r>
              <a:rPr lang="ru-RU" sz="2000" b="0" i="0" dirty="0">
                <a:effectLst/>
                <a:latin typeface="Roboto" panose="02000000000000000000" pitchFamily="2" charset="0"/>
              </a:rPr>
              <a:t>Теговая модель описывает документ как </a:t>
            </a:r>
            <a:r>
              <a:rPr lang="ru-RU" sz="2000" b="1" i="0" dirty="0">
                <a:effectLst/>
                <a:latin typeface="Roboto" panose="02000000000000000000" pitchFamily="2" charset="0"/>
              </a:rPr>
              <a:t>совокупность контейнеров</a:t>
            </a:r>
            <a:r>
              <a:rPr lang="ru-RU" sz="2000" b="0" i="0" dirty="0">
                <a:effectLst/>
                <a:latin typeface="Roboto" panose="02000000000000000000" pitchFamily="2" charset="0"/>
              </a:rPr>
              <a:t>, каждый из которых начинается и заканчивается тегами, то есть документ НТМL представляет собой не что иное, как обычный АSСII-файл, с добавленными в него управляющими НТМL-кодами (тегами). </a:t>
            </a:r>
          </a:p>
          <a:p>
            <a:r>
              <a:rPr lang="ru-RU" sz="2000" b="0" i="0" dirty="0">
                <a:effectLst/>
                <a:latin typeface="Roboto" panose="02000000000000000000" pitchFamily="2" charset="0"/>
              </a:rPr>
              <a:t>Поскольку HTML произошел от SGML, в нем разрешено использовать только три управляющих символа: </a:t>
            </a:r>
            <a:r>
              <a:rPr lang="ru-RU" sz="2000" b="1" i="0" dirty="0">
                <a:effectLst/>
                <a:latin typeface="Roboto" panose="02000000000000000000" pitchFamily="2" charset="0"/>
              </a:rPr>
              <a:t>горизонтальную табуляцию, перевод каретки и перевод строки</a:t>
            </a:r>
            <a:r>
              <a:rPr lang="ru-RU" sz="2000" b="0" i="0" dirty="0">
                <a:effectLst/>
                <a:latin typeface="Roboto" panose="02000000000000000000" pitchFamily="2" charset="0"/>
              </a:rPr>
              <a:t>. Это облегчает взаимодействие с различными операционными системами.</a:t>
            </a:r>
          </a:p>
          <a:p>
            <a:r>
              <a:rPr lang="ru-RU" sz="2000" b="0" i="0" dirty="0">
                <a:effectLst/>
                <a:latin typeface="Roboto" panose="02000000000000000000" pitchFamily="2" charset="0"/>
              </a:rPr>
              <a:t> Теги НТМL-документов в большинстве своем просты и понятны, ибо они образованы с помощью общеупотребительных слов английского языка, понятных сокращений и обозначений. </a:t>
            </a:r>
          </a:p>
          <a:p>
            <a:r>
              <a:rPr lang="ru-RU" sz="2000" b="1" i="0" dirty="0">
                <a:effectLst/>
                <a:latin typeface="Roboto" panose="02000000000000000000" pitchFamily="2" charset="0"/>
              </a:rPr>
              <a:t>НТМL-тег состоит из имени</a:t>
            </a:r>
            <a:r>
              <a:rPr lang="ru-RU" sz="2000" b="0" i="0" dirty="0">
                <a:effectLst/>
                <a:latin typeface="Roboto" panose="02000000000000000000" pitchFamily="2" charset="0"/>
              </a:rPr>
              <a:t>, за которым может следовать необязательный список атрибутов тега. Текст тега заключается в угловые скобки ("&lt;" и "&gt;"). Простейший вариант тега -- имя, заключенное в угловые скобки, например, &lt;HEAD&gt; или &lt;I&gt;. </a:t>
            </a:r>
          </a:p>
          <a:p>
            <a:r>
              <a:rPr lang="ru-RU" sz="2000" b="0" i="0" dirty="0">
                <a:effectLst/>
                <a:latin typeface="Roboto" panose="02000000000000000000" pitchFamily="2" charset="0"/>
              </a:rPr>
              <a:t>Для ряда тегов </a:t>
            </a:r>
            <a:r>
              <a:rPr lang="ru-RU" sz="2000" b="1" i="0" dirty="0">
                <a:effectLst/>
                <a:latin typeface="Roboto" panose="02000000000000000000" pitchFamily="2" charset="0"/>
              </a:rPr>
              <a:t>характерно наличие атрибутов</a:t>
            </a:r>
            <a:r>
              <a:rPr lang="ru-RU" sz="2000" b="0" i="0" dirty="0">
                <a:effectLst/>
                <a:latin typeface="Roboto" panose="02000000000000000000" pitchFamily="2" charset="0"/>
              </a:rPr>
              <a:t>, которые могут иметь конкретные значения, устанавливаемые автором для изменения функции тега.</a:t>
            </a:r>
            <a:endParaRPr lang="ru-RU" sz="2000" dirty="0"/>
          </a:p>
        </p:txBody>
      </p:sp>
    </p:spTree>
    <p:extLst>
      <p:ext uri="{BB962C8B-B14F-4D97-AF65-F5344CB8AC3E}">
        <p14:creationId xmlns:p14="http://schemas.microsoft.com/office/powerpoint/2010/main" val="3777675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4E8773-CFDA-C641-FF2B-85E8065F073F}"/>
              </a:ext>
            </a:extLst>
          </p:cNvPr>
          <p:cNvSpPr>
            <a:spLocks noGrp="1"/>
          </p:cNvSpPr>
          <p:nvPr>
            <p:ph type="title"/>
          </p:nvPr>
        </p:nvSpPr>
        <p:spPr/>
        <p:txBody>
          <a:bodyPr>
            <a:normAutofit fontScale="90000"/>
          </a:bodyPr>
          <a:lstStyle/>
          <a:p>
            <a:r>
              <a:rPr lang="en-US" b="1" i="1" dirty="0">
                <a:solidFill>
                  <a:srgbClr val="FF0000"/>
                </a:solidFill>
                <a:latin typeface="Calibri Light" panose="020F0302020204030204"/>
              </a:rPr>
              <a:t>25</a:t>
            </a:r>
            <a:r>
              <a:rPr kumimoji="0" lang="ru-RU" sz="4800" b="1" i="1" u="none" strike="noStrike" kern="1200" cap="none" spc="-50" normalizeH="0" baseline="0" noProof="0" dirty="0">
                <a:ln>
                  <a:noFill/>
                </a:ln>
                <a:solidFill>
                  <a:srgbClr val="FF0000"/>
                </a:solidFill>
                <a:effectLst/>
                <a:uLnTx/>
                <a:uFillTx/>
                <a:latin typeface="Calibri Light" panose="020F0302020204030204"/>
                <a:ea typeface="+mj-ea"/>
                <a:cs typeface="+mj-cs"/>
              </a:rPr>
              <a:t>)Объяснить, что представляют собой клиентские сценарии языка </a:t>
            </a:r>
            <a:r>
              <a:rPr kumimoji="0" lang="en-US" sz="4800" b="1" i="1" u="none" strike="noStrike" kern="1200" cap="none" spc="-50" normalizeH="0" baseline="0" noProof="0" dirty="0">
                <a:ln>
                  <a:noFill/>
                </a:ln>
                <a:solidFill>
                  <a:srgbClr val="FF0000"/>
                </a:solidFill>
                <a:effectLst/>
                <a:uLnTx/>
                <a:uFillTx/>
                <a:latin typeface="Calibri Light" panose="020F0302020204030204"/>
                <a:ea typeface="+mj-ea"/>
                <a:cs typeface="+mj-cs"/>
              </a:rPr>
              <a:t>JavaScript</a:t>
            </a:r>
            <a:endParaRPr lang="ru-RU" dirty="0"/>
          </a:p>
        </p:txBody>
      </p:sp>
      <p:sp>
        <p:nvSpPr>
          <p:cNvPr id="4" name="TextBox 3">
            <a:extLst>
              <a:ext uri="{FF2B5EF4-FFF2-40B4-BE49-F238E27FC236}">
                <a16:creationId xmlns:a16="http://schemas.microsoft.com/office/drawing/2014/main" id="{5F3F0EB3-E3B6-6871-981D-D8DDE768AD60}"/>
              </a:ext>
            </a:extLst>
          </p:cNvPr>
          <p:cNvSpPr txBox="1"/>
          <p:nvPr/>
        </p:nvSpPr>
        <p:spPr>
          <a:xfrm>
            <a:off x="528112" y="1951672"/>
            <a:ext cx="11196735" cy="2123658"/>
          </a:xfrm>
          <a:prstGeom prst="rect">
            <a:avLst/>
          </a:prstGeom>
          <a:noFill/>
        </p:spPr>
        <p:txBody>
          <a:bodyPr wrap="square">
            <a:spAutoFit/>
          </a:bodyPr>
          <a:lstStyle/>
          <a:p>
            <a:r>
              <a:rPr lang="ru-RU" sz="2200" dirty="0"/>
              <a:t>Языки программирования используются для создания больших и сложных программных комплексов, а языки </a:t>
            </a:r>
            <a:r>
              <a:rPr lang="ru-RU" sz="2200" i="1" dirty="0"/>
              <a:t>сценариев</a:t>
            </a:r>
            <a:r>
              <a:rPr lang="ru-RU" sz="2200" dirty="0"/>
              <a:t> — для создания программ ограниченных возможностей, называемых сценариями или скриптами, которые выполняют функции </a:t>
            </a:r>
            <a:r>
              <a:rPr lang="ru-RU" sz="2200" dirty="0" err="1"/>
              <a:t>web</a:t>
            </a:r>
            <a:r>
              <a:rPr lang="ru-RU" sz="2200" dirty="0"/>
              <a:t>-узла на </a:t>
            </a:r>
            <a:r>
              <a:rPr lang="ru-RU" sz="2200" dirty="0" err="1"/>
              <a:t>web</a:t>
            </a:r>
            <a:r>
              <a:rPr lang="ru-RU" sz="2200" dirty="0"/>
              <a:t>-сервере или в браузере. В отличие от сложных языков программирования языки написания сценариев интерпретируются: </a:t>
            </a:r>
            <a:r>
              <a:rPr lang="ru-RU" sz="2200" i="1" dirty="0"/>
              <a:t>инструкции последовательно выполняются промежуточной программой</a:t>
            </a:r>
          </a:p>
        </p:txBody>
      </p:sp>
      <p:sp>
        <p:nvSpPr>
          <p:cNvPr id="6" name="TextBox 5">
            <a:extLst>
              <a:ext uri="{FF2B5EF4-FFF2-40B4-BE49-F238E27FC236}">
                <a16:creationId xmlns:a16="http://schemas.microsoft.com/office/drawing/2014/main" id="{899B7353-C7CD-4556-074D-D54C1328EA3B}"/>
              </a:ext>
            </a:extLst>
          </p:cNvPr>
          <p:cNvSpPr txBox="1"/>
          <p:nvPr/>
        </p:nvSpPr>
        <p:spPr>
          <a:xfrm>
            <a:off x="528112" y="4011590"/>
            <a:ext cx="11196735" cy="2123658"/>
          </a:xfrm>
          <a:prstGeom prst="rect">
            <a:avLst/>
          </a:prstGeom>
          <a:noFill/>
        </p:spPr>
        <p:txBody>
          <a:bodyPr wrap="square">
            <a:spAutoFit/>
          </a:bodyPr>
          <a:lstStyle/>
          <a:p>
            <a:r>
              <a:rPr lang="ru-RU" sz="2200" dirty="0"/>
              <a:t>Используя сценарии JavaScript, можно создавать </a:t>
            </a:r>
            <a:r>
              <a:rPr lang="ru-RU" sz="2200" i="1" dirty="0"/>
              <a:t>динамически изменяющиеся объекты</a:t>
            </a:r>
            <a:r>
              <a:rPr lang="ru-RU" sz="2200" dirty="0"/>
              <a:t>. Сценарии JavaScript обеспечивают оперативную проверку достоверности заполняемых пользователем полей форм HTML до передачи их на сервер. Сценарии JavaScript способны обрабатывать данные, введенные пользователями в полях форм, а также события, возникающие в процессе манипуляций пользователя с мышью, копировать в окно браузера другие страницы HTML или изменять содержимое уже загруженных страниц.</a:t>
            </a:r>
          </a:p>
        </p:txBody>
      </p:sp>
    </p:spTree>
    <p:extLst>
      <p:ext uri="{BB962C8B-B14F-4D97-AF65-F5344CB8AC3E}">
        <p14:creationId xmlns:p14="http://schemas.microsoft.com/office/powerpoint/2010/main" val="41265918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83BEB3-F75E-5F9D-55CD-3DE2D12C3D7F}"/>
              </a:ext>
            </a:extLst>
          </p:cNvPr>
          <p:cNvSpPr txBox="1"/>
          <p:nvPr/>
        </p:nvSpPr>
        <p:spPr>
          <a:xfrm>
            <a:off x="273698" y="251268"/>
            <a:ext cx="11644604" cy="2462213"/>
          </a:xfrm>
          <a:prstGeom prst="rect">
            <a:avLst/>
          </a:prstGeom>
          <a:noFill/>
        </p:spPr>
        <p:txBody>
          <a:bodyPr wrap="square">
            <a:spAutoFit/>
          </a:bodyPr>
          <a:lstStyle/>
          <a:p>
            <a:r>
              <a:rPr lang="ru-RU" sz="2200" dirty="0"/>
              <a:t>С помощью сценариев JavaScript осуществляется взаимодействие с пользователем при решении «локальных» задач. В частности, сценарии JavaScript широко применяются для создания различных визуальных эффектов. Например, изменение внешнего вида элементов управления, над которыми установлен курсор мыши, анимация графических изображений, создание звуковых эффектов и т.д. Механизм локальной памяти </a:t>
            </a:r>
            <a:r>
              <a:rPr lang="ru-RU" sz="2200" dirty="0" err="1"/>
              <a:t>cookie</a:t>
            </a:r>
            <a:r>
              <a:rPr lang="ru-RU" sz="2200" dirty="0"/>
              <a:t> позволяет сценариям JavaScript сохранять на компьютере локальную информацию, введенную пользователем (например, в </a:t>
            </a:r>
            <a:r>
              <a:rPr lang="ru-RU" sz="2200" dirty="0" err="1"/>
              <a:t>cookie</a:t>
            </a:r>
            <a:r>
              <a:rPr lang="ru-RU" sz="2200" dirty="0"/>
              <a:t> может храниться список отобранных для покупки товаров).</a:t>
            </a:r>
          </a:p>
        </p:txBody>
      </p:sp>
    </p:spTree>
    <p:extLst>
      <p:ext uri="{BB962C8B-B14F-4D97-AF65-F5344CB8AC3E}">
        <p14:creationId xmlns:p14="http://schemas.microsoft.com/office/powerpoint/2010/main" val="21512024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324040-6153-3852-61B0-DE8A6F8817CF}"/>
              </a:ext>
            </a:extLst>
          </p:cNvPr>
          <p:cNvSpPr>
            <a:spLocks noGrp="1"/>
          </p:cNvSpPr>
          <p:nvPr>
            <p:ph type="title"/>
          </p:nvPr>
        </p:nvSpPr>
        <p:spPr/>
        <p:txBody>
          <a:bodyPr/>
          <a:lstStyle/>
          <a:p>
            <a:r>
              <a:rPr lang="en-US" b="1" i="1" dirty="0">
                <a:solidFill>
                  <a:srgbClr val="FF0000"/>
                </a:solidFill>
              </a:rPr>
              <a:t>26</a:t>
            </a:r>
            <a:r>
              <a:rPr lang="ru-RU" b="1" i="1" dirty="0">
                <a:solidFill>
                  <a:srgbClr val="FF0000"/>
                </a:solidFill>
              </a:rPr>
              <a:t>) Изложить иерархию классов языка </a:t>
            </a:r>
            <a:r>
              <a:rPr kumimoji="0" lang="en-US" sz="4800" b="1" i="1" u="none" strike="noStrike" kern="1200" cap="none" spc="-50" normalizeH="0" baseline="0" noProof="0" dirty="0">
                <a:ln>
                  <a:noFill/>
                </a:ln>
                <a:solidFill>
                  <a:srgbClr val="FF0000"/>
                </a:solidFill>
                <a:effectLst/>
                <a:uLnTx/>
                <a:uFillTx/>
                <a:latin typeface="Calibri Light" panose="020F0302020204030204"/>
                <a:ea typeface="+mj-ea"/>
                <a:cs typeface="+mj-cs"/>
              </a:rPr>
              <a:t>JavaScript</a:t>
            </a:r>
            <a:endParaRPr lang="ru-RU" b="1" i="1" dirty="0">
              <a:solidFill>
                <a:srgbClr val="FF0000"/>
              </a:solidFill>
            </a:endParaRPr>
          </a:p>
        </p:txBody>
      </p:sp>
      <p:sp>
        <p:nvSpPr>
          <p:cNvPr id="4" name="TextBox 3">
            <a:extLst>
              <a:ext uri="{FF2B5EF4-FFF2-40B4-BE49-F238E27FC236}">
                <a16:creationId xmlns:a16="http://schemas.microsoft.com/office/drawing/2014/main" id="{03FF0946-8F00-DAC4-980E-B722A440B8F0}"/>
              </a:ext>
            </a:extLst>
          </p:cNvPr>
          <p:cNvSpPr txBox="1"/>
          <p:nvPr/>
        </p:nvSpPr>
        <p:spPr>
          <a:xfrm>
            <a:off x="335902" y="2002504"/>
            <a:ext cx="11290041" cy="2862322"/>
          </a:xfrm>
          <a:prstGeom prst="rect">
            <a:avLst/>
          </a:prstGeom>
          <a:noFill/>
        </p:spPr>
        <p:txBody>
          <a:bodyPr wrap="square">
            <a:spAutoFit/>
          </a:bodyPr>
          <a:lstStyle/>
          <a:p>
            <a:r>
              <a:rPr lang="ru-RU" sz="2600" b="1" dirty="0"/>
              <a:t>класс </a:t>
            </a:r>
            <a:r>
              <a:rPr lang="ru-RU" sz="2200" dirty="0"/>
              <a:t>— это шаблон, описывающий свойства и методы, которыми будет обладать любой объект, созданный на основе этого класса. Чтобы создать свой собственный класс в JavaScript, мы должны написать функцию-конструктор:</a:t>
            </a:r>
          </a:p>
          <a:p>
            <a:pPr marL="2071688"/>
            <a:r>
              <a:rPr lang="ru-RU" sz="2200" i="1" dirty="0"/>
              <a:t>// Функция-конструктор - это обычная функция</a:t>
            </a:r>
          </a:p>
          <a:p>
            <a:pPr marL="2071688"/>
            <a:r>
              <a:rPr lang="ru-RU" sz="2200" i="1" dirty="0" err="1"/>
              <a:t>var</a:t>
            </a:r>
            <a:r>
              <a:rPr lang="ru-RU" sz="2200" i="1" dirty="0"/>
              <a:t> Class = </a:t>
            </a:r>
            <a:r>
              <a:rPr lang="ru-RU" sz="2200" i="1" dirty="0" err="1"/>
              <a:t>function</a:t>
            </a:r>
            <a:r>
              <a:rPr lang="ru-RU" sz="2200" i="1" dirty="0"/>
              <a:t>(p){</a:t>
            </a:r>
          </a:p>
          <a:p>
            <a:pPr marL="2071688"/>
            <a:r>
              <a:rPr lang="ru-RU" sz="2200" i="1" dirty="0"/>
              <a:t>	</a:t>
            </a:r>
            <a:r>
              <a:rPr lang="ru-RU" sz="2200" i="1" dirty="0" err="1"/>
              <a:t>alert</a:t>
            </a:r>
            <a:r>
              <a:rPr lang="ru-RU" sz="2200" i="1" dirty="0"/>
              <a:t>('My </a:t>
            </a:r>
            <a:r>
              <a:rPr lang="ru-RU" sz="2200" i="1" dirty="0" err="1"/>
              <a:t>name</a:t>
            </a:r>
            <a:r>
              <a:rPr lang="ru-RU" sz="2200" i="1" dirty="0"/>
              <a:t> </a:t>
            </a:r>
            <a:r>
              <a:rPr lang="ru-RU" sz="2200" i="1" dirty="0" err="1"/>
              <a:t>is</a:t>
            </a:r>
            <a:r>
              <a:rPr lang="ru-RU" sz="2200" i="1" dirty="0"/>
              <a:t> </a:t>
            </a:r>
            <a:r>
              <a:rPr lang="ru-RU" sz="2200" i="1" dirty="0" err="1"/>
              <a:t>constructor</a:t>
            </a:r>
            <a:r>
              <a:rPr lang="ru-RU" sz="2200" i="1" dirty="0"/>
              <a:t>');</a:t>
            </a:r>
          </a:p>
          <a:p>
            <a:pPr marL="2071688"/>
            <a:r>
              <a:rPr lang="ru-RU" sz="2200" i="1" dirty="0"/>
              <a:t>	</a:t>
            </a:r>
            <a:r>
              <a:rPr lang="ru-RU" sz="2200" i="1" dirty="0" err="1"/>
              <a:t>this.p</a:t>
            </a:r>
            <a:r>
              <a:rPr lang="ru-RU" sz="2200" i="1" dirty="0"/>
              <a:t> = p; </a:t>
            </a:r>
          </a:p>
          <a:p>
            <a:pPr marL="2071688"/>
            <a:r>
              <a:rPr lang="ru-RU" sz="2200" i="1" dirty="0"/>
              <a:t>}</a:t>
            </a:r>
          </a:p>
        </p:txBody>
      </p:sp>
    </p:spTree>
    <p:extLst>
      <p:ext uri="{BB962C8B-B14F-4D97-AF65-F5344CB8AC3E}">
        <p14:creationId xmlns:p14="http://schemas.microsoft.com/office/powerpoint/2010/main" val="3376423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02BDD4-D556-E089-0A3F-C7DE9C768396}"/>
              </a:ext>
            </a:extLst>
          </p:cNvPr>
          <p:cNvSpPr txBox="1"/>
          <p:nvPr/>
        </p:nvSpPr>
        <p:spPr>
          <a:xfrm>
            <a:off x="321905" y="374026"/>
            <a:ext cx="11639939" cy="3046988"/>
          </a:xfrm>
          <a:prstGeom prst="rect">
            <a:avLst/>
          </a:prstGeom>
          <a:noFill/>
        </p:spPr>
        <p:txBody>
          <a:bodyPr wrap="square">
            <a:spAutoFit/>
          </a:bodyPr>
          <a:lstStyle/>
          <a:p>
            <a:r>
              <a:rPr lang="ru-RU" sz="2400" dirty="0"/>
              <a:t>Основные принципы наследования классов:</a:t>
            </a:r>
          </a:p>
          <a:p>
            <a:pPr marL="342900" indent="-342900">
              <a:buFont typeface="Arial" panose="020B0604020202020204" pitchFamily="34" charset="0"/>
              <a:buChar char="•"/>
            </a:pPr>
            <a:r>
              <a:rPr lang="ru-RU" sz="2400" dirty="0"/>
              <a:t>Подкласс всегда наследует все свойства и методы, определенные в его надклассе.</a:t>
            </a:r>
          </a:p>
          <a:p>
            <a:pPr marL="342900" indent="-342900">
              <a:buFont typeface="Arial" panose="020B0604020202020204" pitchFamily="34" charset="0"/>
              <a:buChar char="•"/>
            </a:pPr>
            <a:r>
              <a:rPr lang="ru-RU" sz="2400" dirty="0"/>
              <a:t>Подкласс может переопределять наследуемые свойства и методы, а также создавать новые — и это никак не должно отражаться на одноименных свойствах и методах надкласса.</a:t>
            </a:r>
          </a:p>
          <a:p>
            <a:pPr marL="342900" indent="-342900">
              <a:buFont typeface="Arial" panose="020B0604020202020204" pitchFamily="34" charset="0"/>
              <a:buChar char="•"/>
            </a:pPr>
            <a:r>
              <a:rPr lang="ru-RU" sz="2400" dirty="0"/>
              <a:t>Подкласс должен иметь возможность вызывать родные методы надкласса даже в том случае, если переопределяет их.</a:t>
            </a:r>
          </a:p>
          <a:p>
            <a:pPr marL="342900" indent="-342900">
              <a:buFont typeface="Arial" panose="020B0604020202020204" pitchFamily="34" charset="0"/>
              <a:buChar char="•"/>
            </a:pPr>
            <a:r>
              <a:rPr lang="ru-RU" sz="2400" dirty="0"/>
              <a:t>Объекты подкласса должны инициализироваться только в момент своего создания.</a:t>
            </a:r>
          </a:p>
        </p:txBody>
      </p:sp>
    </p:spTree>
    <p:extLst>
      <p:ext uri="{BB962C8B-B14F-4D97-AF65-F5344CB8AC3E}">
        <p14:creationId xmlns:p14="http://schemas.microsoft.com/office/powerpoint/2010/main" val="24394158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C0D3BB-FC6F-11A8-8E8F-FAD86DFCA119}"/>
              </a:ext>
            </a:extLst>
          </p:cNvPr>
          <p:cNvSpPr>
            <a:spLocks noGrp="1"/>
          </p:cNvSpPr>
          <p:nvPr>
            <p:ph type="title"/>
          </p:nvPr>
        </p:nvSpPr>
        <p:spPr/>
        <p:txBody>
          <a:bodyPr/>
          <a:lstStyle/>
          <a:p>
            <a:r>
              <a:rPr lang="en-US" b="1" i="1" dirty="0">
                <a:solidFill>
                  <a:srgbClr val="FF0000"/>
                </a:solidFill>
              </a:rPr>
              <a:t>27</a:t>
            </a:r>
            <a:r>
              <a:rPr lang="ru-RU" b="1" i="1" dirty="0">
                <a:solidFill>
                  <a:srgbClr val="FF0000"/>
                </a:solidFill>
              </a:rPr>
              <a:t>) Охарактеризовать объект </a:t>
            </a:r>
            <a:r>
              <a:rPr lang="en-US" b="1" i="1" dirty="0">
                <a:solidFill>
                  <a:srgbClr val="FF0000"/>
                </a:solidFill>
              </a:rPr>
              <a:t>Array </a:t>
            </a:r>
            <a:r>
              <a:rPr lang="ru-RU" b="1" i="1" dirty="0">
                <a:solidFill>
                  <a:srgbClr val="FF0000"/>
                </a:solidFill>
              </a:rPr>
              <a:t>языка </a:t>
            </a:r>
            <a:r>
              <a:rPr lang="en-US" b="1" i="1" dirty="0">
                <a:solidFill>
                  <a:srgbClr val="FF0000"/>
                </a:solidFill>
              </a:rPr>
              <a:t>JavaScript</a:t>
            </a:r>
            <a:endParaRPr lang="ru-RU" b="1" i="1" dirty="0">
              <a:solidFill>
                <a:srgbClr val="FF0000"/>
              </a:solidFill>
            </a:endParaRPr>
          </a:p>
        </p:txBody>
      </p:sp>
      <p:sp>
        <p:nvSpPr>
          <p:cNvPr id="5" name="TextBox 4">
            <a:extLst>
              <a:ext uri="{FF2B5EF4-FFF2-40B4-BE49-F238E27FC236}">
                <a16:creationId xmlns:a16="http://schemas.microsoft.com/office/drawing/2014/main" id="{F29A8D29-FAD6-6711-08F7-03780F34A687}"/>
              </a:ext>
            </a:extLst>
          </p:cNvPr>
          <p:cNvSpPr txBox="1"/>
          <p:nvPr/>
        </p:nvSpPr>
        <p:spPr>
          <a:xfrm>
            <a:off x="601823" y="1934843"/>
            <a:ext cx="11154747" cy="830997"/>
          </a:xfrm>
          <a:prstGeom prst="rect">
            <a:avLst/>
          </a:prstGeom>
          <a:noFill/>
        </p:spPr>
        <p:txBody>
          <a:bodyPr wrap="square">
            <a:spAutoFit/>
          </a:bodyPr>
          <a:lstStyle/>
          <a:p>
            <a:r>
              <a:rPr lang="ru-RU" sz="2400" b="1" i="1" dirty="0">
                <a:solidFill>
                  <a:srgbClr val="1B1B1B"/>
                </a:solidFill>
                <a:effectLst/>
              </a:rPr>
              <a:t>Массив</a:t>
            </a:r>
            <a:r>
              <a:rPr lang="ru-RU" sz="2400" b="0" i="0" dirty="0">
                <a:solidFill>
                  <a:srgbClr val="1B1B1B"/>
                </a:solidFill>
                <a:effectLst/>
              </a:rPr>
              <a:t> представляется собой упорядоченный набор значений, к которому вы ссылаетесь по имени и индексу.</a:t>
            </a:r>
            <a:endParaRPr lang="ru-RU" sz="2400" dirty="0"/>
          </a:p>
        </p:txBody>
      </p:sp>
      <p:sp>
        <p:nvSpPr>
          <p:cNvPr id="6" name="Rectangle 1">
            <a:extLst>
              <a:ext uri="{FF2B5EF4-FFF2-40B4-BE49-F238E27FC236}">
                <a16:creationId xmlns:a16="http://schemas.microsoft.com/office/drawing/2014/main" id="{6B6055A3-058B-6949-207B-330EE89FE182}"/>
              </a:ext>
            </a:extLst>
          </p:cNvPr>
          <p:cNvSpPr>
            <a:spLocks noChangeArrowheads="1"/>
          </p:cNvSpPr>
          <p:nvPr/>
        </p:nvSpPr>
        <p:spPr bwMode="auto">
          <a:xfrm>
            <a:off x="601823" y="2950506"/>
            <a:ext cx="1098835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a:ln>
                  <a:noFill/>
                </a:ln>
                <a:solidFill>
                  <a:srgbClr val="1B1B1B"/>
                </a:solidFill>
                <a:effectLst/>
                <a:latin typeface="+mn-lt"/>
              </a:rPr>
              <a:t>Язык JavaScript не содержит явного типа данных "массив". Тем не менее, возможно использовать предопределённый объект Array и его методы для работы с массивами в создаваемых приложениях. Объект Array содержит методы для работы с массивами самыми различными способами, например, есть методы для объединения, переворачивания и сортировки. Объект содержит свойство для определения длины массива, а также свойства для работы с регулярными выражениями.</a:t>
            </a:r>
            <a:r>
              <a:rPr kumimoji="0" lang="ru-RU" altLang="ru-RU" sz="2400" b="0" i="0" u="none" strike="noStrike" cap="none" normalizeH="0" baseline="0">
                <a:ln>
                  <a:noFill/>
                </a:ln>
                <a:solidFill>
                  <a:schemeClr val="tx1"/>
                </a:solidFill>
                <a:effectLst/>
                <a:latin typeface="+mn-lt"/>
              </a:rPr>
              <a:t> </a:t>
            </a:r>
          </a:p>
        </p:txBody>
      </p:sp>
    </p:spTree>
    <p:extLst>
      <p:ext uri="{BB962C8B-B14F-4D97-AF65-F5344CB8AC3E}">
        <p14:creationId xmlns:p14="http://schemas.microsoft.com/office/powerpoint/2010/main" val="15599019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40838E7-564A-6F1E-88A7-AA9C371605AE}"/>
              </a:ext>
            </a:extLst>
          </p:cNvPr>
          <p:cNvSpPr>
            <a:spLocks noChangeArrowheads="1"/>
          </p:cNvSpPr>
          <p:nvPr/>
        </p:nvSpPr>
        <p:spPr bwMode="auto">
          <a:xfrm>
            <a:off x="205271" y="162629"/>
            <a:ext cx="1156996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a:ln>
                  <a:noFill/>
                </a:ln>
                <a:solidFill>
                  <a:srgbClr val="1B1B1B"/>
                </a:solidFill>
                <a:effectLst/>
                <a:latin typeface="Inter"/>
              </a:rPr>
              <a:t>Следующие выражения создают одинаковые массивы:</a:t>
            </a:r>
            <a:endParaRPr kumimoji="0" lang="ru-RU" altLang="ru-RU" sz="2400" b="0" i="0" u="none" strike="noStrike" cap="none" normalizeH="0" baseline="0" dirty="0">
              <a:ln>
                <a:noFill/>
              </a:ln>
              <a:solidFill>
                <a:schemeClr val="tx1"/>
              </a:solidFill>
              <a:effectLst/>
            </a:endParaRPr>
          </a:p>
          <a:p>
            <a:pPr marL="1436688" marR="0" lvl="0" algn="l" defTabSz="914400" rtl="0" eaLnBrk="0" fontAlgn="base" latinLnBrk="0" hangingPunct="0">
              <a:lnSpc>
                <a:spcPct val="100000"/>
              </a:lnSpc>
              <a:spcBef>
                <a:spcPct val="0"/>
              </a:spcBef>
              <a:spcAft>
                <a:spcPct val="0"/>
              </a:spcAft>
              <a:buClrTx/>
              <a:buSzTx/>
              <a:buFontTx/>
              <a:buNone/>
              <a:tabLst/>
            </a:pPr>
            <a:r>
              <a:rPr kumimoji="0" lang="ru-RU" altLang="ru-RU" sz="2400" b="0" i="1" u="none" strike="noStrike" cap="none" normalizeH="0" baseline="0" dirty="0" err="1">
                <a:ln>
                  <a:noFill/>
                </a:ln>
                <a:solidFill>
                  <a:srgbClr val="1B1B1B"/>
                </a:solidFill>
                <a:effectLst/>
                <a:latin typeface="Arial Unicode MS" panose="020B0604020202020204" pitchFamily="34" charset="-128"/>
              </a:rPr>
              <a:t>var</a:t>
            </a:r>
            <a:r>
              <a:rPr kumimoji="0" lang="ru-RU" altLang="ru-RU" sz="2400" b="0" i="1" u="none" strike="noStrike" cap="none" normalizeH="0" baseline="0" dirty="0">
                <a:ln>
                  <a:noFill/>
                </a:ln>
                <a:solidFill>
                  <a:srgbClr val="1B1B1B"/>
                </a:solidFill>
                <a:effectLst/>
                <a:latin typeface="Arial Unicode MS" panose="020B0604020202020204" pitchFamily="34" charset="-128"/>
              </a:rPr>
              <a:t> </a:t>
            </a:r>
            <a:r>
              <a:rPr kumimoji="0" lang="ru-RU" altLang="ru-RU" sz="2400" b="0" i="1" u="none" strike="noStrike" cap="none" normalizeH="0" baseline="0" dirty="0" err="1">
                <a:ln>
                  <a:noFill/>
                </a:ln>
                <a:solidFill>
                  <a:srgbClr val="1B1B1B"/>
                </a:solidFill>
                <a:effectLst/>
                <a:latin typeface="Arial Unicode MS" panose="020B0604020202020204" pitchFamily="34" charset="-128"/>
              </a:rPr>
              <a:t>arr</a:t>
            </a:r>
            <a:r>
              <a:rPr kumimoji="0" lang="ru-RU" altLang="ru-RU" sz="2400" b="0" i="1" u="none" strike="noStrike" cap="none" normalizeH="0" baseline="0" dirty="0">
                <a:ln>
                  <a:noFill/>
                </a:ln>
                <a:solidFill>
                  <a:srgbClr val="1B1B1B"/>
                </a:solidFill>
                <a:effectLst/>
                <a:latin typeface="Arial Unicode MS" panose="020B0604020202020204" pitchFamily="34" charset="-128"/>
              </a:rPr>
              <a:t> = </a:t>
            </a:r>
            <a:r>
              <a:rPr kumimoji="0" lang="ru-RU" altLang="ru-RU" sz="2400" b="0" i="1" u="none" strike="noStrike" cap="none" normalizeH="0" baseline="0" dirty="0" err="1">
                <a:ln>
                  <a:noFill/>
                </a:ln>
                <a:solidFill>
                  <a:srgbClr val="1B1B1B"/>
                </a:solidFill>
                <a:effectLst/>
                <a:latin typeface="Arial Unicode MS" panose="020B0604020202020204" pitchFamily="34" charset="-128"/>
              </a:rPr>
              <a:t>new</a:t>
            </a:r>
            <a:r>
              <a:rPr kumimoji="0" lang="ru-RU" altLang="ru-RU" sz="2400" b="0" i="1" u="none" strike="noStrike" cap="none" normalizeH="0" baseline="0" dirty="0">
                <a:ln>
                  <a:noFill/>
                </a:ln>
                <a:solidFill>
                  <a:srgbClr val="1B1B1B"/>
                </a:solidFill>
                <a:effectLst/>
                <a:latin typeface="Arial Unicode MS" panose="020B0604020202020204" pitchFamily="34" charset="-128"/>
              </a:rPr>
              <a:t> </a:t>
            </a:r>
            <a:r>
              <a:rPr kumimoji="0" lang="ru-RU" altLang="ru-RU" sz="2400" b="0" i="1" u="none" strike="noStrike" cap="none" normalizeH="0" baseline="0" dirty="0" err="1">
                <a:ln>
                  <a:noFill/>
                </a:ln>
                <a:solidFill>
                  <a:srgbClr val="1B1B1B"/>
                </a:solidFill>
                <a:effectLst/>
                <a:latin typeface="Arial Unicode MS" panose="020B0604020202020204" pitchFamily="34" charset="-128"/>
              </a:rPr>
              <a:t>Array</a:t>
            </a:r>
            <a:r>
              <a:rPr kumimoji="0" lang="ru-RU" altLang="ru-RU" sz="2400" b="0" i="1" u="none" strike="noStrike" cap="none" normalizeH="0" baseline="0" dirty="0">
                <a:ln>
                  <a:noFill/>
                </a:ln>
                <a:solidFill>
                  <a:srgbClr val="1B1B1B"/>
                </a:solidFill>
                <a:effectLst/>
                <a:latin typeface="Arial Unicode MS" panose="020B0604020202020204" pitchFamily="34" charset="-128"/>
              </a:rPr>
              <a:t>(element0, element1, ..., </a:t>
            </a:r>
            <a:r>
              <a:rPr kumimoji="0" lang="ru-RU" altLang="ru-RU" sz="2400" b="0" i="1" u="none" strike="noStrike" cap="none" normalizeH="0" baseline="0" dirty="0" err="1">
                <a:ln>
                  <a:noFill/>
                </a:ln>
                <a:solidFill>
                  <a:srgbClr val="1B1B1B"/>
                </a:solidFill>
                <a:effectLst/>
                <a:latin typeface="Arial Unicode MS" panose="020B0604020202020204" pitchFamily="34" charset="-128"/>
              </a:rPr>
              <a:t>elementN</a:t>
            </a:r>
            <a:r>
              <a:rPr kumimoji="0" lang="ru-RU" altLang="ru-RU" sz="2400" b="0" i="1" u="none" strike="noStrike" cap="none" normalizeH="0" baseline="0" dirty="0">
                <a:ln>
                  <a:noFill/>
                </a:ln>
                <a:solidFill>
                  <a:srgbClr val="1B1B1B"/>
                </a:solidFill>
                <a:effectLst/>
                <a:latin typeface="Arial Unicode MS" panose="020B0604020202020204" pitchFamily="34" charset="-128"/>
              </a:rPr>
              <a:t>); </a:t>
            </a:r>
          </a:p>
          <a:p>
            <a:pPr marL="1436688" marR="0" lvl="0" algn="l" defTabSz="914400" rtl="0" eaLnBrk="0" fontAlgn="base" latinLnBrk="0" hangingPunct="0">
              <a:lnSpc>
                <a:spcPct val="100000"/>
              </a:lnSpc>
              <a:spcBef>
                <a:spcPct val="0"/>
              </a:spcBef>
              <a:spcAft>
                <a:spcPct val="0"/>
              </a:spcAft>
              <a:buClrTx/>
              <a:buSzTx/>
              <a:buFontTx/>
              <a:buNone/>
              <a:tabLst/>
            </a:pPr>
            <a:r>
              <a:rPr kumimoji="0" lang="ru-RU" altLang="ru-RU" sz="2400" b="0" i="1" u="none" strike="noStrike" cap="none" normalizeH="0" baseline="0" dirty="0" err="1">
                <a:ln>
                  <a:noFill/>
                </a:ln>
                <a:solidFill>
                  <a:srgbClr val="1B1B1B"/>
                </a:solidFill>
                <a:effectLst/>
                <a:latin typeface="Arial Unicode MS" panose="020B0604020202020204" pitchFamily="34" charset="-128"/>
              </a:rPr>
              <a:t>var</a:t>
            </a:r>
            <a:r>
              <a:rPr kumimoji="0" lang="ru-RU" altLang="ru-RU" sz="2400" b="0" i="1" u="none" strike="noStrike" cap="none" normalizeH="0" baseline="0" dirty="0">
                <a:ln>
                  <a:noFill/>
                </a:ln>
                <a:solidFill>
                  <a:srgbClr val="1B1B1B"/>
                </a:solidFill>
                <a:effectLst/>
                <a:latin typeface="Arial Unicode MS" panose="020B0604020202020204" pitchFamily="34" charset="-128"/>
              </a:rPr>
              <a:t> </a:t>
            </a:r>
            <a:r>
              <a:rPr kumimoji="0" lang="ru-RU" altLang="ru-RU" sz="2400" b="0" i="1" u="none" strike="noStrike" cap="none" normalizeH="0" baseline="0" dirty="0" err="1">
                <a:ln>
                  <a:noFill/>
                </a:ln>
                <a:solidFill>
                  <a:srgbClr val="1B1B1B"/>
                </a:solidFill>
                <a:effectLst/>
                <a:latin typeface="Arial Unicode MS" panose="020B0604020202020204" pitchFamily="34" charset="-128"/>
              </a:rPr>
              <a:t>arr</a:t>
            </a:r>
            <a:r>
              <a:rPr kumimoji="0" lang="ru-RU" altLang="ru-RU" sz="2400" b="0" i="1" u="none" strike="noStrike" cap="none" normalizeH="0" baseline="0" dirty="0">
                <a:ln>
                  <a:noFill/>
                </a:ln>
                <a:solidFill>
                  <a:srgbClr val="1B1B1B"/>
                </a:solidFill>
                <a:effectLst/>
                <a:latin typeface="Arial Unicode MS" panose="020B0604020202020204" pitchFamily="34" charset="-128"/>
              </a:rPr>
              <a:t> = </a:t>
            </a:r>
            <a:r>
              <a:rPr kumimoji="0" lang="ru-RU" altLang="ru-RU" sz="2400" b="0" i="1" u="none" strike="noStrike" cap="none" normalizeH="0" baseline="0" dirty="0" err="1">
                <a:ln>
                  <a:noFill/>
                </a:ln>
                <a:solidFill>
                  <a:srgbClr val="1B1B1B"/>
                </a:solidFill>
                <a:effectLst/>
                <a:latin typeface="Arial Unicode MS" panose="020B0604020202020204" pitchFamily="34" charset="-128"/>
              </a:rPr>
              <a:t>Array</a:t>
            </a:r>
            <a:r>
              <a:rPr kumimoji="0" lang="ru-RU" altLang="ru-RU" sz="2400" b="0" i="1" u="none" strike="noStrike" cap="none" normalizeH="0" baseline="0" dirty="0">
                <a:ln>
                  <a:noFill/>
                </a:ln>
                <a:solidFill>
                  <a:srgbClr val="1B1B1B"/>
                </a:solidFill>
                <a:effectLst/>
                <a:latin typeface="Arial Unicode MS" panose="020B0604020202020204" pitchFamily="34" charset="-128"/>
              </a:rPr>
              <a:t>(element0, element1, ..., </a:t>
            </a:r>
            <a:r>
              <a:rPr kumimoji="0" lang="ru-RU" altLang="ru-RU" sz="2400" b="0" i="1" u="none" strike="noStrike" cap="none" normalizeH="0" baseline="0" dirty="0" err="1">
                <a:ln>
                  <a:noFill/>
                </a:ln>
                <a:solidFill>
                  <a:srgbClr val="1B1B1B"/>
                </a:solidFill>
                <a:effectLst/>
                <a:latin typeface="Arial Unicode MS" panose="020B0604020202020204" pitchFamily="34" charset="-128"/>
              </a:rPr>
              <a:t>elementN</a:t>
            </a:r>
            <a:r>
              <a:rPr kumimoji="0" lang="ru-RU" altLang="ru-RU" sz="2400" b="0" i="1" u="none" strike="noStrike" cap="none" normalizeH="0" baseline="0" dirty="0">
                <a:ln>
                  <a:noFill/>
                </a:ln>
                <a:solidFill>
                  <a:srgbClr val="1B1B1B"/>
                </a:solidFill>
                <a:effectLst/>
                <a:latin typeface="Arial Unicode MS" panose="020B0604020202020204" pitchFamily="34" charset="-128"/>
              </a:rPr>
              <a:t>); </a:t>
            </a:r>
          </a:p>
          <a:p>
            <a:pPr marL="1436688" marR="0" lvl="0" algn="l" defTabSz="914400" rtl="0" eaLnBrk="0" fontAlgn="base" latinLnBrk="0" hangingPunct="0">
              <a:lnSpc>
                <a:spcPct val="100000"/>
              </a:lnSpc>
              <a:spcBef>
                <a:spcPct val="0"/>
              </a:spcBef>
              <a:spcAft>
                <a:spcPct val="0"/>
              </a:spcAft>
              <a:buClrTx/>
              <a:buSzTx/>
              <a:buFontTx/>
              <a:buNone/>
              <a:tabLst/>
            </a:pPr>
            <a:r>
              <a:rPr kumimoji="0" lang="ru-RU" altLang="ru-RU" sz="2400" b="0" i="1" u="none" strike="noStrike" cap="none" normalizeH="0" baseline="0" dirty="0" err="1">
                <a:ln>
                  <a:noFill/>
                </a:ln>
                <a:solidFill>
                  <a:srgbClr val="1B1B1B"/>
                </a:solidFill>
                <a:effectLst/>
                <a:latin typeface="Arial Unicode MS" panose="020B0604020202020204" pitchFamily="34" charset="-128"/>
              </a:rPr>
              <a:t>var</a:t>
            </a:r>
            <a:r>
              <a:rPr kumimoji="0" lang="ru-RU" altLang="ru-RU" sz="2400" b="0" i="1" u="none" strike="noStrike" cap="none" normalizeH="0" baseline="0" dirty="0">
                <a:ln>
                  <a:noFill/>
                </a:ln>
                <a:solidFill>
                  <a:srgbClr val="1B1B1B"/>
                </a:solidFill>
                <a:effectLst/>
                <a:latin typeface="Arial Unicode MS" panose="020B0604020202020204" pitchFamily="34" charset="-128"/>
              </a:rPr>
              <a:t> </a:t>
            </a:r>
            <a:r>
              <a:rPr kumimoji="0" lang="ru-RU" altLang="ru-RU" sz="2400" b="0" i="1" u="none" strike="noStrike" cap="none" normalizeH="0" baseline="0" dirty="0" err="1">
                <a:ln>
                  <a:noFill/>
                </a:ln>
                <a:solidFill>
                  <a:srgbClr val="1B1B1B"/>
                </a:solidFill>
                <a:effectLst/>
                <a:latin typeface="Arial Unicode MS" panose="020B0604020202020204" pitchFamily="34" charset="-128"/>
              </a:rPr>
              <a:t>arr</a:t>
            </a:r>
            <a:r>
              <a:rPr kumimoji="0" lang="ru-RU" altLang="ru-RU" sz="2400" b="0" i="1" u="none" strike="noStrike" cap="none" normalizeH="0" baseline="0" dirty="0">
                <a:ln>
                  <a:noFill/>
                </a:ln>
                <a:solidFill>
                  <a:srgbClr val="1B1B1B"/>
                </a:solidFill>
                <a:effectLst/>
                <a:latin typeface="Arial Unicode MS" panose="020B0604020202020204" pitchFamily="34" charset="-128"/>
              </a:rPr>
              <a:t> = [element0, element1, ..., </a:t>
            </a:r>
            <a:r>
              <a:rPr kumimoji="0" lang="ru-RU" altLang="ru-RU" sz="2400" b="0" i="1" u="none" strike="noStrike" cap="none" normalizeH="0" baseline="0" dirty="0" err="1">
                <a:ln>
                  <a:noFill/>
                </a:ln>
                <a:solidFill>
                  <a:srgbClr val="1B1B1B"/>
                </a:solidFill>
                <a:effectLst/>
                <a:latin typeface="Arial Unicode MS" panose="020B0604020202020204" pitchFamily="34" charset="-128"/>
              </a:rPr>
              <a:t>elementN</a:t>
            </a:r>
            <a:r>
              <a:rPr kumimoji="0" lang="ru-RU" altLang="ru-RU" sz="2400" b="0" i="1" u="none" strike="noStrike" cap="none" normalizeH="0" baseline="0" dirty="0">
                <a:ln>
                  <a:noFill/>
                </a:ln>
                <a:solidFill>
                  <a:srgbClr val="1B1B1B"/>
                </a:solidFill>
                <a:effectLst/>
                <a:latin typeface="Arial Unicode MS" panose="020B0604020202020204" pitchFamily="34" charset="-128"/>
              </a:rPr>
              <a:t>]; </a:t>
            </a:r>
            <a:endParaRPr kumimoji="0" lang="ru-RU" altLang="ru-RU" sz="2400" b="0"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a:ln>
                  <a:noFill/>
                </a:ln>
                <a:solidFill>
                  <a:srgbClr val="1B1B1B"/>
                </a:solidFill>
                <a:effectLst/>
                <a:latin typeface="Arial Unicode MS" panose="020B0604020202020204" pitchFamily="34" charset="-128"/>
              </a:rPr>
              <a:t>element0, element1, ..., </a:t>
            </a:r>
            <a:r>
              <a:rPr kumimoji="0" lang="ru-RU" altLang="ru-RU" sz="2400" b="0" i="0" u="none" strike="noStrike" cap="none" normalizeH="0" baseline="0" dirty="0" err="1">
                <a:ln>
                  <a:noFill/>
                </a:ln>
                <a:solidFill>
                  <a:srgbClr val="1B1B1B"/>
                </a:solidFill>
                <a:effectLst/>
                <a:latin typeface="Arial Unicode MS" panose="020B0604020202020204" pitchFamily="34" charset="-128"/>
              </a:rPr>
              <a:t>elementN</a:t>
            </a:r>
            <a:r>
              <a:rPr kumimoji="0" lang="ru-RU" altLang="ru-RU" sz="2400" b="0" i="0" u="none" strike="noStrike" cap="none" normalizeH="0" baseline="0" dirty="0">
                <a:ln>
                  <a:noFill/>
                </a:ln>
                <a:solidFill>
                  <a:srgbClr val="1B1B1B"/>
                </a:solidFill>
                <a:effectLst/>
                <a:latin typeface="Inter"/>
              </a:rPr>
              <a:t> - список значений элементов массива. Если значения заданы, то эти значения будут являться элементами массива после его инициализации. Свойство </a:t>
            </a:r>
            <a:r>
              <a:rPr kumimoji="0" lang="ru-RU" altLang="ru-RU" sz="2400" b="0" i="0" u="none" strike="noStrike" cap="none" normalizeH="0" baseline="0" dirty="0" err="1">
                <a:ln>
                  <a:noFill/>
                </a:ln>
                <a:solidFill>
                  <a:srgbClr val="1B1B1B"/>
                </a:solidFill>
                <a:effectLst/>
                <a:latin typeface="Arial Unicode MS" panose="020B0604020202020204" pitchFamily="34" charset="-128"/>
              </a:rPr>
              <a:t>length</a:t>
            </a:r>
            <a:r>
              <a:rPr kumimoji="0" lang="ru-RU" altLang="ru-RU" sz="2400" b="0" i="0" u="none" strike="noStrike" cap="none" normalizeH="0" baseline="0" dirty="0">
                <a:ln>
                  <a:noFill/>
                </a:ln>
                <a:solidFill>
                  <a:srgbClr val="1B1B1B"/>
                </a:solidFill>
                <a:effectLst/>
                <a:latin typeface="Inter"/>
              </a:rPr>
              <a:t> у массива будет равно количеству аргументов.</a:t>
            </a:r>
            <a:endParaRPr kumimoji="0" lang="ru-RU" altLang="ru-RU"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a:ln>
                  <a:noFill/>
                </a:ln>
                <a:solidFill>
                  <a:srgbClr val="1B1B1B"/>
                </a:solidFill>
                <a:effectLst/>
                <a:latin typeface="Inter"/>
              </a:rPr>
              <a:t>Синтаксис с использованием квадратных скобок называется "литерал массива" (</a:t>
            </a:r>
            <a:r>
              <a:rPr kumimoji="0" lang="ru-RU" altLang="ru-RU" sz="2400" b="0" i="0" u="none" strike="noStrike" cap="none" normalizeH="0" baseline="0" dirty="0" err="1">
                <a:ln>
                  <a:noFill/>
                </a:ln>
                <a:solidFill>
                  <a:srgbClr val="1B1B1B"/>
                </a:solidFill>
                <a:effectLst/>
                <a:latin typeface="Inter"/>
              </a:rPr>
              <a:t>array</a:t>
            </a:r>
            <a:r>
              <a:rPr kumimoji="0" lang="ru-RU" altLang="ru-RU" sz="2400" b="0" i="0" u="none" strike="noStrike" cap="none" normalizeH="0" baseline="0" dirty="0">
                <a:ln>
                  <a:noFill/>
                </a:ln>
                <a:solidFill>
                  <a:srgbClr val="1B1B1B"/>
                </a:solidFill>
                <a:effectLst/>
                <a:latin typeface="Inter"/>
              </a:rPr>
              <a:t> </a:t>
            </a:r>
            <a:r>
              <a:rPr kumimoji="0" lang="ru-RU" altLang="ru-RU" sz="2400" b="0" i="0" u="none" strike="noStrike" cap="none" normalizeH="0" baseline="0" dirty="0" err="1">
                <a:ln>
                  <a:noFill/>
                </a:ln>
                <a:solidFill>
                  <a:srgbClr val="1B1B1B"/>
                </a:solidFill>
                <a:effectLst/>
                <a:latin typeface="Inter"/>
              </a:rPr>
              <a:t>literal</a:t>
            </a:r>
            <a:r>
              <a:rPr kumimoji="0" lang="ru-RU" altLang="ru-RU" sz="2400" b="0" i="0" u="none" strike="noStrike" cap="none" normalizeH="0" baseline="0" dirty="0">
                <a:ln>
                  <a:noFill/>
                </a:ln>
                <a:solidFill>
                  <a:srgbClr val="1B1B1B"/>
                </a:solidFill>
                <a:effectLst/>
                <a:latin typeface="Inter"/>
              </a:rPr>
              <a:t>) или "инициализатор массива". </a:t>
            </a:r>
            <a:endParaRPr kumimoji="0" lang="ru-RU" altLang="ru-RU" sz="2400" b="0" i="0" u="none" strike="noStrike" cap="none" normalizeH="0" baseline="0" dirty="0">
              <a:ln>
                <a:noFill/>
              </a:ln>
              <a:solidFill>
                <a:schemeClr val="tx1"/>
              </a:solidFill>
              <a:effectLst/>
            </a:endParaRPr>
          </a:p>
        </p:txBody>
      </p:sp>
      <p:sp>
        <p:nvSpPr>
          <p:cNvPr id="3" name="Rectangle 3">
            <a:extLst>
              <a:ext uri="{FF2B5EF4-FFF2-40B4-BE49-F238E27FC236}">
                <a16:creationId xmlns:a16="http://schemas.microsoft.com/office/drawing/2014/main" id="{E40EF67E-F4BF-AE77-325B-7ABD21DC6F56}"/>
              </a:ext>
            </a:extLst>
          </p:cNvPr>
          <p:cNvSpPr>
            <a:spLocks noChangeArrowheads="1"/>
          </p:cNvSpPr>
          <p:nvPr/>
        </p:nvSpPr>
        <p:spPr bwMode="auto">
          <a:xfrm>
            <a:off x="205270" y="3429000"/>
            <a:ext cx="1156996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ru-RU" altLang="ru-RU" sz="2400" dirty="0" err="1">
                <a:solidFill>
                  <a:srgbClr val="1B1B1B"/>
                </a:solidFill>
                <a:latin typeface="+mn-lt"/>
              </a:rPr>
              <a:t>З</a:t>
            </a:r>
            <a:r>
              <a:rPr kumimoji="0" lang="ru-RU" altLang="ru-RU" sz="2400" b="0" i="0" u="none" strike="noStrike" cap="none" normalizeH="0" baseline="0" dirty="0" err="1">
                <a:ln>
                  <a:noFill/>
                </a:ln>
                <a:solidFill>
                  <a:srgbClr val="1B1B1B"/>
                </a:solidFill>
                <a:effectLst/>
                <a:latin typeface="+mn-lt"/>
              </a:rPr>
              <a:t>аполние</a:t>
            </a:r>
            <a:r>
              <a:rPr kumimoji="0" lang="ru-RU" altLang="ru-RU" sz="2400" b="0" i="0" u="none" strike="noStrike" cap="none" normalizeH="0" baseline="0" dirty="0">
                <a:ln>
                  <a:noFill/>
                </a:ln>
                <a:solidFill>
                  <a:srgbClr val="1B1B1B"/>
                </a:solidFill>
                <a:effectLst/>
                <a:latin typeface="+mn-lt"/>
              </a:rPr>
              <a:t> массива путём присвоения значений его элементам. Для примера:</a:t>
            </a:r>
            <a:endParaRPr kumimoji="0" lang="ru-RU" altLang="ru-RU" sz="2400" b="0" i="0" u="none" strike="noStrike" cap="none" normalizeH="0" baseline="0" dirty="0">
              <a:ln>
                <a:noFill/>
              </a:ln>
              <a:solidFill>
                <a:schemeClr val="tx1"/>
              </a:solidFill>
              <a:effectLst/>
              <a:latin typeface="+mn-lt"/>
            </a:endParaRPr>
          </a:p>
          <a:p>
            <a:pPr marL="1530350" marR="0" lvl="0" algn="l" defTabSz="914400" rtl="0" eaLnBrk="0" fontAlgn="base" latinLnBrk="0" hangingPunct="0">
              <a:lnSpc>
                <a:spcPct val="100000"/>
              </a:lnSpc>
              <a:spcBef>
                <a:spcPct val="0"/>
              </a:spcBef>
              <a:spcAft>
                <a:spcPct val="0"/>
              </a:spcAft>
              <a:buClrTx/>
              <a:buSzTx/>
              <a:buFontTx/>
              <a:buNone/>
              <a:tabLst/>
            </a:pPr>
            <a:r>
              <a:rPr kumimoji="0" lang="ru-RU" altLang="ru-RU" sz="2400" b="0" i="1" u="none" strike="noStrike" cap="none" normalizeH="0" baseline="0" dirty="0" err="1">
                <a:ln>
                  <a:noFill/>
                </a:ln>
                <a:solidFill>
                  <a:srgbClr val="1B1B1B"/>
                </a:solidFill>
                <a:effectLst/>
                <a:latin typeface="+mn-lt"/>
              </a:rPr>
              <a:t>var</a:t>
            </a:r>
            <a:r>
              <a:rPr kumimoji="0" lang="ru-RU" altLang="ru-RU" sz="2400" b="0" i="1" u="none" strike="noStrike" cap="none" normalizeH="0" baseline="0" dirty="0">
                <a:ln>
                  <a:noFill/>
                </a:ln>
                <a:solidFill>
                  <a:srgbClr val="1B1B1B"/>
                </a:solidFill>
                <a:effectLst/>
                <a:latin typeface="+mn-lt"/>
              </a:rPr>
              <a:t> </a:t>
            </a:r>
            <a:r>
              <a:rPr kumimoji="0" lang="ru-RU" altLang="ru-RU" sz="2400" b="0" i="1" u="none" strike="noStrike" cap="none" normalizeH="0" baseline="0" dirty="0" err="1">
                <a:ln>
                  <a:noFill/>
                </a:ln>
                <a:solidFill>
                  <a:srgbClr val="1B1B1B"/>
                </a:solidFill>
                <a:effectLst/>
                <a:latin typeface="+mn-lt"/>
              </a:rPr>
              <a:t>emp</a:t>
            </a:r>
            <a:r>
              <a:rPr kumimoji="0" lang="ru-RU" altLang="ru-RU" sz="2400" b="0" i="1" u="none" strike="noStrike" cap="none" normalizeH="0" baseline="0" dirty="0">
                <a:ln>
                  <a:noFill/>
                </a:ln>
                <a:solidFill>
                  <a:srgbClr val="1B1B1B"/>
                </a:solidFill>
                <a:effectLst/>
                <a:latin typeface="+mn-lt"/>
              </a:rPr>
              <a:t> = []; </a:t>
            </a:r>
          </a:p>
          <a:p>
            <a:pPr marL="1530350" marR="0" lvl="0" algn="l" defTabSz="914400" rtl="0" eaLnBrk="0" fontAlgn="base" latinLnBrk="0" hangingPunct="0">
              <a:lnSpc>
                <a:spcPct val="100000"/>
              </a:lnSpc>
              <a:spcBef>
                <a:spcPct val="0"/>
              </a:spcBef>
              <a:spcAft>
                <a:spcPct val="0"/>
              </a:spcAft>
              <a:buClrTx/>
              <a:buSzTx/>
              <a:buFontTx/>
              <a:buNone/>
              <a:tabLst/>
            </a:pPr>
            <a:r>
              <a:rPr kumimoji="0" lang="ru-RU" altLang="ru-RU" sz="2400" b="0" i="1" u="none" strike="noStrike" cap="none" normalizeH="0" baseline="0" dirty="0" err="1">
                <a:ln>
                  <a:noFill/>
                </a:ln>
                <a:solidFill>
                  <a:srgbClr val="1B1B1B"/>
                </a:solidFill>
                <a:effectLst/>
                <a:latin typeface="+mn-lt"/>
              </a:rPr>
              <a:t>emp</a:t>
            </a:r>
            <a:r>
              <a:rPr kumimoji="0" lang="ru-RU" altLang="ru-RU" sz="2400" b="0" i="1" u="none" strike="noStrike" cap="none" normalizeH="0" baseline="0" dirty="0">
                <a:ln>
                  <a:noFill/>
                </a:ln>
                <a:solidFill>
                  <a:srgbClr val="1B1B1B"/>
                </a:solidFill>
                <a:effectLst/>
                <a:latin typeface="+mn-lt"/>
              </a:rPr>
              <a:t>[0] = "</a:t>
            </a:r>
            <a:r>
              <a:rPr kumimoji="0" lang="ru-RU" altLang="ru-RU" sz="2400" b="0" i="1" u="none" strike="noStrike" cap="none" normalizeH="0" baseline="0" dirty="0" err="1">
                <a:ln>
                  <a:noFill/>
                </a:ln>
                <a:solidFill>
                  <a:srgbClr val="1B1B1B"/>
                </a:solidFill>
                <a:effectLst/>
                <a:latin typeface="+mn-lt"/>
              </a:rPr>
              <a:t>Casey</a:t>
            </a:r>
            <a:r>
              <a:rPr kumimoji="0" lang="ru-RU" altLang="ru-RU" sz="2400" b="0" i="1" u="none" strike="noStrike" cap="none" normalizeH="0" baseline="0" dirty="0">
                <a:ln>
                  <a:noFill/>
                </a:ln>
                <a:solidFill>
                  <a:srgbClr val="1B1B1B"/>
                </a:solidFill>
                <a:effectLst/>
                <a:latin typeface="+mn-lt"/>
              </a:rPr>
              <a:t> Jones"; </a:t>
            </a:r>
          </a:p>
          <a:p>
            <a:pPr marL="1530350" marR="0" lvl="0" algn="l" defTabSz="914400" rtl="0" eaLnBrk="0" fontAlgn="base" latinLnBrk="0" hangingPunct="0">
              <a:lnSpc>
                <a:spcPct val="100000"/>
              </a:lnSpc>
              <a:spcBef>
                <a:spcPct val="0"/>
              </a:spcBef>
              <a:spcAft>
                <a:spcPct val="0"/>
              </a:spcAft>
              <a:buClrTx/>
              <a:buSzTx/>
              <a:buFontTx/>
              <a:buNone/>
              <a:tabLst/>
            </a:pPr>
            <a:r>
              <a:rPr kumimoji="0" lang="ru-RU" altLang="ru-RU" sz="2400" b="0" i="1" u="none" strike="noStrike" cap="none" normalizeH="0" baseline="0" dirty="0" err="1">
                <a:ln>
                  <a:noFill/>
                </a:ln>
                <a:solidFill>
                  <a:srgbClr val="1B1B1B"/>
                </a:solidFill>
                <a:effectLst/>
                <a:latin typeface="+mn-lt"/>
              </a:rPr>
              <a:t>emp</a:t>
            </a:r>
            <a:r>
              <a:rPr kumimoji="0" lang="ru-RU" altLang="ru-RU" sz="2400" b="0" i="1" u="none" strike="noStrike" cap="none" normalizeH="0" baseline="0" dirty="0">
                <a:ln>
                  <a:noFill/>
                </a:ln>
                <a:solidFill>
                  <a:srgbClr val="1B1B1B"/>
                </a:solidFill>
                <a:effectLst/>
                <a:latin typeface="+mn-lt"/>
              </a:rPr>
              <a:t>[1] = "</a:t>
            </a:r>
            <a:r>
              <a:rPr kumimoji="0" lang="ru-RU" altLang="ru-RU" sz="2400" b="0" i="1" u="none" strike="noStrike" cap="none" normalizeH="0" baseline="0" dirty="0" err="1">
                <a:ln>
                  <a:noFill/>
                </a:ln>
                <a:solidFill>
                  <a:srgbClr val="1B1B1B"/>
                </a:solidFill>
                <a:effectLst/>
                <a:latin typeface="+mn-lt"/>
              </a:rPr>
              <a:t>Phil</a:t>
            </a:r>
            <a:r>
              <a:rPr kumimoji="0" lang="ru-RU" altLang="ru-RU" sz="2400" b="0" i="1" u="none" strike="noStrike" cap="none" normalizeH="0" baseline="0" dirty="0">
                <a:ln>
                  <a:noFill/>
                </a:ln>
                <a:solidFill>
                  <a:srgbClr val="1B1B1B"/>
                </a:solidFill>
                <a:effectLst/>
                <a:latin typeface="+mn-lt"/>
              </a:rPr>
              <a:t> </a:t>
            </a:r>
            <a:r>
              <a:rPr kumimoji="0" lang="ru-RU" altLang="ru-RU" sz="2400" b="0" i="1" u="none" strike="noStrike" cap="none" normalizeH="0" baseline="0" dirty="0" err="1">
                <a:ln>
                  <a:noFill/>
                </a:ln>
                <a:solidFill>
                  <a:srgbClr val="1B1B1B"/>
                </a:solidFill>
                <a:effectLst/>
                <a:latin typeface="+mn-lt"/>
              </a:rPr>
              <a:t>Lesh</a:t>
            </a:r>
            <a:r>
              <a:rPr kumimoji="0" lang="ru-RU" altLang="ru-RU" sz="2400" b="0" i="1" u="none" strike="noStrike" cap="none" normalizeH="0" baseline="0" dirty="0">
                <a:ln>
                  <a:noFill/>
                </a:ln>
                <a:solidFill>
                  <a:srgbClr val="1B1B1B"/>
                </a:solidFill>
                <a:effectLst/>
                <a:latin typeface="+mn-lt"/>
              </a:rPr>
              <a:t>"; </a:t>
            </a:r>
          </a:p>
          <a:p>
            <a:pPr marL="1530350" marR="0" lvl="0" algn="l" defTabSz="914400" rtl="0" eaLnBrk="0" fontAlgn="base" latinLnBrk="0" hangingPunct="0">
              <a:lnSpc>
                <a:spcPct val="100000"/>
              </a:lnSpc>
              <a:spcBef>
                <a:spcPct val="0"/>
              </a:spcBef>
              <a:spcAft>
                <a:spcPct val="0"/>
              </a:spcAft>
              <a:buClrTx/>
              <a:buSzTx/>
              <a:buFontTx/>
              <a:buNone/>
              <a:tabLst/>
            </a:pPr>
            <a:r>
              <a:rPr kumimoji="0" lang="ru-RU" altLang="ru-RU" sz="2400" b="0" i="1" u="none" strike="noStrike" cap="none" normalizeH="0" baseline="0" dirty="0" err="1">
                <a:ln>
                  <a:noFill/>
                </a:ln>
                <a:solidFill>
                  <a:srgbClr val="1B1B1B"/>
                </a:solidFill>
                <a:effectLst/>
                <a:latin typeface="+mn-lt"/>
              </a:rPr>
              <a:t>emp</a:t>
            </a:r>
            <a:r>
              <a:rPr kumimoji="0" lang="ru-RU" altLang="ru-RU" sz="2400" b="0" i="1" u="none" strike="noStrike" cap="none" normalizeH="0" baseline="0" dirty="0">
                <a:ln>
                  <a:noFill/>
                </a:ln>
                <a:solidFill>
                  <a:srgbClr val="1B1B1B"/>
                </a:solidFill>
                <a:effectLst/>
                <a:latin typeface="+mn-lt"/>
              </a:rPr>
              <a:t>[2] = "</a:t>
            </a:r>
            <a:r>
              <a:rPr kumimoji="0" lang="ru-RU" altLang="ru-RU" sz="2400" b="0" i="1" u="none" strike="noStrike" cap="none" normalizeH="0" baseline="0" dirty="0" err="1">
                <a:ln>
                  <a:noFill/>
                </a:ln>
                <a:solidFill>
                  <a:srgbClr val="1B1B1B"/>
                </a:solidFill>
                <a:effectLst/>
                <a:latin typeface="+mn-lt"/>
              </a:rPr>
              <a:t>August</a:t>
            </a:r>
            <a:r>
              <a:rPr kumimoji="0" lang="ru-RU" altLang="ru-RU" sz="2400" b="0" i="1" u="none" strike="noStrike" cap="none" normalizeH="0" baseline="0" dirty="0">
                <a:ln>
                  <a:noFill/>
                </a:ln>
                <a:solidFill>
                  <a:srgbClr val="1B1B1B"/>
                </a:solidFill>
                <a:effectLst/>
                <a:latin typeface="+mn-lt"/>
              </a:rPr>
              <a:t> West";</a:t>
            </a:r>
            <a:endParaRPr kumimoji="0" lang="ru-RU" altLang="ru-RU" sz="2400" b="0" i="1" u="none" strike="noStrike" cap="none" normalizeH="0" baseline="0" dirty="0">
              <a:ln>
                <a:noFill/>
              </a:ln>
              <a:solidFill>
                <a:schemeClr val="tx1"/>
              </a:solidFill>
              <a:effectLst/>
              <a:latin typeface="+mn-lt"/>
            </a:endParaRPr>
          </a:p>
        </p:txBody>
      </p:sp>
      <p:sp>
        <p:nvSpPr>
          <p:cNvPr id="4" name="Rectangle 4">
            <a:extLst>
              <a:ext uri="{FF2B5EF4-FFF2-40B4-BE49-F238E27FC236}">
                <a16:creationId xmlns:a16="http://schemas.microsoft.com/office/drawing/2014/main" id="{D6746989-6831-E6E9-9779-23F52D9E6AEC}"/>
              </a:ext>
            </a:extLst>
          </p:cNvPr>
          <p:cNvSpPr>
            <a:spLocks noChangeArrowheads="1"/>
          </p:cNvSpPr>
          <p:nvPr/>
        </p:nvSpPr>
        <p:spPr bwMode="auto">
          <a:xfrm>
            <a:off x="205269" y="5208141"/>
            <a:ext cx="936793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ru-RU" altLang="ru-RU" sz="2400" dirty="0" err="1">
                <a:solidFill>
                  <a:srgbClr val="1B1B1B"/>
                </a:solidFill>
                <a:latin typeface="+mn-lt"/>
              </a:rPr>
              <a:t>За</a:t>
            </a:r>
            <a:r>
              <a:rPr kumimoji="0" lang="ru-RU" altLang="ru-RU" sz="2400" b="0" i="0" u="none" strike="noStrike" cap="none" normalizeH="0" baseline="0" dirty="0" err="1">
                <a:ln>
                  <a:noFill/>
                </a:ln>
                <a:solidFill>
                  <a:srgbClr val="1B1B1B"/>
                </a:solidFill>
                <a:effectLst/>
                <a:latin typeface="+mn-lt"/>
              </a:rPr>
              <a:t>полние</a:t>
            </a:r>
            <a:r>
              <a:rPr kumimoji="0" lang="ru-RU" altLang="ru-RU" sz="2400" b="0" i="0" u="none" strike="noStrike" cap="none" normalizeH="0" baseline="0" dirty="0">
                <a:ln>
                  <a:noFill/>
                </a:ln>
                <a:solidFill>
                  <a:srgbClr val="1B1B1B"/>
                </a:solidFill>
                <a:effectLst/>
                <a:latin typeface="+mn-lt"/>
              </a:rPr>
              <a:t> массива во время создания:</a:t>
            </a:r>
            <a:endParaRPr kumimoji="0" lang="ru-RU" altLang="ru-RU" sz="2400" b="0" i="0" u="none" strike="noStrike" cap="none" normalizeH="0" baseline="0" dirty="0">
              <a:ln>
                <a:noFill/>
              </a:ln>
              <a:solidFill>
                <a:schemeClr val="tx1"/>
              </a:solidFill>
              <a:effectLst/>
              <a:latin typeface="+mn-lt"/>
            </a:endParaRPr>
          </a:p>
          <a:p>
            <a:pPr marL="1436688" marR="0" lvl="0" algn="l" defTabSz="914400" rtl="0" eaLnBrk="0" fontAlgn="base" latinLnBrk="0" hangingPunct="0">
              <a:lnSpc>
                <a:spcPct val="100000"/>
              </a:lnSpc>
              <a:spcBef>
                <a:spcPct val="0"/>
              </a:spcBef>
              <a:spcAft>
                <a:spcPct val="0"/>
              </a:spcAft>
              <a:buClrTx/>
              <a:buSzTx/>
              <a:buFontTx/>
              <a:buNone/>
              <a:tabLst/>
            </a:pPr>
            <a:r>
              <a:rPr kumimoji="0" lang="ru-RU" altLang="ru-RU" sz="2400" b="0" i="1" u="none" strike="noStrike" cap="none" normalizeH="0" baseline="0" dirty="0" err="1">
                <a:ln>
                  <a:noFill/>
                </a:ln>
                <a:solidFill>
                  <a:srgbClr val="1B1B1B"/>
                </a:solidFill>
                <a:effectLst/>
                <a:latin typeface="+mn-lt"/>
              </a:rPr>
              <a:t>var</a:t>
            </a:r>
            <a:r>
              <a:rPr kumimoji="0" lang="ru-RU" altLang="ru-RU" sz="2400" b="0" i="1" u="none" strike="noStrike" cap="none" normalizeH="0" baseline="0" dirty="0">
                <a:ln>
                  <a:noFill/>
                </a:ln>
                <a:solidFill>
                  <a:srgbClr val="1B1B1B"/>
                </a:solidFill>
                <a:effectLst/>
                <a:latin typeface="+mn-lt"/>
              </a:rPr>
              <a:t> </a:t>
            </a:r>
            <a:r>
              <a:rPr kumimoji="0" lang="ru-RU" altLang="ru-RU" sz="2400" b="0" i="1" u="none" strike="noStrike" cap="none" normalizeH="0" baseline="0" dirty="0" err="1">
                <a:ln>
                  <a:noFill/>
                </a:ln>
                <a:solidFill>
                  <a:srgbClr val="1B1B1B"/>
                </a:solidFill>
                <a:effectLst/>
                <a:latin typeface="+mn-lt"/>
              </a:rPr>
              <a:t>myArray</a:t>
            </a:r>
            <a:r>
              <a:rPr kumimoji="0" lang="ru-RU" altLang="ru-RU" sz="2400" b="0" i="1" u="none" strike="noStrike" cap="none" normalizeH="0" baseline="0" dirty="0">
                <a:ln>
                  <a:noFill/>
                </a:ln>
                <a:solidFill>
                  <a:srgbClr val="1B1B1B"/>
                </a:solidFill>
                <a:effectLst/>
                <a:latin typeface="+mn-lt"/>
              </a:rPr>
              <a:t> = </a:t>
            </a:r>
            <a:r>
              <a:rPr kumimoji="0" lang="ru-RU" altLang="ru-RU" sz="2400" b="0" i="1" u="none" strike="noStrike" cap="none" normalizeH="0" baseline="0" dirty="0" err="1">
                <a:ln>
                  <a:noFill/>
                </a:ln>
                <a:solidFill>
                  <a:srgbClr val="1B1B1B"/>
                </a:solidFill>
                <a:effectLst/>
                <a:latin typeface="+mn-lt"/>
              </a:rPr>
              <a:t>new</a:t>
            </a:r>
            <a:r>
              <a:rPr kumimoji="0" lang="ru-RU" altLang="ru-RU" sz="2400" b="0" i="1" u="none" strike="noStrike" cap="none" normalizeH="0" baseline="0" dirty="0">
                <a:ln>
                  <a:noFill/>
                </a:ln>
                <a:solidFill>
                  <a:srgbClr val="1B1B1B"/>
                </a:solidFill>
                <a:effectLst/>
                <a:latin typeface="+mn-lt"/>
              </a:rPr>
              <a:t> </a:t>
            </a:r>
            <a:r>
              <a:rPr kumimoji="0" lang="ru-RU" altLang="ru-RU" sz="2400" b="0" i="1" u="none" strike="noStrike" cap="none" normalizeH="0" baseline="0" dirty="0" err="1">
                <a:ln>
                  <a:noFill/>
                </a:ln>
                <a:solidFill>
                  <a:srgbClr val="1B1B1B"/>
                </a:solidFill>
                <a:effectLst/>
                <a:latin typeface="+mn-lt"/>
              </a:rPr>
              <a:t>Array</a:t>
            </a:r>
            <a:r>
              <a:rPr kumimoji="0" lang="ru-RU" altLang="ru-RU" sz="2400" b="0" i="1" u="none" strike="noStrike" cap="none" normalizeH="0" baseline="0" dirty="0">
                <a:ln>
                  <a:noFill/>
                </a:ln>
                <a:solidFill>
                  <a:srgbClr val="1B1B1B"/>
                </a:solidFill>
                <a:effectLst/>
                <a:latin typeface="+mn-lt"/>
              </a:rPr>
              <a:t>("Hello", </a:t>
            </a:r>
            <a:r>
              <a:rPr kumimoji="0" lang="ru-RU" altLang="ru-RU" sz="2400" b="0" i="1" u="none" strike="noStrike" cap="none" normalizeH="0" baseline="0" dirty="0" err="1">
                <a:ln>
                  <a:noFill/>
                </a:ln>
                <a:solidFill>
                  <a:srgbClr val="1B1B1B"/>
                </a:solidFill>
                <a:effectLst/>
                <a:latin typeface="+mn-lt"/>
              </a:rPr>
              <a:t>myVar</a:t>
            </a:r>
            <a:r>
              <a:rPr kumimoji="0" lang="ru-RU" altLang="ru-RU" sz="2400" b="0" i="1" u="none" strike="noStrike" cap="none" normalizeH="0" baseline="0" dirty="0">
                <a:ln>
                  <a:noFill/>
                </a:ln>
                <a:solidFill>
                  <a:srgbClr val="1B1B1B"/>
                </a:solidFill>
                <a:effectLst/>
                <a:latin typeface="+mn-lt"/>
              </a:rPr>
              <a:t>, 3.14159); </a:t>
            </a:r>
          </a:p>
          <a:p>
            <a:pPr marL="1436688" marR="0" lvl="0" algn="l" defTabSz="914400" rtl="0" eaLnBrk="0" fontAlgn="base" latinLnBrk="0" hangingPunct="0">
              <a:lnSpc>
                <a:spcPct val="100000"/>
              </a:lnSpc>
              <a:spcBef>
                <a:spcPct val="0"/>
              </a:spcBef>
              <a:spcAft>
                <a:spcPct val="0"/>
              </a:spcAft>
              <a:buClrTx/>
              <a:buSzTx/>
              <a:buFontTx/>
              <a:buNone/>
              <a:tabLst/>
            </a:pPr>
            <a:r>
              <a:rPr kumimoji="0" lang="ru-RU" altLang="ru-RU" sz="2400" b="0" i="1" u="none" strike="noStrike" cap="none" normalizeH="0" baseline="0" dirty="0" err="1">
                <a:ln>
                  <a:noFill/>
                </a:ln>
                <a:solidFill>
                  <a:srgbClr val="1B1B1B"/>
                </a:solidFill>
                <a:effectLst/>
                <a:latin typeface="+mn-lt"/>
              </a:rPr>
              <a:t>var</a:t>
            </a:r>
            <a:r>
              <a:rPr kumimoji="0" lang="ru-RU" altLang="ru-RU" sz="2400" b="0" i="1" u="none" strike="noStrike" cap="none" normalizeH="0" baseline="0" dirty="0">
                <a:ln>
                  <a:noFill/>
                </a:ln>
                <a:solidFill>
                  <a:srgbClr val="1B1B1B"/>
                </a:solidFill>
                <a:effectLst/>
                <a:latin typeface="+mn-lt"/>
              </a:rPr>
              <a:t> </a:t>
            </a:r>
            <a:r>
              <a:rPr kumimoji="0" lang="ru-RU" altLang="ru-RU" sz="2400" b="0" i="1" u="none" strike="noStrike" cap="none" normalizeH="0" baseline="0" dirty="0" err="1">
                <a:ln>
                  <a:noFill/>
                </a:ln>
                <a:solidFill>
                  <a:srgbClr val="1B1B1B"/>
                </a:solidFill>
                <a:effectLst/>
                <a:latin typeface="+mn-lt"/>
              </a:rPr>
              <a:t>myArray</a:t>
            </a:r>
            <a:r>
              <a:rPr kumimoji="0" lang="ru-RU" altLang="ru-RU" sz="2400" b="0" i="1" u="none" strike="noStrike" cap="none" normalizeH="0" baseline="0" dirty="0">
                <a:ln>
                  <a:noFill/>
                </a:ln>
                <a:solidFill>
                  <a:srgbClr val="1B1B1B"/>
                </a:solidFill>
                <a:effectLst/>
                <a:latin typeface="+mn-lt"/>
              </a:rPr>
              <a:t> = ["Mango", "Apple", "Orange"]</a:t>
            </a:r>
            <a:endParaRPr kumimoji="0" lang="ru-RU" altLang="ru-RU" sz="2400" b="0" i="1"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8859951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31273ED-7FE7-728F-79EE-5CB49185D725}"/>
              </a:ext>
            </a:extLst>
          </p:cNvPr>
          <p:cNvSpPr>
            <a:spLocks noChangeArrowheads="1"/>
          </p:cNvSpPr>
          <p:nvPr/>
        </p:nvSpPr>
        <p:spPr bwMode="auto">
          <a:xfrm>
            <a:off x="164840" y="0"/>
            <a:ext cx="1138334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ru-RU" altLang="ru-RU" sz="2400" dirty="0">
                <a:solidFill>
                  <a:srgbClr val="1B1B1B"/>
                </a:solidFill>
                <a:latin typeface="+mn-lt"/>
              </a:rPr>
              <a:t>С</a:t>
            </a:r>
            <a:r>
              <a:rPr kumimoji="0" lang="ru-RU" altLang="ru-RU" sz="2400" b="0" i="0" u="none" strike="noStrike" cap="none" normalizeH="0" baseline="0" dirty="0">
                <a:ln>
                  <a:noFill/>
                </a:ln>
                <a:solidFill>
                  <a:srgbClr val="1B1B1B"/>
                </a:solidFill>
                <a:effectLst/>
                <a:latin typeface="+mn-lt"/>
              </a:rPr>
              <a:t>сылка на элементы массива путём использования их порядковых номеров. Для примера, предположим, что определили следующий массив:</a:t>
            </a:r>
            <a:endParaRPr kumimoji="0" lang="ru-RU" altLang="ru-RU" sz="2400" b="0" i="0" u="none" strike="noStrike" cap="none" normalizeH="0" baseline="0" dirty="0">
              <a:ln>
                <a:noFill/>
              </a:ln>
              <a:solidFill>
                <a:schemeClr val="tx1"/>
              </a:solidFill>
              <a:effectLst/>
              <a:latin typeface="+mn-lt"/>
            </a:endParaRPr>
          </a:p>
          <a:p>
            <a:pPr marL="2146300" marR="0" lvl="0" algn="l" defTabSz="914400" rtl="0" eaLnBrk="0" fontAlgn="base" latinLnBrk="0" hangingPunct="0">
              <a:lnSpc>
                <a:spcPct val="100000"/>
              </a:lnSpc>
              <a:spcBef>
                <a:spcPct val="0"/>
              </a:spcBef>
              <a:spcAft>
                <a:spcPct val="0"/>
              </a:spcAft>
              <a:buClrTx/>
              <a:buSzTx/>
              <a:buFontTx/>
              <a:buNone/>
              <a:tabLst/>
            </a:pPr>
            <a:r>
              <a:rPr kumimoji="0" lang="ru-RU" altLang="ru-RU" sz="2400" b="0" i="1" u="none" strike="noStrike" cap="none" normalizeH="0" baseline="0" dirty="0" err="1">
                <a:ln>
                  <a:noFill/>
                </a:ln>
                <a:solidFill>
                  <a:srgbClr val="1B1B1B"/>
                </a:solidFill>
                <a:effectLst/>
                <a:latin typeface="+mn-lt"/>
              </a:rPr>
              <a:t>var</a:t>
            </a:r>
            <a:r>
              <a:rPr kumimoji="0" lang="ru-RU" altLang="ru-RU" sz="2400" b="0" i="1" u="none" strike="noStrike" cap="none" normalizeH="0" baseline="0" dirty="0">
                <a:ln>
                  <a:noFill/>
                </a:ln>
                <a:solidFill>
                  <a:srgbClr val="1B1B1B"/>
                </a:solidFill>
                <a:effectLst/>
                <a:latin typeface="+mn-lt"/>
              </a:rPr>
              <a:t> </a:t>
            </a:r>
            <a:r>
              <a:rPr kumimoji="0" lang="ru-RU" altLang="ru-RU" sz="2400" b="0" i="1" u="none" strike="noStrike" cap="none" normalizeH="0" baseline="0" dirty="0" err="1">
                <a:ln>
                  <a:noFill/>
                </a:ln>
                <a:solidFill>
                  <a:srgbClr val="1B1B1B"/>
                </a:solidFill>
                <a:effectLst/>
                <a:latin typeface="+mn-lt"/>
              </a:rPr>
              <a:t>myArray</a:t>
            </a:r>
            <a:r>
              <a:rPr kumimoji="0" lang="ru-RU" altLang="ru-RU" sz="2400" b="0" i="1" u="none" strike="noStrike" cap="none" normalizeH="0" baseline="0" dirty="0">
                <a:ln>
                  <a:noFill/>
                </a:ln>
                <a:solidFill>
                  <a:srgbClr val="1B1B1B"/>
                </a:solidFill>
                <a:effectLst/>
                <a:latin typeface="+mn-lt"/>
              </a:rPr>
              <a:t> = ["Wind", "</a:t>
            </a:r>
            <a:r>
              <a:rPr kumimoji="0" lang="ru-RU" altLang="ru-RU" sz="2400" b="0" i="1" u="none" strike="noStrike" cap="none" normalizeH="0" baseline="0" dirty="0" err="1">
                <a:ln>
                  <a:noFill/>
                </a:ln>
                <a:solidFill>
                  <a:srgbClr val="1B1B1B"/>
                </a:solidFill>
                <a:effectLst/>
                <a:latin typeface="+mn-lt"/>
              </a:rPr>
              <a:t>Rain</a:t>
            </a:r>
            <a:r>
              <a:rPr kumimoji="0" lang="ru-RU" altLang="ru-RU" sz="2400" b="0" i="1" u="none" strike="noStrike" cap="none" normalizeH="0" baseline="0" dirty="0">
                <a:ln>
                  <a:noFill/>
                </a:ln>
                <a:solidFill>
                  <a:srgbClr val="1B1B1B"/>
                </a:solidFill>
                <a:effectLst/>
                <a:latin typeface="+mn-lt"/>
              </a:rPr>
              <a:t>", "Fire"]; </a:t>
            </a:r>
            <a:endParaRPr kumimoji="0" lang="ru-RU" altLang="ru-RU" sz="2400" b="0" i="1"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a:ln>
                  <a:noFill/>
                </a:ln>
                <a:solidFill>
                  <a:srgbClr val="1B1B1B"/>
                </a:solidFill>
                <a:effectLst/>
                <a:latin typeface="+mn-lt"/>
              </a:rPr>
              <a:t>После сослались на первый элемент массива как </a:t>
            </a:r>
            <a:r>
              <a:rPr kumimoji="0" lang="ru-RU" altLang="ru-RU" sz="2400" b="0" i="0" u="none" strike="noStrike" cap="none" normalizeH="0" baseline="0" dirty="0" err="1">
                <a:ln>
                  <a:noFill/>
                </a:ln>
                <a:solidFill>
                  <a:srgbClr val="1B1B1B"/>
                </a:solidFill>
                <a:effectLst/>
                <a:latin typeface="+mn-lt"/>
              </a:rPr>
              <a:t>myArray</a:t>
            </a:r>
            <a:r>
              <a:rPr kumimoji="0" lang="ru-RU" altLang="ru-RU" sz="2400" b="0" i="0" u="none" strike="noStrike" cap="none" normalizeH="0" baseline="0" dirty="0">
                <a:ln>
                  <a:noFill/>
                </a:ln>
                <a:solidFill>
                  <a:srgbClr val="1B1B1B"/>
                </a:solidFill>
                <a:effectLst/>
                <a:latin typeface="+mn-lt"/>
              </a:rPr>
              <a:t>[0] и второй элемент массива как </a:t>
            </a:r>
            <a:r>
              <a:rPr kumimoji="0" lang="ru-RU" altLang="ru-RU" sz="2400" b="0" i="0" u="none" strike="noStrike" cap="none" normalizeH="0" baseline="0" dirty="0" err="1">
                <a:ln>
                  <a:noFill/>
                </a:ln>
                <a:solidFill>
                  <a:srgbClr val="1B1B1B"/>
                </a:solidFill>
                <a:effectLst/>
                <a:latin typeface="+mn-lt"/>
              </a:rPr>
              <a:t>myArray</a:t>
            </a:r>
            <a:r>
              <a:rPr kumimoji="0" lang="ru-RU" altLang="ru-RU" sz="2400" b="0" i="0" u="none" strike="noStrike" cap="none" normalizeH="0" baseline="0" dirty="0">
                <a:ln>
                  <a:noFill/>
                </a:ln>
                <a:solidFill>
                  <a:srgbClr val="1B1B1B"/>
                </a:solidFill>
                <a:effectLst/>
                <a:latin typeface="+mn-lt"/>
              </a:rPr>
              <a:t>[1]. Индексация элементов массива начинается с </a:t>
            </a:r>
            <a:r>
              <a:rPr kumimoji="0" lang="ru-RU" altLang="ru-RU" sz="2400" b="1" i="0" u="none" strike="noStrike" cap="none" normalizeH="0" baseline="0" dirty="0">
                <a:ln>
                  <a:noFill/>
                </a:ln>
                <a:solidFill>
                  <a:srgbClr val="1B1B1B"/>
                </a:solidFill>
                <a:effectLst/>
                <a:latin typeface="+mn-lt"/>
              </a:rPr>
              <a:t>нуля</a:t>
            </a:r>
            <a:r>
              <a:rPr kumimoji="0" lang="ru-RU" altLang="ru-RU" sz="2400" b="0" i="0" u="none" strike="noStrike" cap="none" normalizeH="0" baseline="0" dirty="0">
                <a:ln>
                  <a:noFill/>
                </a:ln>
                <a:solidFill>
                  <a:srgbClr val="1B1B1B"/>
                </a:solidFill>
                <a:effectLst/>
                <a:latin typeface="+mn-lt"/>
              </a:rPr>
              <a:t>.</a:t>
            </a:r>
            <a:endParaRPr kumimoji="0" lang="ru-RU" altLang="ru-RU" sz="2400" b="0" i="0" u="none" strike="noStrike" cap="none" normalizeH="0" baseline="0" dirty="0">
              <a:ln>
                <a:noFill/>
              </a:ln>
              <a:solidFill>
                <a:schemeClr val="tx1"/>
              </a:solidFill>
              <a:effectLst/>
              <a:latin typeface="+mn-lt"/>
            </a:endParaRPr>
          </a:p>
        </p:txBody>
      </p:sp>
      <p:sp>
        <p:nvSpPr>
          <p:cNvPr id="3" name="Rectangle 3">
            <a:extLst>
              <a:ext uri="{FF2B5EF4-FFF2-40B4-BE49-F238E27FC236}">
                <a16:creationId xmlns:a16="http://schemas.microsoft.com/office/drawing/2014/main" id="{59D81AEE-334D-1A0C-79F9-AD1A593FB148}"/>
              </a:ext>
            </a:extLst>
          </p:cNvPr>
          <p:cNvSpPr>
            <a:spLocks noChangeArrowheads="1"/>
          </p:cNvSpPr>
          <p:nvPr/>
        </p:nvSpPr>
        <p:spPr bwMode="auto">
          <a:xfrm>
            <a:off x="2180252" y="1818295"/>
            <a:ext cx="879254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1" u="none" strike="noStrike" cap="none" normalizeH="0" baseline="0" dirty="0" err="1">
                <a:ln>
                  <a:noFill/>
                </a:ln>
                <a:solidFill>
                  <a:srgbClr val="1B1B1B"/>
                </a:solidFill>
                <a:effectLst/>
                <a:latin typeface="Arial Unicode MS" panose="020B0604020202020204" pitchFamily="34" charset="-128"/>
              </a:rPr>
              <a:t>var</a:t>
            </a:r>
            <a:r>
              <a:rPr kumimoji="0" lang="ru-RU" altLang="ru-RU" sz="2000" b="0" i="1" u="none" strike="noStrike" cap="none" normalizeH="0" baseline="0" dirty="0">
                <a:ln>
                  <a:noFill/>
                </a:ln>
                <a:solidFill>
                  <a:srgbClr val="1B1B1B"/>
                </a:solidFill>
                <a:effectLst/>
                <a:latin typeface="Arial Unicode MS" panose="020B0604020202020204" pitchFamily="34" charset="-128"/>
              </a:rPr>
              <a:t> </a:t>
            </a:r>
            <a:r>
              <a:rPr kumimoji="0" lang="ru-RU" altLang="ru-RU" sz="2000" b="0" i="1" u="none" strike="noStrike" cap="none" normalizeH="0" baseline="0" dirty="0" err="1">
                <a:ln>
                  <a:noFill/>
                </a:ln>
                <a:solidFill>
                  <a:srgbClr val="1B1B1B"/>
                </a:solidFill>
                <a:effectLst/>
                <a:latin typeface="Arial Unicode MS" panose="020B0604020202020204" pitchFamily="34" charset="-128"/>
              </a:rPr>
              <a:t>arr</a:t>
            </a:r>
            <a:r>
              <a:rPr kumimoji="0" lang="ru-RU" altLang="ru-RU" sz="2000" b="0" i="1" u="none" strike="noStrike" cap="none" normalizeH="0" baseline="0" dirty="0">
                <a:ln>
                  <a:noFill/>
                </a:ln>
                <a:solidFill>
                  <a:srgbClr val="1B1B1B"/>
                </a:solidFill>
                <a:effectLst/>
                <a:latin typeface="Arial Unicode MS" panose="020B0604020202020204" pitchFamily="34" charset="-128"/>
              </a:rPr>
              <a:t> = ["</a:t>
            </a:r>
            <a:r>
              <a:rPr kumimoji="0" lang="ru-RU" altLang="ru-RU" sz="2000" b="0" i="1" u="none" strike="noStrike" cap="none" normalizeH="0" baseline="0" dirty="0" err="1">
                <a:ln>
                  <a:noFill/>
                </a:ln>
                <a:solidFill>
                  <a:srgbClr val="1B1B1B"/>
                </a:solidFill>
                <a:effectLst/>
                <a:latin typeface="Arial Unicode MS" panose="020B0604020202020204" pitchFamily="34" charset="-128"/>
              </a:rPr>
              <a:t>one</a:t>
            </a:r>
            <a:r>
              <a:rPr kumimoji="0" lang="ru-RU" altLang="ru-RU" sz="2000" b="0" i="1" u="none" strike="noStrike" cap="none" normalizeH="0" baseline="0" dirty="0">
                <a:ln>
                  <a:noFill/>
                </a:ln>
                <a:solidFill>
                  <a:srgbClr val="1B1B1B"/>
                </a:solidFill>
                <a:effectLst/>
                <a:latin typeface="Arial Unicode MS" panose="020B0604020202020204" pitchFamily="34" charset="-128"/>
              </a:rPr>
              <a:t>", "</a:t>
            </a:r>
            <a:r>
              <a:rPr kumimoji="0" lang="ru-RU" altLang="ru-RU" sz="2000" b="0" i="1" u="none" strike="noStrike" cap="none" normalizeH="0" baseline="0" dirty="0" err="1">
                <a:ln>
                  <a:noFill/>
                </a:ln>
                <a:solidFill>
                  <a:srgbClr val="1B1B1B"/>
                </a:solidFill>
                <a:effectLst/>
                <a:latin typeface="Arial Unicode MS" panose="020B0604020202020204" pitchFamily="34" charset="-128"/>
              </a:rPr>
              <a:t>two</a:t>
            </a:r>
            <a:r>
              <a:rPr kumimoji="0" lang="ru-RU" altLang="ru-RU" sz="2000" b="0" i="1" u="none" strike="noStrike" cap="none" normalizeH="0" baseline="0" dirty="0">
                <a:ln>
                  <a:noFill/>
                </a:ln>
                <a:solidFill>
                  <a:srgbClr val="1B1B1B"/>
                </a:solidFill>
                <a:effectLst/>
                <a:latin typeface="Arial Unicode MS" panose="020B0604020202020204" pitchFamily="34" charset="-128"/>
              </a:rPr>
              <a:t>", "</a:t>
            </a:r>
            <a:r>
              <a:rPr kumimoji="0" lang="ru-RU" altLang="ru-RU" sz="2000" b="0" i="1" u="none" strike="noStrike" cap="none" normalizeH="0" baseline="0" dirty="0" err="1">
                <a:ln>
                  <a:noFill/>
                </a:ln>
                <a:solidFill>
                  <a:srgbClr val="1B1B1B"/>
                </a:solidFill>
                <a:effectLst/>
                <a:latin typeface="Arial Unicode MS" panose="020B0604020202020204" pitchFamily="34" charset="-128"/>
              </a:rPr>
              <a:t>three</a:t>
            </a:r>
            <a:r>
              <a:rPr kumimoji="0" lang="ru-RU" altLang="ru-RU" sz="2000" b="0" i="1" u="none" strike="noStrike" cap="none" normalizeH="0" baseline="0" dirty="0">
                <a:ln>
                  <a:noFill/>
                </a:ln>
                <a:solidFill>
                  <a:srgbClr val="1B1B1B"/>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1" u="none" strike="noStrike" cap="none" normalizeH="0" baseline="0" dirty="0" err="1">
                <a:ln>
                  <a:noFill/>
                </a:ln>
                <a:solidFill>
                  <a:srgbClr val="1B1B1B"/>
                </a:solidFill>
                <a:effectLst/>
                <a:latin typeface="Arial Unicode MS" panose="020B0604020202020204" pitchFamily="34" charset="-128"/>
              </a:rPr>
              <a:t>arr</a:t>
            </a:r>
            <a:r>
              <a:rPr kumimoji="0" lang="ru-RU" altLang="ru-RU" sz="2000" b="0" i="1" u="none" strike="noStrike" cap="none" normalizeH="0" baseline="0" dirty="0">
                <a:ln>
                  <a:noFill/>
                </a:ln>
                <a:solidFill>
                  <a:srgbClr val="1B1B1B"/>
                </a:solidFill>
                <a:effectLst/>
                <a:latin typeface="Arial Unicode MS" panose="020B0604020202020204" pitchFamily="34" charset="-128"/>
              </a:rPr>
              <a:t>[2]; // </a:t>
            </a:r>
            <a:r>
              <a:rPr kumimoji="0" lang="ru-RU" altLang="ru-RU" sz="2000" b="0" i="1" u="none" strike="noStrike" cap="none" normalizeH="0" baseline="0" dirty="0" err="1">
                <a:ln>
                  <a:noFill/>
                </a:ln>
                <a:solidFill>
                  <a:srgbClr val="1B1B1B"/>
                </a:solidFill>
                <a:effectLst/>
                <a:latin typeface="Arial Unicode MS" panose="020B0604020202020204" pitchFamily="34" charset="-128"/>
              </a:rPr>
              <a:t>three</a:t>
            </a:r>
            <a:r>
              <a:rPr kumimoji="0" lang="ru-RU" altLang="ru-RU" sz="2000" b="0" i="1" u="none" strike="noStrike" cap="none" normalizeH="0" baseline="0" dirty="0">
                <a:ln>
                  <a:noFill/>
                </a:ln>
                <a:solidFill>
                  <a:srgbClr val="1B1B1B"/>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1" u="none" strike="noStrike" cap="none" normalizeH="0" baseline="0" dirty="0" err="1">
                <a:ln>
                  <a:noFill/>
                </a:ln>
                <a:solidFill>
                  <a:srgbClr val="1B1B1B"/>
                </a:solidFill>
                <a:effectLst/>
                <a:latin typeface="Arial Unicode MS" panose="020B0604020202020204" pitchFamily="34" charset="-128"/>
              </a:rPr>
              <a:t>arr</a:t>
            </a:r>
            <a:r>
              <a:rPr kumimoji="0" lang="ru-RU" altLang="ru-RU" sz="2000" b="0" i="1" u="none" strike="noStrike" cap="none" normalizeH="0" baseline="0" dirty="0">
                <a:ln>
                  <a:noFill/>
                </a:ln>
                <a:solidFill>
                  <a:srgbClr val="1B1B1B"/>
                </a:solidFill>
                <a:effectLst/>
                <a:latin typeface="Arial Unicode MS" panose="020B0604020202020204" pitchFamily="34" charset="-128"/>
              </a:rPr>
              <a:t>["</a:t>
            </a:r>
            <a:r>
              <a:rPr kumimoji="0" lang="ru-RU" altLang="ru-RU" sz="2000" b="0" i="1" u="none" strike="noStrike" cap="none" normalizeH="0" baseline="0" dirty="0" err="1">
                <a:ln>
                  <a:noFill/>
                </a:ln>
                <a:solidFill>
                  <a:srgbClr val="1B1B1B"/>
                </a:solidFill>
                <a:effectLst/>
                <a:latin typeface="Arial Unicode MS" panose="020B0604020202020204" pitchFamily="34" charset="-128"/>
              </a:rPr>
              <a:t>length</a:t>
            </a:r>
            <a:r>
              <a:rPr kumimoji="0" lang="ru-RU" altLang="ru-RU" sz="2000" b="0" i="1" u="none" strike="noStrike" cap="none" normalizeH="0" baseline="0" dirty="0">
                <a:ln>
                  <a:noFill/>
                </a:ln>
                <a:solidFill>
                  <a:srgbClr val="1B1B1B"/>
                </a:solidFill>
                <a:effectLst/>
                <a:latin typeface="Arial Unicode MS" panose="020B0604020202020204" pitchFamily="34" charset="-128"/>
              </a:rPr>
              <a:t>"]; // Вернёт число 3, так как это свойство - длина массива</a:t>
            </a:r>
            <a:r>
              <a:rPr kumimoji="0" lang="ru-RU" altLang="ru-RU" sz="2000" b="0" i="1" u="none" strike="noStrike" cap="none" normalizeH="0" baseline="0" dirty="0">
                <a:ln>
                  <a:noFill/>
                </a:ln>
                <a:solidFill>
                  <a:schemeClr val="tx1"/>
                </a:solidFill>
                <a:effectLst/>
              </a:rPr>
              <a:t> </a:t>
            </a:r>
            <a:endParaRPr kumimoji="0" lang="ru-RU" altLang="ru-RU" sz="2000" b="0" i="1"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139681FF-5F99-1F75-04BC-0E48EB26669B}"/>
              </a:ext>
            </a:extLst>
          </p:cNvPr>
          <p:cNvSpPr txBox="1"/>
          <p:nvPr/>
        </p:nvSpPr>
        <p:spPr>
          <a:xfrm>
            <a:off x="164840" y="2764572"/>
            <a:ext cx="11744131" cy="4093428"/>
          </a:xfrm>
          <a:prstGeom prst="rect">
            <a:avLst/>
          </a:prstGeom>
          <a:noFill/>
        </p:spPr>
        <p:txBody>
          <a:bodyPr wrap="square">
            <a:spAutoFit/>
          </a:bodyPr>
          <a:lstStyle/>
          <a:p>
            <a:r>
              <a:rPr lang="ru-RU" sz="2000" dirty="0"/>
              <a:t>Объект </a:t>
            </a:r>
            <a:r>
              <a:rPr lang="en-US" sz="2000" dirty="0"/>
              <a:t>Array </a:t>
            </a:r>
            <a:r>
              <a:rPr lang="ru-RU" sz="2000" dirty="0"/>
              <a:t>имеет следующие методы:</a:t>
            </a:r>
          </a:p>
          <a:p>
            <a:r>
              <a:rPr lang="en-US" sz="2000" b="1" dirty="0" err="1"/>
              <a:t>concat</a:t>
            </a:r>
            <a:r>
              <a:rPr lang="en-US" sz="2000" b="1" dirty="0"/>
              <a:t>() </a:t>
            </a:r>
            <a:r>
              <a:rPr lang="ru-RU" sz="2000" dirty="0"/>
              <a:t>объединяет два массива и возвращает новый массив.</a:t>
            </a:r>
          </a:p>
          <a:p>
            <a:r>
              <a:rPr lang="en-US" sz="2000" b="1" dirty="0"/>
              <a:t>join(</a:t>
            </a:r>
            <a:r>
              <a:rPr lang="en-US" sz="2000" b="1" dirty="0" err="1"/>
              <a:t>deliminator</a:t>
            </a:r>
            <a:r>
              <a:rPr lang="en-US" sz="2000" b="1" dirty="0"/>
              <a:t> = ',') </a:t>
            </a:r>
            <a:r>
              <a:rPr lang="ru-RU" sz="2000" dirty="0"/>
              <a:t>объединяет элементы массива в текстовую строку.</a:t>
            </a:r>
          </a:p>
          <a:p>
            <a:r>
              <a:rPr lang="en-US" sz="2000" b="1" dirty="0"/>
              <a:t>push() </a:t>
            </a:r>
            <a:r>
              <a:rPr lang="ru-RU" sz="2000" dirty="0"/>
              <a:t>добавляет один или несколько элементов в конец массива и возвращает результирующую длину.</a:t>
            </a:r>
          </a:p>
          <a:p>
            <a:r>
              <a:rPr lang="en-US" sz="2000" b="1" dirty="0"/>
              <a:t>pop()</a:t>
            </a:r>
            <a:r>
              <a:rPr lang="en-US" sz="2000" dirty="0"/>
              <a:t> </a:t>
            </a:r>
            <a:r>
              <a:rPr lang="ru-RU" sz="2000" dirty="0"/>
              <a:t>удаляет из массива последний элемент и возвращает его.</a:t>
            </a:r>
          </a:p>
          <a:p>
            <a:r>
              <a:rPr lang="en-US" sz="2000" b="1" dirty="0"/>
              <a:t>shift() </a:t>
            </a:r>
            <a:r>
              <a:rPr lang="ru-RU" sz="2000" dirty="0"/>
              <a:t>удаляет из массива первый элемент и возвращает его.</a:t>
            </a:r>
          </a:p>
          <a:p>
            <a:r>
              <a:rPr lang="en-US" sz="2000" b="1" dirty="0"/>
              <a:t>unshift() </a:t>
            </a:r>
            <a:r>
              <a:rPr lang="ru-RU" sz="2000" dirty="0"/>
              <a:t>добавляет один или несколько элементов в начало массива и возвращает его новую длину.</a:t>
            </a:r>
          </a:p>
          <a:p>
            <a:r>
              <a:rPr lang="en-US" sz="2000" b="1" dirty="0"/>
              <a:t>slice(</a:t>
            </a:r>
            <a:r>
              <a:rPr lang="en-US" sz="2000" b="1" dirty="0" err="1"/>
              <a:t>start_index</a:t>
            </a:r>
            <a:r>
              <a:rPr lang="en-US" sz="2000" b="1" dirty="0"/>
              <a:t>, </a:t>
            </a:r>
            <a:r>
              <a:rPr lang="en-US" sz="2000" b="1" dirty="0" err="1"/>
              <a:t>upto_index</a:t>
            </a:r>
            <a:r>
              <a:rPr lang="en-US" sz="2000" b="1" dirty="0"/>
              <a:t>) </a:t>
            </a:r>
            <a:r>
              <a:rPr lang="ru-RU" sz="2000" dirty="0"/>
              <a:t>возвращает секцию массива как новый массив.</a:t>
            </a:r>
          </a:p>
          <a:p>
            <a:r>
              <a:rPr lang="en-US" sz="2000" b="1" dirty="0"/>
              <a:t>splice(index, </a:t>
            </a:r>
            <a:r>
              <a:rPr lang="en-US" sz="2000" b="1" dirty="0" err="1"/>
              <a:t>count_to_remove</a:t>
            </a:r>
            <a:r>
              <a:rPr lang="en-US" sz="2000" b="1" dirty="0"/>
              <a:t>, addElement1, addElement2, ...) </a:t>
            </a:r>
            <a:r>
              <a:rPr lang="ru-RU" sz="2000" dirty="0"/>
              <a:t>удаляет часть элементов из массива и (опционально) заменяет их. Возвращает удалённые элементы.</a:t>
            </a:r>
          </a:p>
          <a:p>
            <a:r>
              <a:rPr lang="en-US" sz="2000" b="1" dirty="0"/>
              <a:t>reverse() </a:t>
            </a:r>
            <a:r>
              <a:rPr lang="ru-RU" sz="2000" dirty="0"/>
              <a:t>переставляет элементы массива в обратном порядке: первый элемент становится последним, а последний - первым.</a:t>
            </a:r>
          </a:p>
          <a:p>
            <a:r>
              <a:rPr lang="en-US" sz="2000" b="1" dirty="0"/>
              <a:t>sort() </a:t>
            </a:r>
            <a:r>
              <a:rPr lang="ru-RU" sz="2000" dirty="0"/>
              <a:t>сортирует элементы массива.</a:t>
            </a:r>
          </a:p>
        </p:txBody>
      </p:sp>
    </p:spTree>
    <p:extLst>
      <p:ext uri="{BB962C8B-B14F-4D97-AF65-F5344CB8AC3E}">
        <p14:creationId xmlns:p14="http://schemas.microsoft.com/office/powerpoint/2010/main" val="7666263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A282B7-9776-7B5F-63C5-8F93F1D95A5E}"/>
              </a:ext>
            </a:extLst>
          </p:cNvPr>
          <p:cNvSpPr txBox="1"/>
          <p:nvPr/>
        </p:nvSpPr>
        <p:spPr>
          <a:xfrm>
            <a:off x="527180" y="319186"/>
            <a:ext cx="10818844" cy="646331"/>
          </a:xfrm>
          <a:prstGeom prst="rect">
            <a:avLst/>
          </a:prstGeom>
          <a:noFill/>
        </p:spPr>
        <p:txBody>
          <a:bodyPr wrap="square">
            <a:spAutoFit/>
          </a:bodyPr>
          <a:lstStyle/>
          <a:p>
            <a:r>
              <a:rPr lang="en-US" sz="3600" b="1" i="1" dirty="0">
                <a:solidFill>
                  <a:srgbClr val="FF0000"/>
                </a:solidFill>
              </a:rPr>
              <a:t>28</a:t>
            </a:r>
            <a:r>
              <a:rPr lang="ru-RU" sz="3600" b="1" i="1" dirty="0">
                <a:solidFill>
                  <a:srgbClr val="FF0000"/>
                </a:solidFill>
              </a:rPr>
              <a:t>) Описать объект </a:t>
            </a:r>
            <a:r>
              <a:rPr lang="en-US" sz="3600" b="1" i="1" dirty="0">
                <a:solidFill>
                  <a:srgbClr val="FF0000"/>
                </a:solidFill>
              </a:rPr>
              <a:t>Data </a:t>
            </a:r>
            <a:r>
              <a:rPr lang="ru-RU" sz="3600" b="1" i="1" dirty="0">
                <a:solidFill>
                  <a:srgbClr val="FF0000"/>
                </a:solidFill>
              </a:rPr>
              <a:t>языка</a:t>
            </a:r>
            <a:r>
              <a:rPr lang="en-US" sz="3600" b="1" i="1" dirty="0">
                <a:solidFill>
                  <a:srgbClr val="FF0000"/>
                </a:solidFill>
              </a:rPr>
              <a:t> Java Script</a:t>
            </a:r>
            <a:endParaRPr lang="ru-RU" sz="3600" dirty="0"/>
          </a:p>
        </p:txBody>
      </p:sp>
      <p:sp>
        <p:nvSpPr>
          <p:cNvPr id="4" name="Rectangle 1">
            <a:extLst>
              <a:ext uri="{FF2B5EF4-FFF2-40B4-BE49-F238E27FC236}">
                <a16:creationId xmlns:a16="http://schemas.microsoft.com/office/drawing/2014/main" id="{A56465E7-8150-BB74-2698-314D77C63496}"/>
              </a:ext>
            </a:extLst>
          </p:cNvPr>
          <p:cNvSpPr>
            <a:spLocks noChangeArrowheads="1"/>
          </p:cNvSpPr>
          <p:nvPr/>
        </p:nvSpPr>
        <p:spPr bwMode="auto">
          <a:xfrm>
            <a:off x="234821" y="965517"/>
            <a:ext cx="1140356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a:ln>
                  <a:noFill/>
                </a:ln>
                <a:solidFill>
                  <a:srgbClr val="4E4E4E"/>
                </a:solidFill>
                <a:effectLst/>
                <a:latin typeface="Inter"/>
              </a:rPr>
              <a:t>объекты </a:t>
            </a:r>
            <a:r>
              <a:rPr kumimoji="0" lang="ru-RU" altLang="ru-RU" sz="2400" b="0" i="0" u="none" strike="noStrike" cap="none" normalizeH="0" baseline="0" dirty="0" err="1">
                <a:ln>
                  <a:noFill/>
                </a:ln>
                <a:solidFill>
                  <a:schemeClr val="tx1"/>
                </a:solidFill>
                <a:effectLst/>
                <a:latin typeface="Arial Unicode MS" panose="020B0604020202020204" pitchFamily="34" charset="-128"/>
              </a:rPr>
              <a:t>Date</a:t>
            </a:r>
            <a:r>
              <a:rPr kumimoji="0" lang="ru-RU" altLang="ru-RU" sz="2400" b="0" i="0" u="none" strike="noStrike" cap="none" normalizeH="0" baseline="0" dirty="0">
                <a:ln>
                  <a:noFill/>
                </a:ln>
                <a:solidFill>
                  <a:srgbClr val="4E4E4E"/>
                </a:solidFill>
                <a:effectLst/>
                <a:latin typeface="Inter"/>
              </a:rPr>
              <a:t> могут быть созданы только путём вызова функции </a:t>
            </a:r>
            <a:r>
              <a:rPr kumimoji="0" lang="ru-RU" altLang="ru-RU" sz="2400" b="0" i="0" u="none" strike="noStrike" cap="none" normalizeH="0" baseline="0" dirty="0" err="1">
                <a:ln>
                  <a:noFill/>
                </a:ln>
                <a:solidFill>
                  <a:schemeClr val="tx1"/>
                </a:solidFill>
                <a:effectLst/>
                <a:latin typeface="Arial Unicode MS" panose="020B0604020202020204" pitchFamily="34" charset="-128"/>
              </a:rPr>
              <a:t>Date</a:t>
            </a:r>
            <a:r>
              <a:rPr kumimoji="0" lang="ru-RU" altLang="ru-RU" sz="2400" b="0" i="0" u="none" strike="noStrike" cap="none" normalizeH="0" baseline="0" dirty="0">
                <a:ln>
                  <a:noFill/>
                </a:ln>
                <a:solidFill>
                  <a:srgbClr val="4E4E4E"/>
                </a:solidFill>
                <a:effectLst/>
                <a:latin typeface="Inter"/>
              </a:rPr>
              <a:t> в качестве конструктора: обычный вызов функции (то есть, без использования оператора </a:t>
            </a:r>
            <a:r>
              <a:rPr kumimoji="0" lang="ru-RU" altLang="ru-RU" sz="2400" b="0" i="0" u="sng" strike="noStrike" cap="none" normalizeH="0" baseline="0" dirty="0" err="1">
                <a:ln>
                  <a:noFill/>
                </a:ln>
                <a:solidFill>
                  <a:schemeClr val="tx1"/>
                </a:solidFill>
                <a:effectLst/>
                <a:latin typeface="Arial Unicode MS" panose="020B0604020202020204" pitchFamily="34" charset="-128"/>
                <a:hlinkClick r:id="rId2"/>
              </a:rPr>
              <a:t>new</a:t>
            </a:r>
            <a:r>
              <a:rPr kumimoji="0" lang="ru-RU" altLang="ru-RU" sz="2400" b="0" i="0" u="none" strike="noStrike" cap="none" normalizeH="0" baseline="0" dirty="0">
                <a:ln>
                  <a:noFill/>
                </a:ln>
                <a:solidFill>
                  <a:srgbClr val="4E4E4E"/>
                </a:solidFill>
                <a:effectLst/>
                <a:latin typeface="Inter"/>
              </a:rPr>
              <a:t>) вернёт строку вместо объекта </a:t>
            </a:r>
            <a:r>
              <a:rPr kumimoji="0" lang="ru-RU" altLang="ru-RU" sz="2400" b="0" i="0" u="none" strike="noStrike" cap="none" normalizeH="0" baseline="0" dirty="0" err="1">
                <a:ln>
                  <a:noFill/>
                </a:ln>
                <a:solidFill>
                  <a:schemeClr val="tx1"/>
                </a:solidFill>
                <a:effectLst/>
                <a:latin typeface="Arial Unicode MS" panose="020B0604020202020204" pitchFamily="34" charset="-128"/>
              </a:rPr>
              <a:t>Date</a:t>
            </a:r>
            <a:r>
              <a:rPr kumimoji="0" lang="ru-RU" altLang="ru-RU" sz="2400" b="0" i="0" u="none" strike="noStrike" cap="none" normalizeH="0" baseline="0" dirty="0">
                <a:ln>
                  <a:noFill/>
                </a:ln>
                <a:solidFill>
                  <a:srgbClr val="4E4E4E"/>
                </a:solidFill>
                <a:effectLst/>
                <a:latin typeface="Inter"/>
              </a:rPr>
              <a:t>; в отличие от других объектных типов JavaScript, объекты </a:t>
            </a:r>
            <a:r>
              <a:rPr kumimoji="0" lang="ru-RU" altLang="ru-RU" sz="2400" b="0" i="0" u="none" strike="noStrike" cap="none" normalizeH="0" baseline="0" dirty="0" err="1">
                <a:ln>
                  <a:noFill/>
                </a:ln>
                <a:solidFill>
                  <a:schemeClr val="tx1"/>
                </a:solidFill>
                <a:effectLst/>
                <a:latin typeface="Arial Unicode MS" panose="020B0604020202020204" pitchFamily="34" charset="-128"/>
              </a:rPr>
              <a:t>Date</a:t>
            </a:r>
            <a:r>
              <a:rPr kumimoji="0" lang="ru-RU" altLang="ru-RU" sz="2400" b="0" i="0" u="none" strike="noStrike" cap="none" normalizeH="0" baseline="0" dirty="0">
                <a:ln>
                  <a:noFill/>
                </a:ln>
                <a:solidFill>
                  <a:srgbClr val="4E4E4E"/>
                </a:solidFill>
                <a:effectLst/>
                <a:latin typeface="Inter"/>
              </a:rPr>
              <a:t> не имеют литерального синтаксиса.</a:t>
            </a:r>
            <a:r>
              <a:rPr kumimoji="0" lang="ru-RU" altLang="ru-RU" sz="2400" b="0" i="0" u="none" strike="noStrike" cap="none" normalizeH="0" baseline="0" dirty="0">
                <a:ln>
                  <a:noFill/>
                </a:ln>
                <a:solidFill>
                  <a:schemeClr val="tx1"/>
                </a:solidFill>
                <a:effectLst/>
              </a:rPr>
              <a:t> </a:t>
            </a:r>
          </a:p>
        </p:txBody>
      </p:sp>
      <p:sp>
        <p:nvSpPr>
          <p:cNvPr id="5" name="Rectangle 2">
            <a:extLst>
              <a:ext uri="{FF2B5EF4-FFF2-40B4-BE49-F238E27FC236}">
                <a16:creationId xmlns:a16="http://schemas.microsoft.com/office/drawing/2014/main" id="{6D712C38-50B0-0E14-44D9-48CCBBB6187F}"/>
              </a:ext>
            </a:extLst>
          </p:cNvPr>
          <p:cNvSpPr>
            <a:spLocks noChangeArrowheads="1"/>
          </p:cNvSpPr>
          <p:nvPr/>
        </p:nvSpPr>
        <p:spPr bwMode="auto">
          <a:xfrm>
            <a:off x="234821" y="2638445"/>
            <a:ext cx="11957179"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000" b="1" i="0" u="none" strike="noStrike" cap="none" normalizeH="0" baseline="0" dirty="0">
                <a:ln>
                  <a:noFill/>
                </a:ln>
                <a:solidFill>
                  <a:srgbClr val="1B1B1B"/>
                </a:solidFill>
                <a:effectLst/>
                <a:latin typeface="Arial Unicode MS" panose="020B0604020202020204" pitchFamily="34" charset="-128"/>
              </a:rPr>
              <a:t>V</a:t>
            </a:r>
            <a:r>
              <a:rPr kumimoji="0" lang="ru-RU" altLang="ru-RU" sz="2000" b="1" i="0" u="none" strike="noStrike" cap="none" normalizeH="0" baseline="0" dirty="0" err="1">
                <a:ln>
                  <a:noFill/>
                </a:ln>
                <a:solidFill>
                  <a:srgbClr val="1B1B1B"/>
                </a:solidFill>
                <a:effectLst/>
                <a:latin typeface="Arial Unicode MS" panose="020B0604020202020204" pitchFamily="34" charset="-128"/>
              </a:rPr>
              <a:t>alue</a:t>
            </a:r>
            <a:r>
              <a:rPr kumimoji="0" lang="ru-RU" altLang="ru-RU" sz="2000" b="1" i="0" u="none" strike="noStrike" cap="none" normalizeH="0" baseline="0" dirty="0">
                <a:ln>
                  <a:noFill/>
                </a:ln>
                <a:solidFill>
                  <a:srgbClr val="1B1B1B"/>
                </a:solidFill>
                <a:effectLst/>
                <a:latin typeface="Arial Unicode MS" panose="020B0604020202020204" pitchFamily="34" charset="-128"/>
              </a:rPr>
              <a:t>  </a:t>
            </a:r>
            <a:r>
              <a:rPr kumimoji="0" lang="ru-RU" altLang="ru-RU" sz="2000" b="0" i="0" u="none" strike="noStrike" cap="none" normalizeH="0" baseline="0" dirty="0" err="1">
                <a:ln>
                  <a:noFill/>
                </a:ln>
                <a:solidFill>
                  <a:srgbClr val="1B1B1B"/>
                </a:solidFill>
                <a:effectLst/>
                <a:latin typeface="Inter"/>
              </a:rPr>
              <a:t>елое</a:t>
            </a:r>
            <a:r>
              <a:rPr kumimoji="0" lang="ru-RU" altLang="ru-RU" sz="2000" b="0" i="0" u="none" strike="noStrike" cap="none" normalizeH="0" baseline="0" dirty="0">
                <a:ln>
                  <a:noFill/>
                </a:ln>
                <a:solidFill>
                  <a:srgbClr val="1B1B1B"/>
                </a:solidFill>
                <a:effectLst/>
                <a:latin typeface="Inter"/>
              </a:rPr>
              <a:t> значение, представляющее количество миллисекунд, прошедших с 1 января 1970 00:00:00 по UTC).</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dirty="0" err="1">
                <a:ln>
                  <a:noFill/>
                </a:ln>
                <a:solidFill>
                  <a:srgbClr val="1B1B1B"/>
                </a:solidFill>
                <a:effectLst/>
                <a:latin typeface="Arial Unicode MS" panose="020B0604020202020204" pitchFamily="34" charset="-128"/>
              </a:rPr>
              <a:t>dateString</a:t>
            </a:r>
            <a:r>
              <a:rPr kumimoji="0" lang="ru-RU" altLang="ru-RU" sz="2000" b="0" i="0" u="none" strike="noStrike" cap="none" normalizeH="0" baseline="0" dirty="0">
                <a:ln>
                  <a:noFill/>
                </a:ln>
                <a:solidFill>
                  <a:srgbClr val="1B1B1B"/>
                </a:solidFill>
                <a:effectLst/>
                <a:latin typeface="Arial Unicode MS" panose="020B0604020202020204" pitchFamily="34" charset="-128"/>
              </a:rPr>
              <a:t>   </a:t>
            </a:r>
            <a:r>
              <a:rPr kumimoji="0" lang="ru-RU" altLang="ru-RU" sz="2000" b="0" i="0" u="none" strike="noStrike" cap="none" normalizeH="0" baseline="0" dirty="0" err="1">
                <a:ln>
                  <a:noFill/>
                </a:ln>
                <a:solidFill>
                  <a:srgbClr val="1B1B1B"/>
                </a:solidFill>
                <a:effectLst/>
                <a:latin typeface="Inter"/>
              </a:rPr>
              <a:t>троковое</a:t>
            </a:r>
            <a:r>
              <a:rPr kumimoji="0" lang="ru-RU" altLang="ru-RU" sz="2000" b="0" i="0" u="none" strike="noStrike" cap="none" normalizeH="0" baseline="0" dirty="0">
                <a:ln>
                  <a:noFill/>
                </a:ln>
                <a:solidFill>
                  <a:srgbClr val="1B1B1B"/>
                </a:solidFill>
                <a:effectLst/>
                <a:latin typeface="Inter"/>
              </a:rPr>
              <a:t> значение, представляющее дату. Строка должна быть в одном из форматов, распознаваемых методом </a:t>
            </a:r>
            <a:r>
              <a:rPr kumimoji="0" lang="ru-RU" altLang="ru-RU" sz="2000" b="0" i="0" u="sng" strike="noStrike" cap="none" normalizeH="0" baseline="0" dirty="0" err="1">
                <a:ln>
                  <a:noFill/>
                </a:ln>
                <a:solidFill>
                  <a:srgbClr val="1B1B1B"/>
                </a:solidFill>
                <a:effectLst/>
                <a:latin typeface="Arial Unicode MS" panose="020B0604020202020204" pitchFamily="34" charset="-128"/>
                <a:hlinkClick r:id="rId3"/>
              </a:rPr>
              <a:t>Date.parse</a:t>
            </a:r>
            <a:r>
              <a:rPr kumimoji="0" lang="ru-RU" altLang="ru-RU" sz="2000" b="0" i="0" u="sng" strike="noStrike" cap="none" normalizeH="0" baseline="0" dirty="0">
                <a:ln>
                  <a:noFill/>
                </a:ln>
                <a:solidFill>
                  <a:srgbClr val="1B1B1B"/>
                </a:solidFill>
                <a:effectLst/>
                <a:latin typeface="Arial Unicode MS" panose="020B0604020202020204" pitchFamily="34" charset="-128"/>
                <a:hlinkClick r:id="rId3"/>
              </a:rPr>
              <a:t>()</a:t>
            </a:r>
            <a:r>
              <a:rPr kumimoji="0" lang="ru-RU" altLang="ru-RU" sz="2000" b="0" i="0" u="none" strike="noStrike" cap="none" normalizeH="0" baseline="0" dirty="0">
                <a:ln>
                  <a:noFill/>
                </a:ln>
                <a:solidFill>
                  <a:srgbClr val="1B1B1B"/>
                </a:solidFill>
                <a:effectLst/>
                <a:latin typeface="Inte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000" b="1" i="0" u="none" strike="noStrike" cap="none" normalizeH="0" baseline="0" dirty="0">
                <a:ln>
                  <a:noFill/>
                </a:ln>
                <a:solidFill>
                  <a:srgbClr val="1B1B1B"/>
                </a:solidFill>
                <a:effectLst/>
                <a:latin typeface="Arial Unicode MS" panose="020B0604020202020204" pitchFamily="34" charset="-128"/>
              </a:rPr>
              <a:t>Y</a:t>
            </a:r>
            <a:r>
              <a:rPr kumimoji="0" lang="ru-RU" altLang="ru-RU" sz="2000" b="1" i="0" u="none" strike="noStrike" cap="none" normalizeH="0" baseline="0" dirty="0" err="1">
                <a:ln>
                  <a:noFill/>
                </a:ln>
                <a:solidFill>
                  <a:srgbClr val="1B1B1B"/>
                </a:solidFill>
                <a:effectLst/>
                <a:latin typeface="Arial Unicode MS" panose="020B0604020202020204" pitchFamily="34" charset="-128"/>
              </a:rPr>
              <a:t>ear</a:t>
            </a:r>
            <a:r>
              <a:rPr kumimoji="0" lang="ru-RU" altLang="ru-RU" sz="2000" b="1" i="0" u="none" strike="noStrike" cap="none" normalizeH="0" baseline="0" dirty="0">
                <a:ln>
                  <a:noFill/>
                </a:ln>
                <a:solidFill>
                  <a:srgbClr val="1B1B1B"/>
                </a:solidFill>
                <a:effectLst/>
                <a:latin typeface="Arial Unicode MS" panose="020B0604020202020204" pitchFamily="34" charset="-128"/>
              </a:rPr>
              <a:t>   </a:t>
            </a:r>
            <a:r>
              <a:rPr kumimoji="0" lang="ru-RU" altLang="ru-RU" sz="2000" b="0" i="0" u="none" strike="noStrike" cap="none" normalizeH="0" baseline="0" dirty="0">
                <a:ln>
                  <a:noFill/>
                </a:ln>
                <a:solidFill>
                  <a:srgbClr val="1B1B1B"/>
                </a:solidFill>
                <a:effectLst/>
                <a:latin typeface="Inter"/>
              </a:rPr>
              <a:t>Целое значение, представляющее год. Значения с 0 по 99 отображаются на года с 1900 по 1999. </a:t>
            </a:r>
            <a:r>
              <a:rPr kumimoji="0" lang="ru-RU" altLang="ru-RU" sz="2000" b="1" i="0" u="none" strike="noStrike" cap="none" normalizeH="0" baseline="0" dirty="0" err="1">
                <a:ln>
                  <a:noFill/>
                </a:ln>
                <a:solidFill>
                  <a:srgbClr val="1B1B1B"/>
                </a:solidFill>
                <a:effectLst/>
                <a:latin typeface="Arial Unicode MS" panose="020B0604020202020204" pitchFamily="34" charset="-128"/>
              </a:rPr>
              <a:t>month</a:t>
            </a:r>
            <a:r>
              <a:rPr kumimoji="0" lang="ru-RU" altLang="ru-RU" sz="2000" b="0" i="0" u="none" strike="noStrike" cap="none" normalizeH="0" baseline="0" dirty="0">
                <a:ln>
                  <a:noFill/>
                </a:ln>
                <a:solidFill>
                  <a:srgbClr val="1B1B1B"/>
                </a:solidFill>
                <a:effectLst/>
                <a:latin typeface="Arial Unicode MS" panose="020B0604020202020204" pitchFamily="34" charset="-128"/>
              </a:rPr>
              <a:t>   </a:t>
            </a:r>
            <a:r>
              <a:rPr kumimoji="0" lang="ru-RU" altLang="ru-RU" sz="2000" b="0" i="0" u="none" strike="noStrike" cap="none" normalizeH="0" baseline="0" dirty="0">
                <a:ln>
                  <a:noFill/>
                </a:ln>
                <a:solidFill>
                  <a:srgbClr val="1B1B1B"/>
                </a:solidFill>
                <a:effectLst/>
                <a:latin typeface="Inter"/>
              </a:rPr>
              <a:t>Целое значение, представляющее месяц, начинается с 0 для января и кончается 11 для декабря.</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000" b="1" i="0" u="none" strike="noStrike" cap="none" normalizeH="0" baseline="0" dirty="0">
                <a:ln>
                  <a:noFill/>
                </a:ln>
                <a:solidFill>
                  <a:srgbClr val="1B1B1B"/>
                </a:solidFill>
                <a:effectLst/>
                <a:latin typeface="Arial Unicode MS" panose="020B0604020202020204" pitchFamily="34" charset="-128"/>
              </a:rPr>
              <a:t>D</a:t>
            </a:r>
            <a:r>
              <a:rPr kumimoji="0" lang="ru-RU" altLang="ru-RU" sz="2000" b="1" i="0" u="none" strike="noStrike" cap="none" normalizeH="0" baseline="0" dirty="0" err="1">
                <a:ln>
                  <a:noFill/>
                </a:ln>
                <a:solidFill>
                  <a:srgbClr val="1B1B1B"/>
                </a:solidFill>
                <a:effectLst/>
                <a:latin typeface="Arial Unicode MS" panose="020B0604020202020204" pitchFamily="34" charset="-128"/>
              </a:rPr>
              <a:t>ay</a:t>
            </a:r>
            <a:r>
              <a:rPr kumimoji="0" lang="ru-RU" altLang="ru-RU" sz="2000" b="1" i="0" u="none" strike="noStrike" cap="none" normalizeH="0" baseline="0" dirty="0">
                <a:ln>
                  <a:noFill/>
                </a:ln>
                <a:solidFill>
                  <a:srgbClr val="1B1B1B"/>
                </a:solidFill>
                <a:effectLst/>
                <a:latin typeface="Arial Unicode MS" panose="020B0604020202020204" pitchFamily="34" charset="-128"/>
              </a:rPr>
              <a:t>   </a:t>
            </a:r>
            <a:r>
              <a:rPr kumimoji="0" lang="ru-RU" altLang="ru-RU" sz="2000" b="0" i="0" u="none" strike="noStrike" cap="none" normalizeH="0" baseline="0" dirty="0">
                <a:ln>
                  <a:noFill/>
                </a:ln>
                <a:solidFill>
                  <a:srgbClr val="1B1B1B"/>
                </a:solidFill>
                <a:effectLst/>
                <a:latin typeface="Inter"/>
              </a:rPr>
              <a:t>Необязательный параметр. Целое значение, представляющее день месяца.</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000" b="1" i="0" u="none" strike="noStrike" cap="none" normalizeH="0" baseline="0" dirty="0">
                <a:ln>
                  <a:noFill/>
                </a:ln>
                <a:solidFill>
                  <a:srgbClr val="1B1B1B"/>
                </a:solidFill>
                <a:effectLst/>
                <a:latin typeface="Arial Unicode MS" panose="020B0604020202020204" pitchFamily="34" charset="-128"/>
              </a:rPr>
              <a:t>H</a:t>
            </a:r>
            <a:r>
              <a:rPr kumimoji="0" lang="ru-RU" altLang="ru-RU" sz="2000" b="1" i="0" u="none" strike="noStrike" cap="none" normalizeH="0" baseline="0" dirty="0" err="1">
                <a:ln>
                  <a:noFill/>
                </a:ln>
                <a:solidFill>
                  <a:srgbClr val="1B1B1B"/>
                </a:solidFill>
                <a:effectLst/>
                <a:latin typeface="Arial Unicode MS" panose="020B0604020202020204" pitchFamily="34" charset="-128"/>
              </a:rPr>
              <a:t>our</a:t>
            </a:r>
            <a:r>
              <a:rPr kumimoji="0" lang="ru-RU" altLang="ru-RU" sz="2000" b="1" i="0" u="none" strike="noStrike" cap="none" normalizeH="0" baseline="0" dirty="0">
                <a:ln>
                  <a:noFill/>
                </a:ln>
                <a:solidFill>
                  <a:srgbClr val="1B1B1B"/>
                </a:solidFill>
                <a:effectLst/>
                <a:latin typeface="Arial Unicode MS" panose="020B0604020202020204" pitchFamily="34" charset="-128"/>
              </a:rPr>
              <a:t>     </a:t>
            </a:r>
            <a:r>
              <a:rPr kumimoji="0" lang="ru-RU" altLang="ru-RU" sz="2000" b="0" i="0" u="none" strike="noStrike" cap="none" normalizeH="0" baseline="0" dirty="0">
                <a:ln>
                  <a:noFill/>
                </a:ln>
                <a:solidFill>
                  <a:srgbClr val="1B1B1B"/>
                </a:solidFill>
                <a:effectLst/>
                <a:latin typeface="Inter"/>
              </a:rPr>
              <a:t>Необязательный параметр. Целое значение, представляющее часы дня.</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000" b="1" i="0" u="none" strike="noStrike" cap="none" normalizeH="0" baseline="0" dirty="0">
                <a:ln>
                  <a:noFill/>
                </a:ln>
                <a:solidFill>
                  <a:srgbClr val="1B1B1B"/>
                </a:solidFill>
                <a:effectLst/>
                <a:latin typeface="Arial Unicode MS" panose="020B0604020202020204" pitchFamily="34" charset="-128"/>
              </a:rPr>
              <a:t>M</a:t>
            </a:r>
            <a:r>
              <a:rPr kumimoji="0" lang="ru-RU" altLang="ru-RU" sz="2000" b="1" i="0" u="none" strike="noStrike" cap="none" normalizeH="0" baseline="0" dirty="0" err="1">
                <a:ln>
                  <a:noFill/>
                </a:ln>
                <a:solidFill>
                  <a:srgbClr val="1B1B1B"/>
                </a:solidFill>
                <a:effectLst/>
                <a:latin typeface="Arial Unicode MS" panose="020B0604020202020204" pitchFamily="34" charset="-128"/>
              </a:rPr>
              <a:t>inute</a:t>
            </a:r>
            <a:r>
              <a:rPr kumimoji="0" lang="ru-RU" altLang="ru-RU" sz="2000" b="1" i="0" u="none" strike="noStrike" cap="none" normalizeH="0" baseline="0" dirty="0">
                <a:ln>
                  <a:noFill/>
                </a:ln>
                <a:solidFill>
                  <a:srgbClr val="1B1B1B"/>
                </a:solidFill>
                <a:effectLst/>
                <a:latin typeface="Arial Unicode MS" panose="020B0604020202020204" pitchFamily="34" charset="-128"/>
              </a:rPr>
              <a:t>   </a:t>
            </a:r>
            <a:r>
              <a:rPr kumimoji="0" lang="ru-RU" altLang="ru-RU" sz="2000" b="0" i="0" u="none" strike="noStrike" cap="none" normalizeH="0" baseline="0" dirty="0">
                <a:ln>
                  <a:noFill/>
                </a:ln>
                <a:solidFill>
                  <a:srgbClr val="1B1B1B"/>
                </a:solidFill>
                <a:effectLst/>
                <a:latin typeface="Inter"/>
              </a:rPr>
              <a:t>Необязательный параметр. Целое значение, представляющее минуты времени.</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000" b="1" i="0" u="none" strike="noStrike" cap="none" normalizeH="0" baseline="0" dirty="0">
                <a:ln>
                  <a:noFill/>
                </a:ln>
                <a:solidFill>
                  <a:srgbClr val="1B1B1B"/>
                </a:solidFill>
                <a:effectLst/>
                <a:latin typeface="Arial Unicode MS" panose="020B0604020202020204" pitchFamily="34" charset="-128"/>
              </a:rPr>
              <a:t>S</a:t>
            </a:r>
            <a:r>
              <a:rPr kumimoji="0" lang="ru-RU" altLang="ru-RU" sz="2000" b="1" i="0" u="none" strike="noStrike" cap="none" normalizeH="0" baseline="0" dirty="0" err="1">
                <a:ln>
                  <a:noFill/>
                </a:ln>
                <a:solidFill>
                  <a:srgbClr val="1B1B1B"/>
                </a:solidFill>
                <a:effectLst/>
                <a:latin typeface="Arial Unicode MS" panose="020B0604020202020204" pitchFamily="34" charset="-128"/>
              </a:rPr>
              <a:t>econd</a:t>
            </a:r>
            <a:r>
              <a:rPr kumimoji="0" lang="ru-RU" altLang="ru-RU" sz="2000" b="1" i="0" u="none" strike="noStrike" cap="none" normalizeH="0" baseline="0" dirty="0">
                <a:ln>
                  <a:noFill/>
                </a:ln>
                <a:solidFill>
                  <a:srgbClr val="1B1B1B"/>
                </a:solidFill>
                <a:effectLst/>
                <a:latin typeface="Arial Unicode MS" panose="020B0604020202020204" pitchFamily="34" charset="-128"/>
              </a:rPr>
              <a:t>   </a:t>
            </a:r>
            <a:r>
              <a:rPr kumimoji="0" lang="ru-RU" altLang="ru-RU" sz="2000" b="0" i="0" u="none" strike="noStrike" cap="none" normalizeH="0" baseline="0" dirty="0">
                <a:ln>
                  <a:noFill/>
                </a:ln>
                <a:solidFill>
                  <a:srgbClr val="1B1B1B"/>
                </a:solidFill>
                <a:effectLst/>
                <a:latin typeface="Inter"/>
              </a:rPr>
              <a:t>Необязательный параметр. Целое значение, представляющее секунды времени.</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000" b="1" i="0" u="none" strike="noStrike" cap="none" normalizeH="0" baseline="0" dirty="0">
                <a:ln>
                  <a:noFill/>
                </a:ln>
                <a:solidFill>
                  <a:srgbClr val="1B1B1B"/>
                </a:solidFill>
                <a:effectLst/>
                <a:latin typeface="Arial Unicode MS" panose="020B0604020202020204" pitchFamily="34" charset="-128"/>
              </a:rPr>
              <a:t>M</a:t>
            </a:r>
            <a:r>
              <a:rPr kumimoji="0" lang="ru-RU" altLang="ru-RU" sz="2000" b="1" i="0" u="none" strike="noStrike" cap="none" normalizeH="0" baseline="0" dirty="0" err="1">
                <a:ln>
                  <a:noFill/>
                </a:ln>
                <a:solidFill>
                  <a:srgbClr val="1B1B1B"/>
                </a:solidFill>
                <a:effectLst/>
                <a:latin typeface="Arial Unicode MS" panose="020B0604020202020204" pitchFamily="34" charset="-128"/>
              </a:rPr>
              <a:t>illisecond</a:t>
            </a:r>
            <a:r>
              <a:rPr kumimoji="0" lang="ru-RU" altLang="ru-RU" sz="2000" b="1" i="0" u="none" strike="noStrike" cap="none" normalizeH="0" baseline="0" dirty="0">
                <a:ln>
                  <a:noFill/>
                </a:ln>
                <a:solidFill>
                  <a:srgbClr val="1B1B1B"/>
                </a:solidFill>
                <a:effectLst/>
                <a:latin typeface="Arial Unicode MS" panose="020B0604020202020204" pitchFamily="34" charset="-128"/>
              </a:rPr>
              <a:t>    </a:t>
            </a:r>
            <a:r>
              <a:rPr kumimoji="0" lang="ru-RU" altLang="ru-RU" sz="2000" b="0" i="0" u="none" strike="noStrike" cap="none" normalizeH="0" baseline="0" dirty="0">
                <a:ln>
                  <a:noFill/>
                </a:ln>
                <a:solidFill>
                  <a:srgbClr val="1B1B1B"/>
                </a:solidFill>
                <a:effectLst/>
                <a:latin typeface="Inter"/>
              </a:rPr>
              <a:t>Необязательный параметр. Целое значение, представляющее миллисекунды времени.</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280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0BBF8E-EACB-5BA8-1770-FD12B91A4841}"/>
              </a:ext>
            </a:extLst>
          </p:cNvPr>
          <p:cNvSpPr>
            <a:spLocks noChangeArrowheads="1"/>
          </p:cNvSpPr>
          <p:nvPr/>
        </p:nvSpPr>
        <p:spPr bwMode="auto">
          <a:xfrm>
            <a:off x="171060" y="0"/>
            <a:ext cx="11849879"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200" b="0" i="0" u="none" strike="noStrike" cap="none" normalizeH="0" baseline="0" dirty="0">
                <a:ln>
                  <a:noFill/>
                </a:ln>
                <a:solidFill>
                  <a:srgbClr val="1B1B1B"/>
                </a:solidFill>
                <a:effectLst/>
                <a:latin typeface="Inter"/>
              </a:rPr>
              <a:t>Если никаких аргументов передано не было, конструктор создаёт объект </a:t>
            </a:r>
            <a:r>
              <a:rPr kumimoji="0" lang="ru-RU" altLang="ru-RU" sz="2200" b="0" i="0" u="none" strike="noStrike" cap="none" normalizeH="0" baseline="0" dirty="0" err="1">
                <a:ln>
                  <a:noFill/>
                </a:ln>
                <a:solidFill>
                  <a:srgbClr val="1B1B1B"/>
                </a:solidFill>
                <a:effectLst/>
                <a:latin typeface="Arial Unicode MS" panose="020B0604020202020204" pitchFamily="34" charset="-128"/>
              </a:rPr>
              <a:t>Date</a:t>
            </a:r>
            <a:r>
              <a:rPr kumimoji="0" lang="ru-RU" altLang="ru-RU" sz="2200" b="0" i="0" u="none" strike="noStrike" cap="none" normalizeH="0" baseline="0" dirty="0">
                <a:ln>
                  <a:noFill/>
                </a:ln>
                <a:solidFill>
                  <a:srgbClr val="1B1B1B"/>
                </a:solidFill>
                <a:effectLst/>
                <a:latin typeface="Inter"/>
              </a:rPr>
              <a:t> для текущих даты и времени, согласно системным настройкам.</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200" b="0" i="0" u="none" strike="noStrike" cap="none" normalizeH="0" baseline="0" dirty="0">
                <a:ln>
                  <a:noFill/>
                </a:ln>
                <a:solidFill>
                  <a:srgbClr val="1B1B1B"/>
                </a:solidFill>
                <a:effectLst/>
                <a:latin typeface="Inter"/>
              </a:rPr>
              <a:t>Если передано как минимум два аргумента, отсутствующие аргументы устанавливаются в стартовые значения - день месяца 1 и время полуночи.</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200" b="0" i="0" u="none" strike="noStrike" cap="none" normalizeH="0" baseline="0" dirty="0">
                <a:ln>
                  <a:noFill/>
                </a:ln>
                <a:solidFill>
                  <a:srgbClr val="1B1B1B"/>
                </a:solidFill>
                <a:effectLst/>
                <a:latin typeface="Inter"/>
              </a:rPr>
              <a:t>Дата в JavaScript измеряется в миллисекундах, прошедших с полуночи 1 января 1970 года по UTC. День содержит 86 400 000 миллисекунд. Диапазон дат объекта </a:t>
            </a:r>
            <a:r>
              <a:rPr kumimoji="0" lang="ru-RU" altLang="ru-RU" sz="2200" b="0" i="0" u="none" strike="noStrike" cap="none" normalizeH="0" baseline="0" dirty="0" err="1">
                <a:ln>
                  <a:noFill/>
                </a:ln>
                <a:solidFill>
                  <a:srgbClr val="1B1B1B"/>
                </a:solidFill>
                <a:effectLst/>
                <a:latin typeface="Arial Unicode MS" panose="020B0604020202020204" pitchFamily="34" charset="-128"/>
              </a:rPr>
              <a:t>Date</a:t>
            </a:r>
            <a:r>
              <a:rPr kumimoji="0" lang="ru-RU" altLang="ru-RU" sz="2200" b="0" i="0" u="none" strike="noStrike" cap="none" normalizeH="0" baseline="0" dirty="0">
                <a:ln>
                  <a:noFill/>
                </a:ln>
                <a:solidFill>
                  <a:srgbClr val="1B1B1B"/>
                </a:solidFill>
                <a:effectLst/>
                <a:latin typeface="Inter"/>
              </a:rPr>
              <a:t> варьируется от -100 000 000 до 100 000 000 дней относительно 1 января 1970 года по UTC.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200" b="0" i="0" u="none" strike="noStrike" cap="none" normalizeH="0" baseline="0" dirty="0">
                <a:ln>
                  <a:noFill/>
                </a:ln>
                <a:solidFill>
                  <a:srgbClr val="1B1B1B"/>
                </a:solidFill>
                <a:effectLst/>
                <a:latin typeface="Inter"/>
              </a:rPr>
              <a:t>Объект </a:t>
            </a:r>
            <a:r>
              <a:rPr kumimoji="0" lang="ru-RU" altLang="ru-RU" sz="2200" b="0" i="0" u="none" strike="noStrike" cap="none" normalizeH="0" baseline="0" dirty="0" err="1">
                <a:ln>
                  <a:noFill/>
                </a:ln>
                <a:solidFill>
                  <a:srgbClr val="1B1B1B"/>
                </a:solidFill>
                <a:effectLst/>
                <a:latin typeface="Arial Unicode MS" panose="020B0604020202020204" pitchFamily="34" charset="-128"/>
              </a:rPr>
              <a:t>Date</a:t>
            </a:r>
            <a:r>
              <a:rPr kumimoji="0" lang="ru-RU" altLang="ru-RU" sz="2200" b="0" i="0" u="none" strike="noStrike" cap="none" normalizeH="0" baseline="0" dirty="0">
                <a:ln>
                  <a:noFill/>
                </a:ln>
                <a:solidFill>
                  <a:srgbClr val="1B1B1B"/>
                </a:solidFill>
                <a:effectLst/>
                <a:latin typeface="Inter"/>
              </a:rPr>
              <a:t> обеспечивает универсальное поведение на всех платформах. Значение времени может передаваться между системами для представления одинакового момента во времени и, если оно используется для создания локального объекта даты, будет отражать местный эквивалент времени.</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200" b="0" i="0" u="none" strike="noStrike" cap="none" normalizeH="0" baseline="0" dirty="0">
                <a:ln>
                  <a:noFill/>
                </a:ln>
                <a:solidFill>
                  <a:srgbClr val="1B1B1B"/>
                </a:solidFill>
                <a:effectLst/>
                <a:latin typeface="Inter"/>
              </a:rPr>
              <a:t>Объект </a:t>
            </a:r>
            <a:r>
              <a:rPr kumimoji="0" lang="ru-RU" altLang="ru-RU" sz="2200" b="0" i="0" u="none" strike="noStrike" cap="none" normalizeH="0" baseline="0" dirty="0" err="1">
                <a:ln>
                  <a:noFill/>
                </a:ln>
                <a:solidFill>
                  <a:srgbClr val="1B1B1B"/>
                </a:solidFill>
                <a:effectLst/>
                <a:latin typeface="Arial Unicode MS" panose="020B0604020202020204" pitchFamily="34" charset="-128"/>
              </a:rPr>
              <a:t>Date</a:t>
            </a:r>
            <a:r>
              <a:rPr kumimoji="0" lang="ru-RU" altLang="ru-RU" sz="2200" b="0" i="0" u="none" strike="noStrike" cap="none" normalizeH="0" baseline="0" dirty="0">
                <a:ln>
                  <a:noFill/>
                </a:ln>
                <a:solidFill>
                  <a:srgbClr val="1B1B1B"/>
                </a:solidFill>
                <a:effectLst/>
                <a:latin typeface="Inter"/>
              </a:rPr>
              <a:t> поддерживает несколько методов для работы с UTC (всемирным координированным временем), наряду с методами работы с местным временем. UTC, также известное как среднее время по Гринвичу (GMT), ссылается на время, установленное Всемирным стандартом времени. Местное время — это время на компьютере, на котором выполняется JavaScript.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200" b="0" i="0" u="none" strike="noStrike" cap="none" normalizeH="0" baseline="0" dirty="0">
                <a:ln>
                  <a:noFill/>
                </a:ln>
                <a:solidFill>
                  <a:srgbClr val="1B1B1B"/>
                </a:solidFill>
                <a:effectLst/>
                <a:latin typeface="Inter"/>
              </a:rPr>
              <a:t>Вызов объекта </a:t>
            </a:r>
            <a:r>
              <a:rPr kumimoji="0" lang="ru-RU" altLang="ru-RU" sz="2200" b="0" i="0" u="none" strike="noStrike" cap="none" normalizeH="0" baseline="0" dirty="0" err="1">
                <a:ln>
                  <a:noFill/>
                </a:ln>
                <a:solidFill>
                  <a:srgbClr val="1B1B1B"/>
                </a:solidFill>
                <a:effectLst/>
                <a:latin typeface="Arial Unicode MS" panose="020B0604020202020204" pitchFamily="34" charset="-128"/>
              </a:rPr>
              <a:t>Date</a:t>
            </a:r>
            <a:r>
              <a:rPr kumimoji="0" lang="ru-RU" altLang="ru-RU" sz="2200" b="0" i="0" u="none" strike="noStrike" cap="none" normalizeH="0" baseline="0" dirty="0">
                <a:ln>
                  <a:noFill/>
                </a:ln>
                <a:solidFill>
                  <a:srgbClr val="1B1B1B"/>
                </a:solidFill>
                <a:effectLst/>
                <a:latin typeface="Inter"/>
              </a:rPr>
              <a:t> в качестве функции (то есть, без использования оператора </a:t>
            </a:r>
            <a:r>
              <a:rPr kumimoji="0" lang="ru-RU" altLang="ru-RU" sz="2200" b="0" i="0" u="sng" strike="noStrike" cap="none" normalizeH="0" baseline="0" dirty="0" err="1">
                <a:ln>
                  <a:noFill/>
                </a:ln>
                <a:solidFill>
                  <a:srgbClr val="1B1B1B"/>
                </a:solidFill>
                <a:effectLst/>
                <a:latin typeface="Arial Unicode MS" panose="020B0604020202020204" pitchFamily="34" charset="-128"/>
                <a:hlinkClick r:id="rId2"/>
              </a:rPr>
              <a:t>new</a:t>
            </a:r>
            <a:r>
              <a:rPr kumimoji="0" lang="ru-RU" altLang="ru-RU" sz="2200" b="0" i="0" u="none" strike="noStrike" cap="none" normalizeH="0" baseline="0" dirty="0">
                <a:ln>
                  <a:noFill/>
                </a:ln>
                <a:solidFill>
                  <a:srgbClr val="1B1B1B"/>
                </a:solidFill>
                <a:effectLst/>
                <a:latin typeface="Inter"/>
              </a:rPr>
              <a:t>) вернёт строку, представляющую текущие дату и время.</a:t>
            </a:r>
            <a:endParaRPr kumimoji="0" lang="ru-RU" altLang="ru-RU"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7662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5734F6-DB65-712D-A1B7-770E6FD0F9FC}"/>
              </a:ext>
            </a:extLst>
          </p:cNvPr>
          <p:cNvSpPr>
            <a:spLocks noChangeArrowheads="1"/>
          </p:cNvSpPr>
          <p:nvPr/>
        </p:nvSpPr>
        <p:spPr bwMode="auto">
          <a:xfrm>
            <a:off x="335902" y="438568"/>
            <a:ext cx="10991461" cy="44319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a:ln>
                  <a:noFill/>
                </a:ln>
                <a:solidFill>
                  <a:srgbClr val="1B1B1B"/>
                </a:solidFill>
                <a:effectLst/>
                <a:latin typeface="Inter"/>
                <a:hlinkClick r:id="rId2" tooltip="Permalink to Методы"/>
              </a:rPr>
              <a:t>Методы</a:t>
            </a:r>
            <a:endParaRPr kumimoji="0" lang="ru-RU" altLang="ru-RU" sz="2400" b="1" i="0" u="none" strike="noStrike" cap="none" normalizeH="0" baseline="0">
              <a:ln>
                <a:noFill/>
              </a:ln>
              <a:solidFill>
                <a:srgbClr val="1B1B1B"/>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sng" strike="noStrike" cap="none" normalizeH="0" baseline="0">
                <a:ln>
                  <a:noFill/>
                </a:ln>
                <a:solidFill>
                  <a:srgbClr val="1B1B1B"/>
                </a:solidFill>
                <a:effectLst/>
                <a:latin typeface="Arial Unicode MS" panose="020B0604020202020204" pitchFamily="34" charset="-128"/>
                <a:hlinkClick r:id="rId3"/>
              </a:rPr>
              <a:t>Date.now()</a:t>
            </a:r>
            <a:endParaRPr kumimoji="0" lang="ru-RU" altLang="ru-RU" sz="2400" b="0" i="0" u="none" strike="noStrike" cap="none" normalizeH="0" baseline="0">
              <a:ln>
                <a:noFill/>
              </a:ln>
              <a:solidFill>
                <a:srgbClr val="1B1B1B"/>
              </a:solidFill>
              <a:effectLst/>
              <a:latin typeface="Inter"/>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a:ln>
                  <a:noFill/>
                </a:ln>
                <a:solidFill>
                  <a:srgbClr val="1B1B1B"/>
                </a:solidFill>
                <a:effectLst/>
                <a:latin typeface="Inter"/>
              </a:rPr>
              <a:t>Возвращает числовое значение, соответствующее текущему времени — количество миллисекунд, прошедших с 1 января 1970 года 00:00:00 по UTC.</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sng" strike="noStrike" cap="none" normalizeH="0" baseline="0">
                <a:ln>
                  <a:noFill/>
                </a:ln>
                <a:solidFill>
                  <a:srgbClr val="1B1B1B"/>
                </a:solidFill>
                <a:effectLst/>
                <a:latin typeface="Arial Unicode MS" panose="020B0604020202020204" pitchFamily="34" charset="-128"/>
                <a:hlinkClick r:id="rId4"/>
              </a:rPr>
              <a:t>Date.parse()</a:t>
            </a:r>
            <a:endParaRPr kumimoji="0" lang="ru-RU" altLang="ru-RU" sz="2400" b="0" i="0" u="none" strike="noStrike" cap="none" normalizeH="0" baseline="0">
              <a:ln>
                <a:noFill/>
              </a:ln>
              <a:solidFill>
                <a:srgbClr val="1B1B1B"/>
              </a:solidFill>
              <a:effectLst/>
              <a:latin typeface="Inter"/>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a:ln>
                  <a:noFill/>
                </a:ln>
                <a:solidFill>
                  <a:srgbClr val="1B1B1B"/>
                </a:solidFill>
                <a:effectLst/>
                <a:latin typeface="Inter"/>
              </a:rPr>
              <a:t>Разбирает строковое представление даты и возвращает количество миллисекунд с 1 января 1970 года 00:00:00 по местному времени.</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sng" strike="noStrike" cap="none" normalizeH="0" baseline="0">
                <a:ln>
                  <a:noFill/>
                </a:ln>
                <a:solidFill>
                  <a:srgbClr val="1B1B1B"/>
                </a:solidFill>
                <a:effectLst/>
                <a:latin typeface="Arial Unicode MS" panose="020B0604020202020204" pitchFamily="34" charset="-128"/>
                <a:hlinkClick r:id="rId5"/>
              </a:rPr>
              <a:t>Date.UTC()</a:t>
            </a:r>
            <a:endParaRPr kumimoji="0" lang="ru-RU" altLang="ru-RU" sz="2400" b="0" i="0" u="none" strike="noStrike" cap="none" normalizeH="0" baseline="0">
              <a:ln>
                <a:noFill/>
              </a:ln>
              <a:solidFill>
                <a:srgbClr val="1B1B1B"/>
              </a:solidFill>
              <a:effectLst/>
              <a:latin typeface="Inter"/>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a:ln>
                  <a:noFill/>
                </a:ln>
                <a:solidFill>
                  <a:srgbClr val="1B1B1B"/>
                </a:solidFill>
                <a:effectLst/>
                <a:latin typeface="Inter"/>
              </a:rPr>
              <a:t>Принимает те же самые параметры, что и самый длинный вариант конструктора (то есть, от 2 до 7) и возвращает количество миллисекунд, прошедших с 1 января 1970 года 00:00:00 по UTC.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400" b="0" i="0" u="none" strike="noStrike" cap="none" normalizeH="0" baseline="0">
              <a:ln>
                <a:noFill/>
              </a:ln>
              <a:solidFill>
                <a:schemeClr val="tx1"/>
              </a:solidFill>
              <a:effectLst/>
            </a:endParaRPr>
          </a:p>
        </p:txBody>
      </p:sp>
    </p:spTree>
    <p:extLst>
      <p:ext uri="{BB962C8B-B14F-4D97-AF65-F5344CB8AC3E}">
        <p14:creationId xmlns:p14="http://schemas.microsoft.com/office/powerpoint/2010/main" val="251036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BA3336-0187-4369-B894-0AE24D169A8F}"/>
              </a:ext>
            </a:extLst>
          </p:cNvPr>
          <p:cNvSpPr txBox="1"/>
          <p:nvPr/>
        </p:nvSpPr>
        <p:spPr>
          <a:xfrm>
            <a:off x="285226" y="476442"/>
            <a:ext cx="11568418" cy="6001643"/>
          </a:xfrm>
          <a:prstGeom prst="rect">
            <a:avLst/>
          </a:prstGeom>
          <a:noFill/>
        </p:spPr>
        <p:txBody>
          <a:bodyPr wrap="square">
            <a:spAutoFit/>
          </a:bodyPr>
          <a:lstStyle/>
          <a:p>
            <a:r>
              <a:rPr lang="ru-RU" sz="2400" b="0" i="0" dirty="0">
                <a:effectLst/>
                <a:latin typeface="Roboto" panose="02000000000000000000" pitchFamily="2" charset="0"/>
              </a:rPr>
              <a:t>Чаще всего элементы разметки HTML или HTML-контейнеры </a:t>
            </a:r>
            <a:r>
              <a:rPr lang="ru-RU" sz="2400" b="1" i="0" dirty="0">
                <a:effectLst/>
                <a:latin typeface="Roboto" panose="02000000000000000000" pitchFamily="2" charset="0"/>
              </a:rPr>
              <a:t>состоят из начального и конечного компонентов</a:t>
            </a:r>
            <a:r>
              <a:rPr lang="ru-RU" sz="2400" b="0" i="0" dirty="0">
                <a:effectLst/>
                <a:latin typeface="Roboto" panose="02000000000000000000" pitchFamily="2" charset="0"/>
              </a:rPr>
              <a:t>, между которыми размещаются текст и другие элементы документа. </a:t>
            </a:r>
          </a:p>
          <a:p>
            <a:r>
              <a:rPr lang="ru-RU" sz="2400" b="1" i="0" dirty="0">
                <a:effectLst/>
                <a:latin typeface="Roboto" panose="02000000000000000000" pitchFamily="2" charset="0"/>
              </a:rPr>
              <a:t>Имя конечного тега идентично имени начального</a:t>
            </a:r>
            <a:r>
              <a:rPr lang="ru-RU" sz="2400" b="0" i="0" dirty="0">
                <a:effectLst/>
                <a:latin typeface="Roboto" panose="02000000000000000000" pitchFamily="2" charset="0"/>
              </a:rPr>
              <a:t>, но перед именем конечного тега ставится косая черта (/) (например, для тега стиля шрифта -- курсив &lt;I&gt; закрывающая пара представляет собой &lt;/I&gt;, для тега заголовка &lt;ТIТLЕ&gt; закрывающей парой будет &lt;/ТIТLЕ&gt;). </a:t>
            </a:r>
          </a:p>
          <a:p>
            <a:r>
              <a:rPr lang="ru-RU" sz="2400" b="1" i="0" dirty="0">
                <a:effectLst/>
                <a:latin typeface="Roboto" panose="02000000000000000000" pitchFamily="2" charset="0"/>
              </a:rPr>
              <a:t>Конечные теги никогда не содержат атрибутов</a:t>
            </a:r>
            <a:r>
              <a:rPr lang="ru-RU" sz="2400" b="0" i="0" dirty="0">
                <a:effectLst/>
                <a:latin typeface="Roboto" panose="02000000000000000000" pitchFamily="2" charset="0"/>
              </a:rPr>
              <a:t>. </a:t>
            </a:r>
          </a:p>
          <a:p>
            <a:r>
              <a:rPr lang="ru-RU" sz="2400" b="0" i="0" dirty="0">
                <a:effectLst/>
                <a:latin typeface="Roboto" panose="02000000000000000000" pitchFamily="2" charset="0"/>
              </a:rPr>
              <a:t>По своему значению теги близки к понятию скобок "</a:t>
            </a:r>
            <a:r>
              <a:rPr lang="ru-RU" sz="2400" b="0" i="0" dirty="0" err="1">
                <a:effectLst/>
                <a:latin typeface="Roboto" panose="02000000000000000000" pitchFamily="2" charset="0"/>
              </a:rPr>
              <a:t>begin</a:t>
            </a:r>
            <a:r>
              <a:rPr lang="ru-RU" sz="2400" b="0" i="0" dirty="0">
                <a:effectLst/>
                <a:latin typeface="Roboto" panose="02000000000000000000" pitchFamily="2" charset="0"/>
              </a:rPr>
              <a:t>/</a:t>
            </a:r>
            <a:r>
              <a:rPr lang="ru-RU" sz="2400" b="0" i="0" dirty="0" err="1">
                <a:effectLst/>
                <a:latin typeface="Roboto" panose="02000000000000000000" pitchFamily="2" charset="0"/>
              </a:rPr>
              <a:t>end</a:t>
            </a:r>
            <a:r>
              <a:rPr lang="ru-RU" sz="2400" b="0" i="0" dirty="0">
                <a:effectLst/>
                <a:latin typeface="Roboto" panose="02000000000000000000" pitchFamily="2" charset="0"/>
              </a:rPr>
              <a:t>" в универсальных языках программирования, которые задают области действия имен локальных переменных и т.п. </a:t>
            </a:r>
          </a:p>
          <a:p>
            <a:r>
              <a:rPr lang="ru-RU" sz="2400" b="0" i="0" dirty="0">
                <a:effectLst/>
                <a:latin typeface="Roboto" panose="02000000000000000000" pitchFamily="2" charset="0"/>
              </a:rPr>
              <a:t>Теги </a:t>
            </a:r>
            <a:r>
              <a:rPr lang="ru-RU" sz="2400" b="1" i="0" dirty="0">
                <a:effectLst/>
                <a:latin typeface="Roboto" panose="02000000000000000000" pitchFamily="2" charset="0"/>
              </a:rPr>
              <a:t>определяют область действия правил интерпретации текстовых документов</a:t>
            </a:r>
            <a:r>
              <a:rPr lang="ru-RU" sz="2400" b="0" i="0" dirty="0">
                <a:effectLst/>
                <a:latin typeface="Roboto" panose="02000000000000000000" pitchFamily="2" charset="0"/>
              </a:rPr>
              <a:t>. При использовании вложенных элементов разметки в документе следует соблюдать особую аккуратность. Вложенные теги нужно закрывать, начиная с последнего. Некоторые элементы разметки не имеют конечного компонента, поскольку являются автономными элементами. </a:t>
            </a:r>
            <a:endParaRPr lang="ru-RU" sz="2400" dirty="0"/>
          </a:p>
        </p:txBody>
      </p:sp>
    </p:spTree>
    <p:extLst>
      <p:ext uri="{BB962C8B-B14F-4D97-AF65-F5344CB8AC3E}">
        <p14:creationId xmlns:p14="http://schemas.microsoft.com/office/powerpoint/2010/main" val="7359368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347E08-61BB-EA36-B2BA-3C272A9482C8}"/>
              </a:ext>
            </a:extLst>
          </p:cNvPr>
          <p:cNvSpPr txBox="1"/>
          <p:nvPr/>
        </p:nvSpPr>
        <p:spPr>
          <a:xfrm>
            <a:off x="471195" y="390827"/>
            <a:ext cx="11248053" cy="830997"/>
          </a:xfrm>
          <a:prstGeom prst="rect">
            <a:avLst/>
          </a:prstGeom>
          <a:noFill/>
        </p:spPr>
        <p:txBody>
          <a:bodyPr wrap="square">
            <a:spAutoFit/>
          </a:bodyPr>
          <a:lstStyle/>
          <a:p>
            <a:r>
              <a:rPr lang="en-US" sz="4800" b="1" i="1" spc="-50" dirty="0">
                <a:solidFill>
                  <a:srgbClr val="FF0000"/>
                </a:solidFill>
                <a:latin typeface="Calibri Light" panose="020F0302020204030204"/>
                <a:ea typeface="+mj-ea"/>
                <a:cs typeface="+mj-cs"/>
              </a:rPr>
              <a:t>29</a:t>
            </a:r>
            <a:r>
              <a:rPr kumimoji="0" lang="ru-RU" sz="4800" b="1" i="1" u="none" strike="noStrike" kern="1200" cap="none" spc="-50" normalizeH="0" baseline="0" noProof="0" dirty="0">
                <a:ln>
                  <a:noFill/>
                </a:ln>
                <a:solidFill>
                  <a:srgbClr val="FF0000"/>
                </a:solidFill>
                <a:effectLst/>
                <a:uLnTx/>
                <a:uFillTx/>
                <a:latin typeface="Calibri Light" panose="020F0302020204030204"/>
                <a:ea typeface="+mj-ea"/>
                <a:cs typeface="+mj-cs"/>
              </a:rPr>
              <a:t>) Объяснить циклы в языке </a:t>
            </a:r>
            <a:r>
              <a:rPr kumimoji="0" lang="en-US" sz="4800" b="1" i="1" u="none" strike="noStrike" kern="1200" cap="none" spc="-50" normalizeH="0" baseline="0" noProof="0" dirty="0">
                <a:ln>
                  <a:noFill/>
                </a:ln>
                <a:solidFill>
                  <a:srgbClr val="FF0000"/>
                </a:solidFill>
                <a:effectLst/>
                <a:uLnTx/>
                <a:uFillTx/>
                <a:latin typeface="Calibri Light" panose="020F0302020204030204"/>
                <a:ea typeface="+mj-ea"/>
                <a:cs typeface="+mj-cs"/>
              </a:rPr>
              <a:t>Java Script</a:t>
            </a:r>
            <a:endParaRPr lang="ru-RU" dirty="0"/>
          </a:p>
        </p:txBody>
      </p:sp>
      <p:sp>
        <p:nvSpPr>
          <p:cNvPr id="5" name="TextBox 4">
            <a:extLst>
              <a:ext uri="{FF2B5EF4-FFF2-40B4-BE49-F238E27FC236}">
                <a16:creationId xmlns:a16="http://schemas.microsoft.com/office/drawing/2014/main" id="{42E48CB2-5619-DD84-2DF1-F92E4D612613}"/>
              </a:ext>
            </a:extLst>
          </p:cNvPr>
          <p:cNvSpPr txBox="1"/>
          <p:nvPr/>
        </p:nvSpPr>
        <p:spPr>
          <a:xfrm>
            <a:off x="321906" y="1449652"/>
            <a:ext cx="11024118" cy="461665"/>
          </a:xfrm>
          <a:prstGeom prst="rect">
            <a:avLst/>
          </a:prstGeom>
          <a:noFill/>
        </p:spPr>
        <p:txBody>
          <a:bodyPr wrap="square">
            <a:spAutoFit/>
          </a:bodyPr>
          <a:lstStyle/>
          <a:p>
            <a:r>
              <a:rPr lang="ru-RU" sz="2400" b="0" i="0" dirty="0">
                <a:solidFill>
                  <a:srgbClr val="1B1B1B"/>
                </a:solidFill>
                <a:effectLst/>
                <a:latin typeface="Inter"/>
              </a:rPr>
              <a:t>Циклы - простой способ сделать какое-то действие несколько раз.</a:t>
            </a:r>
            <a:endParaRPr lang="ru-RU" sz="2400" dirty="0"/>
          </a:p>
        </p:txBody>
      </p:sp>
      <p:sp>
        <p:nvSpPr>
          <p:cNvPr id="4" name="TextBox 3">
            <a:extLst>
              <a:ext uri="{FF2B5EF4-FFF2-40B4-BE49-F238E27FC236}">
                <a16:creationId xmlns:a16="http://schemas.microsoft.com/office/drawing/2014/main" id="{CC5C0D68-94D7-5B3E-9C96-3B4F260A0C34}"/>
              </a:ext>
            </a:extLst>
          </p:cNvPr>
          <p:cNvSpPr txBox="1"/>
          <p:nvPr/>
        </p:nvSpPr>
        <p:spPr>
          <a:xfrm>
            <a:off x="321127" y="1911317"/>
            <a:ext cx="11548188" cy="2677656"/>
          </a:xfrm>
          <a:prstGeom prst="rect">
            <a:avLst/>
          </a:prstGeom>
          <a:noFill/>
        </p:spPr>
        <p:txBody>
          <a:bodyPr wrap="square">
            <a:spAutoFit/>
          </a:bodyPr>
          <a:lstStyle/>
          <a:p>
            <a:pPr algn="l"/>
            <a:r>
              <a:rPr lang="ru-RU" sz="2400" b="0" i="0" dirty="0">
                <a:solidFill>
                  <a:srgbClr val="1B1B1B"/>
                </a:solidFill>
                <a:effectLst/>
                <a:latin typeface="Inter"/>
              </a:rPr>
              <a:t>Существует множество различных видов циклов, но все они по сути делают тоже самое: повторяют какое-либо действие несколько раз (не забывайте про нулевой раз повторения, отсчёт в массиве начинается с 0). Различные по строению циклы предлагают разные способы для определения начала и окончания цикла. Для различных задач программирования существуют свои операторы цикла, с помощью которых они решаются намного проще.</a:t>
            </a:r>
          </a:p>
          <a:p>
            <a:pPr algn="l"/>
            <a:r>
              <a:rPr lang="ru-RU" sz="2400" b="0" i="0" dirty="0">
                <a:solidFill>
                  <a:srgbClr val="1B1B1B"/>
                </a:solidFill>
                <a:effectLst/>
                <a:latin typeface="Inter"/>
              </a:rPr>
              <a:t>Операторы предназначенные для организации циклов в JavaScript:</a:t>
            </a:r>
          </a:p>
        </p:txBody>
      </p:sp>
      <p:graphicFrame>
        <p:nvGraphicFramePr>
          <p:cNvPr id="6" name="Таблица 6">
            <a:extLst>
              <a:ext uri="{FF2B5EF4-FFF2-40B4-BE49-F238E27FC236}">
                <a16:creationId xmlns:a16="http://schemas.microsoft.com/office/drawing/2014/main" id="{009005CC-6027-A9FE-01CF-266977493D7F}"/>
              </a:ext>
            </a:extLst>
          </p:cNvPr>
          <p:cNvGraphicFramePr>
            <a:graphicFrameLocks noGrp="1"/>
          </p:cNvGraphicFramePr>
          <p:nvPr>
            <p:extLst>
              <p:ext uri="{D42A27DB-BD31-4B8C-83A1-F6EECF244321}">
                <p14:modId xmlns:p14="http://schemas.microsoft.com/office/powerpoint/2010/main" val="1302307360"/>
              </p:ext>
            </p:extLst>
          </p:nvPr>
        </p:nvGraphicFramePr>
        <p:xfrm>
          <a:off x="866710" y="4676828"/>
          <a:ext cx="8128000" cy="192024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3732454972"/>
                    </a:ext>
                  </a:extLst>
                </a:gridCol>
                <a:gridCol w="4064000">
                  <a:extLst>
                    <a:ext uri="{9D8B030D-6E8A-4147-A177-3AD203B41FA5}">
                      <a16:colId xmlns:a16="http://schemas.microsoft.com/office/drawing/2014/main" val="1521816185"/>
                    </a:ext>
                  </a:extLst>
                </a:gridCol>
              </a:tblGrid>
              <a:tr h="370840">
                <a:tc>
                  <a:txBody>
                    <a:bodyPr/>
                    <a:lstStyle/>
                    <a:p>
                      <a:pPr algn="l">
                        <a:buFont typeface="Arial" panose="020B0604020202020204" pitchFamily="34" charset="0"/>
                        <a:buChar char="•"/>
                      </a:pPr>
                      <a:r>
                        <a:rPr lang="ru-RU" sz="2400" b="0" u="sng" dirty="0" err="1">
                          <a:solidFill>
                            <a:srgbClr val="1B1B1B"/>
                          </a:solidFill>
                          <a:effectLst/>
                          <a:hlinkClick r:id="rId2"/>
                        </a:rPr>
                        <a:t>Цикл_for</a:t>
                      </a:r>
                      <a:endParaRPr lang="ru-RU" sz="2400" b="0" dirty="0">
                        <a:solidFill>
                          <a:srgbClr val="1B1B1B"/>
                        </a:solidFill>
                        <a:effectLst/>
                      </a:endParaRPr>
                    </a:p>
                    <a:p>
                      <a:pPr algn="l">
                        <a:buFont typeface="Arial" panose="020B0604020202020204" pitchFamily="34" charset="0"/>
                        <a:buChar char="•"/>
                      </a:pPr>
                      <a:r>
                        <a:rPr lang="ru-RU" sz="2400" b="0" u="sng" dirty="0" err="1">
                          <a:solidFill>
                            <a:srgbClr val="1B1B1B"/>
                          </a:solidFill>
                          <a:effectLst/>
                          <a:hlinkClick r:id="rId3"/>
                        </a:rPr>
                        <a:t>Цикл_do</a:t>
                      </a:r>
                      <a:r>
                        <a:rPr lang="ru-RU" sz="2400" b="0" u="sng" dirty="0">
                          <a:solidFill>
                            <a:srgbClr val="1B1B1B"/>
                          </a:solidFill>
                          <a:effectLst/>
                          <a:hlinkClick r:id="rId3"/>
                        </a:rPr>
                        <a:t>...</a:t>
                      </a:r>
                      <a:r>
                        <a:rPr lang="ru-RU" sz="2400" b="0" u="sng" dirty="0" err="1">
                          <a:solidFill>
                            <a:srgbClr val="1B1B1B"/>
                          </a:solidFill>
                          <a:effectLst/>
                          <a:hlinkClick r:id="rId3"/>
                        </a:rPr>
                        <a:t>while</a:t>
                      </a:r>
                      <a:endParaRPr lang="ru-RU" sz="2400" b="0" dirty="0">
                        <a:solidFill>
                          <a:srgbClr val="1B1B1B"/>
                        </a:solidFill>
                        <a:effectLst/>
                      </a:endParaRPr>
                    </a:p>
                    <a:p>
                      <a:pPr algn="l">
                        <a:buFont typeface="Arial" panose="020B0604020202020204" pitchFamily="34" charset="0"/>
                        <a:buChar char="•"/>
                      </a:pPr>
                      <a:r>
                        <a:rPr lang="ru-RU" sz="2400" b="0" u="sng" dirty="0" err="1">
                          <a:solidFill>
                            <a:srgbClr val="1B1B1B"/>
                          </a:solidFill>
                          <a:effectLst/>
                          <a:hlinkClick r:id="rId4"/>
                        </a:rPr>
                        <a:t>Цикл_while</a:t>
                      </a:r>
                      <a:endParaRPr lang="ru-RU" sz="2400" b="0" dirty="0">
                        <a:solidFill>
                          <a:srgbClr val="1B1B1B"/>
                        </a:solidFill>
                        <a:effectLst/>
                      </a:endParaRPr>
                    </a:p>
                    <a:p>
                      <a:pPr algn="l">
                        <a:buFont typeface="Arial" panose="020B0604020202020204" pitchFamily="34" charset="0"/>
                        <a:buChar char="•"/>
                      </a:pPr>
                      <a:r>
                        <a:rPr lang="ru-RU" sz="2400" b="0" u="sng" dirty="0">
                          <a:solidFill>
                            <a:srgbClr val="1B1B1B"/>
                          </a:solidFill>
                          <a:effectLst/>
                          <a:hlinkClick r:id="rId5"/>
                        </a:rPr>
                        <a:t>Метка_(</a:t>
                      </a:r>
                      <a:r>
                        <a:rPr lang="ru-RU" sz="2400" b="0" u="sng" dirty="0" err="1">
                          <a:solidFill>
                            <a:srgbClr val="1B1B1B"/>
                          </a:solidFill>
                          <a:effectLst/>
                          <a:hlinkClick r:id="rId5"/>
                        </a:rPr>
                        <a:t>label</a:t>
                      </a:r>
                      <a:r>
                        <a:rPr lang="ru-RU" sz="2400" b="0" u="sng" dirty="0">
                          <a:solidFill>
                            <a:srgbClr val="1B1B1B"/>
                          </a:solidFill>
                          <a:effectLst/>
                          <a:hlinkClick r:id="rId5"/>
                        </a:rPr>
                        <a:t>)</a:t>
                      </a:r>
                      <a:endParaRPr lang="ru-RU" sz="2400" b="0" dirty="0">
                        <a:solidFill>
                          <a:srgbClr val="1B1B1B"/>
                        </a:solidFill>
                        <a:effectLst/>
                      </a:endParaRPr>
                    </a:p>
                    <a:p>
                      <a:endParaRPr lang="ru-RU"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buFont typeface="Arial" panose="020B0604020202020204" pitchFamily="34" charset="0"/>
                        <a:buChar char="•"/>
                      </a:pPr>
                      <a:r>
                        <a:rPr lang="ru-RU" sz="2400" b="0" u="sng" dirty="0" err="1">
                          <a:solidFill>
                            <a:srgbClr val="1B1B1B"/>
                          </a:solidFill>
                          <a:effectLst/>
                          <a:hlinkClick r:id="rId6"/>
                        </a:rPr>
                        <a:t>break</a:t>
                      </a:r>
                      <a:endParaRPr lang="ru-RU" sz="2400" b="0" dirty="0">
                        <a:solidFill>
                          <a:srgbClr val="1B1B1B"/>
                        </a:solidFill>
                        <a:effectLst/>
                      </a:endParaRPr>
                    </a:p>
                    <a:p>
                      <a:pPr algn="l">
                        <a:buFont typeface="Arial" panose="020B0604020202020204" pitchFamily="34" charset="0"/>
                        <a:buChar char="•"/>
                      </a:pPr>
                      <a:r>
                        <a:rPr lang="ru-RU" sz="2400" b="0" u="sng" dirty="0" err="1">
                          <a:solidFill>
                            <a:srgbClr val="1B1B1B"/>
                          </a:solidFill>
                          <a:effectLst/>
                          <a:hlinkClick r:id="rId7"/>
                        </a:rPr>
                        <a:t>continue</a:t>
                      </a:r>
                      <a:endParaRPr lang="ru-RU" sz="2400" b="0" dirty="0">
                        <a:solidFill>
                          <a:srgbClr val="1B1B1B"/>
                        </a:solidFill>
                        <a:effectLst/>
                      </a:endParaRPr>
                    </a:p>
                    <a:p>
                      <a:pPr algn="l">
                        <a:buFont typeface="Arial" panose="020B0604020202020204" pitchFamily="34" charset="0"/>
                        <a:buChar char="•"/>
                      </a:pPr>
                      <a:r>
                        <a:rPr lang="ru-RU" sz="2400" b="0" u="sng" dirty="0" err="1">
                          <a:solidFill>
                            <a:srgbClr val="1B1B1B"/>
                          </a:solidFill>
                          <a:effectLst/>
                          <a:hlinkClick r:id="rId8"/>
                        </a:rPr>
                        <a:t>for</a:t>
                      </a:r>
                      <a:r>
                        <a:rPr lang="ru-RU" sz="2400" b="0" u="sng" dirty="0">
                          <a:solidFill>
                            <a:srgbClr val="1B1B1B"/>
                          </a:solidFill>
                          <a:effectLst/>
                          <a:hlinkClick r:id="rId8"/>
                        </a:rPr>
                        <a:t>...</a:t>
                      </a:r>
                      <a:r>
                        <a:rPr lang="ru-RU" sz="2400" b="0" u="sng" dirty="0" err="1">
                          <a:solidFill>
                            <a:srgbClr val="1B1B1B"/>
                          </a:solidFill>
                          <a:effectLst/>
                          <a:hlinkClick r:id="rId8"/>
                        </a:rPr>
                        <a:t>in</a:t>
                      </a:r>
                      <a:endParaRPr lang="ru-RU" sz="2400" b="0" dirty="0">
                        <a:solidFill>
                          <a:srgbClr val="1B1B1B"/>
                        </a:solidFill>
                        <a:effectLst/>
                      </a:endParaRPr>
                    </a:p>
                    <a:p>
                      <a:pPr algn="l">
                        <a:buFont typeface="Arial" panose="020B0604020202020204" pitchFamily="34" charset="0"/>
                        <a:buChar char="•"/>
                      </a:pPr>
                      <a:r>
                        <a:rPr lang="ru-RU" sz="2400" b="0" u="sng" dirty="0" err="1">
                          <a:solidFill>
                            <a:srgbClr val="1B1B1B"/>
                          </a:solidFill>
                          <a:effectLst/>
                          <a:hlinkClick r:id="rId9"/>
                        </a:rPr>
                        <a:t>for</a:t>
                      </a:r>
                      <a:r>
                        <a:rPr lang="ru-RU" sz="2400" b="0" u="sng" dirty="0">
                          <a:solidFill>
                            <a:srgbClr val="1B1B1B"/>
                          </a:solidFill>
                          <a:effectLst/>
                          <a:hlinkClick r:id="rId9"/>
                        </a:rPr>
                        <a:t>...</a:t>
                      </a:r>
                      <a:r>
                        <a:rPr lang="ru-RU" sz="2400" b="0" u="sng" dirty="0" err="1">
                          <a:solidFill>
                            <a:srgbClr val="1B1B1B"/>
                          </a:solidFill>
                          <a:effectLst/>
                          <a:hlinkClick r:id="rId9"/>
                        </a:rPr>
                        <a:t>of</a:t>
                      </a:r>
                      <a:endParaRPr lang="ru-RU" sz="2400" b="0" dirty="0">
                        <a:solidFill>
                          <a:srgbClr val="1B1B1B"/>
                        </a:solidFill>
                        <a:effectLst/>
                      </a:endParaRPr>
                    </a:p>
                    <a:p>
                      <a:endParaRPr lang="ru-RU"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44272190"/>
                  </a:ext>
                </a:extLst>
              </a:tr>
            </a:tbl>
          </a:graphicData>
        </a:graphic>
      </p:graphicFrame>
    </p:spTree>
    <p:extLst>
      <p:ext uri="{BB962C8B-B14F-4D97-AF65-F5344CB8AC3E}">
        <p14:creationId xmlns:p14="http://schemas.microsoft.com/office/powerpoint/2010/main" val="15072523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564A51-1AEC-4B54-C965-414C80702864}"/>
              </a:ext>
            </a:extLst>
          </p:cNvPr>
          <p:cNvSpPr txBox="1"/>
          <p:nvPr/>
        </p:nvSpPr>
        <p:spPr>
          <a:xfrm>
            <a:off x="639147" y="378090"/>
            <a:ext cx="10781522" cy="1938992"/>
          </a:xfrm>
          <a:prstGeom prst="rect">
            <a:avLst/>
          </a:prstGeom>
          <a:noFill/>
        </p:spPr>
        <p:txBody>
          <a:bodyPr wrap="square">
            <a:spAutoFit/>
          </a:bodyPr>
          <a:lstStyle/>
          <a:p>
            <a:r>
              <a:rPr lang="en-US" sz="4000" b="1" i="1" dirty="0">
                <a:solidFill>
                  <a:srgbClr val="FF0000"/>
                </a:solidFill>
              </a:rPr>
              <a:t>30</a:t>
            </a:r>
            <a:r>
              <a:rPr lang="ru-RU" sz="4000" b="1" i="1" dirty="0">
                <a:solidFill>
                  <a:srgbClr val="FF0000"/>
                </a:solidFill>
              </a:rPr>
              <a:t>) Представить и объяснить синтаксис пользовательских функций</a:t>
            </a:r>
            <a:br>
              <a:rPr lang="ru-RU" sz="4000" b="1" i="1" dirty="0">
                <a:solidFill>
                  <a:srgbClr val="FF0000"/>
                </a:solidFill>
              </a:rPr>
            </a:br>
            <a:endParaRPr lang="ru-RU" sz="4000" dirty="0"/>
          </a:p>
        </p:txBody>
      </p:sp>
      <p:sp>
        <p:nvSpPr>
          <p:cNvPr id="4" name="Rectangle 1">
            <a:extLst>
              <a:ext uri="{FF2B5EF4-FFF2-40B4-BE49-F238E27FC236}">
                <a16:creationId xmlns:a16="http://schemas.microsoft.com/office/drawing/2014/main" id="{5D3FDE1E-4FF1-FFEB-751C-B8469F82481E}"/>
              </a:ext>
            </a:extLst>
          </p:cNvPr>
          <p:cNvSpPr>
            <a:spLocks noChangeArrowheads="1"/>
          </p:cNvSpPr>
          <p:nvPr/>
        </p:nvSpPr>
        <p:spPr bwMode="auto">
          <a:xfrm>
            <a:off x="223935" y="1859340"/>
            <a:ext cx="10781522"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a:ln>
                  <a:noFill/>
                </a:ln>
                <a:solidFill>
                  <a:srgbClr val="313130"/>
                </a:solidFill>
                <a:effectLst/>
                <a:latin typeface="BlinkMacSystemFont"/>
              </a:rPr>
              <a:t>Чтобы не повторять один и тот же код во многих местах, придуманы функции. </a:t>
            </a:r>
            <a:r>
              <a:rPr kumimoji="0" lang="ru-RU" altLang="ru-RU" sz="2400" b="1" i="0" u="none" strike="noStrike" cap="none" normalizeH="0" baseline="0" dirty="0">
                <a:ln>
                  <a:noFill/>
                </a:ln>
                <a:solidFill>
                  <a:srgbClr val="313130"/>
                </a:solidFill>
                <a:effectLst/>
                <a:latin typeface="BlinkMacSystemFont"/>
              </a:rPr>
              <a:t>Функции</a:t>
            </a:r>
            <a:r>
              <a:rPr kumimoji="0" lang="ru-RU" altLang="ru-RU" sz="2400" b="0" i="0" u="none" strike="noStrike" cap="none" normalizeH="0" baseline="0" dirty="0">
                <a:ln>
                  <a:noFill/>
                </a:ln>
                <a:solidFill>
                  <a:srgbClr val="313130"/>
                </a:solidFill>
                <a:effectLst/>
                <a:latin typeface="BlinkMacSystemFont"/>
              </a:rPr>
              <a:t> являются основными «строительными блоками» программы.</a:t>
            </a:r>
            <a:endParaRPr kumimoji="0" lang="ru-RU" altLang="ru-RU"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a:ln>
                  <a:noFill/>
                </a:ln>
                <a:solidFill>
                  <a:srgbClr val="313130"/>
                </a:solidFill>
                <a:effectLst/>
                <a:latin typeface="BlinkMacSystemFont"/>
              </a:rPr>
              <a:t>Примеры встроенных функций - это </a:t>
            </a:r>
            <a:r>
              <a:rPr kumimoji="0" lang="ru-RU" altLang="ru-RU" sz="2400" b="0" i="0" u="none" strike="noStrike" cap="none" normalizeH="0" baseline="0" dirty="0" err="1">
                <a:ln>
                  <a:noFill/>
                </a:ln>
                <a:solidFill>
                  <a:srgbClr val="313130"/>
                </a:solidFill>
                <a:effectLst/>
                <a:latin typeface="Consolas" panose="020B0609020204030204" pitchFamily="49" charset="0"/>
              </a:rPr>
              <a:t>alert</a:t>
            </a:r>
            <a:r>
              <a:rPr kumimoji="0" lang="ru-RU" altLang="ru-RU" sz="2400" b="0" i="0" u="none" strike="noStrike" cap="none" normalizeH="0" baseline="0" dirty="0">
                <a:ln>
                  <a:noFill/>
                </a:ln>
                <a:solidFill>
                  <a:srgbClr val="313130"/>
                </a:solidFill>
                <a:effectLst/>
                <a:latin typeface="Consolas" panose="020B0609020204030204" pitchFamily="49" charset="0"/>
              </a:rPr>
              <a:t>(</a:t>
            </a:r>
            <a:r>
              <a:rPr kumimoji="0" lang="ru-RU" altLang="ru-RU" sz="2400" b="0" i="0" u="none" strike="noStrike" cap="none" normalizeH="0" baseline="0" dirty="0" err="1">
                <a:ln>
                  <a:noFill/>
                </a:ln>
                <a:solidFill>
                  <a:srgbClr val="313130"/>
                </a:solidFill>
                <a:effectLst/>
                <a:latin typeface="Consolas" panose="020B0609020204030204" pitchFamily="49" charset="0"/>
              </a:rPr>
              <a:t>message</a:t>
            </a:r>
            <a:r>
              <a:rPr kumimoji="0" lang="ru-RU" altLang="ru-RU" sz="2400" b="0" i="0" u="none" strike="noStrike" cap="none" normalizeH="0" baseline="0" dirty="0">
                <a:ln>
                  <a:noFill/>
                </a:ln>
                <a:solidFill>
                  <a:srgbClr val="313130"/>
                </a:solidFill>
                <a:effectLst/>
                <a:latin typeface="Consolas" panose="020B0609020204030204" pitchFamily="49" charset="0"/>
              </a:rPr>
              <a:t>)</a:t>
            </a:r>
            <a:r>
              <a:rPr kumimoji="0" lang="ru-RU" altLang="ru-RU" sz="2400" b="0" i="0" u="none" strike="noStrike" cap="none" normalizeH="0" baseline="0" dirty="0">
                <a:ln>
                  <a:noFill/>
                </a:ln>
                <a:solidFill>
                  <a:srgbClr val="313130"/>
                </a:solidFill>
                <a:effectLst/>
                <a:latin typeface="BlinkMacSystemFont"/>
              </a:rPr>
              <a:t>, </a:t>
            </a:r>
            <a:r>
              <a:rPr kumimoji="0" lang="ru-RU" altLang="ru-RU" sz="2400" b="0" i="0" u="none" strike="noStrike" cap="none" normalizeH="0" baseline="0" dirty="0" err="1">
                <a:ln>
                  <a:noFill/>
                </a:ln>
                <a:solidFill>
                  <a:srgbClr val="313130"/>
                </a:solidFill>
                <a:effectLst/>
                <a:latin typeface="Consolas" panose="020B0609020204030204" pitchFamily="49" charset="0"/>
              </a:rPr>
              <a:t>prompt</a:t>
            </a:r>
            <a:r>
              <a:rPr kumimoji="0" lang="ru-RU" altLang="ru-RU" sz="2400" b="0" i="0" u="none" strike="noStrike" cap="none" normalizeH="0" baseline="0" dirty="0">
                <a:ln>
                  <a:noFill/>
                </a:ln>
                <a:solidFill>
                  <a:srgbClr val="313130"/>
                </a:solidFill>
                <a:effectLst/>
                <a:latin typeface="Consolas" panose="020B0609020204030204" pitchFamily="49" charset="0"/>
              </a:rPr>
              <a:t>(</a:t>
            </a:r>
            <a:r>
              <a:rPr kumimoji="0" lang="ru-RU" altLang="ru-RU" sz="2400" b="0" i="0" u="none" strike="noStrike" cap="none" normalizeH="0" baseline="0" dirty="0" err="1">
                <a:ln>
                  <a:noFill/>
                </a:ln>
                <a:solidFill>
                  <a:srgbClr val="313130"/>
                </a:solidFill>
                <a:effectLst/>
                <a:latin typeface="Consolas" panose="020B0609020204030204" pitchFamily="49" charset="0"/>
              </a:rPr>
              <a:t>message</a:t>
            </a:r>
            <a:r>
              <a:rPr kumimoji="0" lang="ru-RU" altLang="ru-RU" sz="2400" b="0" i="0" u="none" strike="noStrike" cap="none" normalizeH="0" baseline="0" dirty="0">
                <a:ln>
                  <a:noFill/>
                </a:ln>
                <a:solidFill>
                  <a:srgbClr val="313130"/>
                </a:solidFill>
                <a:effectLst/>
                <a:latin typeface="Consolas" panose="020B0609020204030204" pitchFamily="49" charset="0"/>
              </a:rPr>
              <a:t>, </a:t>
            </a:r>
            <a:r>
              <a:rPr kumimoji="0" lang="ru-RU" altLang="ru-RU" sz="2400" b="0" i="0" u="none" strike="noStrike" cap="none" normalizeH="0" baseline="0" dirty="0" err="1">
                <a:ln>
                  <a:noFill/>
                </a:ln>
                <a:solidFill>
                  <a:srgbClr val="313130"/>
                </a:solidFill>
                <a:effectLst/>
                <a:latin typeface="Consolas" panose="020B0609020204030204" pitchFamily="49" charset="0"/>
              </a:rPr>
              <a:t>default</a:t>
            </a:r>
            <a:r>
              <a:rPr kumimoji="0" lang="ru-RU" altLang="ru-RU" sz="2400" b="0" i="0" u="none" strike="noStrike" cap="none" normalizeH="0" baseline="0" dirty="0">
                <a:ln>
                  <a:noFill/>
                </a:ln>
                <a:solidFill>
                  <a:srgbClr val="313130"/>
                </a:solidFill>
                <a:effectLst/>
                <a:latin typeface="Consolas" panose="020B0609020204030204" pitchFamily="49" charset="0"/>
              </a:rPr>
              <a:t>)</a:t>
            </a:r>
            <a:r>
              <a:rPr kumimoji="0" lang="ru-RU" altLang="ru-RU" sz="2400" b="0" i="0" u="none" strike="noStrike" cap="none" normalizeH="0" baseline="0" dirty="0">
                <a:ln>
                  <a:noFill/>
                </a:ln>
                <a:solidFill>
                  <a:srgbClr val="313130"/>
                </a:solidFill>
                <a:effectLst/>
                <a:latin typeface="BlinkMacSystemFont"/>
              </a:rPr>
              <a:t> и </a:t>
            </a:r>
            <a:r>
              <a:rPr kumimoji="0" lang="ru-RU" altLang="ru-RU" sz="2400" b="0" i="0" u="none" strike="noStrike" cap="none" normalizeH="0" baseline="0" dirty="0" err="1">
                <a:ln>
                  <a:noFill/>
                </a:ln>
                <a:solidFill>
                  <a:srgbClr val="313130"/>
                </a:solidFill>
                <a:effectLst/>
                <a:latin typeface="Consolas" panose="020B0609020204030204" pitchFamily="49" charset="0"/>
              </a:rPr>
              <a:t>confirm</a:t>
            </a:r>
            <a:r>
              <a:rPr kumimoji="0" lang="ru-RU" altLang="ru-RU" sz="2400" b="0" i="0" u="none" strike="noStrike" cap="none" normalizeH="0" baseline="0" dirty="0">
                <a:ln>
                  <a:noFill/>
                </a:ln>
                <a:solidFill>
                  <a:srgbClr val="313130"/>
                </a:solidFill>
                <a:effectLst/>
                <a:latin typeface="Consolas" panose="020B0609020204030204" pitchFamily="49" charset="0"/>
              </a:rPr>
              <a:t>(</a:t>
            </a:r>
            <a:r>
              <a:rPr kumimoji="0" lang="ru-RU" altLang="ru-RU" sz="2400" b="0" i="0" u="none" strike="noStrike" cap="none" normalizeH="0" baseline="0" dirty="0" err="1">
                <a:ln>
                  <a:noFill/>
                </a:ln>
                <a:solidFill>
                  <a:srgbClr val="313130"/>
                </a:solidFill>
                <a:effectLst/>
                <a:latin typeface="Consolas" panose="020B0609020204030204" pitchFamily="49" charset="0"/>
              </a:rPr>
              <a:t>question</a:t>
            </a:r>
            <a:r>
              <a:rPr kumimoji="0" lang="ru-RU" altLang="ru-RU" sz="2400" b="0" i="0" u="none" strike="noStrike" cap="none" normalizeH="0" baseline="0" dirty="0">
                <a:ln>
                  <a:noFill/>
                </a:ln>
                <a:solidFill>
                  <a:srgbClr val="313130"/>
                </a:solidFill>
                <a:effectLst/>
                <a:latin typeface="Consolas" panose="020B0609020204030204" pitchFamily="49" charset="0"/>
              </a:rPr>
              <a:t>)</a:t>
            </a:r>
            <a:r>
              <a:rPr kumimoji="0" lang="ru-RU" altLang="ru-RU" sz="2400" b="0" i="0" u="none" strike="noStrike" cap="none" normalizeH="0" baseline="0" dirty="0">
                <a:ln>
                  <a:noFill/>
                </a:ln>
                <a:solidFill>
                  <a:srgbClr val="313130"/>
                </a:solidFill>
                <a:effectLst/>
                <a:latin typeface="BlinkMacSystemFont"/>
              </a:rPr>
              <a:t>.</a:t>
            </a:r>
            <a:endParaRPr kumimoji="0" lang="ru-RU" altLang="ru-RU" sz="2400" b="0" i="0" u="none" strike="noStrike" cap="none" normalizeH="0" baseline="0" dirty="0">
              <a:ln>
                <a:noFill/>
              </a:ln>
              <a:solidFill>
                <a:schemeClr val="tx1"/>
              </a:solidFill>
              <a:effectLst/>
            </a:endParaRPr>
          </a:p>
        </p:txBody>
      </p:sp>
      <p:sp>
        <p:nvSpPr>
          <p:cNvPr id="5" name="Rectangle 2">
            <a:extLst>
              <a:ext uri="{FF2B5EF4-FFF2-40B4-BE49-F238E27FC236}">
                <a16:creationId xmlns:a16="http://schemas.microsoft.com/office/drawing/2014/main" id="{706B8F36-9C2D-3386-0D99-9A00C7EA433A}"/>
              </a:ext>
            </a:extLst>
          </p:cNvPr>
          <p:cNvSpPr>
            <a:spLocks noChangeArrowheads="1"/>
          </p:cNvSpPr>
          <p:nvPr/>
        </p:nvSpPr>
        <p:spPr bwMode="auto">
          <a:xfrm>
            <a:off x="223935" y="3350577"/>
            <a:ext cx="11775232" cy="29546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a:ln>
                  <a:noFill/>
                </a:ln>
                <a:solidFill>
                  <a:srgbClr val="313130"/>
                </a:solidFill>
                <a:effectLst/>
                <a:latin typeface="BlinkMacSystemFont"/>
              </a:rPr>
              <a:t>Для создания функций используется </a:t>
            </a:r>
            <a:r>
              <a:rPr kumimoji="0" lang="ru-RU" altLang="ru-RU" sz="2400" b="0" i="1" u="none" strike="noStrike" cap="none" normalizeH="0" baseline="0" dirty="0">
                <a:ln>
                  <a:noFill/>
                </a:ln>
                <a:solidFill>
                  <a:srgbClr val="313130"/>
                </a:solidFill>
                <a:effectLst/>
                <a:latin typeface="BlinkMacSystemFont"/>
              </a:rPr>
              <a:t>объявление функции</a:t>
            </a:r>
            <a:r>
              <a:rPr kumimoji="0" lang="ru-RU" altLang="ru-RU" sz="2400" b="0" i="0" u="none" strike="noStrike" cap="none" normalizeH="0" baseline="0" dirty="0">
                <a:ln>
                  <a:noFill/>
                </a:ln>
                <a:solidFill>
                  <a:srgbClr val="313130"/>
                </a:solidFill>
                <a:effectLst/>
                <a:latin typeface="BlinkMacSystemFont"/>
              </a:rPr>
              <a:t>.</a:t>
            </a:r>
            <a:endParaRPr kumimoji="0" lang="ru-RU" altLang="ru-RU"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a:ln>
                  <a:noFill/>
                </a:ln>
                <a:solidFill>
                  <a:srgbClr val="313130"/>
                </a:solidFill>
                <a:effectLst/>
                <a:latin typeface="BlinkMacSystemFont"/>
              </a:rPr>
              <a:t>Пример объявления функции:</a:t>
            </a:r>
            <a:endParaRPr kumimoji="0" lang="ru-RU" altLang="ru-RU" sz="2400" b="0" i="0" u="none" strike="noStrike" cap="none" normalizeH="0" baseline="0" dirty="0">
              <a:ln>
                <a:noFill/>
              </a:ln>
              <a:solidFill>
                <a:schemeClr val="tx1"/>
              </a:solidFill>
              <a:effectLst/>
            </a:endParaRPr>
          </a:p>
          <a:p>
            <a:pPr marL="2873375" marR="0" lvl="0" algn="l" defTabSz="914400" rtl="0" eaLnBrk="0" fontAlgn="base" latinLnBrk="0" hangingPunct="0">
              <a:lnSpc>
                <a:spcPct val="100000"/>
              </a:lnSpc>
              <a:spcBef>
                <a:spcPct val="0"/>
              </a:spcBef>
              <a:spcAft>
                <a:spcPct val="0"/>
              </a:spcAft>
              <a:buClrTx/>
              <a:buSzTx/>
              <a:buFontTx/>
              <a:buNone/>
              <a:tabLst>
                <a:tab pos="3135313" algn="l"/>
              </a:tabLst>
            </a:pPr>
            <a:r>
              <a:rPr kumimoji="0" lang="ru-RU" altLang="ru-RU" sz="2400" b="0" i="1" u="none" strike="noStrike" cap="none" normalizeH="0" baseline="0" dirty="0" err="1">
                <a:ln>
                  <a:noFill/>
                </a:ln>
                <a:solidFill>
                  <a:srgbClr val="313130"/>
                </a:solidFill>
                <a:effectLst/>
                <a:latin typeface="Consolas" panose="020B0609020204030204" pitchFamily="49" charset="0"/>
              </a:rPr>
              <a:t>function</a:t>
            </a:r>
            <a:r>
              <a:rPr kumimoji="0" lang="ru-RU" altLang="ru-RU" sz="2400" b="0" i="1" u="none" strike="noStrike" cap="none" normalizeH="0" baseline="0" dirty="0">
                <a:ln>
                  <a:noFill/>
                </a:ln>
                <a:solidFill>
                  <a:srgbClr val="313130"/>
                </a:solidFill>
                <a:effectLst/>
                <a:latin typeface="Consolas" panose="020B0609020204030204" pitchFamily="49" charset="0"/>
              </a:rPr>
              <a:t> </a:t>
            </a:r>
            <a:r>
              <a:rPr kumimoji="0" lang="ru-RU" altLang="ru-RU" sz="2400" b="0" i="1" u="none" strike="noStrike" cap="none" normalizeH="0" baseline="0" dirty="0" err="1">
                <a:ln>
                  <a:noFill/>
                </a:ln>
                <a:solidFill>
                  <a:srgbClr val="313130"/>
                </a:solidFill>
                <a:effectLst/>
                <a:latin typeface="Consolas" panose="020B0609020204030204" pitchFamily="49" charset="0"/>
              </a:rPr>
              <a:t>showMessage</a:t>
            </a:r>
            <a:r>
              <a:rPr kumimoji="0" lang="ru-RU" altLang="ru-RU" sz="2400" b="0" i="1" u="none" strike="noStrike" cap="none" normalizeH="0" baseline="0" dirty="0">
                <a:ln>
                  <a:noFill/>
                </a:ln>
                <a:solidFill>
                  <a:srgbClr val="313130"/>
                </a:solidFill>
                <a:effectLst/>
                <a:latin typeface="Consolas" panose="020B0609020204030204" pitchFamily="49" charset="0"/>
              </a:rPr>
              <a:t>() { </a:t>
            </a:r>
          </a:p>
          <a:p>
            <a:pPr marL="2873375" marR="0" lvl="0" algn="l" defTabSz="914400" rtl="0" eaLnBrk="0" fontAlgn="base" latinLnBrk="0" hangingPunct="0">
              <a:lnSpc>
                <a:spcPct val="100000"/>
              </a:lnSpc>
              <a:spcBef>
                <a:spcPct val="0"/>
              </a:spcBef>
              <a:spcAft>
                <a:spcPct val="0"/>
              </a:spcAft>
              <a:buClrTx/>
              <a:buSzTx/>
              <a:buFontTx/>
              <a:buNone/>
              <a:tabLst>
                <a:tab pos="3135313" algn="l"/>
              </a:tabLst>
            </a:pPr>
            <a:r>
              <a:rPr kumimoji="0" lang="ru-RU" altLang="ru-RU" sz="2400" b="0" i="1" u="none" strike="noStrike" cap="none" normalizeH="0" baseline="0" dirty="0" err="1">
                <a:ln>
                  <a:noFill/>
                </a:ln>
                <a:solidFill>
                  <a:srgbClr val="313130"/>
                </a:solidFill>
                <a:effectLst/>
                <a:latin typeface="Consolas" panose="020B0609020204030204" pitchFamily="49" charset="0"/>
              </a:rPr>
              <a:t>alert</a:t>
            </a:r>
            <a:r>
              <a:rPr kumimoji="0" lang="ru-RU" altLang="ru-RU" sz="2400" b="0" i="1" u="none" strike="noStrike" cap="none" normalizeH="0" baseline="0" dirty="0">
                <a:ln>
                  <a:noFill/>
                </a:ln>
                <a:solidFill>
                  <a:srgbClr val="313130"/>
                </a:solidFill>
                <a:effectLst/>
                <a:latin typeface="Consolas" panose="020B0609020204030204" pitchFamily="49" charset="0"/>
              </a:rPr>
              <a:t>( 'Всем привет!' ); }</a:t>
            </a:r>
            <a:endParaRPr kumimoji="0" lang="ru-RU" altLang="ru-RU" sz="2400" b="0"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a:ln>
                  <a:noFill/>
                </a:ln>
                <a:solidFill>
                  <a:srgbClr val="313130"/>
                </a:solidFill>
                <a:effectLst/>
                <a:latin typeface="BlinkMacSystemFont"/>
              </a:rPr>
              <a:t>Вначале идёт ключевое слово </a:t>
            </a:r>
            <a:r>
              <a:rPr kumimoji="0" lang="ru-RU" altLang="ru-RU" sz="2400" b="0" i="0" u="none" strike="noStrike" cap="none" normalizeH="0" baseline="0" dirty="0" err="1">
                <a:ln>
                  <a:noFill/>
                </a:ln>
                <a:solidFill>
                  <a:srgbClr val="313130"/>
                </a:solidFill>
                <a:effectLst/>
                <a:latin typeface="Consolas" panose="020B0609020204030204" pitchFamily="49" charset="0"/>
              </a:rPr>
              <a:t>function</a:t>
            </a:r>
            <a:r>
              <a:rPr kumimoji="0" lang="ru-RU" altLang="ru-RU" sz="2400" b="0" i="0" u="none" strike="noStrike" cap="none" normalizeH="0" baseline="0" dirty="0">
                <a:ln>
                  <a:noFill/>
                </a:ln>
                <a:solidFill>
                  <a:srgbClr val="313130"/>
                </a:solidFill>
                <a:effectLst/>
                <a:latin typeface="BlinkMacSystemFont"/>
              </a:rPr>
              <a:t>, после него </a:t>
            </a:r>
            <a:r>
              <a:rPr kumimoji="0" lang="ru-RU" altLang="ru-RU" sz="2400" b="0" i="1" u="none" strike="noStrike" cap="none" normalizeH="0" baseline="0" dirty="0">
                <a:ln>
                  <a:noFill/>
                </a:ln>
                <a:solidFill>
                  <a:srgbClr val="313130"/>
                </a:solidFill>
                <a:effectLst/>
                <a:latin typeface="BlinkMacSystemFont"/>
              </a:rPr>
              <a:t>имя функции</a:t>
            </a:r>
            <a:r>
              <a:rPr kumimoji="0" lang="ru-RU" altLang="ru-RU" sz="2400" b="0" i="0" u="none" strike="noStrike" cap="none" normalizeH="0" baseline="0" dirty="0">
                <a:ln>
                  <a:noFill/>
                </a:ln>
                <a:solidFill>
                  <a:srgbClr val="313130"/>
                </a:solidFill>
                <a:effectLst/>
                <a:latin typeface="BlinkMacSystemFont"/>
              </a:rPr>
              <a:t>, затем список </a:t>
            </a:r>
            <a:r>
              <a:rPr kumimoji="0" lang="ru-RU" altLang="ru-RU" sz="2400" b="0" i="1" u="none" strike="noStrike" cap="none" normalizeH="0" baseline="0" dirty="0">
                <a:ln>
                  <a:noFill/>
                </a:ln>
                <a:solidFill>
                  <a:srgbClr val="313130"/>
                </a:solidFill>
                <a:effectLst/>
                <a:latin typeface="BlinkMacSystemFont"/>
              </a:rPr>
              <a:t>параметров</a:t>
            </a:r>
            <a:r>
              <a:rPr kumimoji="0" lang="ru-RU" altLang="ru-RU" sz="2400" b="0" i="0" u="none" strike="noStrike" cap="none" normalizeH="0" baseline="0" dirty="0">
                <a:ln>
                  <a:noFill/>
                </a:ln>
                <a:solidFill>
                  <a:srgbClr val="313130"/>
                </a:solidFill>
                <a:effectLst/>
                <a:latin typeface="BlinkMacSystemFont"/>
              </a:rPr>
              <a:t> в круглых скобках через запятую (в вышеприведённом примере он пустой) и, наконец, код функции, также называемый «телом функции», внутри фигурных скобок.</a:t>
            </a:r>
            <a:endParaRPr kumimoji="0" lang="ru-RU" altLang="ru-RU"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6472847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73F340-76D9-4A03-AFD2-B49193B6848C}"/>
              </a:ext>
            </a:extLst>
          </p:cNvPr>
          <p:cNvSpPr>
            <a:spLocks noGrp="1"/>
          </p:cNvSpPr>
          <p:nvPr>
            <p:ph type="title"/>
          </p:nvPr>
        </p:nvSpPr>
        <p:spPr>
          <a:xfrm>
            <a:off x="481913" y="0"/>
            <a:ext cx="11228173" cy="1789476"/>
          </a:xfrm>
        </p:spPr>
        <p:txBody>
          <a:bodyPr>
            <a:noAutofit/>
          </a:bodyPr>
          <a:lstStyle/>
          <a:p>
            <a:br>
              <a:rPr lang="ru-RU" sz="4000" b="1" i="1" dirty="0">
                <a:solidFill>
                  <a:srgbClr val="FF0000"/>
                </a:solidFill>
              </a:rPr>
            </a:br>
            <a:br>
              <a:rPr lang="ru-RU" sz="4000" b="1" i="1" dirty="0">
                <a:solidFill>
                  <a:srgbClr val="FF0000"/>
                </a:solidFill>
              </a:rPr>
            </a:br>
            <a:br>
              <a:rPr lang="ru-RU" sz="4000" b="1" i="1" dirty="0">
                <a:solidFill>
                  <a:srgbClr val="FF0000"/>
                </a:solidFill>
              </a:rPr>
            </a:br>
            <a:br>
              <a:rPr lang="ru-RU" sz="4000" b="1" i="1" dirty="0">
                <a:solidFill>
                  <a:srgbClr val="FF0000"/>
                </a:solidFill>
              </a:rPr>
            </a:br>
            <a:r>
              <a:rPr lang="en-US" sz="4000" b="1" i="1" dirty="0">
                <a:solidFill>
                  <a:srgbClr val="FF0000"/>
                </a:solidFill>
              </a:rPr>
              <a:t>31</a:t>
            </a:r>
            <a:r>
              <a:rPr lang="ru-RU" sz="4000" b="1" i="1" dirty="0">
                <a:solidFill>
                  <a:srgbClr val="FF0000"/>
                </a:solidFill>
              </a:rPr>
              <a:t>) Продемонстрировать и прокомментировать общий вид синтаксиса</a:t>
            </a:r>
            <a:r>
              <a:rPr lang="en-US" sz="4000" b="1" i="1" dirty="0">
                <a:solidFill>
                  <a:srgbClr val="FF0000"/>
                </a:solidFill>
              </a:rPr>
              <a:t> while</a:t>
            </a:r>
            <a:r>
              <a:rPr lang="ru-RU" sz="4000" b="1" i="1" dirty="0">
                <a:solidFill>
                  <a:srgbClr val="FF0000"/>
                </a:solidFill>
              </a:rPr>
              <a:t> или</a:t>
            </a:r>
            <a:r>
              <a:rPr lang="en-US" sz="4000" b="1" i="1" dirty="0">
                <a:solidFill>
                  <a:srgbClr val="FF0000"/>
                </a:solidFill>
              </a:rPr>
              <a:t> do…while</a:t>
            </a:r>
            <a:r>
              <a:rPr lang="ru-RU" sz="4000" b="1" i="1" dirty="0">
                <a:solidFill>
                  <a:srgbClr val="FF0000"/>
                </a:solidFill>
              </a:rPr>
              <a:t> в языке </a:t>
            </a:r>
            <a:r>
              <a:rPr lang="en-US" sz="4000" b="1" i="1" dirty="0">
                <a:solidFill>
                  <a:srgbClr val="FF0000"/>
                </a:solidFill>
              </a:rPr>
              <a:t>Java Script</a:t>
            </a:r>
            <a:endParaRPr lang="ru-RU" sz="4000" b="1" i="1" dirty="0">
              <a:solidFill>
                <a:srgbClr val="FF0000"/>
              </a:solidFill>
            </a:endParaRPr>
          </a:p>
        </p:txBody>
      </p:sp>
      <p:sp>
        <p:nvSpPr>
          <p:cNvPr id="3" name="Rectangle 1">
            <a:extLst>
              <a:ext uri="{FF2B5EF4-FFF2-40B4-BE49-F238E27FC236}">
                <a16:creationId xmlns:a16="http://schemas.microsoft.com/office/drawing/2014/main" id="{E8EB6CC8-CE58-DCAC-14FA-3F344FA0AA57}"/>
              </a:ext>
            </a:extLst>
          </p:cNvPr>
          <p:cNvSpPr>
            <a:spLocks noChangeArrowheads="1"/>
          </p:cNvSpPr>
          <p:nvPr/>
        </p:nvSpPr>
        <p:spPr bwMode="auto">
          <a:xfrm>
            <a:off x="481913" y="1789476"/>
            <a:ext cx="10920095"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600" b="1" i="0" u="none" strike="noStrike" cap="none" normalizeH="0" baseline="0">
                <a:ln>
                  <a:noFill/>
                </a:ln>
                <a:solidFill>
                  <a:srgbClr val="1B1B1B"/>
                </a:solidFill>
                <a:effectLst/>
                <a:latin typeface="Inter"/>
                <a:hlinkClick r:id="rId2" tooltip="Permalink to Цикл do...while "/>
              </a:rPr>
              <a:t>Цикл </a:t>
            </a:r>
            <a:r>
              <a:rPr kumimoji="0" lang="ru-RU" altLang="ru-RU" sz="2600" b="1" i="0" u="none" strike="noStrike" cap="none" normalizeH="0" baseline="0">
                <a:ln>
                  <a:noFill/>
                </a:ln>
                <a:solidFill>
                  <a:srgbClr val="1B1B1B"/>
                </a:solidFill>
                <a:effectLst/>
                <a:latin typeface="Arial Unicode MS" panose="020B0604020202020204" pitchFamily="34" charset="-128"/>
                <a:hlinkClick r:id="rId2" tooltip="Permalink to Цикл do...while "/>
              </a:rPr>
              <a:t>do...while</a:t>
            </a:r>
            <a:endParaRPr kumimoji="0" lang="ru-RU" altLang="ru-RU" sz="2600" b="1" i="0" u="none" strike="noStrike" cap="none" normalizeH="0" baseline="0">
              <a:ln>
                <a:noFill/>
              </a:ln>
              <a:solidFill>
                <a:srgbClr val="1B1B1B"/>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600" b="0" i="0" u="none" strike="noStrike" cap="none" normalizeH="0" baseline="0">
                <a:ln>
                  <a:noFill/>
                </a:ln>
                <a:solidFill>
                  <a:srgbClr val="1B1B1B"/>
                </a:solidFill>
                <a:effectLst/>
                <a:latin typeface="Inter"/>
              </a:rPr>
              <a:t>Цикл </a:t>
            </a:r>
            <a:r>
              <a:rPr kumimoji="0" lang="ru-RU" altLang="ru-RU" sz="2600" b="0" i="0" u="sng" strike="noStrike" cap="none" normalizeH="0" baseline="0">
                <a:ln>
                  <a:noFill/>
                </a:ln>
                <a:solidFill>
                  <a:srgbClr val="1B1B1B"/>
                </a:solidFill>
                <a:effectLst/>
                <a:latin typeface="Arial Unicode MS" panose="020B0604020202020204" pitchFamily="34" charset="-128"/>
                <a:hlinkClick r:id="rId3"/>
              </a:rPr>
              <a:t>do...while</a:t>
            </a:r>
            <a:r>
              <a:rPr kumimoji="0" lang="ru-RU" altLang="ru-RU" sz="2600" b="0" i="0" u="none" strike="noStrike" cap="none" normalizeH="0" baseline="0">
                <a:ln>
                  <a:noFill/>
                </a:ln>
                <a:solidFill>
                  <a:srgbClr val="1B1B1B"/>
                </a:solidFill>
                <a:effectLst/>
                <a:latin typeface="Inter"/>
              </a:rPr>
              <a:t> повторяется пока заданное условие истинно. Оператор </a:t>
            </a:r>
            <a:r>
              <a:rPr kumimoji="0" lang="ru-RU" altLang="ru-RU" sz="2600" b="0" i="0" u="none" strike="noStrike" cap="none" normalizeH="0" baseline="0">
                <a:ln>
                  <a:noFill/>
                </a:ln>
                <a:solidFill>
                  <a:srgbClr val="1B1B1B"/>
                </a:solidFill>
                <a:effectLst/>
                <a:latin typeface="Arial Unicode MS" panose="020B0604020202020204" pitchFamily="34" charset="-128"/>
              </a:rPr>
              <a:t>do...while</a:t>
            </a:r>
            <a:r>
              <a:rPr kumimoji="0" lang="ru-RU" altLang="ru-RU" sz="2600" b="0" i="0" u="none" strike="noStrike" cap="none" normalizeH="0" baseline="0">
                <a:ln>
                  <a:noFill/>
                </a:ln>
                <a:solidFill>
                  <a:srgbClr val="1B1B1B"/>
                </a:solidFill>
                <a:effectLst/>
                <a:latin typeface="Inter"/>
              </a:rPr>
              <a:t> имеет вид:</a:t>
            </a:r>
            <a:endParaRPr kumimoji="0" lang="ru-RU" altLang="ru-RU" sz="2600" b="0" i="0" u="none" strike="noStrike" cap="none" normalizeH="0" baseline="0">
              <a:ln>
                <a:noFill/>
              </a:ln>
              <a:solidFill>
                <a:srgbClr val="1B1B1B"/>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600" b="0" i="0" u="none" strike="noStrike" cap="none" normalizeH="0" baseline="0">
                <a:ln>
                  <a:noFill/>
                </a:ln>
                <a:solidFill>
                  <a:srgbClr val="1B1B1B"/>
                </a:solidFill>
                <a:effectLst/>
                <a:latin typeface="Arial Unicode MS" panose="020B0604020202020204" pitchFamily="34" charset="-128"/>
              </a:rPr>
              <a:t>do выражения while (условие); </a:t>
            </a:r>
            <a:endParaRPr kumimoji="0" lang="ru-RU" altLang="ru-RU" sz="2600" b="0" i="0" u="none" strike="noStrike" cap="none" normalizeH="0" baseline="0">
              <a:ln>
                <a:noFill/>
              </a:ln>
              <a:solidFill>
                <a:srgbClr val="1B1B1B"/>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600" b="0" i="0" u="none" strike="noStrike" cap="none" normalizeH="0" baseline="0">
                <a:ln>
                  <a:noFill/>
                </a:ln>
                <a:solidFill>
                  <a:srgbClr val="1B1B1B"/>
                </a:solidFill>
                <a:effectLst/>
                <a:latin typeface="Arial Unicode MS" panose="020B0604020202020204" pitchFamily="34" charset="-128"/>
              </a:rPr>
              <a:t>выражения</a:t>
            </a:r>
            <a:r>
              <a:rPr kumimoji="0" lang="ru-RU" altLang="ru-RU" sz="2600" b="0" i="0" u="none" strike="noStrike" cap="none" normalizeH="0" baseline="0">
                <a:ln>
                  <a:noFill/>
                </a:ln>
                <a:solidFill>
                  <a:srgbClr val="1B1B1B"/>
                </a:solidFill>
                <a:effectLst/>
                <a:latin typeface="Inter"/>
              </a:rPr>
              <a:t> выполняются пока </a:t>
            </a:r>
            <a:r>
              <a:rPr kumimoji="0" lang="ru-RU" altLang="ru-RU" sz="2600" b="0" i="0" u="none" strike="noStrike" cap="none" normalizeH="0" baseline="0">
                <a:ln>
                  <a:noFill/>
                </a:ln>
                <a:solidFill>
                  <a:srgbClr val="1B1B1B"/>
                </a:solidFill>
                <a:effectLst/>
                <a:latin typeface="Arial Unicode MS" panose="020B0604020202020204" pitchFamily="34" charset="-128"/>
              </a:rPr>
              <a:t>условие</a:t>
            </a:r>
            <a:r>
              <a:rPr kumimoji="0" lang="ru-RU" altLang="ru-RU" sz="2600" b="0" i="0" u="none" strike="noStrike" cap="none" normalizeH="0" baseline="0">
                <a:ln>
                  <a:noFill/>
                </a:ln>
                <a:solidFill>
                  <a:srgbClr val="1B1B1B"/>
                </a:solidFill>
                <a:effectLst/>
                <a:latin typeface="Inter"/>
              </a:rPr>
              <a:t> истинно. Чтобы использовать несколько выражений, используйте блок-выражение </a:t>
            </a:r>
            <a:r>
              <a:rPr kumimoji="0" lang="ru-RU" altLang="ru-RU" sz="2600" b="0" i="0" u="none" strike="noStrike" cap="none" normalizeH="0" baseline="0">
                <a:ln>
                  <a:noFill/>
                </a:ln>
                <a:solidFill>
                  <a:srgbClr val="1B1B1B"/>
                </a:solidFill>
                <a:effectLst/>
                <a:latin typeface="Arial Unicode MS" panose="020B0604020202020204" pitchFamily="34" charset="-128"/>
              </a:rPr>
              <a:t>{ ... }</a:t>
            </a:r>
            <a:r>
              <a:rPr kumimoji="0" lang="ru-RU" altLang="ru-RU" sz="2600" b="0" i="0" u="none" strike="noStrike" cap="none" normalizeH="0" baseline="0">
                <a:ln>
                  <a:noFill/>
                </a:ln>
                <a:solidFill>
                  <a:srgbClr val="1B1B1B"/>
                </a:solidFill>
                <a:effectLst/>
                <a:latin typeface="Inter"/>
              </a:rPr>
              <a:t>, чтобы сгруппировать их. Если </a:t>
            </a:r>
            <a:r>
              <a:rPr kumimoji="0" lang="ru-RU" altLang="ru-RU" sz="2600" b="0" i="0" u="none" strike="noStrike" cap="none" normalizeH="0" baseline="0">
                <a:ln>
                  <a:noFill/>
                </a:ln>
                <a:solidFill>
                  <a:srgbClr val="1B1B1B"/>
                </a:solidFill>
                <a:effectLst/>
                <a:latin typeface="Arial Unicode MS" panose="020B0604020202020204" pitchFamily="34" charset="-128"/>
              </a:rPr>
              <a:t>условие</a:t>
            </a:r>
            <a:r>
              <a:rPr kumimoji="0" lang="ru-RU" altLang="ru-RU" sz="2600" b="0" i="0" u="none" strike="noStrike" cap="none" normalizeH="0" baseline="0">
                <a:ln>
                  <a:noFill/>
                </a:ln>
                <a:solidFill>
                  <a:srgbClr val="1B1B1B"/>
                </a:solidFill>
                <a:effectLst/>
                <a:latin typeface="Inter"/>
              </a:rPr>
              <a:t> истинно, </a:t>
            </a:r>
            <a:r>
              <a:rPr kumimoji="0" lang="ru-RU" altLang="ru-RU" sz="2600" b="0" i="0" u="none" strike="noStrike" cap="none" normalizeH="0" baseline="0">
                <a:ln>
                  <a:noFill/>
                </a:ln>
                <a:solidFill>
                  <a:srgbClr val="1B1B1B"/>
                </a:solidFill>
                <a:effectLst/>
                <a:latin typeface="Arial Unicode MS" panose="020B0604020202020204" pitchFamily="34" charset="-128"/>
              </a:rPr>
              <a:t>выражения</a:t>
            </a:r>
            <a:r>
              <a:rPr kumimoji="0" lang="ru-RU" altLang="ru-RU" sz="2600" b="0" i="0" u="none" strike="noStrike" cap="none" normalizeH="0" baseline="0">
                <a:ln>
                  <a:noFill/>
                </a:ln>
                <a:solidFill>
                  <a:srgbClr val="1B1B1B"/>
                </a:solidFill>
                <a:effectLst/>
                <a:latin typeface="Inter"/>
              </a:rPr>
              <a:t> выполнятся снова. В конце каждого прохода </a:t>
            </a:r>
            <a:r>
              <a:rPr kumimoji="0" lang="ru-RU" altLang="ru-RU" sz="2600" b="0" i="0" u="none" strike="noStrike" cap="none" normalizeH="0" baseline="0">
                <a:ln>
                  <a:noFill/>
                </a:ln>
                <a:solidFill>
                  <a:srgbClr val="1B1B1B"/>
                </a:solidFill>
                <a:effectLst/>
                <a:latin typeface="Arial Unicode MS" panose="020B0604020202020204" pitchFamily="34" charset="-128"/>
              </a:rPr>
              <a:t>условие</a:t>
            </a:r>
            <a:r>
              <a:rPr kumimoji="0" lang="ru-RU" altLang="ru-RU" sz="2600" b="0" i="0" u="none" strike="noStrike" cap="none" normalizeH="0" baseline="0">
                <a:ln>
                  <a:noFill/>
                </a:ln>
                <a:solidFill>
                  <a:srgbClr val="1B1B1B"/>
                </a:solidFill>
                <a:effectLst/>
                <a:latin typeface="Inter"/>
              </a:rPr>
              <a:t> проверяется. Если </a:t>
            </a:r>
            <a:r>
              <a:rPr kumimoji="0" lang="ru-RU" altLang="ru-RU" sz="2600" b="0" i="0" u="none" strike="noStrike" cap="none" normalizeH="0" baseline="0">
                <a:ln>
                  <a:noFill/>
                </a:ln>
                <a:solidFill>
                  <a:srgbClr val="1B1B1B"/>
                </a:solidFill>
                <a:effectLst/>
                <a:latin typeface="Arial Unicode MS" panose="020B0604020202020204" pitchFamily="34" charset="-128"/>
              </a:rPr>
              <a:t>условие</a:t>
            </a:r>
            <a:r>
              <a:rPr kumimoji="0" lang="ru-RU" altLang="ru-RU" sz="2600" b="0" i="0" u="none" strike="noStrike" cap="none" normalizeH="0" baseline="0">
                <a:ln>
                  <a:noFill/>
                </a:ln>
                <a:solidFill>
                  <a:srgbClr val="1B1B1B"/>
                </a:solidFill>
                <a:effectLst/>
                <a:latin typeface="Inter"/>
              </a:rPr>
              <a:t> ложно, выполнение приостанавливается и управление передаётся выражению после </a:t>
            </a:r>
            <a:r>
              <a:rPr kumimoji="0" lang="ru-RU" altLang="ru-RU" sz="2600" b="0" i="0" u="none" strike="noStrike" cap="none" normalizeH="0" baseline="0">
                <a:ln>
                  <a:noFill/>
                </a:ln>
                <a:solidFill>
                  <a:srgbClr val="1B1B1B"/>
                </a:solidFill>
                <a:effectLst/>
                <a:latin typeface="Arial Unicode MS" panose="020B0604020202020204" pitchFamily="34" charset="-128"/>
              </a:rPr>
              <a:t>do...while</a:t>
            </a:r>
            <a:r>
              <a:rPr kumimoji="0" lang="ru-RU" altLang="ru-RU" sz="2600" b="0" i="0" u="none" strike="noStrike" cap="none" normalizeH="0" baseline="0">
                <a:ln>
                  <a:noFill/>
                </a:ln>
                <a:solidFill>
                  <a:srgbClr val="1B1B1B"/>
                </a:solidFill>
                <a:effectLst/>
                <a:latin typeface="Inter"/>
              </a:rPr>
              <a:t>.</a:t>
            </a:r>
            <a:endParaRPr kumimoji="0" lang="ru-RU" altLang="ru-RU" sz="2600" b="0" i="0" u="none" strike="noStrike" cap="none" normalizeH="0" baseline="0">
              <a:ln>
                <a:noFill/>
              </a:ln>
              <a:solidFill>
                <a:schemeClr val="tx1"/>
              </a:solidFill>
              <a:effectLst/>
            </a:endParaRPr>
          </a:p>
        </p:txBody>
      </p:sp>
    </p:spTree>
    <p:extLst>
      <p:ext uri="{BB962C8B-B14F-4D97-AF65-F5344CB8AC3E}">
        <p14:creationId xmlns:p14="http://schemas.microsoft.com/office/powerpoint/2010/main" val="5698301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186649-D2FB-35DA-A180-C83D9EAAFD8A}"/>
              </a:ext>
            </a:extLst>
          </p:cNvPr>
          <p:cNvSpPr>
            <a:spLocks noChangeArrowheads="1"/>
          </p:cNvSpPr>
          <p:nvPr/>
        </p:nvSpPr>
        <p:spPr bwMode="auto">
          <a:xfrm>
            <a:off x="348343" y="414956"/>
            <a:ext cx="11495314"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800" b="1" i="0" u="none" strike="noStrike" cap="none" normalizeH="0" baseline="0">
                <a:ln>
                  <a:noFill/>
                </a:ln>
                <a:solidFill>
                  <a:srgbClr val="1B1B1B"/>
                </a:solidFill>
                <a:effectLst/>
                <a:latin typeface="Inter"/>
                <a:hlinkClick r:id="rId2" tooltip="Permalink to Цикл while"/>
              </a:rPr>
              <a:t>Цикл </a:t>
            </a:r>
            <a:r>
              <a:rPr kumimoji="0" lang="ru-RU" altLang="ru-RU" sz="2800" b="1" i="0" u="none" strike="noStrike" cap="none" normalizeH="0" baseline="0">
                <a:ln>
                  <a:noFill/>
                </a:ln>
                <a:solidFill>
                  <a:srgbClr val="1B1B1B"/>
                </a:solidFill>
                <a:effectLst/>
                <a:latin typeface="Arial Unicode MS" panose="020B0604020202020204" pitchFamily="34" charset="-128"/>
                <a:hlinkClick r:id="rId2" tooltip="Permalink to Цикл while"/>
              </a:rPr>
              <a:t>while</a:t>
            </a:r>
            <a:endParaRPr kumimoji="0" lang="ru-RU" altLang="ru-RU" sz="2800" b="1" i="0" u="none" strike="noStrike" cap="none" normalizeH="0" baseline="0">
              <a:ln>
                <a:noFill/>
              </a:ln>
              <a:solidFill>
                <a:srgbClr val="1B1B1B"/>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800" b="0" i="0" u="none" strike="noStrike" cap="none" normalizeH="0" baseline="0">
                <a:ln>
                  <a:noFill/>
                </a:ln>
                <a:solidFill>
                  <a:srgbClr val="1B1B1B"/>
                </a:solidFill>
                <a:effectLst/>
                <a:latin typeface="Inter"/>
              </a:rPr>
              <a:t>Цикл </a:t>
            </a:r>
            <a:r>
              <a:rPr kumimoji="0" lang="ru-RU" altLang="ru-RU" sz="2800" b="0" i="0" u="sng" strike="noStrike" cap="none" normalizeH="0" baseline="0">
                <a:ln>
                  <a:noFill/>
                </a:ln>
                <a:solidFill>
                  <a:srgbClr val="1B1B1B"/>
                </a:solidFill>
                <a:effectLst/>
                <a:latin typeface="Arial Unicode MS" panose="020B0604020202020204" pitchFamily="34" charset="-128"/>
                <a:hlinkClick r:id="rId3"/>
              </a:rPr>
              <a:t>while</a:t>
            </a:r>
            <a:r>
              <a:rPr kumimoji="0" lang="ru-RU" altLang="ru-RU" sz="2800" b="0" i="0" u="none" strike="noStrike" cap="none" normalizeH="0" baseline="0">
                <a:ln>
                  <a:noFill/>
                </a:ln>
                <a:solidFill>
                  <a:srgbClr val="1B1B1B"/>
                </a:solidFill>
                <a:effectLst/>
                <a:latin typeface="Inter"/>
              </a:rPr>
              <a:t> выполняет выражения пока условие истинно. Выглядит он так:</a:t>
            </a:r>
            <a:endParaRPr kumimoji="0" lang="ru-RU" altLang="ru-RU" sz="2800" b="0" i="0" u="none" strike="noStrike" cap="none" normalizeH="0" baseline="0">
              <a:ln>
                <a:noFill/>
              </a:ln>
              <a:solidFill>
                <a:srgbClr val="1B1B1B"/>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800" b="0" i="0" u="none" strike="noStrike" cap="none" normalizeH="0" baseline="0">
                <a:ln>
                  <a:noFill/>
                </a:ln>
                <a:solidFill>
                  <a:srgbClr val="1B1B1B"/>
                </a:solidFill>
                <a:effectLst/>
                <a:latin typeface="Arial Unicode MS" panose="020B0604020202020204" pitchFamily="34" charset="-128"/>
              </a:rPr>
              <a:t>while (условие) выражения </a:t>
            </a:r>
            <a:endParaRPr kumimoji="0" lang="ru-RU" altLang="ru-RU" sz="2800" b="0" i="0" u="none" strike="noStrike" cap="none" normalizeH="0" baseline="0">
              <a:ln>
                <a:noFill/>
              </a:ln>
              <a:solidFill>
                <a:srgbClr val="1B1B1B"/>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800" b="0" i="0" u="none" strike="noStrike" cap="none" normalizeH="0" baseline="0">
                <a:ln>
                  <a:noFill/>
                </a:ln>
                <a:solidFill>
                  <a:srgbClr val="1B1B1B"/>
                </a:solidFill>
                <a:effectLst/>
                <a:latin typeface="Inter"/>
              </a:rPr>
              <a:t>Если </a:t>
            </a:r>
            <a:r>
              <a:rPr kumimoji="0" lang="ru-RU" altLang="ru-RU" sz="2800" b="0" i="0" u="none" strike="noStrike" cap="none" normalizeH="0" baseline="0">
                <a:ln>
                  <a:noFill/>
                </a:ln>
                <a:solidFill>
                  <a:srgbClr val="1B1B1B"/>
                </a:solidFill>
                <a:effectLst/>
                <a:latin typeface="Arial Unicode MS" panose="020B0604020202020204" pitchFamily="34" charset="-128"/>
              </a:rPr>
              <a:t>условие</a:t>
            </a:r>
            <a:r>
              <a:rPr kumimoji="0" lang="ru-RU" altLang="ru-RU" sz="2800" b="0" i="0" u="none" strike="noStrike" cap="none" normalizeH="0" baseline="0">
                <a:ln>
                  <a:noFill/>
                </a:ln>
                <a:solidFill>
                  <a:srgbClr val="1B1B1B"/>
                </a:solidFill>
                <a:effectLst/>
                <a:latin typeface="Inter"/>
              </a:rPr>
              <a:t> становится ложным, выражения в цикле перестают выполняться и управление переходит к выражению после цикла.</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800" b="0" i="0" u="none" strike="noStrike" cap="none" normalizeH="0" baseline="0">
                <a:ln>
                  <a:noFill/>
                </a:ln>
                <a:solidFill>
                  <a:srgbClr val="1B1B1B"/>
                </a:solidFill>
                <a:effectLst/>
                <a:latin typeface="Arial Unicode MS" panose="020B0604020202020204" pitchFamily="34" charset="-128"/>
              </a:rPr>
              <a:t>Условие</a:t>
            </a:r>
            <a:r>
              <a:rPr kumimoji="0" lang="ru-RU" altLang="ru-RU" sz="2800" b="0" i="0" u="none" strike="noStrike" cap="none" normalizeH="0" baseline="0">
                <a:ln>
                  <a:noFill/>
                </a:ln>
                <a:solidFill>
                  <a:srgbClr val="1B1B1B"/>
                </a:solidFill>
                <a:effectLst/>
                <a:latin typeface="Inter"/>
              </a:rPr>
              <a:t> проверяется на истинность до того, как выполняются </a:t>
            </a:r>
            <a:r>
              <a:rPr kumimoji="0" lang="ru-RU" altLang="ru-RU" sz="2800" b="0" i="0" u="none" strike="noStrike" cap="none" normalizeH="0" baseline="0">
                <a:ln>
                  <a:noFill/>
                </a:ln>
                <a:solidFill>
                  <a:srgbClr val="1B1B1B"/>
                </a:solidFill>
                <a:effectLst/>
                <a:latin typeface="Arial Unicode MS" panose="020B0604020202020204" pitchFamily="34" charset="-128"/>
              </a:rPr>
              <a:t>выражения</a:t>
            </a:r>
            <a:r>
              <a:rPr kumimoji="0" lang="ru-RU" altLang="ru-RU" sz="2800" b="0" i="0" u="none" strike="noStrike" cap="none" normalizeH="0" baseline="0">
                <a:ln>
                  <a:noFill/>
                </a:ln>
                <a:solidFill>
                  <a:srgbClr val="1B1B1B"/>
                </a:solidFill>
                <a:effectLst/>
                <a:latin typeface="Inter"/>
              </a:rPr>
              <a:t> в цикле. Если </a:t>
            </a:r>
            <a:r>
              <a:rPr kumimoji="0" lang="ru-RU" altLang="ru-RU" sz="2800" b="0" i="0" u="none" strike="noStrike" cap="none" normalizeH="0" baseline="0">
                <a:ln>
                  <a:noFill/>
                </a:ln>
                <a:solidFill>
                  <a:srgbClr val="1B1B1B"/>
                </a:solidFill>
                <a:effectLst/>
                <a:latin typeface="Arial Unicode MS" panose="020B0604020202020204" pitchFamily="34" charset="-128"/>
              </a:rPr>
              <a:t>условие</a:t>
            </a:r>
            <a:r>
              <a:rPr kumimoji="0" lang="ru-RU" altLang="ru-RU" sz="2800" b="0" i="0" u="none" strike="noStrike" cap="none" normalizeH="0" baseline="0">
                <a:ln>
                  <a:noFill/>
                </a:ln>
                <a:solidFill>
                  <a:srgbClr val="1B1B1B"/>
                </a:solidFill>
                <a:effectLst/>
                <a:latin typeface="Inter"/>
              </a:rPr>
              <a:t> истинно, выполняются </a:t>
            </a:r>
            <a:r>
              <a:rPr kumimoji="0" lang="ru-RU" altLang="ru-RU" sz="2800" b="0" i="0" u="none" strike="noStrike" cap="none" normalizeH="0" baseline="0">
                <a:ln>
                  <a:noFill/>
                </a:ln>
                <a:solidFill>
                  <a:srgbClr val="1B1B1B"/>
                </a:solidFill>
                <a:effectLst/>
                <a:latin typeface="Arial Unicode MS" panose="020B0604020202020204" pitchFamily="34" charset="-128"/>
              </a:rPr>
              <a:t>выражения</a:t>
            </a:r>
            <a:r>
              <a:rPr kumimoji="0" lang="ru-RU" altLang="ru-RU" sz="2800" b="0" i="0" u="none" strike="noStrike" cap="none" normalizeH="0" baseline="0">
                <a:ln>
                  <a:noFill/>
                </a:ln>
                <a:solidFill>
                  <a:srgbClr val="1B1B1B"/>
                </a:solidFill>
                <a:effectLst/>
                <a:latin typeface="Inter"/>
              </a:rPr>
              <a:t>, а затем условие проверяется снова. Если </a:t>
            </a:r>
            <a:r>
              <a:rPr kumimoji="0" lang="ru-RU" altLang="ru-RU" sz="2800" b="0" i="0" u="none" strike="noStrike" cap="none" normalizeH="0" baseline="0">
                <a:ln>
                  <a:noFill/>
                </a:ln>
                <a:solidFill>
                  <a:srgbClr val="1B1B1B"/>
                </a:solidFill>
                <a:effectLst/>
                <a:latin typeface="Arial Unicode MS" panose="020B0604020202020204" pitchFamily="34" charset="-128"/>
              </a:rPr>
              <a:t>условие</a:t>
            </a:r>
            <a:r>
              <a:rPr kumimoji="0" lang="ru-RU" altLang="ru-RU" sz="2800" b="0" i="0" u="none" strike="noStrike" cap="none" normalizeH="0" baseline="0">
                <a:ln>
                  <a:noFill/>
                </a:ln>
                <a:solidFill>
                  <a:srgbClr val="1B1B1B"/>
                </a:solidFill>
                <a:effectLst/>
                <a:latin typeface="Inter"/>
              </a:rPr>
              <a:t> ложно, выполнение приостанавливается и управление переходит к выражению после </a:t>
            </a:r>
            <a:r>
              <a:rPr kumimoji="0" lang="ru-RU" altLang="ru-RU" sz="2800" b="0" i="0" u="none" strike="noStrike" cap="none" normalizeH="0" baseline="0">
                <a:ln>
                  <a:noFill/>
                </a:ln>
                <a:solidFill>
                  <a:srgbClr val="1B1B1B"/>
                </a:solidFill>
                <a:effectLst/>
                <a:latin typeface="Arial Unicode MS" panose="020B0604020202020204" pitchFamily="34" charset="-128"/>
              </a:rPr>
              <a:t>while</a:t>
            </a:r>
            <a:r>
              <a:rPr kumimoji="0" lang="ru-RU" altLang="ru-RU" sz="2800" b="0" i="0" u="none" strike="noStrike" cap="none" normalizeH="0" baseline="0">
                <a:ln>
                  <a:noFill/>
                </a:ln>
                <a:solidFill>
                  <a:srgbClr val="1B1B1B"/>
                </a:solidFill>
                <a:effectLst/>
                <a:latin typeface="Inter"/>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800" b="0" i="0" u="none" strike="noStrike" cap="none" normalizeH="0" baseline="0">
                <a:ln>
                  <a:noFill/>
                </a:ln>
                <a:solidFill>
                  <a:srgbClr val="1B1B1B"/>
                </a:solidFill>
                <a:effectLst/>
                <a:latin typeface="Inter"/>
              </a:rPr>
              <a:t>Чтобы использовать несколько выражений, используйте блок выражение </a:t>
            </a:r>
            <a:r>
              <a:rPr kumimoji="0" lang="ru-RU" altLang="ru-RU" sz="2800" b="0" i="0" u="none" strike="noStrike" cap="none" normalizeH="0" baseline="0">
                <a:ln>
                  <a:noFill/>
                </a:ln>
                <a:solidFill>
                  <a:srgbClr val="1B1B1B"/>
                </a:solidFill>
                <a:effectLst/>
                <a:latin typeface="Arial Unicode MS" panose="020B0604020202020204" pitchFamily="34" charset="-128"/>
              </a:rPr>
              <a:t>{ ... }</a:t>
            </a:r>
            <a:r>
              <a:rPr kumimoji="0" lang="ru-RU" altLang="ru-RU" sz="2800" b="0" i="0" u="none" strike="noStrike" cap="none" normalizeH="0" baseline="0">
                <a:ln>
                  <a:noFill/>
                </a:ln>
                <a:solidFill>
                  <a:srgbClr val="1B1B1B"/>
                </a:solidFill>
                <a:effectLst/>
                <a:latin typeface="Inter"/>
              </a:rPr>
              <a:t>, чтобы сгруппировать их.</a:t>
            </a:r>
            <a:endParaRPr kumimoji="0" lang="ru-RU" altLang="ru-RU" sz="2800" b="0" i="0" u="none" strike="noStrike" cap="none" normalizeH="0" baseline="0">
              <a:ln>
                <a:noFill/>
              </a:ln>
              <a:solidFill>
                <a:schemeClr val="tx1"/>
              </a:solidFill>
              <a:effectLst/>
            </a:endParaRPr>
          </a:p>
        </p:txBody>
      </p:sp>
    </p:spTree>
    <p:extLst>
      <p:ext uri="{BB962C8B-B14F-4D97-AF65-F5344CB8AC3E}">
        <p14:creationId xmlns:p14="http://schemas.microsoft.com/office/powerpoint/2010/main" val="37250705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E24CFF-5D8F-F8E3-3DDF-91C91D457F8F}"/>
              </a:ext>
            </a:extLst>
          </p:cNvPr>
          <p:cNvSpPr>
            <a:spLocks noGrp="1"/>
          </p:cNvSpPr>
          <p:nvPr>
            <p:ph type="title"/>
          </p:nvPr>
        </p:nvSpPr>
        <p:spPr>
          <a:xfrm>
            <a:off x="522514" y="286603"/>
            <a:ext cx="10633166" cy="1200329"/>
          </a:xfrm>
        </p:spPr>
        <p:txBody>
          <a:bodyPr>
            <a:normAutofit fontScale="90000"/>
          </a:bodyPr>
          <a:lstStyle/>
          <a:p>
            <a:r>
              <a:rPr lang="en-US" b="1" i="1" dirty="0">
                <a:solidFill>
                  <a:srgbClr val="FF0000"/>
                </a:solidFill>
              </a:rPr>
              <a:t>32</a:t>
            </a:r>
            <a:r>
              <a:rPr lang="ru-RU" b="1" i="1" dirty="0">
                <a:solidFill>
                  <a:srgbClr val="FF0000"/>
                </a:solidFill>
              </a:rPr>
              <a:t>) Охарактеризовать оператор выбора </a:t>
            </a:r>
            <a:r>
              <a:rPr lang="en-US" b="1" i="1" dirty="0">
                <a:solidFill>
                  <a:srgbClr val="FF0000"/>
                </a:solidFill>
              </a:rPr>
              <a:t>SWITCH </a:t>
            </a:r>
            <a:r>
              <a:rPr lang="ru-RU" b="1" i="1" dirty="0">
                <a:solidFill>
                  <a:srgbClr val="FF0000"/>
                </a:solidFill>
              </a:rPr>
              <a:t>в языке </a:t>
            </a:r>
            <a:r>
              <a:rPr lang="en-US" b="1" i="1" dirty="0">
                <a:solidFill>
                  <a:srgbClr val="FF0000"/>
                </a:solidFill>
              </a:rPr>
              <a:t>JavaScript</a:t>
            </a:r>
            <a:endParaRPr lang="ru-RU" b="1" i="1" dirty="0">
              <a:solidFill>
                <a:srgbClr val="FF0000"/>
              </a:solidFill>
            </a:endParaRPr>
          </a:p>
        </p:txBody>
      </p:sp>
      <p:sp>
        <p:nvSpPr>
          <p:cNvPr id="3" name="Rectangle 1">
            <a:extLst>
              <a:ext uri="{FF2B5EF4-FFF2-40B4-BE49-F238E27FC236}">
                <a16:creationId xmlns:a16="http://schemas.microsoft.com/office/drawing/2014/main" id="{0478E738-EDD9-D23B-6AE1-E91A19E16194}"/>
              </a:ext>
            </a:extLst>
          </p:cNvPr>
          <p:cNvSpPr>
            <a:spLocks noChangeArrowheads="1"/>
          </p:cNvSpPr>
          <p:nvPr/>
        </p:nvSpPr>
        <p:spPr bwMode="auto">
          <a:xfrm>
            <a:off x="350829" y="1388433"/>
            <a:ext cx="10957871"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a:ln>
                  <a:noFill/>
                </a:ln>
                <a:solidFill>
                  <a:srgbClr val="313130"/>
                </a:solidFill>
                <a:effectLst/>
                <a:latin typeface="BlinkMacSystemFont"/>
              </a:rPr>
              <a:t>Конструкция </a:t>
            </a:r>
            <a:r>
              <a:rPr kumimoji="0" lang="ru-RU" altLang="ru-RU" sz="2000" b="1" i="0" u="none" strike="noStrike" cap="none" normalizeH="0" baseline="0" dirty="0" err="1">
                <a:ln>
                  <a:noFill/>
                </a:ln>
                <a:solidFill>
                  <a:srgbClr val="313130"/>
                </a:solidFill>
                <a:effectLst/>
                <a:latin typeface="Consolas" panose="020B0609020204030204" pitchFamily="49" charset="0"/>
              </a:rPr>
              <a:t>switch</a:t>
            </a:r>
            <a:r>
              <a:rPr kumimoji="0" lang="ru-RU" altLang="ru-RU" sz="2000" b="0" i="0" u="none" strike="noStrike" cap="none" normalizeH="0" baseline="0" dirty="0">
                <a:ln>
                  <a:noFill/>
                </a:ln>
                <a:solidFill>
                  <a:srgbClr val="313130"/>
                </a:solidFill>
                <a:effectLst/>
                <a:latin typeface="BlinkMacSystemFont"/>
              </a:rPr>
              <a:t> заменяет собой сразу несколько </a:t>
            </a:r>
            <a:r>
              <a:rPr kumimoji="0" lang="ru-RU" altLang="ru-RU" sz="2000" b="1" i="0" u="none" strike="noStrike" cap="none" normalizeH="0" baseline="0" dirty="0" err="1">
                <a:ln>
                  <a:noFill/>
                </a:ln>
                <a:solidFill>
                  <a:srgbClr val="313130"/>
                </a:solidFill>
                <a:effectLst/>
                <a:latin typeface="Consolas" panose="020B0609020204030204" pitchFamily="49" charset="0"/>
              </a:rPr>
              <a:t>if</a:t>
            </a:r>
            <a:r>
              <a:rPr kumimoji="0" lang="ru-RU" altLang="ru-RU" sz="2000" b="0" i="0" u="none" strike="noStrike" cap="none" normalizeH="0" baseline="0" dirty="0">
                <a:ln>
                  <a:noFill/>
                </a:ln>
                <a:solidFill>
                  <a:srgbClr val="313130"/>
                </a:solidFill>
                <a:effectLst/>
                <a:latin typeface="BlinkMacSystemFont"/>
              </a:rPr>
              <a:t>.</a:t>
            </a:r>
            <a:endParaRPr kumimoji="0" lang="ru-RU" altLang="ru-RU"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a:ln>
                  <a:noFill/>
                </a:ln>
                <a:solidFill>
                  <a:srgbClr val="313130"/>
                </a:solidFill>
                <a:effectLst/>
                <a:latin typeface="BlinkMacSystemFont"/>
              </a:rPr>
              <a:t>Она представляет собой более наглядный способ сравнить выражение сразу с несколькими вариантами.</a:t>
            </a:r>
            <a:endParaRPr kumimoji="0" lang="ru-RU" altLang="ru-RU" sz="2000" b="0" i="0" u="none" strike="noStrike" cap="none" normalizeH="0" baseline="0" dirty="0">
              <a:ln>
                <a:noFill/>
              </a:ln>
              <a:solidFill>
                <a:schemeClr val="tx1"/>
              </a:solidFill>
              <a:effectLst/>
            </a:endParaRPr>
          </a:p>
        </p:txBody>
      </p:sp>
      <p:sp>
        <p:nvSpPr>
          <p:cNvPr id="4" name="Rectangle 2">
            <a:extLst>
              <a:ext uri="{FF2B5EF4-FFF2-40B4-BE49-F238E27FC236}">
                <a16:creationId xmlns:a16="http://schemas.microsoft.com/office/drawing/2014/main" id="{DDDB05A9-5CD1-C8EF-4F91-8ABC46B3CD83}"/>
              </a:ext>
            </a:extLst>
          </p:cNvPr>
          <p:cNvSpPr>
            <a:spLocks noChangeArrowheads="1"/>
          </p:cNvSpPr>
          <p:nvPr/>
        </p:nvSpPr>
        <p:spPr bwMode="auto">
          <a:xfrm>
            <a:off x="350829" y="2305597"/>
            <a:ext cx="11490342" cy="45524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6788" rIns="0" bIns="1967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313130"/>
                </a:solidFill>
                <a:effectLst/>
                <a:latin typeface="BlinkMacSystemFont"/>
              </a:rPr>
              <a:t>Конструкция </a:t>
            </a:r>
            <a:r>
              <a:rPr kumimoji="0" lang="ru-RU" altLang="ru-RU" b="0" i="0" u="none" strike="noStrike" cap="none" normalizeH="0" baseline="0" dirty="0" err="1">
                <a:ln>
                  <a:noFill/>
                </a:ln>
                <a:solidFill>
                  <a:srgbClr val="313130"/>
                </a:solidFill>
                <a:effectLst/>
                <a:latin typeface="Consolas" panose="020B0609020204030204" pitchFamily="49" charset="0"/>
              </a:rPr>
              <a:t>switch</a:t>
            </a:r>
            <a:r>
              <a:rPr kumimoji="0" lang="ru-RU" altLang="ru-RU" b="0" i="0" u="none" strike="noStrike" cap="none" normalizeH="0" baseline="0" dirty="0">
                <a:ln>
                  <a:noFill/>
                </a:ln>
                <a:solidFill>
                  <a:srgbClr val="313130"/>
                </a:solidFill>
                <a:effectLst/>
                <a:latin typeface="BlinkMacSystemFont"/>
              </a:rPr>
              <a:t> имеет один или более блок </a:t>
            </a:r>
            <a:r>
              <a:rPr kumimoji="0" lang="ru-RU" altLang="ru-RU" b="0" i="0" u="none" strike="noStrike" cap="none" normalizeH="0" baseline="0" dirty="0" err="1">
                <a:ln>
                  <a:noFill/>
                </a:ln>
                <a:solidFill>
                  <a:srgbClr val="313130"/>
                </a:solidFill>
                <a:effectLst/>
                <a:latin typeface="Consolas" panose="020B0609020204030204" pitchFamily="49" charset="0"/>
              </a:rPr>
              <a:t>case</a:t>
            </a:r>
            <a:r>
              <a:rPr kumimoji="0" lang="ru-RU" altLang="ru-RU" b="0" i="0" u="none" strike="noStrike" cap="none" normalizeH="0" baseline="0" dirty="0">
                <a:ln>
                  <a:noFill/>
                </a:ln>
                <a:solidFill>
                  <a:srgbClr val="313130"/>
                </a:solidFill>
                <a:effectLst/>
                <a:latin typeface="BlinkMacSystemFont"/>
              </a:rPr>
              <a:t> и необязательный блок </a:t>
            </a:r>
            <a:r>
              <a:rPr kumimoji="0" lang="ru-RU" altLang="ru-RU" b="0" i="0" u="none" strike="noStrike" cap="none" normalizeH="0" baseline="0" dirty="0" err="1">
                <a:ln>
                  <a:noFill/>
                </a:ln>
                <a:solidFill>
                  <a:srgbClr val="313130"/>
                </a:solidFill>
                <a:effectLst/>
                <a:latin typeface="Consolas" panose="020B0609020204030204" pitchFamily="49" charset="0"/>
              </a:rPr>
              <a:t>default</a:t>
            </a:r>
            <a:r>
              <a:rPr kumimoji="0" lang="ru-RU" altLang="ru-RU" b="0" i="0" u="none" strike="noStrike" cap="none" normalizeH="0" baseline="0" dirty="0">
                <a:ln>
                  <a:noFill/>
                </a:ln>
                <a:solidFill>
                  <a:srgbClr val="313130"/>
                </a:solidFill>
                <a:effectLst/>
                <a:latin typeface="BlinkMacSystemFont"/>
              </a:rPr>
              <a:t>.</a:t>
            </a:r>
            <a:endParaRPr kumimoji="0" lang="ru-RU" altLang="ru-RU"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313130"/>
                </a:solidFill>
                <a:effectLst/>
                <a:latin typeface="BlinkMacSystemFont"/>
              </a:rPr>
              <a:t>Выглядит она так:</a:t>
            </a:r>
            <a:endParaRPr kumimoji="0" lang="ru-RU" altLang="ru-RU"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err="1">
                <a:ln>
                  <a:noFill/>
                </a:ln>
                <a:solidFill>
                  <a:srgbClr val="313130"/>
                </a:solidFill>
                <a:effectLst/>
                <a:latin typeface="Consolas" panose="020B0609020204030204" pitchFamily="49" charset="0"/>
              </a:rPr>
              <a:t>switch</a:t>
            </a:r>
            <a:r>
              <a:rPr kumimoji="0" lang="ru-RU" altLang="ru-RU" b="0" i="0" u="none" strike="noStrike" cap="none" normalizeH="0" baseline="0" dirty="0">
                <a:ln>
                  <a:noFill/>
                </a:ln>
                <a:solidFill>
                  <a:srgbClr val="313130"/>
                </a:solidFill>
                <a:effectLst/>
                <a:latin typeface="Consolas" panose="020B0609020204030204" pitchFamily="49" charset="0"/>
              </a:rPr>
              <a:t>(x) {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err="1">
                <a:ln>
                  <a:noFill/>
                </a:ln>
                <a:solidFill>
                  <a:srgbClr val="313130"/>
                </a:solidFill>
                <a:effectLst/>
                <a:latin typeface="Consolas" panose="020B0609020204030204" pitchFamily="49" charset="0"/>
              </a:rPr>
              <a:t>case</a:t>
            </a:r>
            <a:r>
              <a:rPr kumimoji="0" lang="ru-RU" altLang="ru-RU" b="0" i="0" u="none" strike="noStrike" cap="none" normalizeH="0" baseline="0" dirty="0">
                <a:ln>
                  <a:noFill/>
                </a:ln>
                <a:solidFill>
                  <a:srgbClr val="313130"/>
                </a:solidFill>
                <a:effectLst/>
                <a:latin typeface="Consolas" panose="020B0609020204030204" pitchFamily="49" charset="0"/>
              </a:rPr>
              <a:t> 'value1': // </a:t>
            </a:r>
            <a:r>
              <a:rPr kumimoji="0" lang="ru-RU" altLang="ru-RU" b="0" i="0" u="none" strike="noStrike" cap="none" normalizeH="0" baseline="0" dirty="0" err="1">
                <a:ln>
                  <a:noFill/>
                </a:ln>
                <a:solidFill>
                  <a:srgbClr val="313130"/>
                </a:solidFill>
                <a:effectLst/>
                <a:latin typeface="Consolas" panose="020B0609020204030204" pitchFamily="49" charset="0"/>
              </a:rPr>
              <a:t>if</a:t>
            </a:r>
            <a:r>
              <a:rPr kumimoji="0" lang="ru-RU" altLang="ru-RU" b="0" i="0" u="none" strike="noStrike" cap="none" normalizeH="0" baseline="0" dirty="0">
                <a:ln>
                  <a:noFill/>
                </a:ln>
                <a:solidFill>
                  <a:srgbClr val="313130"/>
                </a:solidFill>
                <a:effectLst/>
                <a:latin typeface="Consolas" panose="020B0609020204030204" pitchFamily="49" charset="0"/>
              </a:rPr>
              <a:t> (x === 'value1’)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31313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313130"/>
                </a:solidFill>
                <a:effectLst/>
                <a:latin typeface="Consolas" panose="020B0609020204030204" pitchFamily="49" charset="0"/>
              </a:rPr>
              <a:t>[</a:t>
            </a:r>
            <a:r>
              <a:rPr kumimoji="0" lang="ru-RU" altLang="ru-RU" b="0" i="0" u="none" strike="noStrike" cap="none" normalizeH="0" baseline="0" dirty="0" err="1">
                <a:ln>
                  <a:noFill/>
                </a:ln>
                <a:solidFill>
                  <a:srgbClr val="313130"/>
                </a:solidFill>
                <a:effectLst/>
                <a:latin typeface="Consolas" panose="020B0609020204030204" pitchFamily="49" charset="0"/>
              </a:rPr>
              <a:t>break</a:t>
            </a:r>
            <a:r>
              <a:rPr kumimoji="0" lang="ru-RU" altLang="ru-RU" b="0" i="0" u="none" strike="noStrike" cap="none" normalizeH="0" baseline="0" dirty="0">
                <a:ln>
                  <a:noFill/>
                </a:ln>
                <a:solidFill>
                  <a:srgbClr val="31313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err="1">
                <a:ln>
                  <a:noFill/>
                </a:ln>
                <a:solidFill>
                  <a:srgbClr val="313130"/>
                </a:solidFill>
                <a:effectLst/>
                <a:latin typeface="Consolas" panose="020B0609020204030204" pitchFamily="49" charset="0"/>
              </a:rPr>
              <a:t>case</a:t>
            </a:r>
            <a:r>
              <a:rPr kumimoji="0" lang="ru-RU" altLang="ru-RU" b="0" i="0" u="none" strike="noStrike" cap="none" normalizeH="0" baseline="0" dirty="0">
                <a:ln>
                  <a:noFill/>
                </a:ln>
                <a:solidFill>
                  <a:srgbClr val="313130"/>
                </a:solidFill>
                <a:effectLst/>
                <a:latin typeface="Consolas" panose="020B0609020204030204" pitchFamily="49" charset="0"/>
              </a:rPr>
              <a:t> 'value2': // </a:t>
            </a:r>
            <a:r>
              <a:rPr kumimoji="0" lang="ru-RU" altLang="ru-RU" b="0" i="0" u="none" strike="noStrike" cap="none" normalizeH="0" baseline="0" dirty="0" err="1">
                <a:ln>
                  <a:noFill/>
                </a:ln>
                <a:solidFill>
                  <a:srgbClr val="313130"/>
                </a:solidFill>
                <a:effectLst/>
                <a:latin typeface="Consolas" panose="020B0609020204030204" pitchFamily="49" charset="0"/>
              </a:rPr>
              <a:t>if</a:t>
            </a:r>
            <a:r>
              <a:rPr kumimoji="0" lang="ru-RU" altLang="ru-RU" b="0" i="0" u="none" strike="noStrike" cap="none" normalizeH="0" baseline="0" dirty="0">
                <a:ln>
                  <a:noFill/>
                </a:ln>
                <a:solidFill>
                  <a:srgbClr val="313130"/>
                </a:solidFill>
                <a:effectLst/>
                <a:latin typeface="Consolas" panose="020B0609020204030204" pitchFamily="49" charset="0"/>
              </a:rPr>
              <a:t> (x === 'value2’)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31313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313130"/>
                </a:solidFill>
                <a:effectLst/>
                <a:latin typeface="Consolas" panose="020B0609020204030204" pitchFamily="49" charset="0"/>
              </a:rPr>
              <a:t>[</a:t>
            </a:r>
            <a:r>
              <a:rPr kumimoji="0" lang="ru-RU" altLang="ru-RU" b="0" i="0" u="none" strike="noStrike" cap="none" normalizeH="0" baseline="0" dirty="0" err="1">
                <a:ln>
                  <a:noFill/>
                </a:ln>
                <a:solidFill>
                  <a:srgbClr val="313130"/>
                </a:solidFill>
                <a:effectLst/>
                <a:latin typeface="Consolas" panose="020B0609020204030204" pitchFamily="49" charset="0"/>
              </a:rPr>
              <a:t>break</a:t>
            </a:r>
            <a:r>
              <a:rPr kumimoji="0" lang="ru-RU" altLang="ru-RU" b="0" i="0" u="none" strike="noStrike" cap="none" normalizeH="0" baseline="0" dirty="0">
                <a:ln>
                  <a:noFill/>
                </a:ln>
                <a:solidFill>
                  <a:srgbClr val="31313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313130"/>
                </a:solidFill>
                <a:effectLst/>
                <a:latin typeface="Consolas" panose="020B0609020204030204" pitchFamily="49" charset="0"/>
              </a:rPr>
              <a:t> </a:t>
            </a:r>
            <a:r>
              <a:rPr kumimoji="0" lang="ru-RU" altLang="ru-RU" b="0" i="0" u="none" strike="noStrike" cap="none" normalizeH="0" baseline="0" dirty="0" err="1">
                <a:ln>
                  <a:noFill/>
                </a:ln>
                <a:solidFill>
                  <a:srgbClr val="313130"/>
                </a:solidFill>
                <a:effectLst/>
                <a:latin typeface="Consolas" panose="020B0609020204030204" pitchFamily="49" charset="0"/>
              </a:rPr>
              <a:t>default</a:t>
            </a:r>
            <a:r>
              <a:rPr kumimoji="0" lang="ru-RU" altLang="ru-RU" b="0" i="0" u="none" strike="noStrike" cap="none" normalizeH="0" baseline="0" dirty="0">
                <a:ln>
                  <a:noFill/>
                </a:ln>
                <a:solidFill>
                  <a:srgbClr val="31313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313130"/>
                </a:solidFill>
                <a:effectLst/>
                <a:latin typeface="Consolas" panose="020B0609020204030204" pitchFamily="49" charset="0"/>
              </a:rPr>
              <a:t>... [</a:t>
            </a:r>
            <a:r>
              <a:rPr kumimoji="0" lang="ru-RU" altLang="ru-RU" b="0" i="0" u="none" strike="noStrike" cap="none" normalizeH="0" baseline="0" dirty="0" err="1">
                <a:ln>
                  <a:noFill/>
                </a:ln>
                <a:solidFill>
                  <a:srgbClr val="313130"/>
                </a:solidFill>
                <a:effectLst/>
                <a:latin typeface="Consolas" panose="020B0609020204030204" pitchFamily="49" charset="0"/>
              </a:rPr>
              <a:t>break</a:t>
            </a:r>
            <a:r>
              <a:rPr kumimoji="0" lang="ru-RU" altLang="ru-RU" b="0" i="0" u="none" strike="noStrike" cap="none" normalizeH="0" baseline="0" dirty="0">
                <a:ln>
                  <a:noFill/>
                </a:ln>
                <a:solidFill>
                  <a:srgbClr val="313130"/>
                </a:solidFill>
                <a:effectLst/>
                <a:latin typeface="Consolas" panose="020B0609020204030204" pitchFamily="49" charset="0"/>
              </a:rPr>
              <a:t>] }</a:t>
            </a:r>
            <a:endParaRPr kumimoji="0" lang="ru-RU" altLang="ru-RU"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b="0" i="0" u="none" strike="noStrike" cap="none" normalizeH="0" baseline="0" dirty="0">
                <a:ln>
                  <a:noFill/>
                </a:ln>
                <a:solidFill>
                  <a:srgbClr val="313130"/>
                </a:solidFill>
                <a:effectLst/>
                <a:latin typeface="BlinkMacSystemFont"/>
              </a:rPr>
              <a:t>Переменная </a:t>
            </a:r>
            <a:r>
              <a:rPr kumimoji="0" lang="ru-RU" altLang="ru-RU" b="0" i="0" u="none" strike="noStrike" cap="none" normalizeH="0" baseline="0" dirty="0">
                <a:ln>
                  <a:noFill/>
                </a:ln>
                <a:solidFill>
                  <a:srgbClr val="313130"/>
                </a:solidFill>
                <a:effectLst/>
                <a:latin typeface="Consolas" panose="020B0609020204030204" pitchFamily="49" charset="0"/>
              </a:rPr>
              <a:t>x</a:t>
            </a:r>
            <a:r>
              <a:rPr kumimoji="0" lang="ru-RU" altLang="ru-RU" b="0" i="0" u="none" strike="noStrike" cap="none" normalizeH="0" baseline="0" dirty="0">
                <a:ln>
                  <a:noFill/>
                </a:ln>
                <a:solidFill>
                  <a:srgbClr val="313130"/>
                </a:solidFill>
                <a:effectLst/>
                <a:latin typeface="BlinkMacSystemFont"/>
              </a:rPr>
              <a:t> проверяется на строгое равенство первому значению </a:t>
            </a:r>
            <a:r>
              <a:rPr kumimoji="0" lang="ru-RU" altLang="ru-RU" b="0" i="0" u="none" strike="noStrike" cap="none" normalizeH="0" baseline="0" dirty="0">
                <a:ln>
                  <a:noFill/>
                </a:ln>
                <a:solidFill>
                  <a:srgbClr val="313130"/>
                </a:solidFill>
                <a:effectLst/>
                <a:latin typeface="Consolas" panose="020B0609020204030204" pitchFamily="49" charset="0"/>
              </a:rPr>
              <a:t>value1</a:t>
            </a:r>
            <a:r>
              <a:rPr kumimoji="0" lang="ru-RU" altLang="ru-RU" b="0" i="0" u="none" strike="noStrike" cap="none" normalizeH="0" baseline="0" dirty="0">
                <a:ln>
                  <a:noFill/>
                </a:ln>
                <a:solidFill>
                  <a:srgbClr val="313130"/>
                </a:solidFill>
                <a:effectLst/>
                <a:latin typeface="BlinkMacSystemFont"/>
              </a:rPr>
              <a:t>, затем второму </a:t>
            </a:r>
            <a:r>
              <a:rPr kumimoji="0" lang="ru-RU" altLang="ru-RU" b="0" i="0" u="none" strike="noStrike" cap="none" normalizeH="0" baseline="0" dirty="0">
                <a:ln>
                  <a:noFill/>
                </a:ln>
                <a:solidFill>
                  <a:srgbClr val="313130"/>
                </a:solidFill>
                <a:effectLst/>
                <a:latin typeface="Consolas" panose="020B0609020204030204" pitchFamily="49" charset="0"/>
              </a:rPr>
              <a:t>value2</a:t>
            </a:r>
            <a:r>
              <a:rPr kumimoji="0" lang="ru-RU" altLang="ru-RU" b="0" i="0" u="none" strike="noStrike" cap="none" normalizeH="0" baseline="0" dirty="0">
                <a:ln>
                  <a:noFill/>
                </a:ln>
                <a:solidFill>
                  <a:srgbClr val="313130"/>
                </a:solidFill>
                <a:effectLst/>
                <a:latin typeface="BlinkMacSystemFont"/>
              </a:rPr>
              <a:t> и так далее.</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b="0" i="0" u="none" strike="noStrike" cap="none" normalizeH="0" baseline="0" dirty="0">
                <a:ln>
                  <a:noFill/>
                </a:ln>
                <a:solidFill>
                  <a:srgbClr val="313130"/>
                </a:solidFill>
                <a:effectLst/>
                <a:latin typeface="BlinkMacSystemFont"/>
              </a:rPr>
              <a:t>Если соответствие установлено – </a:t>
            </a:r>
            <a:r>
              <a:rPr kumimoji="0" lang="ru-RU" altLang="ru-RU" b="0" i="0" u="none" strike="noStrike" cap="none" normalizeH="0" baseline="0" dirty="0" err="1">
                <a:ln>
                  <a:noFill/>
                </a:ln>
                <a:solidFill>
                  <a:srgbClr val="313130"/>
                </a:solidFill>
                <a:effectLst/>
                <a:latin typeface="Consolas" panose="020B0609020204030204" pitchFamily="49" charset="0"/>
              </a:rPr>
              <a:t>switch</a:t>
            </a:r>
            <a:r>
              <a:rPr kumimoji="0" lang="ru-RU" altLang="ru-RU" b="0" i="0" u="none" strike="noStrike" cap="none" normalizeH="0" baseline="0" dirty="0">
                <a:ln>
                  <a:noFill/>
                </a:ln>
                <a:solidFill>
                  <a:srgbClr val="313130"/>
                </a:solidFill>
                <a:effectLst/>
                <a:latin typeface="BlinkMacSystemFont"/>
              </a:rPr>
              <a:t> начинает выполняться от соответствующей директивы </a:t>
            </a:r>
            <a:r>
              <a:rPr kumimoji="0" lang="ru-RU" altLang="ru-RU" b="0" i="0" u="none" strike="noStrike" cap="none" normalizeH="0" baseline="0" dirty="0" err="1">
                <a:ln>
                  <a:noFill/>
                </a:ln>
                <a:solidFill>
                  <a:srgbClr val="313130"/>
                </a:solidFill>
                <a:effectLst/>
                <a:latin typeface="Consolas" panose="020B0609020204030204" pitchFamily="49" charset="0"/>
              </a:rPr>
              <a:t>case</a:t>
            </a:r>
            <a:r>
              <a:rPr kumimoji="0" lang="ru-RU" altLang="ru-RU" b="0" i="0" u="none" strike="noStrike" cap="none" normalizeH="0" baseline="0" dirty="0">
                <a:ln>
                  <a:noFill/>
                </a:ln>
                <a:solidFill>
                  <a:srgbClr val="313130"/>
                </a:solidFill>
                <a:effectLst/>
                <a:latin typeface="BlinkMacSystemFont"/>
              </a:rPr>
              <a:t> и далее, до ближайшего </a:t>
            </a:r>
            <a:r>
              <a:rPr kumimoji="0" lang="ru-RU" altLang="ru-RU" b="0" i="0" u="none" strike="noStrike" cap="none" normalizeH="0" baseline="0" dirty="0" err="1">
                <a:ln>
                  <a:noFill/>
                </a:ln>
                <a:solidFill>
                  <a:srgbClr val="313130"/>
                </a:solidFill>
                <a:effectLst/>
                <a:latin typeface="Consolas" panose="020B0609020204030204" pitchFamily="49" charset="0"/>
              </a:rPr>
              <a:t>break</a:t>
            </a:r>
            <a:r>
              <a:rPr kumimoji="0" lang="ru-RU" altLang="ru-RU" b="0" i="0" u="none" strike="noStrike" cap="none" normalizeH="0" baseline="0" dirty="0">
                <a:ln>
                  <a:noFill/>
                </a:ln>
                <a:solidFill>
                  <a:srgbClr val="313130"/>
                </a:solidFill>
                <a:effectLst/>
                <a:latin typeface="BlinkMacSystemFont"/>
              </a:rPr>
              <a:t> (или до конца </a:t>
            </a:r>
            <a:r>
              <a:rPr kumimoji="0" lang="ru-RU" altLang="ru-RU" b="0" i="0" u="none" strike="noStrike" cap="none" normalizeH="0" baseline="0" dirty="0" err="1">
                <a:ln>
                  <a:noFill/>
                </a:ln>
                <a:solidFill>
                  <a:srgbClr val="313130"/>
                </a:solidFill>
                <a:effectLst/>
                <a:latin typeface="Consolas" panose="020B0609020204030204" pitchFamily="49" charset="0"/>
              </a:rPr>
              <a:t>switch</a:t>
            </a:r>
            <a:r>
              <a:rPr kumimoji="0" lang="ru-RU" altLang="ru-RU" b="0" i="0" u="none" strike="noStrike" cap="none" normalizeH="0" baseline="0" dirty="0">
                <a:ln>
                  <a:noFill/>
                </a:ln>
                <a:solidFill>
                  <a:srgbClr val="313130"/>
                </a:solidFill>
                <a:effectLst/>
                <a:latin typeface="BlinkMacSystemFon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b="0" i="0" u="none" strike="noStrike" cap="none" normalizeH="0" baseline="0" dirty="0">
                <a:ln>
                  <a:noFill/>
                </a:ln>
                <a:solidFill>
                  <a:srgbClr val="313130"/>
                </a:solidFill>
                <a:effectLst/>
                <a:latin typeface="BlinkMacSystemFont"/>
              </a:rPr>
              <a:t>Если ни один </a:t>
            </a:r>
            <a:r>
              <a:rPr kumimoji="0" lang="ru-RU" altLang="ru-RU" b="0" i="0" u="none" strike="noStrike" cap="none" normalizeH="0" baseline="0" dirty="0" err="1">
                <a:ln>
                  <a:noFill/>
                </a:ln>
                <a:solidFill>
                  <a:srgbClr val="313130"/>
                </a:solidFill>
                <a:effectLst/>
                <a:latin typeface="Consolas" panose="020B0609020204030204" pitchFamily="49" charset="0"/>
              </a:rPr>
              <a:t>case</a:t>
            </a:r>
            <a:r>
              <a:rPr kumimoji="0" lang="ru-RU" altLang="ru-RU" b="0" i="0" u="none" strike="noStrike" cap="none" normalizeH="0" baseline="0" dirty="0">
                <a:ln>
                  <a:noFill/>
                </a:ln>
                <a:solidFill>
                  <a:srgbClr val="313130"/>
                </a:solidFill>
                <a:effectLst/>
                <a:latin typeface="BlinkMacSystemFont"/>
              </a:rPr>
              <a:t> не совпал – выполняется (если есть) вариант </a:t>
            </a:r>
            <a:r>
              <a:rPr kumimoji="0" lang="ru-RU" altLang="ru-RU" b="0" i="0" u="none" strike="noStrike" cap="none" normalizeH="0" baseline="0" dirty="0" err="1">
                <a:ln>
                  <a:noFill/>
                </a:ln>
                <a:solidFill>
                  <a:srgbClr val="313130"/>
                </a:solidFill>
                <a:effectLst/>
                <a:latin typeface="Consolas" panose="020B0609020204030204" pitchFamily="49" charset="0"/>
              </a:rPr>
              <a:t>default</a:t>
            </a:r>
            <a:r>
              <a:rPr kumimoji="0" lang="ru-RU" altLang="ru-RU" b="0" i="0" u="none" strike="noStrike" cap="none" normalizeH="0" baseline="0" dirty="0">
                <a:ln>
                  <a:noFill/>
                </a:ln>
                <a:solidFill>
                  <a:srgbClr val="313130"/>
                </a:solidFill>
                <a:effectLst/>
                <a:latin typeface="BlinkMacSystemFont"/>
              </a:rPr>
              <a:t>.</a:t>
            </a:r>
            <a:endParaRPr kumimoji="0" lang="ru-RU" altLang="ru-RU"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031953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03FABA-5F03-B97C-F441-37A0D82A91CE}"/>
              </a:ext>
            </a:extLst>
          </p:cNvPr>
          <p:cNvSpPr txBox="1">
            <a:spLocks/>
          </p:cNvSpPr>
          <p:nvPr/>
        </p:nvSpPr>
        <p:spPr>
          <a:xfrm>
            <a:off x="385666" y="249281"/>
            <a:ext cx="11420668" cy="1450757"/>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b="1" i="1" dirty="0">
                <a:solidFill>
                  <a:srgbClr val="FF0000"/>
                </a:solidFill>
              </a:rPr>
              <a:t>33</a:t>
            </a:r>
            <a:r>
              <a:rPr lang="ru-RU" sz="3600" b="1" i="1" dirty="0">
                <a:solidFill>
                  <a:srgbClr val="FF0000"/>
                </a:solidFill>
              </a:rPr>
              <a:t>) Охарактеризовать методы библиотеки </a:t>
            </a:r>
            <a:r>
              <a:rPr lang="en-US" sz="3600" b="1" i="1" dirty="0" err="1">
                <a:solidFill>
                  <a:srgbClr val="FF0000"/>
                </a:solidFill>
              </a:rPr>
              <a:t>JQuery</a:t>
            </a:r>
            <a:r>
              <a:rPr lang="en-US" sz="3600" b="1" i="1" dirty="0">
                <a:solidFill>
                  <a:srgbClr val="FF0000"/>
                </a:solidFill>
              </a:rPr>
              <a:t> </a:t>
            </a:r>
            <a:r>
              <a:rPr lang="ru-RU" sz="3600" b="1" i="1" dirty="0">
                <a:solidFill>
                  <a:srgbClr val="FF0000"/>
                </a:solidFill>
              </a:rPr>
              <a:t> которые позволяют манипулировать вставляемыми элементами </a:t>
            </a:r>
            <a:r>
              <a:rPr lang="en-US" sz="3600" b="1" i="1" dirty="0">
                <a:solidFill>
                  <a:srgbClr val="FF0000"/>
                </a:solidFill>
              </a:rPr>
              <a:t>(after(), </a:t>
            </a:r>
            <a:r>
              <a:rPr lang="en-US" sz="3600" b="1" i="1" dirty="0" err="1">
                <a:solidFill>
                  <a:srgbClr val="FF0000"/>
                </a:solidFill>
              </a:rPr>
              <a:t>befor</a:t>
            </a:r>
            <a:r>
              <a:rPr lang="en-US" sz="3600" b="1" i="1" dirty="0">
                <a:solidFill>
                  <a:srgbClr val="FF0000"/>
                </a:solidFill>
              </a:rPr>
              <a:t>(), </a:t>
            </a:r>
            <a:r>
              <a:rPr lang="en-US" sz="3600" b="1" i="1" dirty="0" err="1">
                <a:solidFill>
                  <a:srgbClr val="FF0000"/>
                </a:solidFill>
              </a:rPr>
              <a:t>insertAfter</a:t>
            </a:r>
            <a:r>
              <a:rPr lang="en-US" sz="3600" b="1" i="1" dirty="0">
                <a:solidFill>
                  <a:srgbClr val="FF0000"/>
                </a:solidFill>
              </a:rPr>
              <a:t>(), </a:t>
            </a:r>
            <a:r>
              <a:rPr lang="en-US" sz="3600" b="1" i="1" dirty="0" err="1">
                <a:solidFill>
                  <a:srgbClr val="FF0000"/>
                </a:solidFill>
              </a:rPr>
              <a:t>insertBefor</a:t>
            </a:r>
            <a:r>
              <a:rPr lang="en-US" sz="3600" b="1" i="1" dirty="0">
                <a:solidFill>
                  <a:srgbClr val="FF0000"/>
                </a:solidFill>
              </a:rPr>
              <a:t>())</a:t>
            </a:r>
            <a:endParaRPr lang="ru-RU" sz="3600" b="1" i="1" dirty="0">
              <a:solidFill>
                <a:srgbClr val="FF0000"/>
              </a:solidFill>
            </a:endParaRPr>
          </a:p>
        </p:txBody>
      </p:sp>
      <p:sp>
        <p:nvSpPr>
          <p:cNvPr id="4" name="TextBox 3">
            <a:extLst>
              <a:ext uri="{FF2B5EF4-FFF2-40B4-BE49-F238E27FC236}">
                <a16:creationId xmlns:a16="http://schemas.microsoft.com/office/drawing/2014/main" id="{1AE75B62-2168-FF6C-6F5D-490D24283F51}"/>
              </a:ext>
            </a:extLst>
          </p:cNvPr>
          <p:cNvSpPr txBox="1"/>
          <p:nvPr/>
        </p:nvSpPr>
        <p:spPr>
          <a:xfrm>
            <a:off x="199053" y="1924940"/>
            <a:ext cx="11793893" cy="1446550"/>
          </a:xfrm>
          <a:prstGeom prst="rect">
            <a:avLst/>
          </a:prstGeom>
          <a:noFill/>
        </p:spPr>
        <p:txBody>
          <a:bodyPr wrap="square">
            <a:spAutoFit/>
          </a:bodyPr>
          <a:lstStyle/>
          <a:p>
            <a:r>
              <a:rPr lang="ru-RU" sz="2200" b="0" dirty="0">
                <a:solidFill>
                  <a:srgbClr val="444444"/>
                </a:solidFill>
                <a:effectLst/>
              </a:rPr>
              <a:t>Библиотека </a:t>
            </a:r>
            <a:r>
              <a:rPr lang="ru-RU" sz="2200" b="0" dirty="0" err="1">
                <a:solidFill>
                  <a:srgbClr val="444444"/>
                </a:solidFill>
                <a:effectLst/>
              </a:rPr>
              <a:t>JQuery</a:t>
            </a:r>
            <a:r>
              <a:rPr lang="ru-RU" sz="2200" b="0" dirty="0">
                <a:solidFill>
                  <a:srgbClr val="444444"/>
                </a:solidFill>
                <a:effectLst/>
              </a:rPr>
              <a:t> создана с единственной целью- облегчить и упростить программирование на языке JavaScript. Библиотека </a:t>
            </a:r>
            <a:r>
              <a:rPr lang="ru-RU" sz="2200" b="0" dirty="0" err="1">
                <a:solidFill>
                  <a:srgbClr val="444444"/>
                </a:solidFill>
                <a:effectLst/>
              </a:rPr>
              <a:t>JQuery</a:t>
            </a:r>
            <a:r>
              <a:rPr lang="ru-RU" sz="2200" b="0" dirty="0">
                <a:solidFill>
                  <a:srgbClr val="444444"/>
                </a:solidFill>
                <a:effectLst/>
              </a:rPr>
              <a:t> написана на языке JavaScript - это достаточно большой файл с расширением “.</a:t>
            </a:r>
            <a:r>
              <a:rPr lang="ru-RU" sz="2200" b="0" dirty="0" err="1">
                <a:solidFill>
                  <a:srgbClr val="444444"/>
                </a:solidFill>
                <a:effectLst/>
              </a:rPr>
              <a:t>js</a:t>
            </a:r>
            <a:r>
              <a:rPr lang="ru-RU" sz="2200" b="0" dirty="0">
                <a:solidFill>
                  <a:srgbClr val="444444"/>
                </a:solidFill>
                <a:effectLst/>
              </a:rPr>
              <a:t>”, который подключается к веб-странице, как кусок скрипта, и который загружается в браузер вместе с веб-страницей и выполняется браузером. </a:t>
            </a:r>
            <a:endParaRPr lang="ru-RU" sz="2200" dirty="0"/>
          </a:p>
        </p:txBody>
      </p:sp>
      <p:sp>
        <p:nvSpPr>
          <p:cNvPr id="5" name="TextBox 4">
            <a:extLst>
              <a:ext uri="{FF2B5EF4-FFF2-40B4-BE49-F238E27FC236}">
                <a16:creationId xmlns:a16="http://schemas.microsoft.com/office/drawing/2014/main" id="{594C7297-8B51-2F85-872D-25384C987897}"/>
              </a:ext>
            </a:extLst>
          </p:cNvPr>
          <p:cNvSpPr txBox="1"/>
          <p:nvPr/>
        </p:nvSpPr>
        <p:spPr>
          <a:xfrm>
            <a:off x="199055" y="3429000"/>
            <a:ext cx="11607279" cy="2800767"/>
          </a:xfrm>
          <a:prstGeom prst="rect">
            <a:avLst/>
          </a:prstGeom>
          <a:noFill/>
        </p:spPr>
        <p:txBody>
          <a:bodyPr wrap="square">
            <a:spAutoFit/>
          </a:bodyPr>
          <a:lstStyle/>
          <a:p>
            <a:pPr algn="l">
              <a:spcAft>
                <a:spcPts val="0"/>
              </a:spcAft>
            </a:pPr>
            <a:r>
              <a:rPr lang="ru-RU" sz="2200" b="1" i="1" dirty="0" err="1">
                <a:solidFill>
                  <a:srgbClr val="0000FF"/>
                </a:solidFill>
                <a:effectLst/>
                <a:latin typeface="georgia, serif"/>
              </a:rPr>
              <a:t>after</a:t>
            </a:r>
            <a:r>
              <a:rPr lang="ru-RU" sz="2200" b="1" i="1" dirty="0">
                <a:solidFill>
                  <a:srgbClr val="0000FF"/>
                </a:solidFill>
                <a:effectLst/>
                <a:latin typeface="georgia, serif"/>
              </a:rPr>
              <a:t>( контент ) </a:t>
            </a:r>
            <a:r>
              <a:rPr lang="ru-RU" sz="2200" b="0" i="1" dirty="0">
                <a:solidFill>
                  <a:srgbClr val="415968"/>
                </a:solidFill>
                <a:effectLst/>
                <a:latin typeface="georgia, serif"/>
              </a:rPr>
              <a:t>Вставляет контент после каждого элемента набора.</a:t>
            </a:r>
            <a:endParaRPr lang="ru-RU" sz="2200" b="0" i="0" dirty="0">
              <a:solidFill>
                <a:srgbClr val="415968"/>
              </a:solidFill>
              <a:effectLst/>
              <a:latin typeface="arial" panose="020B0604020202020204" pitchFamily="34" charset="0"/>
            </a:endParaRPr>
          </a:p>
          <a:p>
            <a:pPr algn="l">
              <a:spcAft>
                <a:spcPts val="0"/>
              </a:spcAft>
            </a:pPr>
            <a:r>
              <a:rPr lang="ru-RU" sz="2200" b="1" i="1" dirty="0" err="1">
                <a:solidFill>
                  <a:srgbClr val="0000FF"/>
                </a:solidFill>
                <a:effectLst/>
                <a:latin typeface="georgia, serif"/>
              </a:rPr>
              <a:t>before</a:t>
            </a:r>
            <a:r>
              <a:rPr lang="ru-RU" sz="2200" b="1" i="1" dirty="0">
                <a:solidFill>
                  <a:srgbClr val="0000FF"/>
                </a:solidFill>
                <a:effectLst/>
                <a:latin typeface="georgia, serif"/>
              </a:rPr>
              <a:t>( контент ) </a:t>
            </a:r>
            <a:r>
              <a:rPr lang="ru-RU" sz="2200" b="0" i="1" dirty="0">
                <a:solidFill>
                  <a:srgbClr val="415968"/>
                </a:solidFill>
                <a:effectLst/>
                <a:latin typeface="georgia, serif"/>
              </a:rPr>
              <a:t>Вставляет контент перед каждым элементом набора.</a:t>
            </a:r>
            <a:endParaRPr lang="ru-RU" sz="2200" b="0" i="0" dirty="0">
              <a:solidFill>
                <a:srgbClr val="415968"/>
              </a:solidFill>
              <a:effectLst/>
              <a:latin typeface="arial" panose="020B0604020202020204" pitchFamily="34" charset="0"/>
            </a:endParaRPr>
          </a:p>
          <a:p>
            <a:pPr algn="l">
              <a:spcAft>
                <a:spcPts val="0"/>
              </a:spcAft>
            </a:pPr>
            <a:r>
              <a:rPr lang="ru-RU" sz="2200" b="1" i="1" dirty="0" err="1">
                <a:solidFill>
                  <a:srgbClr val="0000FF"/>
                </a:solidFill>
                <a:effectLst/>
                <a:latin typeface="georgia, serif"/>
              </a:rPr>
              <a:t>insertAfter</a:t>
            </a:r>
            <a:r>
              <a:rPr lang="ru-RU" sz="2200" b="1" i="1" dirty="0">
                <a:solidFill>
                  <a:srgbClr val="0000FF"/>
                </a:solidFill>
                <a:effectLst/>
                <a:latin typeface="georgia, serif"/>
              </a:rPr>
              <a:t>( селектор ) </a:t>
            </a:r>
            <a:r>
              <a:rPr lang="ru-RU" sz="2200" b="0" i="1" dirty="0">
                <a:solidFill>
                  <a:srgbClr val="415968"/>
                </a:solidFill>
                <a:effectLst/>
                <a:latin typeface="georgia, serif"/>
              </a:rPr>
              <a:t>Вставляет все элементы набора в другой указанный набор элементов. Добавляемые элементы следуют после уже существующих. В </a:t>
            </a:r>
            <a:r>
              <a:rPr lang="ru-RU" sz="2200" b="0" i="1" dirty="0" err="1">
                <a:solidFill>
                  <a:srgbClr val="415968"/>
                </a:solidFill>
                <a:effectLst/>
                <a:latin typeface="georgia, serif"/>
              </a:rPr>
              <a:t>jQuery</a:t>
            </a:r>
            <a:r>
              <a:rPr lang="ru-RU" sz="2200" b="0" i="1" dirty="0">
                <a:solidFill>
                  <a:srgbClr val="415968"/>
                </a:solidFill>
                <a:effectLst/>
                <a:latin typeface="georgia, serif"/>
              </a:rPr>
              <a:t> версии 1.3.2 данная функция возвращает все вставленные элементы.</a:t>
            </a:r>
            <a:endParaRPr lang="ru-RU" sz="2200" b="0" i="0" dirty="0">
              <a:solidFill>
                <a:srgbClr val="415968"/>
              </a:solidFill>
              <a:effectLst/>
              <a:latin typeface="arial" panose="020B0604020202020204" pitchFamily="34" charset="0"/>
            </a:endParaRPr>
          </a:p>
          <a:p>
            <a:pPr algn="l">
              <a:spcAft>
                <a:spcPts val="0"/>
              </a:spcAft>
            </a:pPr>
            <a:r>
              <a:rPr lang="ru-RU" sz="2200" b="1" i="1" dirty="0" err="1">
                <a:solidFill>
                  <a:srgbClr val="0000FF"/>
                </a:solidFill>
                <a:effectLst/>
                <a:latin typeface="georgia, serif"/>
              </a:rPr>
              <a:t>insertBefore</a:t>
            </a:r>
            <a:r>
              <a:rPr lang="ru-RU" sz="2200" b="1" i="1" dirty="0">
                <a:solidFill>
                  <a:srgbClr val="0000FF"/>
                </a:solidFill>
                <a:effectLst/>
                <a:latin typeface="georgia, serif"/>
              </a:rPr>
              <a:t>( селектор ) </a:t>
            </a:r>
            <a:r>
              <a:rPr lang="ru-RU" sz="2200" b="0" i="1" dirty="0">
                <a:solidFill>
                  <a:srgbClr val="415968"/>
                </a:solidFill>
                <a:effectLst/>
                <a:latin typeface="georgia, serif"/>
              </a:rPr>
              <a:t>Вставляет все элементы набора в другой указанный набор элементов. Добавляемые элементы следуют перед уже существующими. В </a:t>
            </a:r>
            <a:r>
              <a:rPr lang="ru-RU" sz="2200" b="0" i="1" dirty="0" err="1">
                <a:solidFill>
                  <a:srgbClr val="415968"/>
                </a:solidFill>
                <a:effectLst/>
                <a:latin typeface="georgia, serif"/>
              </a:rPr>
              <a:t>jQueryверсии</a:t>
            </a:r>
            <a:r>
              <a:rPr lang="ru-RU" sz="2200" b="0" i="1" dirty="0">
                <a:solidFill>
                  <a:srgbClr val="415968"/>
                </a:solidFill>
                <a:effectLst/>
                <a:latin typeface="georgia, serif"/>
              </a:rPr>
              <a:t> 1.3.2 данная функция возвращает все вставленные элементы.</a:t>
            </a:r>
            <a:endParaRPr lang="ru-RU" sz="2200" b="0" i="0" dirty="0">
              <a:solidFill>
                <a:srgbClr val="415968"/>
              </a:solidFill>
              <a:effectLst/>
              <a:latin typeface="arial" panose="020B0604020202020204" pitchFamily="34" charset="0"/>
            </a:endParaRPr>
          </a:p>
        </p:txBody>
      </p:sp>
    </p:spTree>
    <p:extLst>
      <p:ext uri="{BB962C8B-B14F-4D97-AF65-F5344CB8AC3E}">
        <p14:creationId xmlns:p14="http://schemas.microsoft.com/office/powerpoint/2010/main" val="3509933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11148F8-8896-52C9-B94D-72FAFB047D81}"/>
              </a:ext>
            </a:extLst>
          </p:cNvPr>
          <p:cNvSpPr>
            <a:spLocks noGrp="1"/>
          </p:cNvSpPr>
          <p:nvPr>
            <p:ph type="title"/>
          </p:nvPr>
        </p:nvSpPr>
        <p:spPr/>
        <p:txBody>
          <a:bodyPr/>
          <a:lstStyle/>
          <a:p>
            <a:r>
              <a:rPr lang="en-US" b="1" i="1" dirty="0">
                <a:solidFill>
                  <a:srgbClr val="FF0000"/>
                </a:solidFill>
              </a:rPr>
              <a:t>34</a:t>
            </a:r>
            <a:r>
              <a:rPr lang="ru-RU" b="1" i="1" dirty="0">
                <a:solidFill>
                  <a:srgbClr val="FF0000"/>
                </a:solidFill>
              </a:rPr>
              <a:t>)Изложить назначение и возможности библиотеки </a:t>
            </a:r>
            <a:r>
              <a:rPr lang="en-US" sz="4800" b="1" i="1" dirty="0" err="1">
                <a:solidFill>
                  <a:srgbClr val="FF0000"/>
                </a:solidFill>
              </a:rPr>
              <a:t>JQuery</a:t>
            </a:r>
            <a:r>
              <a:rPr lang="en-US" sz="4800" b="1" i="1" dirty="0">
                <a:solidFill>
                  <a:srgbClr val="FF0000"/>
                </a:solidFill>
              </a:rPr>
              <a:t> </a:t>
            </a:r>
            <a:endParaRPr lang="ru-RU" b="1" i="1" dirty="0">
              <a:solidFill>
                <a:srgbClr val="FF0000"/>
              </a:solidFill>
            </a:endParaRPr>
          </a:p>
        </p:txBody>
      </p:sp>
      <p:sp>
        <p:nvSpPr>
          <p:cNvPr id="3" name="TextBox 2">
            <a:extLst>
              <a:ext uri="{FF2B5EF4-FFF2-40B4-BE49-F238E27FC236}">
                <a16:creationId xmlns:a16="http://schemas.microsoft.com/office/drawing/2014/main" id="{C9DA1F25-D878-237E-83D3-D69307A41CA0}"/>
              </a:ext>
            </a:extLst>
          </p:cNvPr>
          <p:cNvSpPr txBox="1"/>
          <p:nvPr/>
        </p:nvSpPr>
        <p:spPr>
          <a:xfrm>
            <a:off x="294847" y="1737360"/>
            <a:ext cx="11663265" cy="2462213"/>
          </a:xfrm>
          <a:prstGeom prst="rect">
            <a:avLst/>
          </a:prstGeom>
          <a:noFill/>
        </p:spPr>
        <p:txBody>
          <a:bodyPr wrap="square">
            <a:spAutoFit/>
          </a:bodyPr>
          <a:lstStyle/>
          <a:p>
            <a:pPr algn="l">
              <a:buFont typeface="Arial" panose="020B0604020202020204" pitchFamily="34" charset="0"/>
              <a:buChar char="•"/>
            </a:pPr>
            <a:r>
              <a:rPr lang="ru-RU" sz="2200" b="0" i="0" u="none" strike="noStrike" dirty="0" err="1">
                <a:solidFill>
                  <a:srgbClr val="548EAA"/>
                </a:solidFill>
                <a:effectLst/>
                <a:latin typeface="-apple-system"/>
                <a:hlinkClick r:id="rId2"/>
              </a:rPr>
              <a:t>jQuery</a:t>
            </a:r>
            <a:r>
              <a:rPr lang="ru-RU" sz="2200" b="0" i="0" dirty="0">
                <a:solidFill>
                  <a:srgbClr val="111111"/>
                </a:solidFill>
                <a:effectLst/>
                <a:latin typeface="-apple-system"/>
              </a:rPr>
              <a:t> – это библиотека </a:t>
            </a:r>
            <a:r>
              <a:rPr lang="ru-RU" sz="2200" b="0" i="0" u="none" strike="noStrike" dirty="0">
                <a:solidFill>
                  <a:srgbClr val="548EAA"/>
                </a:solidFill>
                <a:effectLst/>
                <a:latin typeface="-apple-system"/>
                <a:hlinkClick r:id="rId3"/>
              </a:rPr>
              <a:t>JavaScript</a:t>
            </a:r>
            <a:r>
              <a:rPr lang="ru-RU" sz="2200" b="0" i="0" dirty="0">
                <a:solidFill>
                  <a:srgbClr val="111111"/>
                </a:solidFill>
                <a:effectLst/>
                <a:latin typeface="-apple-system"/>
              </a:rPr>
              <a:t> (</a:t>
            </a:r>
            <a:r>
              <a:rPr lang="ru-RU" sz="2200" b="0" i="0" dirty="0" err="1">
                <a:solidFill>
                  <a:srgbClr val="111111"/>
                </a:solidFill>
                <a:effectLst/>
                <a:latin typeface="-apple-system"/>
              </a:rPr>
              <a:t>т.e</a:t>
            </a:r>
            <a:r>
              <a:rPr lang="ru-RU" sz="2200" b="0" i="0" dirty="0">
                <a:solidFill>
                  <a:srgbClr val="111111"/>
                </a:solidFill>
                <a:effectLst/>
                <a:latin typeface="-apple-system"/>
              </a:rPr>
              <a:t>., она написана на JavaScript), предназначенная для абстрагирования, выравнивания, исправления и упрощения </a:t>
            </a:r>
            <a:r>
              <a:rPr lang="ru-RU" sz="2200" b="0" i="0" dirty="0" err="1">
                <a:solidFill>
                  <a:srgbClr val="111111"/>
                </a:solidFill>
                <a:effectLst/>
                <a:latin typeface="-apple-system"/>
              </a:rPr>
              <a:t>скриптинга</a:t>
            </a:r>
            <a:r>
              <a:rPr lang="ru-RU" sz="2200" b="0" i="0" dirty="0">
                <a:solidFill>
                  <a:srgbClr val="111111"/>
                </a:solidFill>
                <a:effectLst/>
                <a:latin typeface="-apple-system"/>
              </a:rPr>
              <a:t> при работе с узлами HTML-элементов в браузере или для работы в </a:t>
            </a:r>
            <a:r>
              <a:rPr lang="ru-RU" sz="2200" b="0" i="0" u="none" strike="noStrike" dirty="0">
                <a:solidFill>
                  <a:srgbClr val="548EAA"/>
                </a:solidFill>
                <a:effectLst/>
                <a:latin typeface="-apple-system"/>
                <a:hlinkClick r:id="rId4"/>
              </a:rPr>
              <a:t>браузере без графического интерфейса</a:t>
            </a:r>
            <a:r>
              <a:rPr lang="ru-RU" sz="2200" b="0" i="0" dirty="0">
                <a:solidFill>
                  <a:srgbClr val="111111"/>
                </a:solidFill>
                <a:effectLst/>
                <a:latin typeface="-apple-system"/>
              </a:rPr>
              <a:t>.</a:t>
            </a:r>
            <a:br>
              <a:rPr lang="ru-RU" sz="2200" dirty="0"/>
            </a:br>
            <a:r>
              <a:rPr lang="ru-RU" sz="2200" b="0" i="0" dirty="0">
                <a:solidFill>
                  <a:srgbClr val="111111"/>
                </a:solidFill>
                <a:effectLst/>
                <a:latin typeface="-apple-system"/>
              </a:rPr>
              <a:t>Итак:</a:t>
            </a:r>
            <a:br>
              <a:rPr lang="ru-RU" sz="2200" dirty="0"/>
            </a:br>
            <a:r>
              <a:rPr lang="ru-RU" sz="2200" b="0" i="0" dirty="0">
                <a:solidFill>
                  <a:srgbClr val="111111"/>
                </a:solidFill>
                <a:effectLst/>
                <a:latin typeface="-apple-system"/>
              </a:rPr>
              <a:t>Абстрагируется интерфейс </a:t>
            </a:r>
            <a:r>
              <a:rPr lang="ru-RU" sz="2200" b="0" i="0" u="none" strike="noStrike" dirty="0">
                <a:solidFill>
                  <a:srgbClr val="548EAA"/>
                </a:solidFill>
                <a:effectLst/>
                <a:latin typeface="-apple-system"/>
                <a:hlinkClick r:id="rId5"/>
              </a:rPr>
              <a:t>объектной модели документа</a:t>
            </a:r>
            <a:r>
              <a:rPr lang="ru-RU" sz="2200" b="0" i="0" dirty="0">
                <a:solidFill>
                  <a:srgbClr val="111111"/>
                </a:solidFill>
                <a:effectLst/>
                <a:latin typeface="-apple-system"/>
              </a:rPr>
              <a:t> (он же DOM API).</a:t>
            </a:r>
          </a:p>
          <a:p>
            <a:pPr algn="l">
              <a:buFont typeface="Arial" panose="020B0604020202020204" pitchFamily="34" charset="0"/>
              <a:buChar char="•"/>
            </a:pPr>
            <a:r>
              <a:rPr lang="ru-RU" sz="2200" b="0" i="0" dirty="0">
                <a:solidFill>
                  <a:srgbClr val="111111"/>
                </a:solidFill>
                <a:effectLst/>
                <a:latin typeface="-apple-system"/>
              </a:rPr>
              <a:t>Выравниваются все различия </a:t>
            </a:r>
            <a:r>
              <a:rPr lang="ru-RU" sz="2200" b="0" i="0" u="none" strike="noStrike" dirty="0">
                <a:solidFill>
                  <a:srgbClr val="548EAA"/>
                </a:solidFill>
                <a:effectLst/>
                <a:latin typeface="-apple-system"/>
                <a:hlinkClick r:id="rId6"/>
              </a:rPr>
              <a:t>реализаций</a:t>
            </a:r>
            <a:r>
              <a:rPr lang="ru-RU" sz="2200" b="0" i="0" dirty="0">
                <a:solidFill>
                  <a:srgbClr val="111111"/>
                </a:solidFill>
                <a:effectLst/>
                <a:latin typeface="-apple-system"/>
              </a:rPr>
              <a:t> DOM, существующие между браузерами.</a:t>
            </a:r>
          </a:p>
          <a:p>
            <a:pPr algn="l">
              <a:buFont typeface="Arial" panose="020B0604020202020204" pitchFamily="34" charset="0"/>
              <a:buChar char="•"/>
            </a:pPr>
            <a:r>
              <a:rPr lang="ru-RU" sz="2200" b="0" i="0" dirty="0">
                <a:solidFill>
                  <a:srgbClr val="111111"/>
                </a:solidFill>
                <a:effectLst/>
                <a:latin typeface="-apple-system"/>
              </a:rPr>
              <a:t>Исправляются известные </a:t>
            </a:r>
            <a:r>
              <a:rPr lang="ru-RU" sz="2200" b="0" i="0" u="none" strike="noStrike" dirty="0">
                <a:solidFill>
                  <a:srgbClr val="548EAA"/>
                </a:solidFill>
                <a:effectLst/>
                <a:latin typeface="-apple-system"/>
                <a:hlinkClick r:id="rId7"/>
              </a:rPr>
              <a:t>браузерные баги</a:t>
            </a:r>
            <a:r>
              <a:rPr lang="ru-RU" sz="2200" b="0" i="0" dirty="0">
                <a:solidFill>
                  <a:srgbClr val="111111"/>
                </a:solidFill>
                <a:effectLst/>
                <a:latin typeface="-apple-system"/>
              </a:rPr>
              <a:t>, связанные с CSS и DOM.</a:t>
            </a:r>
          </a:p>
        </p:txBody>
      </p:sp>
      <p:sp>
        <p:nvSpPr>
          <p:cNvPr id="5" name="Rectangle 2">
            <a:extLst>
              <a:ext uri="{FF2B5EF4-FFF2-40B4-BE49-F238E27FC236}">
                <a16:creationId xmlns:a16="http://schemas.microsoft.com/office/drawing/2014/main" id="{91C979AB-9F4A-338F-20F2-C0D2BF161438}"/>
              </a:ext>
            </a:extLst>
          </p:cNvPr>
          <p:cNvSpPr>
            <a:spLocks noChangeArrowheads="1"/>
          </p:cNvSpPr>
          <p:nvPr/>
        </p:nvSpPr>
        <p:spPr bwMode="auto">
          <a:xfrm>
            <a:off x="355806" y="4199573"/>
            <a:ext cx="11602306" cy="2031325"/>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200" b="0" i="0" u="none" strike="noStrike" cap="none" normalizeH="0" baseline="0" dirty="0">
                <a:ln>
                  <a:noFill/>
                </a:ln>
                <a:solidFill>
                  <a:srgbClr val="111111"/>
                </a:solidFill>
                <a:effectLst/>
                <a:latin typeface="-apple-system"/>
              </a:rPr>
              <a:t>При помощи </a:t>
            </a:r>
            <a:r>
              <a:rPr kumimoji="0" lang="ru-RU" altLang="ru-RU" sz="2200" b="0" i="0" u="none" strike="noStrike" cap="none" normalizeH="0" baseline="0" dirty="0" err="1">
                <a:ln>
                  <a:noFill/>
                </a:ln>
                <a:solidFill>
                  <a:srgbClr val="111111"/>
                </a:solidFill>
                <a:effectLst/>
                <a:latin typeface="-apple-system"/>
              </a:rPr>
              <a:t>jQuery</a:t>
            </a:r>
            <a:r>
              <a:rPr kumimoji="0" lang="ru-RU" altLang="ru-RU" sz="2200" b="0" i="0" u="none" strike="noStrike" cap="none" normalizeH="0" baseline="0" dirty="0">
                <a:ln>
                  <a:noFill/>
                </a:ln>
                <a:solidFill>
                  <a:srgbClr val="111111"/>
                </a:solidFill>
                <a:effectLst/>
                <a:latin typeface="-apple-system"/>
              </a:rPr>
              <a:t> совершенно тривиально решаются задачи вроде «визуально скрыть второй элемент </a:t>
            </a:r>
            <a:r>
              <a:rPr kumimoji="0" lang="ru-RU" altLang="ru-RU" sz="2200" b="0" i="0" u="none" strike="noStrike" cap="none" normalizeH="0" baseline="0" dirty="0">
                <a:ln>
                  <a:noFill/>
                </a:ln>
                <a:solidFill>
                  <a:srgbClr val="111111"/>
                </a:solidFill>
                <a:effectLst/>
                <a:latin typeface="Menlo"/>
              </a:rPr>
              <a:t>h2</a:t>
            </a:r>
            <a:r>
              <a:rPr kumimoji="0" lang="ru-RU" altLang="ru-RU" sz="2200" b="0" i="0" u="none" strike="noStrike" cap="none" normalizeH="0" baseline="0" dirty="0">
                <a:ln>
                  <a:noFill/>
                </a:ln>
                <a:solidFill>
                  <a:srgbClr val="111111"/>
                </a:solidFill>
                <a:effectLst/>
                <a:latin typeface="-apple-system"/>
              </a:rPr>
              <a:t> в документе .</a:t>
            </a:r>
            <a:r>
              <a:rPr kumimoji="0" lang="ru-RU" altLang="ru-RU" sz="2200" b="0" i="0" u="none" strike="noStrike" cap="none" normalizeH="0" baseline="0" dirty="0" err="1">
                <a:ln>
                  <a:noFill/>
                </a:ln>
                <a:solidFill>
                  <a:srgbClr val="111111"/>
                </a:solidFill>
                <a:effectLst/>
                <a:latin typeface="-apple-system"/>
              </a:rPr>
              <a:t>html</a:t>
            </a:r>
            <a:r>
              <a:rPr kumimoji="0" lang="ru-RU" altLang="ru-RU" sz="2200" b="0" i="0" u="none" strike="noStrike" cap="none" normalizeH="0" baseline="0" dirty="0">
                <a:ln>
                  <a:noFill/>
                </a:ln>
                <a:solidFill>
                  <a:srgbClr val="111111"/>
                </a:solidFill>
                <a:effectLst/>
                <a:latin typeface="-apple-system"/>
              </a:rPr>
              <a:t>. Код </a:t>
            </a:r>
            <a:r>
              <a:rPr kumimoji="0" lang="ru-RU" altLang="ru-RU" sz="2200" b="0" i="0" u="none" strike="noStrike" cap="none" normalizeH="0" baseline="0" dirty="0" err="1">
                <a:ln>
                  <a:noFill/>
                </a:ln>
                <a:solidFill>
                  <a:srgbClr val="111111"/>
                </a:solidFill>
                <a:effectLst/>
                <a:latin typeface="-apple-system"/>
              </a:rPr>
              <a:t>jQuery</a:t>
            </a:r>
            <a:r>
              <a:rPr kumimoji="0" lang="ru-RU" altLang="ru-RU" sz="2200" b="0" i="0" u="none" strike="noStrike" cap="none" normalizeH="0" baseline="0" dirty="0">
                <a:ln>
                  <a:noFill/>
                </a:ln>
                <a:solidFill>
                  <a:srgbClr val="111111"/>
                </a:solidFill>
                <a:effectLst/>
                <a:latin typeface="-apple-system"/>
              </a:rPr>
              <a:t> для такой задачи выглядел бы так:</a:t>
            </a:r>
            <a:br>
              <a:rPr kumimoji="0" lang="ru-RU" altLang="ru-RU" sz="2200" b="0" i="0" u="none" strike="noStrike" cap="none" normalizeH="0" baseline="0" dirty="0">
                <a:ln>
                  <a:noFill/>
                </a:ln>
                <a:solidFill>
                  <a:schemeClr val="tx1"/>
                </a:solidFill>
                <a:effectLst/>
              </a:rPr>
            </a:br>
            <a:r>
              <a:rPr kumimoji="0" lang="ru-RU" altLang="ru-RU" sz="2200" b="0" i="0" u="none" strike="noStrike" cap="none" normalizeH="0" baseline="0" dirty="0" err="1">
                <a:ln>
                  <a:noFill/>
                </a:ln>
                <a:solidFill>
                  <a:srgbClr val="4D4D4C"/>
                </a:solidFill>
                <a:effectLst/>
                <a:latin typeface="Menlo"/>
                <a:cs typeface="Courier New" panose="02070309020205020404" pitchFamily="49" charset="0"/>
              </a:rPr>
              <a:t>jQuery</a:t>
            </a:r>
            <a:r>
              <a:rPr kumimoji="0" lang="ru-RU" altLang="ru-RU" sz="2200" b="0" i="0" u="none" strike="noStrike" cap="none" normalizeH="0" baseline="0" dirty="0">
                <a:ln>
                  <a:noFill/>
                </a:ln>
                <a:solidFill>
                  <a:srgbClr val="4D4D4C"/>
                </a:solidFill>
                <a:effectLst/>
                <a:latin typeface="Menlo"/>
                <a:cs typeface="Courier New" panose="02070309020205020404" pitchFamily="49" charset="0"/>
              </a:rPr>
              <a:t>(</a:t>
            </a:r>
            <a:r>
              <a:rPr kumimoji="0" lang="ru-RU" altLang="ru-RU" sz="2200" b="0" i="0" u="none" strike="noStrike" cap="none" normalizeH="0" baseline="0" dirty="0">
                <a:ln>
                  <a:noFill/>
                </a:ln>
                <a:solidFill>
                  <a:srgbClr val="718C00"/>
                </a:solidFill>
                <a:effectLst/>
                <a:latin typeface="Menlo"/>
                <a:cs typeface="Courier New" panose="02070309020205020404" pitchFamily="49" charset="0"/>
              </a:rPr>
              <a:t>'h2:eq(1)'</a:t>
            </a:r>
            <a:r>
              <a:rPr kumimoji="0" lang="ru-RU" altLang="ru-RU" sz="2200" b="0" i="0" u="none" strike="noStrike" cap="none" normalizeH="0" baseline="0" dirty="0">
                <a:ln>
                  <a:noFill/>
                </a:ln>
                <a:solidFill>
                  <a:srgbClr val="4D4D4C"/>
                </a:solidFill>
                <a:effectLst/>
                <a:latin typeface="Menlo"/>
                <a:cs typeface="Courier New" panose="02070309020205020404" pitchFamily="49" charset="0"/>
              </a:rPr>
              <a:t>).</a:t>
            </a:r>
            <a:r>
              <a:rPr kumimoji="0" lang="ru-RU" altLang="ru-RU" sz="2200" b="0" i="0" u="none" strike="noStrike" cap="none" normalizeH="0" baseline="0" dirty="0" err="1">
                <a:ln>
                  <a:noFill/>
                </a:ln>
                <a:solidFill>
                  <a:srgbClr val="4D4D4C"/>
                </a:solidFill>
                <a:effectLst/>
                <a:latin typeface="Menlo"/>
                <a:cs typeface="Courier New" panose="02070309020205020404" pitchFamily="49" charset="0"/>
              </a:rPr>
              <a:t>hide</a:t>
            </a:r>
            <a:r>
              <a:rPr kumimoji="0" lang="ru-RU" altLang="ru-RU" sz="2200" b="0" i="0" u="none" strike="noStrike" cap="none" normalizeH="0" baseline="0" dirty="0">
                <a:ln>
                  <a:noFill/>
                </a:ln>
                <a:solidFill>
                  <a:srgbClr val="4D4D4C"/>
                </a:solidFill>
                <a:effectLst/>
                <a:latin typeface="Menlo"/>
                <a:cs typeface="Courier New" panose="02070309020205020404" pitchFamily="49" charset="0"/>
              </a:rPr>
              <a:t>();</a:t>
            </a:r>
            <a:br>
              <a:rPr kumimoji="0" lang="ru-RU" altLang="ru-RU" sz="2200" b="0" i="0" u="none" strike="noStrike" cap="none" normalizeH="0" baseline="0" dirty="0">
                <a:ln>
                  <a:noFill/>
                </a:ln>
                <a:solidFill>
                  <a:schemeClr val="tx1"/>
                </a:solidFill>
                <a:effectLst/>
              </a:rPr>
            </a:br>
            <a:r>
              <a:rPr kumimoji="0" lang="ru-RU" altLang="ru-RU" sz="2200" b="0" i="0" u="none" strike="noStrike" cap="none" normalizeH="0" baseline="0" dirty="0">
                <a:ln>
                  <a:noFill/>
                </a:ln>
                <a:solidFill>
                  <a:srgbClr val="111111"/>
                </a:solidFill>
                <a:effectLst/>
                <a:latin typeface="-apple-system"/>
              </a:rPr>
              <a:t>Давайте немного разберем эту строку с кодом </a:t>
            </a:r>
            <a:r>
              <a:rPr kumimoji="0" lang="ru-RU" altLang="ru-RU" sz="2200" b="0" i="0" u="none" strike="noStrike" cap="none" normalizeH="0" baseline="0" dirty="0" err="1">
                <a:ln>
                  <a:noFill/>
                </a:ln>
                <a:solidFill>
                  <a:srgbClr val="111111"/>
                </a:solidFill>
                <a:effectLst/>
                <a:latin typeface="-apple-system"/>
              </a:rPr>
              <a:t>jQuery</a:t>
            </a:r>
            <a:r>
              <a:rPr kumimoji="0" lang="ru-RU" altLang="ru-RU" sz="2200" b="0" i="0" u="none" strike="noStrike" cap="none" normalizeH="0" baseline="0" dirty="0">
                <a:ln>
                  <a:noFill/>
                </a:ln>
                <a:solidFill>
                  <a:srgbClr val="111111"/>
                </a:solidFill>
                <a:effectLst/>
                <a:latin typeface="-apple-system"/>
              </a:rPr>
              <a:t>. Сначала вызывается функция </a:t>
            </a:r>
            <a:r>
              <a:rPr kumimoji="0" lang="ru-RU" altLang="ru-RU" sz="2200" b="0" i="0" u="none" strike="noStrike" cap="none" normalizeH="0" baseline="0" dirty="0" err="1">
                <a:ln>
                  <a:noFill/>
                </a:ln>
                <a:solidFill>
                  <a:srgbClr val="111111"/>
                </a:solidFill>
                <a:effectLst/>
                <a:latin typeface="Menlo"/>
              </a:rPr>
              <a:t>jQuery</a:t>
            </a:r>
            <a:r>
              <a:rPr kumimoji="0" lang="ru-RU" altLang="ru-RU" sz="2200" b="0" i="0" u="none" strike="noStrike" cap="none" normalizeH="0" baseline="0" dirty="0">
                <a:ln>
                  <a:noFill/>
                </a:ln>
                <a:solidFill>
                  <a:srgbClr val="111111"/>
                </a:solidFill>
                <a:effectLst/>
                <a:latin typeface="Menlo"/>
              </a:rPr>
              <a:t>()</a:t>
            </a:r>
            <a:r>
              <a:rPr kumimoji="0" lang="ru-RU" altLang="ru-RU" sz="2200" b="0" i="0" u="none" strike="noStrike" cap="none" normalizeH="0" baseline="0" dirty="0">
                <a:ln>
                  <a:noFill/>
                </a:ln>
                <a:solidFill>
                  <a:srgbClr val="111111"/>
                </a:solidFill>
                <a:effectLst/>
                <a:latin typeface="-apple-system"/>
              </a:rPr>
              <a:t>, ей мы передаем </a:t>
            </a:r>
            <a:r>
              <a:rPr kumimoji="0" lang="ru-RU" altLang="ru-RU" sz="2200" b="0" i="0" u="none" strike="noStrike" cap="none" normalizeH="0" baseline="0" dirty="0">
                <a:ln>
                  <a:noFill/>
                </a:ln>
                <a:solidFill>
                  <a:srgbClr val="548EAA"/>
                </a:solidFill>
                <a:effectLst/>
                <a:latin typeface="-apple-system"/>
                <a:hlinkClick r:id="rId8"/>
              </a:rPr>
              <a:t>специальный</a:t>
            </a:r>
            <a:r>
              <a:rPr kumimoji="0" lang="ru-RU" altLang="ru-RU" sz="2200" b="0" i="0" u="none" strike="noStrike" cap="none" normalizeH="0" baseline="0" dirty="0">
                <a:ln>
                  <a:noFill/>
                </a:ln>
                <a:solidFill>
                  <a:srgbClr val="111111"/>
                </a:solidFill>
                <a:effectLst/>
                <a:latin typeface="-apple-system"/>
              </a:rPr>
              <a:t> </a:t>
            </a:r>
            <a:r>
              <a:rPr kumimoji="0" lang="ru-RU" altLang="ru-RU" sz="2200" b="0" i="0" u="none" strike="noStrike" cap="none" normalizeH="0" baseline="0" dirty="0">
                <a:ln>
                  <a:noFill/>
                </a:ln>
                <a:solidFill>
                  <a:srgbClr val="548EAA"/>
                </a:solidFill>
                <a:effectLst/>
                <a:latin typeface="-apple-system"/>
                <a:hlinkClick r:id="rId9"/>
              </a:rPr>
              <a:t>CSS-селектор</a:t>
            </a:r>
            <a:r>
              <a:rPr kumimoji="0" lang="ru-RU" altLang="ru-RU" sz="2200" b="0" i="0" u="none" strike="noStrike" cap="none" normalizeH="0" baseline="0" dirty="0">
                <a:ln>
                  <a:noFill/>
                </a:ln>
                <a:solidFill>
                  <a:srgbClr val="111111"/>
                </a:solidFill>
                <a:effectLst/>
                <a:latin typeface="-apple-system"/>
              </a:rPr>
              <a:t> библиотеки </a:t>
            </a:r>
            <a:r>
              <a:rPr kumimoji="0" lang="ru-RU" altLang="ru-RU" sz="2200" b="0" i="0" u="none" strike="noStrike" cap="none" normalizeH="0" baseline="0" dirty="0" err="1">
                <a:ln>
                  <a:noFill/>
                </a:ln>
                <a:solidFill>
                  <a:srgbClr val="111111"/>
                </a:solidFill>
                <a:effectLst/>
                <a:latin typeface="-apple-system"/>
              </a:rPr>
              <a:t>jQuery</a:t>
            </a:r>
            <a:r>
              <a:rPr kumimoji="0" lang="ru-RU" altLang="ru-RU" sz="2200" b="0" i="0" u="none" strike="noStrike" cap="none" normalizeH="0" baseline="0" dirty="0">
                <a:ln>
                  <a:noFill/>
                </a:ln>
                <a:solidFill>
                  <a:srgbClr val="111111"/>
                </a:solidFill>
                <a:effectLst/>
                <a:latin typeface="-apple-system"/>
              </a:rPr>
              <a:t>, выбирающий второй элемент </a:t>
            </a:r>
            <a:r>
              <a:rPr kumimoji="0" lang="ru-RU" altLang="ru-RU" sz="2200" b="0" i="0" u="none" strike="noStrike" cap="none" normalizeH="0" baseline="0" dirty="0">
                <a:ln>
                  <a:noFill/>
                </a:ln>
                <a:solidFill>
                  <a:srgbClr val="111111"/>
                </a:solidFill>
                <a:effectLst/>
                <a:latin typeface="Menlo"/>
              </a:rPr>
              <a:t>h2</a:t>
            </a:r>
            <a:r>
              <a:rPr kumimoji="0" lang="ru-RU" altLang="ru-RU" sz="2200" b="0" i="0" u="none" strike="noStrike" cap="none" normalizeH="0" baseline="0" dirty="0">
                <a:ln>
                  <a:noFill/>
                </a:ln>
                <a:solidFill>
                  <a:srgbClr val="111111"/>
                </a:solidFill>
                <a:effectLst/>
                <a:latin typeface="-apple-system"/>
              </a:rPr>
              <a:t> в HTML-документе. Затем вызывается метод </a:t>
            </a:r>
            <a:r>
              <a:rPr kumimoji="0" lang="ru-RU" altLang="ru-RU" sz="2200" b="0" i="0" u="none" strike="noStrike" cap="none" normalizeH="0" baseline="0" dirty="0" err="1">
                <a:ln>
                  <a:noFill/>
                </a:ln>
                <a:solidFill>
                  <a:srgbClr val="111111"/>
                </a:solidFill>
                <a:effectLst/>
                <a:latin typeface="-apple-system"/>
              </a:rPr>
              <a:t>jQuery</a:t>
            </a:r>
            <a:r>
              <a:rPr kumimoji="0" lang="ru-RU" altLang="ru-RU" sz="2200" b="0" i="0" u="none" strike="noStrike" cap="none" normalizeH="0" baseline="0" dirty="0" err="1">
                <a:ln>
                  <a:noFill/>
                </a:ln>
                <a:solidFill>
                  <a:srgbClr val="111111"/>
                </a:solidFill>
                <a:effectLst/>
                <a:latin typeface="Menlo"/>
              </a:rPr>
              <a:t>.hide</a:t>
            </a:r>
            <a:r>
              <a:rPr kumimoji="0" lang="ru-RU" altLang="ru-RU" sz="2200" b="0" i="0" u="none" strike="noStrike" cap="none" normalizeH="0" baseline="0" dirty="0">
                <a:ln>
                  <a:noFill/>
                </a:ln>
                <a:solidFill>
                  <a:srgbClr val="111111"/>
                </a:solidFill>
                <a:effectLst/>
                <a:latin typeface="Menlo"/>
              </a:rPr>
              <a:t>()</a:t>
            </a:r>
            <a:r>
              <a:rPr kumimoji="0" lang="ru-RU" altLang="ru-RU" sz="2200" b="0" i="0" u="none" strike="noStrike" cap="none" normalizeH="0" baseline="0" dirty="0">
                <a:ln>
                  <a:noFill/>
                </a:ln>
                <a:solidFill>
                  <a:srgbClr val="111111"/>
                </a:solidFill>
                <a:effectLst/>
                <a:latin typeface="-apple-system"/>
              </a:rPr>
              <a:t>, скрывающий элемент </a:t>
            </a:r>
            <a:r>
              <a:rPr kumimoji="0" lang="ru-RU" altLang="ru-RU" sz="2200" b="0" i="0" u="none" strike="noStrike" cap="none" normalizeH="0" baseline="0" dirty="0">
                <a:ln>
                  <a:noFill/>
                </a:ln>
                <a:solidFill>
                  <a:srgbClr val="111111"/>
                </a:solidFill>
                <a:effectLst/>
                <a:latin typeface="Menlo"/>
              </a:rPr>
              <a:t>h2</a:t>
            </a:r>
            <a:r>
              <a:rPr kumimoji="0" lang="ru-RU" altLang="ru-RU" sz="2200" b="0" i="0" u="none" strike="noStrike" cap="none" normalizeH="0" baseline="0" dirty="0">
                <a:ln>
                  <a:noFill/>
                </a:ln>
                <a:solidFill>
                  <a:srgbClr val="111111"/>
                </a:solidFill>
                <a:effectLst/>
                <a:latin typeface="-apple-system"/>
              </a:rPr>
              <a:t>. </a:t>
            </a:r>
            <a:r>
              <a:rPr kumimoji="0" lang="ru-RU" altLang="ru-RU" sz="22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3976283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639DEBBD-795A-4EF7-9334-DB0A14F05A1B}"/>
              </a:ext>
            </a:extLst>
          </p:cNvPr>
          <p:cNvSpPr/>
          <p:nvPr/>
        </p:nvSpPr>
        <p:spPr>
          <a:xfrm>
            <a:off x="528557" y="1056956"/>
            <a:ext cx="11065345"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effectLst/>
                <a:uLnTx/>
                <a:uFillTx/>
                <a:latin typeface="Century Gothic" panose="020B0502020202020204"/>
                <a:ea typeface="+mn-ea"/>
                <a:cs typeface="+mn-cs"/>
              </a:rPr>
              <a:t>JQuery</a:t>
            </a:r>
            <a:r>
              <a:rPr kumimoji="0" lang="ru-RU" sz="2800" b="1" i="0" u="none" strike="noStrike" kern="1200" cap="none" spc="0" normalizeH="0" baseline="0" noProof="0" dirty="0">
                <a:ln>
                  <a:noFill/>
                </a:ln>
                <a:effectLst/>
                <a:uLnTx/>
                <a:uFillTx/>
                <a:latin typeface="Century Gothic" panose="020B0502020202020204"/>
                <a:ea typeface="+mn-ea"/>
                <a:cs typeface="+mn-cs"/>
              </a:rPr>
              <a:t> можно подключить двумя способами</a:t>
            </a:r>
            <a:endParaRPr kumimoji="0" lang="ru-RU" sz="2800" b="0" i="0" u="none" strike="noStrike" kern="1200" cap="none" spc="0" normalizeH="0" baseline="0" noProof="0" dirty="0">
              <a:ln>
                <a:noFill/>
              </a:ln>
              <a:effectLst/>
              <a:uLnTx/>
              <a:uFillTx/>
              <a:latin typeface="Century Gothic" panose="020B0502020202020204"/>
              <a:ea typeface="+mn-ea"/>
              <a:cs typeface="+mn-cs"/>
            </a:endParaRPr>
          </a:p>
        </p:txBody>
      </p:sp>
      <p:sp>
        <p:nvSpPr>
          <p:cNvPr id="3" name="Прямоугольник 2">
            <a:extLst>
              <a:ext uri="{FF2B5EF4-FFF2-40B4-BE49-F238E27FC236}">
                <a16:creationId xmlns:a16="http://schemas.microsoft.com/office/drawing/2014/main" id="{F47FC208-E2CA-4A49-AE50-D43E674234D5}"/>
              </a:ext>
            </a:extLst>
          </p:cNvPr>
          <p:cNvSpPr/>
          <p:nvPr/>
        </p:nvSpPr>
        <p:spPr>
          <a:xfrm>
            <a:off x="528557" y="1602798"/>
            <a:ext cx="9227837" cy="4616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u-RU" sz="2400" b="1" i="0" u="none" strike="noStrike" kern="1200" cap="none" spc="0" normalizeH="0" baseline="0" noProof="0" dirty="0">
                <a:ln>
                  <a:noFill/>
                </a:ln>
                <a:effectLst/>
                <a:uLnTx/>
                <a:uFillTx/>
                <a:latin typeface="Century Gothic" panose="020B0502020202020204"/>
                <a:ea typeface="+mn-ea"/>
                <a:cs typeface="+mn-cs"/>
              </a:rPr>
              <a:t>1</a:t>
            </a:r>
            <a:r>
              <a:rPr kumimoji="0" lang="en-US" sz="2400" b="1" i="0" u="none" strike="noStrike" kern="1200" cap="none" spc="0" normalizeH="0" baseline="0" noProof="0" dirty="0">
                <a:ln>
                  <a:noFill/>
                </a:ln>
                <a:effectLst/>
                <a:uLnTx/>
                <a:uFillTx/>
                <a:latin typeface="Century Gothic" panose="020B0502020202020204"/>
                <a:ea typeface="+mn-ea"/>
                <a:cs typeface="+mn-cs"/>
              </a:rPr>
              <a:t>)</a:t>
            </a:r>
            <a:r>
              <a:rPr kumimoji="0" lang="ru-RU" sz="2400" b="1" i="0" u="none" strike="noStrike" kern="1200" cap="none" spc="0" normalizeH="0" baseline="0" noProof="0" dirty="0">
                <a:ln>
                  <a:noFill/>
                </a:ln>
                <a:effectLst/>
                <a:uLnTx/>
                <a:uFillTx/>
                <a:latin typeface="Century Gothic" panose="020B0502020202020204"/>
                <a:ea typeface="+mn-ea"/>
                <a:cs typeface="+mn-cs"/>
              </a:rPr>
              <a:t> С помощью пакетных менеджеров </a:t>
            </a:r>
            <a:r>
              <a:rPr kumimoji="0" lang="en-US" sz="2400" b="1" i="0" u="none" strike="noStrike" kern="1200" cap="none" spc="0" normalizeH="0" baseline="0" noProof="0" dirty="0">
                <a:ln>
                  <a:noFill/>
                </a:ln>
                <a:effectLst/>
                <a:uLnTx/>
                <a:uFillTx/>
                <a:latin typeface="Century Gothic" panose="020B0502020202020204"/>
                <a:ea typeface="+mn-ea"/>
                <a:cs typeface="+mn-cs"/>
              </a:rPr>
              <a:t>npm </a:t>
            </a:r>
            <a:r>
              <a:rPr kumimoji="0" lang="ru-RU" sz="2400" b="1" i="0" u="none" strike="noStrike" kern="1200" cap="none" spc="0" normalizeH="0" baseline="0" noProof="0" dirty="0">
                <a:ln>
                  <a:noFill/>
                </a:ln>
                <a:effectLst/>
                <a:uLnTx/>
                <a:uFillTx/>
                <a:latin typeface="Century Gothic" panose="020B0502020202020204"/>
                <a:ea typeface="+mn-ea"/>
                <a:cs typeface="+mn-cs"/>
              </a:rPr>
              <a:t>или </a:t>
            </a:r>
            <a:r>
              <a:rPr kumimoji="0" lang="en-US" sz="2400" b="1" i="0" u="none" strike="noStrike" kern="1200" cap="none" spc="0" normalizeH="0" baseline="0" noProof="0" dirty="0">
                <a:ln>
                  <a:noFill/>
                </a:ln>
                <a:effectLst/>
                <a:uLnTx/>
                <a:uFillTx/>
                <a:latin typeface="Century Gothic" panose="020B0502020202020204"/>
                <a:ea typeface="+mn-ea"/>
                <a:cs typeface="+mn-cs"/>
              </a:rPr>
              <a:t>yarn</a:t>
            </a:r>
            <a:endParaRPr kumimoji="0" lang="ru-RU" sz="2400" b="1" i="0" u="none" strike="noStrike" kern="1200" cap="none" spc="0" normalizeH="0" baseline="0" noProof="0" dirty="0">
              <a:ln>
                <a:noFill/>
              </a:ln>
              <a:effectLst/>
              <a:uLnTx/>
              <a:uFillTx/>
              <a:latin typeface="Century Gothic" panose="020B0502020202020204"/>
              <a:ea typeface="+mn-ea"/>
              <a:cs typeface="+mn-cs"/>
            </a:endParaRPr>
          </a:p>
        </p:txBody>
      </p:sp>
      <p:sp>
        <p:nvSpPr>
          <p:cNvPr id="6" name="Подзаголовок 2">
            <a:extLst>
              <a:ext uri="{FF2B5EF4-FFF2-40B4-BE49-F238E27FC236}">
                <a16:creationId xmlns:a16="http://schemas.microsoft.com/office/drawing/2014/main" id="{F6658433-ED56-4DB9-8A78-8CA0E9C60869}"/>
              </a:ext>
            </a:extLst>
          </p:cNvPr>
          <p:cNvSpPr txBox="1">
            <a:spLocks/>
          </p:cNvSpPr>
          <p:nvPr/>
        </p:nvSpPr>
        <p:spPr>
          <a:xfrm>
            <a:off x="1582245" y="5887986"/>
            <a:ext cx="8825658" cy="86142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marR="0" lvl="0" indent="0" algn="l" defTabSz="457200" rtl="0" eaLnBrk="1" fontAlgn="auto" latinLnBrk="0" hangingPunct="1">
              <a:lnSpc>
                <a:spcPct val="100000"/>
              </a:lnSpc>
              <a:spcBef>
                <a:spcPts val="1000"/>
              </a:spcBef>
              <a:spcAft>
                <a:spcPts val="0"/>
              </a:spcAft>
              <a:buClr>
                <a:srgbClr val="052F61">
                  <a:lumMod val="60000"/>
                  <a:lumOff val="40000"/>
                </a:srgbClr>
              </a:buClr>
              <a:buSzPct val="80000"/>
              <a:buFont typeface="Wingdings 3" charset="2"/>
              <a:buNone/>
              <a:tabLst/>
              <a:defRPr/>
            </a:pPr>
            <a:endParaRPr kumimoji="0" lang="ru-RU" sz="3600" b="1" i="0" u="none" strike="noStrike" kern="1200" cap="none" spc="0" normalizeH="0" baseline="0" noProof="0" dirty="0">
              <a:ln>
                <a:noFill/>
              </a:ln>
              <a:effectLst/>
              <a:uLnTx/>
              <a:uFillTx/>
              <a:latin typeface="Century Gothic" panose="020B0502020202020204"/>
              <a:ea typeface="+mj-ea"/>
              <a:cs typeface="+mj-cs"/>
            </a:endParaRPr>
          </a:p>
        </p:txBody>
      </p:sp>
      <p:sp>
        <p:nvSpPr>
          <p:cNvPr id="8" name="Rectangle 4">
            <a:extLst>
              <a:ext uri="{FF2B5EF4-FFF2-40B4-BE49-F238E27FC236}">
                <a16:creationId xmlns:a16="http://schemas.microsoft.com/office/drawing/2014/main" id="{709D805F-9A86-467B-95B8-ABCC624B8BA2}"/>
              </a:ext>
            </a:extLst>
          </p:cNvPr>
          <p:cNvSpPr>
            <a:spLocks noChangeArrowheads="1"/>
          </p:cNvSpPr>
          <p:nvPr/>
        </p:nvSpPr>
        <p:spPr bwMode="auto">
          <a:xfrm>
            <a:off x="528560" y="3116086"/>
            <a:ext cx="10651274" cy="466803"/>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altLang="ru-RU" sz="1600" b="0" i="0" u="none" strike="noStrike" kern="1200" cap="none" spc="0" normalizeH="0" baseline="0" noProof="0" dirty="0">
                <a:ln>
                  <a:noFill/>
                </a:ln>
                <a:effectLst/>
                <a:uLnTx/>
                <a:uFillTx/>
                <a:latin typeface="inherit"/>
                <a:ea typeface="+mn-ea"/>
                <a:cs typeface="+mn-cs"/>
              </a:rPr>
              <a:t>Это установит jQuery в каталог node_modules.</a:t>
            </a:r>
            <a:r>
              <a:rPr kumimoji="0" lang="en-US" altLang="ru-RU" sz="1600" b="0" i="0" u="none" strike="noStrike" kern="1200" cap="none" spc="0" normalizeH="0" baseline="0" noProof="0" dirty="0">
                <a:ln>
                  <a:noFill/>
                </a:ln>
                <a:effectLst/>
                <a:uLnTx/>
                <a:uFillTx/>
                <a:latin typeface="inherit"/>
                <a:ea typeface="+mn-ea"/>
                <a:cs typeface="+mn-cs"/>
              </a:rPr>
              <a:t> </a:t>
            </a:r>
            <a:r>
              <a:rPr kumimoji="0" lang="ru-RU" altLang="ru-RU" sz="1600" b="0" i="0" u="none" strike="noStrike" kern="1200" cap="none" spc="0" normalizeH="0" baseline="0" noProof="0" dirty="0">
                <a:ln>
                  <a:noFill/>
                </a:ln>
                <a:effectLst/>
                <a:uLnTx/>
                <a:uFillTx/>
                <a:latin typeface="inherit"/>
                <a:ea typeface="+mn-ea"/>
                <a:cs typeface="+mn-cs"/>
              </a:rPr>
              <a:t>В node_modules/jquery/dist/ вы найдете несжатый выпуск, сжатый выпуск и файл карты.</a:t>
            </a:r>
            <a:r>
              <a:rPr kumimoji="0" lang="ru-RU" altLang="ru-RU" sz="1600" b="0" i="0" u="none" strike="noStrike" kern="1200" cap="none" spc="0" normalizeH="0" baseline="0" noProof="0" dirty="0">
                <a:ln>
                  <a:noFill/>
                </a:ln>
                <a:effectLst/>
                <a:uLnTx/>
                <a:uFillTx/>
                <a:latin typeface="Century Gothic" panose="020B0502020202020204"/>
                <a:ea typeface="+mn-ea"/>
                <a:cs typeface="+mn-cs"/>
              </a:rPr>
              <a:t> </a:t>
            </a:r>
            <a:endParaRPr kumimoji="0" lang="ru-RU" altLang="ru-RU" sz="1600" b="0" i="0" u="none" strike="noStrike" kern="1200" cap="none" spc="0" normalizeH="0" baseline="0" noProof="0" dirty="0">
              <a:ln>
                <a:noFill/>
              </a:ln>
              <a:effectLst/>
              <a:uLnTx/>
              <a:uFillTx/>
              <a:latin typeface="Arial" panose="020B0604020202020204" pitchFamily="34" charset="0"/>
              <a:ea typeface="+mn-ea"/>
              <a:cs typeface="+mn-cs"/>
            </a:endParaRPr>
          </a:p>
        </p:txBody>
      </p:sp>
      <p:sp>
        <p:nvSpPr>
          <p:cNvPr id="10" name="Rectangle 4">
            <a:extLst>
              <a:ext uri="{FF2B5EF4-FFF2-40B4-BE49-F238E27FC236}">
                <a16:creationId xmlns:a16="http://schemas.microsoft.com/office/drawing/2014/main" id="{59E85F54-1C4C-4A2E-A033-03BC4D135360}"/>
              </a:ext>
            </a:extLst>
          </p:cNvPr>
          <p:cNvSpPr>
            <a:spLocks noChangeArrowheads="1"/>
          </p:cNvSpPr>
          <p:nvPr/>
        </p:nvSpPr>
        <p:spPr bwMode="auto">
          <a:xfrm>
            <a:off x="528559" y="2327322"/>
            <a:ext cx="9227836" cy="25135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effectLst/>
                <a:uLnTx/>
                <a:uFillTx/>
                <a:latin typeface="Century Gothic" panose="020B0502020202020204"/>
                <a:ea typeface="+mn-ea"/>
                <a:cs typeface="+mn-cs"/>
              </a:rPr>
              <a:t>npm install jquery</a:t>
            </a:r>
            <a:endParaRPr kumimoji="0" lang="ru-RU" altLang="ru-RU" sz="1600" b="0" i="0" u="none" strike="noStrike" kern="1200" cap="none" spc="0" normalizeH="0" baseline="0" noProof="0" dirty="0">
              <a:ln>
                <a:noFill/>
              </a:ln>
              <a:effectLst/>
              <a:uLnTx/>
              <a:uFillTx/>
              <a:latin typeface="Arial" panose="020B0604020202020204" pitchFamily="34" charset="0"/>
              <a:ea typeface="+mn-ea"/>
              <a:cs typeface="+mn-cs"/>
            </a:endParaRPr>
          </a:p>
        </p:txBody>
      </p:sp>
      <p:sp>
        <p:nvSpPr>
          <p:cNvPr id="11" name="Rectangle 4">
            <a:extLst>
              <a:ext uri="{FF2B5EF4-FFF2-40B4-BE49-F238E27FC236}">
                <a16:creationId xmlns:a16="http://schemas.microsoft.com/office/drawing/2014/main" id="{78ABBE07-7FEE-47E0-929D-2FD19757CD19}"/>
              </a:ext>
            </a:extLst>
          </p:cNvPr>
          <p:cNvSpPr>
            <a:spLocks noChangeArrowheads="1"/>
          </p:cNvSpPr>
          <p:nvPr/>
        </p:nvSpPr>
        <p:spPr bwMode="auto">
          <a:xfrm>
            <a:off x="528559" y="2848180"/>
            <a:ext cx="9227835" cy="25135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effectLst/>
                <a:uLnTx/>
                <a:uFillTx/>
                <a:latin typeface="Century Gothic" panose="020B0502020202020204"/>
                <a:ea typeface="+mn-ea"/>
                <a:cs typeface="+mn-cs"/>
              </a:rPr>
              <a:t>yarn add jquery</a:t>
            </a:r>
            <a:endParaRPr kumimoji="0" lang="ru-RU" altLang="ru-RU" sz="1600" b="0" i="0" u="none" strike="noStrike" kern="1200" cap="none" spc="0" normalizeH="0" baseline="0" noProof="0" dirty="0">
              <a:ln>
                <a:noFill/>
              </a:ln>
              <a:effectLst/>
              <a:uLnTx/>
              <a:uFillTx/>
              <a:latin typeface="Arial" panose="020B0604020202020204" pitchFamily="34" charset="0"/>
              <a:ea typeface="+mn-ea"/>
              <a:cs typeface="+mn-cs"/>
            </a:endParaRPr>
          </a:p>
        </p:txBody>
      </p:sp>
      <p:sp>
        <p:nvSpPr>
          <p:cNvPr id="12" name="Прямоугольник 11">
            <a:extLst>
              <a:ext uri="{FF2B5EF4-FFF2-40B4-BE49-F238E27FC236}">
                <a16:creationId xmlns:a16="http://schemas.microsoft.com/office/drawing/2014/main" id="{8D1F5F1D-834E-44F8-88C0-68347F3030C8}"/>
              </a:ext>
            </a:extLst>
          </p:cNvPr>
          <p:cNvSpPr/>
          <p:nvPr/>
        </p:nvSpPr>
        <p:spPr>
          <a:xfrm>
            <a:off x="528558" y="3526826"/>
            <a:ext cx="9227836" cy="4616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effectLst/>
                <a:uLnTx/>
                <a:uFillTx/>
                <a:latin typeface="Century Gothic" panose="020B0502020202020204"/>
                <a:ea typeface="+mn-ea"/>
                <a:cs typeface="+mn-cs"/>
              </a:rPr>
              <a:t>2)</a:t>
            </a:r>
            <a:r>
              <a:rPr kumimoji="0" lang="ru-RU" sz="2400" b="1" i="0" u="none" strike="noStrike" kern="1200" cap="none" spc="0" normalizeH="0" baseline="0" noProof="0" dirty="0">
                <a:ln>
                  <a:noFill/>
                </a:ln>
                <a:effectLst/>
                <a:uLnTx/>
                <a:uFillTx/>
                <a:latin typeface="Century Gothic" panose="020B0502020202020204"/>
                <a:ea typeface="+mn-ea"/>
                <a:cs typeface="+mn-cs"/>
              </a:rPr>
              <a:t> С помощью </a:t>
            </a:r>
            <a:r>
              <a:rPr kumimoji="0" lang="en-US" sz="2400" b="1" i="0" u="none" strike="noStrike" kern="1200" cap="none" spc="0" normalizeH="0" baseline="0" noProof="0" dirty="0">
                <a:ln>
                  <a:noFill/>
                </a:ln>
                <a:effectLst/>
                <a:uLnTx/>
                <a:uFillTx/>
                <a:latin typeface="Century Gothic" panose="020B0502020202020204"/>
                <a:ea typeface="+mn-ea"/>
                <a:cs typeface="+mn-cs"/>
              </a:rPr>
              <a:t>CDN</a:t>
            </a:r>
            <a:endParaRPr kumimoji="0" lang="ru-RU" sz="2400" b="1" i="0" u="none" strike="noStrike" kern="1200" cap="none" spc="0" normalizeH="0" baseline="0" noProof="0" dirty="0">
              <a:ln>
                <a:noFill/>
              </a:ln>
              <a:effectLst/>
              <a:uLnTx/>
              <a:uFillTx/>
              <a:latin typeface="Century Gothic" panose="020B0502020202020204"/>
              <a:ea typeface="+mn-ea"/>
              <a:cs typeface="+mn-cs"/>
            </a:endParaRPr>
          </a:p>
        </p:txBody>
      </p:sp>
      <p:sp>
        <p:nvSpPr>
          <p:cNvPr id="13" name="Rectangle 4">
            <a:extLst>
              <a:ext uri="{FF2B5EF4-FFF2-40B4-BE49-F238E27FC236}">
                <a16:creationId xmlns:a16="http://schemas.microsoft.com/office/drawing/2014/main" id="{338272E7-F0D7-4895-84C2-A5F4946F3557}"/>
              </a:ext>
            </a:extLst>
          </p:cNvPr>
          <p:cNvSpPr>
            <a:spLocks noChangeArrowheads="1"/>
          </p:cNvSpPr>
          <p:nvPr/>
        </p:nvSpPr>
        <p:spPr bwMode="auto">
          <a:xfrm>
            <a:off x="606198" y="4127618"/>
            <a:ext cx="9227834" cy="1082356"/>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effectLst/>
                <a:uLnTx/>
                <a:uFillTx/>
                <a:latin typeface="Century Gothic" panose="020B0502020202020204"/>
                <a:ea typeface="+mn-ea"/>
                <a:cs typeface="+mn-cs"/>
              </a:rPr>
              <a:t>&lt;script   src="https://code.jquery.com/jquery-3.6.1.js"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effectLst/>
                <a:uLnTx/>
                <a:uFillTx/>
                <a:latin typeface="Century Gothic" panose="020B0502020202020204"/>
                <a:ea typeface="+mn-ea"/>
                <a:cs typeface="+mn-cs"/>
              </a:rPr>
              <a:t>	integrity="sha256-3zlB5s2uwoUzrXK3BT7AX3FyvojsraNFxCc2vC/7pNI="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effectLst/>
                <a:uLnTx/>
                <a:uFillTx/>
                <a:latin typeface="Century Gothic" panose="020B0502020202020204"/>
                <a:ea typeface="+mn-ea"/>
                <a:cs typeface="+mn-cs"/>
              </a:rPr>
              <a:t>	crossorigin="anonymous"&gt;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effectLst/>
                <a:uLnTx/>
                <a:uFillTx/>
                <a:latin typeface="Century Gothic" panose="020B0502020202020204"/>
                <a:ea typeface="+mn-ea"/>
                <a:cs typeface="+mn-cs"/>
              </a:rPr>
              <a:t>&lt;/script&gt;</a:t>
            </a:r>
            <a:endParaRPr kumimoji="0" lang="ru-RU" altLang="ru-RU" sz="1200" b="0" i="0" u="none" strike="noStrike" kern="1200" cap="none" spc="0" normalizeH="0" baseline="0" noProof="0" dirty="0">
              <a:ln>
                <a:noFill/>
              </a:ln>
              <a:effectLst/>
              <a:uLnTx/>
              <a:uFillTx/>
              <a:latin typeface="Arial" panose="020B0604020202020204" pitchFamily="34" charset="0"/>
              <a:ea typeface="+mn-ea"/>
              <a:cs typeface="+mn-cs"/>
            </a:endParaRPr>
          </a:p>
        </p:txBody>
      </p:sp>
      <p:sp>
        <p:nvSpPr>
          <p:cNvPr id="15" name="Rectangle 5">
            <a:extLst>
              <a:ext uri="{FF2B5EF4-FFF2-40B4-BE49-F238E27FC236}">
                <a16:creationId xmlns:a16="http://schemas.microsoft.com/office/drawing/2014/main" id="{464AAD21-D1E1-4CB1-9A3A-04C251D7B34E}"/>
              </a:ext>
            </a:extLst>
          </p:cNvPr>
          <p:cNvSpPr>
            <a:spLocks noChangeArrowheads="1"/>
          </p:cNvSpPr>
          <p:nvPr/>
        </p:nvSpPr>
        <p:spPr bwMode="auto">
          <a:xfrm>
            <a:off x="528557" y="5398365"/>
            <a:ext cx="11065345" cy="80535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altLang="ru-RU" b="0" i="0" u="none" strike="noStrike" kern="1200" cap="none" spc="0" normalizeH="0" baseline="0" noProof="0" dirty="0">
                <a:ln>
                  <a:noFill/>
                </a:ln>
                <a:effectLst/>
                <a:uLnTx/>
                <a:uFillTx/>
                <a:latin typeface="inherit"/>
                <a:ea typeface="+mn-ea"/>
                <a:cs typeface="+mn-cs"/>
              </a:rPr>
              <a:t>CDN могут повысить производительность за счет размещения jQuery на серверах, разбросанных по всему миру. Это также дает то преимущество, что если посетитель вашей веб-страницы уже загрузил копию jQuery из того же CDN, ее не нужно будет загружать повторно.</a:t>
            </a:r>
            <a:r>
              <a:rPr kumimoji="0" lang="ru-RU" altLang="ru-RU" b="0" i="0" u="none" strike="noStrike" kern="1200" cap="none" spc="0" normalizeH="0" baseline="0" noProof="0" dirty="0">
                <a:ln>
                  <a:noFill/>
                </a:ln>
                <a:effectLst/>
                <a:uLnTx/>
                <a:uFillTx/>
                <a:latin typeface="Century Gothic" panose="020B0502020202020204"/>
                <a:ea typeface="+mn-ea"/>
                <a:cs typeface="+mn-cs"/>
              </a:rPr>
              <a:t> </a:t>
            </a:r>
            <a:endParaRPr kumimoji="0" lang="ru-RU" altLang="ru-RU" b="0" i="0" u="none" strike="noStrike" kern="1200" cap="none" spc="0" normalizeH="0" baseline="0" noProof="0" dirty="0">
              <a:ln>
                <a:noFill/>
              </a:ln>
              <a:effectLst/>
              <a:uLnTx/>
              <a:uFillTx/>
              <a:latin typeface="Arial" panose="020B0604020202020204" pitchFamily="34" charset="0"/>
              <a:ea typeface="+mn-ea"/>
              <a:cs typeface="+mn-cs"/>
            </a:endParaRPr>
          </a:p>
        </p:txBody>
      </p:sp>
      <p:sp>
        <p:nvSpPr>
          <p:cNvPr id="4" name="Прямоугольник 3">
            <a:extLst>
              <a:ext uri="{FF2B5EF4-FFF2-40B4-BE49-F238E27FC236}">
                <a16:creationId xmlns:a16="http://schemas.microsoft.com/office/drawing/2014/main" id="{BD946DCD-95CC-46EA-974B-60034EA136E8}"/>
              </a:ext>
            </a:extLst>
          </p:cNvPr>
          <p:cNvSpPr/>
          <p:nvPr/>
        </p:nvSpPr>
        <p:spPr>
          <a:xfrm>
            <a:off x="451449" y="26080"/>
            <a:ext cx="10840528" cy="707886"/>
          </a:xfrm>
          <a:prstGeom prst="rect">
            <a:avLst/>
          </a:prstGeom>
        </p:spPr>
        <p:txBody>
          <a:bodyPr wrap="square">
            <a:spAutoFit/>
          </a:bodyPr>
          <a:lstStyle/>
          <a:p>
            <a:r>
              <a:rPr lang="en-US" sz="3800" b="1" i="1" spc="-50" dirty="0">
                <a:solidFill>
                  <a:srgbClr val="FF0000"/>
                </a:solidFill>
                <a:latin typeface="Calibri Light" panose="020F0302020204030204"/>
                <a:ea typeface="+mj-ea"/>
                <a:cs typeface="+mj-cs"/>
              </a:rPr>
              <a:t>35</a:t>
            </a:r>
            <a:r>
              <a:rPr lang="ru-RU" sz="3800" b="1" i="1" spc="-50" dirty="0">
                <a:solidFill>
                  <a:srgbClr val="FF0000"/>
                </a:solidFill>
                <a:latin typeface="Calibri Light" panose="020F0302020204030204"/>
                <a:ea typeface="+mj-ea"/>
                <a:cs typeface="+mj-cs"/>
              </a:rPr>
              <a:t>) Описать подключение библиотеки </a:t>
            </a:r>
            <a:r>
              <a:rPr lang="en-US" sz="4000" b="1" i="1" spc="-50" dirty="0" err="1">
                <a:solidFill>
                  <a:srgbClr val="FF0000"/>
                </a:solidFill>
                <a:latin typeface="Calibri Light" panose="020F0302020204030204"/>
                <a:ea typeface="+mj-ea"/>
                <a:cs typeface="+mj-cs"/>
              </a:rPr>
              <a:t>JQuery</a:t>
            </a:r>
            <a:r>
              <a:rPr lang="en-US" sz="4000" b="1" i="1" spc="-50" dirty="0">
                <a:solidFill>
                  <a:srgbClr val="FF0000"/>
                </a:solidFill>
                <a:latin typeface="Calibri Light" panose="020F0302020204030204"/>
                <a:ea typeface="+mj-ea"/>
                <a:cs typeface="+mj-cs"/>
              </a:rPr>
              <a:t> </a:t>
            </a:r>
            <a:endParaRPr lang="ru-RU" dirty="0"/>
          </a:p>
        </p:txBody>
      </p:sp>
    </p:spTree>
    <p:extLst>
      <p:ext uri="{BB962C8B-B14F-4D97-AF65-F5344CB8AC3E}">
        <p14:creationId xmlns:p14="http://schemas.microsoft.com/office/powerpoint/2010/main" val="28293458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B1AF2559-0DB9-4103-AE20-E4D304DCD022}"/>
              </a:ext>
            </a:extLst>
          </p:cNvPr>
          <p:cNvSpPr/>
          <p:nvPr/>
        </p:nvSpPr>
        <p:spPr>
          <a:xfrm>
            <a:off x="545809" y="918338"/>
            <a:ext cx="10979081" cy="280076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u-RU" sz="1600" b="0" i="0" u="none" strike="noStrike" kern="1200" cap="none" spc="0" normalizeH="0" baseline="0" noProof="0" dirty="0">
                <a:ln>
                  <a:noFill/>
                </a:ln>
                <a:effectLst/>
                <a:uLnTx/>
                <a:uFillTx/>
                <a:latin typeface="Century Gothic" panose="020B0502020202020204"/>
                <a:ea typeface="+mn-ea"/>
                <a:cs typeface="+mn-cs"/>
              </a:rPr>
              <a:t>Синтаксис JQuery разработан специально для </a:t>
            </a:r>
            <a:r>
              <a:rPr kumimoji="0" lang="ru-RU" sz="1600" b="1" i="0" u="none" strike="noStrike" kern="1200" cap="none" spc="0" normalizeH="0" baseline="0" noProof="0" dirty="0">
                <a:ln>
                  <a:noFill/>
                </a:ln>
                <a:effectLst/>
                <a:uLnTx/>
                <a:uFillTx/>
                <a:latin typeface="Century Gothic" panose="020B0502020202020204"/>
                <a:ea typeface="+mn-ea"/>
                <a:cs typeface="+mn-cs"/>
              </a:rPr>
              <a:t>выбора</a:t>
            </a:r>
            <a:r>
              <a:rPr kumimoji="0" lang="ru-RU" sz="1600" b="0" i="0" u="none" strike="noStrike" kern="1200" cap="none" spc="0" normalizeH="0" baseline="0" noProof="0" dirty="0">
                <a:ln>
                  <a:noFill/>
                </a:ln>
                <a:effectLst/>
                <a:uLnTx/>
                <a:uFillTx/>
                <a:latin typeface="Century Gothic" panose="020B0502020202020204"/>
                <a:ea typeface="+mn-ea"/>
                <a:cs typeface="+mn-cs"/>
              </a:rPr>
              <a:t> элементов HTML и выполнения некоторых </a:t>
            </a:r>
            <a:r>
              <a:rPr kumimoji="0" lang="ru-RU" sz="1600" b="1" i="0" u="none" strike="noStrike" kern="1200" cap="none" spc="0" normalizeH="0" baseline="0" noProof="0" dirty="0">
                <a:ln>
                  <a:noFill/>
                </a:ln>
                <a:effectLst/>
                <a:uLnTx/>
                <a:uFillTx/>
                <a:latin typeface="Century Gothic" panose="020B0502020202020204"/>
                <a:ea typeface="+mn-ea"/>
                <a:cs typeface="+mn-cs"/>
              </a:rPr>
              <a:t>действий</a:t>
            </a:r>
            <a:r>
              <a:rPr kumimoji="0" lang="ru-RU" sz="1600" b="0" i="0" u="none" strike="noStrike" kern="1200" cap="none" spc="0" normalizeH="0" baseline="0" noProof="0" dirty="0">
                <a:ln>
                  <a:noFill/>
                </a:ln>
                <a:effectLst/>
                <a:uLnTx/>
                <a:uFillTx/>
                <a:latin typeface="Century Gothic" panose="020B0502020202020204"/>
                <a:ea typeface="+mn-ea"/>
                <a:cs typeface="+mn-cs"/>
              </a:rPr>
              <a:t> над элементами.</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ru-RU" sz="1600" b="0" i="0" u="none" strike="noStrike" kern="1200" cap="none" spc="0" normalizeH="0" baseline="0" noProof="0" dirty="0">
                <a:ln>
                  <a:noFill/>
                </a:ln>
                <a:effectLst/>
                <a:uLnTx/>
                <a:uFillTx/>
                <a:latin typeface="Century Gothic" panose="020B0502020202020204"/>
                <a:ea typeface="+mn-ea"/>
                <a:cs typeface="+mn-cs"/>
              </a:rPr>
              <a:t>Базовый синтаксис: </a:t>
            </a:r>
            <a:r>
              <a:rPr kumimoji="0" lang="ru-RU" sz="1600" b="1" i="0" u="none" strike="noStrike" kern="1200" cap="none" spc="0" normalizeH="0" baseline="0" noProof="0" dirty="0">
                <a:ln>
                  <a:noFill/>
                </a:ln>
                <a:effectLst/>
                <a:uLnTx/>
                <a:uFillTx/>
                <a:latin typeface="Century Gothic" panose="020B0502020202020204"/>
                <a:ea typeface="+mn-ea"/>
                <a:cs typeface="+mn-cs"/>
              </a:rPr>
              <a:t>$ (</a:t>
            </a:r>
            <a:r>
              <a:rPr kumimoji="0" lang="ru-RU" sz="1600" b="1" i="1" u="none" strike="noStrike" kern="1200" cap="none" spc="0" normalizeH="0" baseline="0" noProof="0" dirty="0">
                <a:ln>
                  <a:noFill/>
                </a:ln>
                <a:effectLst/>
                <a:uLnTx/>
                <a:uFillTx/>
                <a:latin typeface="Century Gothic" panose="020B0502020202020204"/>
                <a:ea typeface="+mn-ea"/>
                <a:cs typeface="+mn-cs"/>
              </a:rPr>
              <a:t>селектор</a:t>
            </a:r>
            <a:r>
              <a:rPr kumimoji="0" lang="ru-RU" sz="1600" b="1" i="0" u="none" strike="noStrike" kern="1200" cap="none" spc="0" normalizeH="0" baseline="0" noProof="0" dirty="0">
                <a:ln>
                  <a:noFill/>
                </a:ln>
                <a:effectLst/>
                <a:uLnTx/>
                <a:uFillTx/>
                <a:latin typeface="Century Gothic" panose="020B0502020202020204"/>
                <a:ea typeface="+mn-ea"/>
                <a:cs typeface="+mn-cs"/>
              </a:rPr>
              <a:t>).</a:t>
            </a:r>
            <a:r>
              <a:rPr kumimoji="0" lang="ru-RU" sz="1600" b="1" i="1" u="none" strike="noStrike" kern="1200" cap="none" spc="0" normalizeH="0" baseline="0" noProof="0" dirty="0">
                <a:ln>
                  <a:noFill/>
                </a:ln>
                <a:effectLst/>
                <a:uLnTx/>
                <a:uFillTx/>
                <a:latin typeface="Century Gothic" panose="020B0502020202020204"/>
                <a:ea typeface="+mn-ea"/>
                <a:cs typeface="+mn-cs"/>
              </a:rPr>
              <a:t> действие</a:t>
            </a:r>
            <a:r>
              <a:rPr kumimoji="0" lang="ru-RU" sz="1600" b="1" i="0" u="none" strike="noStrike" kern="1200" cap="none" spc="0" normalizeH="0" baseline="0" noProof="0" dirty="0">
                <a:ln>
                  <a:noFill/>
                </a:ln>
                <a:effectLst/>
                <a:uLnTx/>
                <a:uFillTx/>
                <a:latin typeface="Century Gothic" panose="020B0502020202020204"/>
                <a:ea typeface="+mn-ea"/>
                <a:cs typeface="+mn-cs"/>
              </a:rPr>
              <a:t>()</a:t>
            </a:r>
            <a:endParaRPr kumimoji="0" lang="en-US" sz="1600" b="1" i="0" u="none" strike="noStrike" kern="1200" cap="none" spc="0" normalizeH="0" baseline="0" noProof="0" dirty="0">
              <a:ln>
                <a:noFill/>
              </a:ln>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ru-RU" sz="1600" b="0" i="0" u="none" strike="noStrike" kern="1200" cap="none" spc="0" normalizeH="0" baseline="0" noProof="0" dirty="0">
                <a:ln>
                  <a:noFill/>
                </a:ln>
                <a:effectLst/>
                <a:uLnTx/>
                <a:uFillTx/>
                <a:latin typeface="Century Gothic" panose="020B0502020202020204"/>
                <a:ea typeface="+mn-ea"/>
                <a:cs typeface="+mn-cs"/>
              </a:rPr>
              <a:t>Знак $ для определения/доступа к jQuery</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ru-RU" sz="1600" b="0" i="0" u="none" strike="noStrike" kern="1200" cap="none" spc="0" normalizeH="0" baseline="0" noProof="0" dirty="0">
                <a:ln>
                  <a:noFill/>
                </a:ln>
                <a:effectLst/>
                <a:uLnTx/>
                <a:uFillTx/>
                <a:latin typeface="Century Gothic" panose="020B0502020202020204"/>
                <a:ea typeface="+mn-ea"/>
                <a:cs typeface="+mn-cs"/>
              </a:rPr>
              <a:t>(</a:t>
            </a:r>
            <a:r>
              <a:rPr kumimoji="0" lang="ru-RU" sz="1600" b="0" i="1" u="none" strike="noStrike" kern="1200" cap="none" spc="0" normalizeH="0" baseline="0" noProof="0" dirty="0">
                <a:ln>
                  <a:noFill/>
                </a:ln>
                <a:effectLst/>
                <a:uLnTx/>
                <a:uFillTx/>
                <a:latin typeface="Century Gothic" panose="020B0502020202020204"/>
                <a:ea typeface="+mn-ea"/>
                <a:cs typeface="+mn-cs"/>
              </a:rPr>
              <a:t>селектор</a:t>
            </a:r>
            <a:r>
              <a:rPr kumimoji="0" lang="ru-RU" sz="1600" b="0" i="0" u="none" strike="noStrike" kern="1200" cap="none" spc="0" normalizeH="0" baseline="0" noProof="0" dirty="0">
                <a:ln>
                  <a:noFill/>
                </a:ln>
                <a:effectLst/>
                <a:uLnTx/>
                <a:uFillTx/>
                <a:latin typeface="Century Gothic" panose="020B0502020202020204"/>
                <a:ea typeface="+mn-ea"/>
                <a:cs typeface="+mn-cs"/>
              </a:rPr>
              <a:t>) для «запроса (или поиска)» HTML-элементов</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ru-RU" sz="1600" b="0" i="1" u="none" strike="noStrike" kern="1200" cap="none" spc="0" normalizeH="0" baseline="0" noProof="0" dirty="0">
                <a:ln>
                  <a:noFill/>
                </a:ln>
                <a:effectLst/>
                <a:uLnTx/>
                <a:uFillTx/>
                <a:latin typeface="Century Gothic" panose="020B0502020202020204"/>
                <a:ea typeface="+mn-ea"/>
                <a:cs typeface="+mn-cs"/>
              </a:rPr>
              <a:t>действие</a:t>
            </a:r>
            <a:r>
              <a:rPr kumimoji="0" lang="ru-RU" sz="1600" b="0" i="0" u="none" strike="noStrike" kern="1200" cap="none" spc="0" normalizeH="0" baseline="0" noProof="0" dirty="0">
                <a:ln>
                  <a:noFill/>
                </a:ln>
                <a:effectLst/>
                <a:uLnTx/>
                <a:uFillTx/>
                <a:latin typeface="Century Gothic" panose="020B0502020202020204"/>
                <a:ea typeface="+mn-ea"/>
                <a:cs typeface="+mn-cs"/>
              </a:rPr>
              <a:t>jQuery (), выполняемое над элементом (ами)</a:t>
            </a:r>
            <a:endParaRPr kumimoji="0" lang="en-US" sz="1600" b="0" i="0" u="none" strike="noStrike" kern="1200" cap="none" spc="0" normalizeH="0" baseline="0" noProof="0" dirty="0">
              <a:ln>
                <a:noFill/>
              </a:ln>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ru-RU" sz="1600" b="0" i="0" u="none" strike="noStrike" kern="1200" cap="none" spc="0" normalizeH="0" baseline="0" noProof="0" dirty="0">
                <a:ln>
                  <a:noFill/>
                </a:ln>
                <a:effectLst/>
                <a:uLnTx/>
                <a:uFillTx/>
                <a:latin typeface="Century Gothic" panose="020B0502020202020204"/>
                <a:ea typeface="+mn-ea"/>
                <a:cs typeface="+mn-cs"/>
              </a:rPr>
              <a:t>Примеры:</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ru-RU" sz="1600" b="0" i="0" u="none" strike="noStrike" kern="1200" cap="none" spc="0" normalizeH="0" baseline="0" noProof="0" dirty="0">
                <a:ln>
                  <a:noFill/>
                </a:ln>
                <a:effectLst/>
                <a:uLnTx/>
                <a:uFillTx/>
                <a:latin typeface="Century Gothic" panose="020B0502020202020204"/>
                <a:ea typeface="+mn-ea"/>
                <a:cs typeface="+mn-cs"/>
              </a:rPr>
              <a:t>$ (this). Hide ()-скрывает текущий элемент.</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ru-RU" sz="1600" b="0" i="0" u="none" strike="noStrike" kern="1200" cap="none" spc="0" normalizeH="0" baseline="0" noProof="0" dirty="0">
                <a:ln>
                  <a:noFill/>
                </a:ln>
                <a:effectLst/>
                <a:uLnTx/>
                <a:uFillTx/>
                <a:latin typeface="Century Gothic" panose="020B0502020202020204"/>
                <a:ea typeface="+mn-ea"/>
                <a:cs typeface="+mn-cs"/>
              </a:rPr>
              <a:t>$ ("p"). Hide ()-скрывает все &lt;p&gt; элементы.</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ru-RU" sz="1600" b="0" i="0" u="none" strike="noStrike" kern="1200" cap="none" spc="0" normalizeH="0" baseline="0" noProof="0" dirty="0">
                <a:ln>
                  <a:noFill/>
                </a:ln>
                <a:effectLst/>
                <a:uLnTx/>
                <a:uFillTx/>
                <a:latin typeface="Century Gothic" panose="020B0502020202020204"/>
                <a:ea typeface="+mn-ea"/>
                <a:cs typeface="+mn-cs"/>
              </a:rPr>
              <a:t>$ (". Test"). Hide ()-скрывает все элементы с классом = "Test".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ru-RU" sz="1600" b="0" i="0" u="none" strike="noStrike" kern="1200" cap="none" spc="0" normalizeH="0" baseline="0" noProof="0" dirty="0">
                <a:ln>
                  <a:noFill/>
                </a:ln>
                <a:effectLst/>
                <a:uLnTx/>
                <a:uFillTx/>
                <a:latin typeface="Century Gothic" panose="020B0502020202020204"/>
                <a:ea typeface="+mn-ea"/>
                <a:cs typeface="+mn-cs"/>
              </a:rPr>
              <a:t>$ ("#test"). Hide ()-скрывает элемент с ID = "Test".</a:t>
            </a:r>
          </a:p>
        </p:txBody>
      </p:sp>
      <p:sp>
        <p:nvSpPr>
          <p:cNvPr id="4" name="Прямоугольник 3">
            <a:extLst>
              <a:ext uri="{FF2B5EF4-FFF2-40B4-BE49-F238E27FC236}">
                <a16:creationId xmlns:a16="http://schemas.microsoft.com/office/drawing/2014/main" id="{39B070B0-8FDE-4FF9-8EFB-0CAEF02E9D16}"/>
              </a:ext>
            </a:extLst>
          </p:cNvPr>
          <p:cNvSpPr/>
          <p:nvPr/>
        </p:nvSpPr>
        <p:spPr>
          <a:xfrm>
            <a:off x="718868" y="91228"/>
            <a:ext cx="9667336" cy="707886"/>
          </a:xfrm>
          <a:prstGeom prst="rect">
            <a:avLst/>
          </a:prstGeom>
        </p:spPr>
        <p:txBody>
          <a:bodyPr wrap="square">
            <a:spAutoFit/>
          </a:bodyPr>
          <a:lstStyle/>
          <a:p>
            <a:r>
              <a:rPr lang="en-US" sz="3800" b="1" i="1" spc="-50" dirty="0">
                <a:solidFill>
                  <a:srgbClr val="FF0000"/>
                </a:solidFill>
                <a:latin typeface="Calibri Light" panose="020F0302020204030204"/>
                <a:ea typeface="+mj-ea"/>
                <a:cs typeface="+mj-cs"/>
              </a:rPr>
              <a:t>36</a:t>
            </a:r>
            <a:r>
              <a:rPr lang="ru-RU" sz="3800" b="1" i="1" spc="-50" dirty="0">
                <a:solidFill>
                  <a:srgbClr val="FF0000"/>
                </a:solidFill>
                <a:latin typeface="Calibri Light" panose="020F0302020204030204"/>
                <a:ea typeface="+mj-ea"/>
                <a:cs typeface="+mj-cs"/>
              </a:rPr>
              <a:t>) Расписать синтаксис </a:t>
            </a:r>
            <a:r>
              <a:rPr lang="en-US" sz="4000" b="1" i="1" spc="-50" dirty="0" err="1">
                <a:solidFill>
                  <a:srgbClr val="FF0000"/>
                </a:solidFill>
                <a:latin typeface="Calibri Light" panose="020F0302020204030204"/>
                <a:ea typeface="+mj-ea"/>
                <a:cs typeface="+mj-cs"/>
              </a:rPr>
              <a:t>JQuery</a:t>
            </a:r>
            <a:r>
              <a:rPr lang="en-US" sz="4000" b="1" i="1" spc="-50" dirty="0">
                <a:solidFill>
                  <a:srgbClr val="FF0000"/>
                </a:solidFill>
                <a:latin typeface="Calibri Light" panose="020F0302020204030204"/>
                <a:ea typeface="+mj-ea"/>
                <a:cs typeface="+mj-cs"/>
              </a:rPr>
              <a:t> </a:t>
            </a:r>
            <a:r>
              <a:rPr lang="ru-RU" sz="3800" b="1" i="1" spc="-50" dirty="0">
                <a:solidFill>
                  <a:srgbClr val="FF0000"/>
                </a:solidFill>
                <a:latin typeface="Calibri Light" panose="020F0302020204030204"/>
                <a:ea typeface="+mj-ea"/>
                <a:cs typeface="+mj-cs"/>
              </a:rPr>
              <a:t>-команд</a:t>
            </a:r>
            <a:endParaRPr lang="ru-RU" dirty="0"/>
          </a:p>
        </p:txBody>
      </p:sp>
      <p:sp>
        <p:nvSpPr>
          <p:cNvPr id="5" name="Прямоугольник 4">
            <a:extLst>
              <a:ext uri="{FF2B5EF4-FFF2-40B4-BE49-F238E27FC236}">
                <a16:creationId xmlns:a16="http://schemas.microsoft.com/office/drawing/2014/main" id="{3D47667B-C5A5-4A70-BBB0-6125033CCF48}"/>
              </a:ext>
            </a:extLst>
          </p:cNvPr>
          <p:cNvSpPr/>
          <p:nvPr/>
        </p:nvSpPr>
        <p:spPr>
          <a:xfrm>
            <a:off x="545809" y="3650773"/>
            <a:ext cx="11366739" cy="3293209"/>
          </a:xfrm>
          <a:prstGeom prst="rect">
            <a:avLst/>
          </a:prstGeom>
        </p:spPr>
        <p:txBody>
          <a:bodyPr wrap="square">
            <a:spAutoFit/>
          </a:bodyPr>
          <a:lstStyle/>
          <a:p>
            <a:pPr lvl="0">
              <a:defRPr/>
            </a:pPr>
            <a:r>
              <a:rPr lang="ru-RU" sz="1600" dirty="0">
                <a:solidFill>
                  <a:prstClr val="black"/>
                </a:solidFill>
                <a:latin typeface="Century Gothic" panose="020B0502020202020204"/>
              </a:rPr>
              <a:t>Возможно, вы заметили, что все методы </a:t>
            </a:r>
            <a:r>
              <a:rPr lang="ru-RU" sz="1600" dirty="0" err="1">
                <a:solidFill>
                  <a:prstClr val="black"/>
                </a:solidFill>
                <a:latin typeface="Century Gothic" panose="020B0502020202020204"/>
              </a:rPr>
              <a:t>jQuery</a:t>
            </a:r>
            <a:r>
              <a:rPr lang="ru-RU" sz="1600" dirty="0">
                <a:solidFill>
                  <a:prstClr val="black"/>
                </a:solidFill>
                <a:latin typeface="Century Gothic" panose="020B0502020202020204"/>
              </a:rPr>
              <a:t> находятся внутри события готовности документа:</a:t>
            </a:r>
            <a:endParaRPr lang="en-US" sz="1600" dirty="0">
              <a:solidFill>
                <a:prstClr val="black"/>
              </a:solidFill>
              <a:latin typeface="Century Gothic" panose="020B0502020202020204"/>
            </a:endParaRPr>
          </a:p>
          <a:p>
            <a:pPr lvl="0">
              <a:defRPr/>
            </a:pPr>
            <a:endParaRPr lang="ru-RU" sz="1600" dirty="0">
              <a:solidFill>
                <a:prstClr val="black"/>
              </a:solidFill>
              <a:latin typeface="Century Gothic" panose="020B0502020202020204"/>
            </a:endParaRPr>
          </a:p>
          <a:p>
            <a:pPr lvl="0">
              <a:defRPr/>
            </a:pPr>
            <a:r>
              <a:rPr lang="ru-RU" sz="1600" dirty="0">
                <a:solidFill>
                  <a:prstClr val="black"/>
                </a:solidFill>
                <a:latin typeface="Consolas" panose="020B0609020204030204" pitchFamily="49" charset="0"/>
              </a:rPr>
              <a:t>$(</a:t>
            </a:r>
            <a:r>
              <a:rPr lang="ru-RU" sz="1600" dirty="0" err="1">
                <a:solidFill>
                  <a:prstClr val="black"/>
                </a:solidFill>
                <a:latin typeface="Consolas" panose="020B0609020204030204" pitchFamily="49" charset="0"/>
              </a:rPr>
              <a:t>document</a:t>
            </a:r>
            <a:r>
              <a:rPr lang="ru-RU" sz="1600" dirty="0">
                <a:solidFill>
                  <a:prstClr val="black"/>
                </a:solidFill>
                <a:latin typeface="Consolas" panose="020B0609020204030204" pitchFamily="49" charset="0"/>
              </a:rPr>
              <a:t>).</a:t>
            </a:r>
            <a:r>
              <a:rPr lang="ru-RU" sz="1600" dirty="0" err="1">
                <a:solidFill>
                  <a:prstClr val="black"/>
                </a:solidFill>
                <a:latin typeface="Consolas" panose="020B0609020204030204" pitchFamily="49" charset="0"/>
              </a:rPr>
              <a:t>ready</a:t>
            </a:r>
            <a:r>
              <a:rPr lang="ru-RU" sz="1600" dirty="0">
                <a:solidFill>
                  <a:prstClr val="black"/>
                </a:solidFill>
                <a:latin typeface="Consolas" panose="020B0609020204030204" pitchFamily="49" charset="0"/>
              </a:rPr>
              <a:t>(</a:t>
            </a:r>
            <a:r>
              <a:rPr lang="ru-RU" sz="1600" dirty="0" err="1">
                <a:solidFill>
                  <a:prstClr val="black"/>
                </a:solidFill>
                <a:latin typeface="Consolas" panose="020B0609020204030204" pitchFamily="49" charset="0"/>
              </a:rPr>
              <a:t>function</a:t>
            </a:r>
            <a:r>
              <a:rPr lang="ru-RU" sz="1600" dirty="0">
                <a:solidFill>
                  <a:prstClr val="black"/>
                </a:solidFill>
                <a:latin typeface="Consolas" panose="020B0609020204030204" pitchFamily="49" charset="0"/>
              </a:rPr>
              <a:t>(){</a:t>
            </a:r>
            <a:br>
              <a:rPr lang="ru-RU" sz="1600" dirty="0">
                <a:solidFill>
                  <a:prstClr val="black"/>
                </a:solidFill>
                <a:latin typeface="Consolas" panose="020B0609020204030204" pitchFamily="49" charset="0"/>
              </a:rPr>
            </a:br>
            <a:br>
              <a:rPr lang="ru-RU" sz="1600" dirty="0">
                <a:solidFill>
                  <a:prstClr val="black"/>
                </a:solidFill>
                <a:latin typeface="Consolas" panose="020B0609020204030204" pitchFamily="49" charset="0"/>
              </a:rPr>
            </a:br>
            <a:r>
              <a:rPr lang="ru-RU" sz="1600" dirty="0">
                <a:solidFill>
                  <a:prstClr val="black"/>
                </a:solidFill>
                <a:latin typeface="Consolas" panose="020B0609020204030204" pitchFamily="49" charset="0"/>
              </a:rPr>
              <a:t>   </a:t>
            </a:r>
            <a:r>
              <a:rPr lang="ru-RU" sz="1600" i="1" dirty="0">
                <a:solidFill>
                  <a:prstClr val="black"/>
                </a:solidFill>
                <a:latin typeface="Consolas" panose="020B0609020204030204" pitchFamily="49" charset="0"/>
              </a:rPr>
              <a:t>// </a:t>
            </a:r>
            <a:r>
              <a:rPr lang="ru-RU" sz="1600" i="1" dirty="0" err="1">
                <a:solidFill>
                  <a:prstClr val="black"/>
                </a:solidFill>
                <a:latin typeface="Consolas" panose="020B0609020204030204" pitchFamily="49" charset="0"/>
              </a:rPr>
              <a:t>jQuery</a:t>
            </a:r>
            <a:r>
              <a:rPr lang="ru-RU" sz="1600" i="1" dirty="0">
                <a:solidFill>
                  <a:prstClr val="black"/>
                </a:solidFill>
                <a:latin typeface="Consolas" panose="020B0609020204030204" pitchFamily="49" charset="0"/>
              </a:rPr>
              <a:t> </a:t>
            </a:r>
            <a:r>
              <a:rPr lang="ru-RU" sz="1600" i="1" dirty="0" err="1">
                <a:solidFill>
                  <a:prstClr val="black"/>
                </a:solidFill>
                <a:latin typeface="Consolas" panose="020B0609020204030204" pitchFamily="49" charset="0"/>
              </a:rPr>
              <a:t>methods</a:t>
            </a:r>
            <a:r>
              <a:rPr lang="ru-RU" sz="1600" i="1" dirty="0">
                <a:solidFill>
                  <a:prstClr val="black"/>
                </a:solidFill>
                <a:latin typeface="Consolas" panose="020B0609020204030204" pitchFamily="49" charset="0"/>
              </a:rPr>
              <a:t> </a:t>
            </a:r>
            <a:r>
              <a:rPr lang="ru-RU" sz="1600" i="1" dirty="0" err="1">
                <a:solidFill>
                  <a:prstClr val="black"/>
                </a:solidFill>
                <a:latin typeface="Consolas" panose="020B0609020204030204" pitchFamily="49" charset="0"/>
              </a:rPr>
              <a:t>go</a:t>
            </a:r>
            <a:r>
              <a:rPr lang="ru-RU" sz="1600" i="1" dirty="0">
                <a:solidFill>
                  <a:prstClr val="black"/>
                </a:solidFill>
                <a:latin typeface="Consolas" panose="020B0609020204030204" pitchFamily="49" charset="0"/>
              </a:rPr>
              <a:t> </a:t>
            </a:r>
            <a:r>
              <a:rPr lang="ru-RU" sz="1600" i="1" dirty="0" err="1">
                <a:solidFill>
                  <a:prstClr val="black"/>
                </a:solidFill>
                <a:latin typeface="Consolas" panose="020B0609020204030204" pitchFamily="49" charset="0"/>
              </a:rPr>
              <a:t>here</a:t>
            </a:r>
            <a:r>
              <a:rPr lang="ru-RU" sz="1600" i="1" dirty="0">
                <a:solidFill>
                  <a:prstClr val="black"/>
                </a:solidFill>
                <a:latin typeface="Consolas" panose="020B0609020204030204" pitchFamily="49" charset="0"/>
              </a:rPr>
              <a:t>...</a:t>
            </a:r>
            <a:br>
              <a:rPr lang="ru-RU" sz="1600" dirty="0">
                <a:solidFill>
                  <a:prstClr val="black"/>
                </a:solidFill>
                <a:latin typeface="Consolas" panose="020B0609020204030204" pitchFamily="49" charset="0"/>
              </a:rPr>
            </a:br>
            <a:br>
              <a:rPr lang="ru-RU" sz="1600" dirty="0">
                <a:solidFill>
                  <a:prstClr val="black"/>
                </a:solidFill>
                <a:latin typeface="Consolas" panose="020B0609020204030204" pitchFamily="49" charset="0"/>
              </a:rPr>
            </a:br>
            <a:r>
              <a:rPr lang="ru-RU" sz="1600" dirty="0">
                <a:solidFill>
                  <a:prstClr val="black"/>
                </a:solidFill>
                <a:latin typeface="Consolas" panose="020B0609020204030204" pitchFamily="49" charset="0"/>
              </a:rPr>
              <a:t>});</a:t>
            </a:r>
            <a:endParaRPr lang="en-US" sz="1600" dirty="0">
              <a:solidFill>
                <a:prstClr val="black"/>
              </a:solidFill>
              <a:latin typeface="Consolas" panose="020B0609020204030204" pitchFamily="49" charset="0"/>
            </a:endParaRPr>
          </a:p>
          <a:p>
            <a:pPr lvl="0">
              <a:defRPr/>
            </a:pPr>
            <a:endParaRPr lang="en-US" sz="1600" dirty="0">
              <a:solidFill>
                <a:prstClr val="black"/>
              </a:solidFill>
              <a:latin typeface="Consolas" panose="020B0609020204030204" pitchFamily="49" charset="0"/>
            </a:endParaRPr>
          </a:p>
          <a:p>
            <a:pPr lvl="0">
              <a:defRPr/>
            </a:pPr>
            <a:r>
              <a:rPr lang="ru-RU" sz="1600" dirty="0">
                <a:solidFill>
                  <a:prstClr val="black"/>
                </a:solidFill>
                <a:latin typeface="Century Gothic" panose="020B0502020202020204"/>
              </a:rPr>
              <a:t>Это необходимо для предотвращения выполнения любого кода </a:t>
            </a:r>
            <a:r>
              <a:rPr lang="ru-RU" sz="1600" dirty="0" err="1">
                <a:solidFill>
                  <a:prstClr val="black"/>
                </a:solidFill>
                <a:latin typeface="Century Gothic" panose="020B0502020202020204"/>
              </a:rPr>
              <a:t>jQuery</a:t>
            </a:r>
            <a:r>
              <a:rPr lang="ru-RU" sz="1600" dirty="0">
                <a:solidFill>
                  <a:prstClr val="black"/>
                </a:solidFill>
                <a:latin typeface="Century Gothic" panose="020B0502020202020204"/>
              </a:rPr>
              <a:t> до завершения загрузки документа (готов).</a:t>
            </a:r>
          </a:p>
          <a:p>
            <a:pPr lvl="0">
              <a:defRPr/>
            </a:pPr>
            <a:r>
              <a:rPr lang="ru-RU" sz="1600" dirty="0">
                <a:solidFill>
                  <a:prstClr val="black"/>
                </a:solidFill>
                <a:latin typeface="Century Gothic" panose="020B0502020202020204"/>
              </a:rPr>
              <a:t>Рекомендуется подождать, пока документ будет полностью загружен и готов к работе. Это также позволяет вам иметь ваш код </a:t>
            </a:r>
            <a:r>
              <a:rPr lang="ru-RU" sz="1600" dirty="0" err="1">
                <a:solidFill>
                  <a:prstClr val="black"/>
                </a:solidFill>
                <a:latin typeface="Century Gothic" panose="020B0502020202020204"/>
              </a:rPr>
              <a:t>JavaScript</a:t>
            </a:r>
            <a:r>
              <a:rPr lang="ru-RU" sz="1600" dirty="0">
                <a:solidFill>
                  <a:prstClr val="black"/>
                </a:solidFill>
                <a:latin typeface="Century Gothic" panose="020B0502020202020204"/>
              </a:rPr>
              <a:t> перед телом вашего документа, в разделе </a:t>
            </a:r>
            <a:r>
              <a:rPr lang="ru-RU" sz="1600" dirty="0" err="1">
                <a:solidFill>
                  <a:prstClr val="black"/>
                </a:solidFill>
                <a:latin typeface="Century Gothic" panose="020B0502020202020204"/>
              </a:rPr>
              <a:t>head</a:t>
            </a:r>
            <a:r>
              <a:rPr lang="ru-RU" sz="1600" dirty="0">
                <a:solidFill>
                  <a:prstClr val="black"/>
                </a:solidFill>
                <a:latin typeface="Century Gothic" panose="020B0502020202020204"/>
              </a:rPr>
              <a:t>.</a:t>
            </a:r>
          </a:p>
          <a:p>
            <a:pPr lvl="0">
              <a:defRPr/>
            </a:pPr>
            <a:endParaRPr lang="en-US" sz="1600" dirty="0">
              <a:solidFill>
                <a:prstClr val="black"/>
              </a:solidFill>
              <a:latin typeface="Century Gothic" panose="020B0502020202020204"/>
            </a:endParaRPr>
          </a:p>
        </p:txBody>
      </p:sp>
    </p:spTree>
    <p:extLst>
      <p:ext uri="{BB962C8B-B14F-4D97-AF65-F5344CB8AC3E}">
        <p14:creationId xmlns:p14="http://schemas.microsoft.com/office/powerpoint/2010/main" val="5468498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D602C10-FDB9-4932-8492-261EFD6C68AC}"/>
              </a:ext>
            </a:extLst>
          </p:cNvPr>
          <p:cNvSpPr/>
          <p:nvPr/>
        </p:nvSpPr>
        <p:spPr>
          <a:xfrm>
            <a:off x="404070" y="239351"/>
            <a:ext cx="11383860" cy="1200329"/>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u-RU" sz="1800" b="0" i="0" u="none" strike="noStrike" kern="1200" cap="none" spc="0" normalizeH="0" baseline="0" noProof="0" dirty="0">
                <a:ln>
                  <a:noFill/>
                </a:ln>
                <a:effectLst/>
                <a:uLnTx/>
                <a:uFillTx/>
                <a:latin typeface="Century Gothic" panose="020B0502020202020204"/>
                <a:ea typeface="+mn-ea"/>
                <a:cs typeface="+mn-cs"/>
              </a:rPr>
              <a:t>Ниже приведены некоторые примеры действий, которые могут привести к сбою, если методы выполняются до полной загрузки документа:</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Century Gothic" panose="020B0502020202020204"/>
                <a:ea typeface="+mn-ea"/>
                <a:cs typeface="+mn-cs"/>
              </a:rPr>
              <a:t>1) </a:t>
            </a:r>
            <a:r>
              <a:rPr kumimoji="0" lang="ru-RU" sz="1800" b="0" i="0" u="none" strike="noStrike" kern="1200" cap="none" spc="0" normalizeH="0" baseline="0" noProof="0" dirty="0">
                <a:ln>
                  <a:noFill/>
                </a:ln>
                <a:effectLst/>
                <a:uLnTx/>
                <a:uFillTx/>
                <a:latin typeface="Century Gothic" panose="020B0502020202020204"/>
                <a:ea typeface="+mn-ea"/>
                <a:cs typeface="+mn-cs"/>
              </a:rPr>
              <a:t>Попытка скрыть элемент, который еще не создан</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Century Gothic" panose="020B0502020202020204"/>
                <a:ea typeface="+mn-ea"/>
                <a:cs typeface="+mn-cs"/>
              </a:rPr>
              <a:t>2) </a:t>
            </a:r>
            <a:r>
              <a:rPr kumimoji="0" lang="ru-RU" sz="1800" b="0" i="0" u="none" strike="noStrike" kern="1200" cap="none" spc="0" normalizeH="0" baseline="0" noProof="0" dirty="0">
                <a:ln>
                  <a:noFill/>
                </a:ln>
                <a:effectLst/>
                <a:uLnTx/>
                <a:uFillTx/>
                <a:latin typeface="Century Gothic" panose="020B0502020202020204"/>
                <a:ea typeface="+mn-ea"/>
                <a:cs typeface="+mn-cs"/>
              </a:rPr>
              <a:t>Попытка получить размер изображения, которое еще не загружено</a:t>
            </a:r>
            <a:endParaRPr kumimoji="0" lang="en-US" sz="1800" b="0" i="0" u="none" strike="noStrike" kern="1200" cap="none" spc="0" normalizeH="0" baseline="0" noProof="0" dirty="0">
              <a:ln>
                <a:noFill/>
              </a:ln>
              <a:effectLst/>
              <a:uLnTx/>
              <a:uFillTx/>
              <a:latin typeface="Century Gothic" panose="020B0502020202020204"/>
              <a:ea typeface="+mn-ea"/>
              <a:cs typeface="+mn-cs"/>
            </a:endParaRPr>
          </a:p>
        </p:txBody>
      </p:sp>
      <p:sp>
        <p:nvSpPr>
          <p:cNvPr id="3" name="Прямоугольник 2">
            <a:extLst>
              <a:ext uri="{FF2B5EF4-FFF2-40B4-BE49-F238E27FC236}">
                <a16:creationId xmlns:a16="http://schemas.microsoft.com/office/drawing/2014/main" id="{FD41CA62-5ACB-4A34-A97E-6C730C616BCC}"/>
              </a:ext>
            </a:extLst>
          </p:cNvPr>
          <p:cNvSpPr/>
          <p:nvPr/>
        </p:nvSpPr>
        <p:spPr>
          <a:xfrm>
            <a:off x="404070" y="1439680"/>
            <a:ext cx="11110822" cy="3139321"/>
          </a:xfrm>
          <a:prstGeom prst="rect">
            <a:avLst/>
          </a:prstGeom>
        </p:spPr>
        <p:txBody>
          <a:bodyPr wrap="square">
            <a:spAutoFit/>
          </a:bodyPr>
          <a:lstStyle/>
          <a:p>
            <a:pPr lvl="0">
              <a:defRPr/>
            </a:pPr>
            <a:r>
              <a:rPr lang="ru-RU" dirty="0">
                <a:solidFill>
                  <a:prstClr val="black"/>
                </a:solidFill>
                <a:latin typeface="Century Gothic" panose="020B0502020202020204"/>
              </a:rPr>
              <a:t>Команда </a:t>
            </a:r>
            <a:r>
              <a:rPr lang="ru-RU" dirty="0" err="1">
                <a:solidFill>
                  <a:prstClr val="black"/>
                </a:solidFill>
                <a:latin typeface="Century Gothic" panose="020B0502020202020204"/>
              </a:rPr>
              <a:t>jQuery</a:t>
            </a:r>
            <a:r>
              <a:rPr lang="ru-RU" dirty="0">
                <a:solidFill>
                  <a:prstClr val="black"/>
                </a:solidFill>
                <a:latin typeface="Century Gothic" panose="020B0502020202020204"/>
              </a:rPr>
              <a:t> также создала еще более короткий метод для события готовности документа:</a:t>
            </a:r>
            <a:endParaRPr lang="en-US" dirty="0">
              <a:solidFill>
                <a:prstClr val="black"/>
              </a:solidFill>
              <a:latin typeface="Century Gothic" panose="020B0502020202020204"/>
            </a:endParaRPr>
          </a:p>
          <a:p>
            <a:pPr lvl="0">
              <a:defRPr/>
            </a:pPr>
            <a:endParaRPr lang="ru-RU" dirty="0">
              <a:solidFill>
                <a:prstClr val="black"/>
              </a:solidFill>
              <a:latin typeface="Century Gothic" panose="020B0502020202020204"/>
            </a:endParaRPr>
          </a:p>
          <a:p>
            <a:pPr lvl="0">
              <a:defRPr/>
            </a:pPr>
            <a:r>
              <a:rPr lang="ru-RU" dirty="0">
                <a:solidFill>
                  <a:prstClr val="black"/>
                </a:solidFill>
                <a:latin typeface="Century Gothic" panose="020B0502020202020204"/>
              </a:rPr>
              <a:t>$(</a:t>
            </a:r>
            <a:r>
              <a:rPr lang="ru-RU" dirty="0" err="1">
                <a:solidFill>
                  <a:prstClr val="black"/>
                </a:solidFill>
                <a:latin typeface="Century Gothic" panose="020B0502020202020204"/>
              </a:rPr>
              <a:t>function</a:t>
            </a:r>
            <a:r>
              <a:rPr lang="ru-RU" dirty="0">
                <a:solidFill>
                  <a:prstClr val="black"/>
                </a:solidFill>
                <a:latin typeface="Century Gothic" panose="020B0502020202020204"/>
              </a:rPr>
              <a:t>(){</a:t>
            </a:r>
            <a:br>
              <a:rPr lang="ru-RU" dirty="0">
                <a:solidFill>
                  <a:prstClr val="black"/>
                </a:solidFill>
                <a:latin typeface="Century Gothic" panose="020B0502020202020204"/>
              </a:rPr>
            </a:br>
            <a:br>
              <a:rPr lang="ru-RU" dirty="0">
                <a:solidFill>
                  <a:prstClr val="black"/>
                </a:solidFill>
                <a:latin typeface="Century Gothic" panose="020B0502020202020204"/>
              </a:rPr>
            </a:br>
            <a:r>
              <a:rPr lang="ru-RU" dirty="0">
                <a:solidFill>
                  <a:prstClr val="black"/>
                </a:solidFill>
                <a:latin typeface="Century Gothic" panose="020B0502020202020204"/>
              </a:rPr>
              <a:t>   </a:t>
            </a:r>
            <a:r>
              <a:rPr lang="ru-RU" i="1" dirty="0">
                <a:solidFill>
                  <a:prstClr val="black"/>
                </a:solidFill>
                <a:latin typeface="Century Gothic" panose="020B0502020202020204"/>
              </a:rPr>
              <a:t>// </a:t>
            </a:r>
            <a:r>
              <a:rPr lang="ru-RU" i="1" dirty="0" err="1">
                <a:solidFill>
                  <a:prstClr val="black"/>
                </a:solidFill>
                <a:latin typeface="Century Gothic" panose="020B0502020202020204"/>
              </a:rPr>
              <a:t>jQuery</a:t>
            </a:r>
            <a:r>
              <a:rPr lang="ru-RU" i="1" dirty="0">
                <a:solidFill>
                  <a:prstClr val="black"/>
                </a:solidFill>
                <a:latin typeface="Century Gothic" panose="020B0502020202020204"/>
              </a:rPr>
              <a:t> </a:t>
            </a:r>
            <a:r>
              <a:rPr lang="ru-RU" i="1" dirty="0" err="1">
                <a:solidFill>
                  <a:prstClr val="black"/>
                </a:solidFill>
                <a:latin typeface="Century Gothic" panose="020B0502020202020204"/>
              </a:rPr>
              <a:t>methods</a:t>
            </a:r>
            <a:r>
              <a:rPr lang="ru-RU" i="1" dirty="0">
                <a:solidFill>
                  <a:prstClr val="black"/>
                </a:solidFill>
                <a:latin typeface="Century Gothic" panose="020B0502020202020204"/>
              </a:rPr>
              <a:t> </a:t>
            </a:r>
            <a:r>
              <a:rPr lang="ru-RU" i="1" dirty="0" err="1">
                <a:solidFill>
                  <a:prstClr val="black"/>
                </a:solidFill>
                <a:latin typeface="Century Gothic" panose="020B0502020202020204"/>
              </a:rPr>
              <a:t>go</a:t>
            </a:r>
            <a:r>
              <a:rPr lang="ru-RU" i="1" dirty="0">
                <a:solidFill>
                  <a:prstClr val="black"/>
                </a:solidFill>
                <a:latin typeface="Century Gothic" panose="020B0502020202020204"/>
              </a:rPr>
              <a:t> </a:t>
            </a:r>
            <a:r>
              <a:rPr lang="ru-RU" i="1" dirty="0" err="1">
                <a:solidFill>
                  <a:prstClr val="black"/>
                </a:solidFill>
                <a:latin typeface="Century Gothic" panose="020B0502020202020204"/>
              </a:rPr>
              <a:t>here</a:t>
            </a:r>
            <a:r>
              <a:rPr lang="ru-RU" i="1" dirty="0">
                <a:solidFill>
                  <a:prstClr val="black"/>
                </a:solidFill>
                <a:latin typeface="Century Gothic" panose="020B0502020202020204"/>
              </a:rPr>
              <a:t>...</a:t>
            </a:r>
            <a:br>
              <a:rPr lang="ru-RU" dirty="0">
                <a:solidFill>
                  <a:prstClr val="black"/>
                </a:solidFill>
                <a:latin typeface="Century Gothic" panose="020B0502020202020204"/>
              </a:rPr>
            </a:br>
            <a:br>
              <a:rPr lang="ru-RU" dirty="0">
                <a:solidFill>
                  <a:prstClr val="black"/>
                </a:solidFill>
                <a:latin typeface="Century Gothic" panose="020B0502020202020204"/>
              </a:rPr>
            </a:br>
            <a:r>
              <a:rPr lang="ru-RU" dirty="0">
                <a:solidFill>
                  <a:prstClr val="black"/>
                </a:solidFill>
                <a:latin typeface="Century Gothic" panose="020B0502020202020204"/>
              </a:rPr>
              <a:t>});</a:t>
            </a:r>
            <a:endParaRPr lang="en-US" dirty="0">
              <a:solidFill>
                <a:prstClr val="black"/>
              </a:solidFill>
              <a:latin typeface="Century Gothic" panose="020B0502020202020204"/>
            </a:endParaRPr>
          </a:p>
          <a:p>
            <a:pPr lvl="0">
              <a:defRPr/>
            </a:pPr>
            <a:endParaRPr lang="ru-RU" dirty="0">
              <a:solidFill>
                <a:prstClr val="black"/>
              </a:solidFill>
              <a:latin typeface="Century Gothic" panose="020B0502020202020204"/>
            </a:endParaRPr>
          </a:p>
          <a:p>
            <a:pPr lvl="0">
              <a:defRPr/>
            </a:pPr>
            <a:r>
              <a:rPr lang="ru-RU" dirty="0">
                <a:solidFill>
                  <a:prstClr val="black"/>
                </a:solidFill>
                <a:latin typeface="Century Gothic" panose="020B0502020202020204"/>
              </a:rPr>
              <a:t>Используйте синтаксис, который вы предпочитаете. Мы думаем, что при чтении кода проще понять событие </a:t>
            </a:r>
            <a:r>
              <a:rPr lang="ru-RU" dirty="0" err="1">
                <a:solidFill>
                  <a:prstClr val="black"/>
                </a:solidFill>
                <a:latin typeface="Century Gothic" panose="020B0502020202020204"/>
              </a:rPr>
              <a:t>ready</a:t>
            </a:r>
            <a:r>
              <a:rPr lang="ru-RU" dirty="0">
                <a:solidFill>
                  <a:prstClr val="black"/>
                </a:solidFill>
                <a:latin typeface="Century Gothic" panose="020B0502020202020204"/>
              </a:rPr>
              <a:t> документа.</a:t>
            </a:r>
          </a:p>
        </p:txBody>
      </p:sp>
    </p:spTree>
    <p:extLst>
      <p:ext uri="{BB962C8B-B14F-4D97-AF65-F5344CB8AC3E}">
        <p14:creationId xmlns:p14="http://schemas.microsoft.com/office/powerpoint/2010/main" val="1536076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4A5968-FD95-4415-BF41-2EA1D974FC7A}"/>
              </a:ext>
            </a:extLst>
          </p:cNvPr>
          <p:cNvSpPr>
            <a:spLocks noGrp="1"/>
          </p:cNvSpPr>
          <p:nvPr>
            <p:ph type="title"/>
          </p:nvPr>
        </p:nvSpPr>
        <p:spPr>
          <a:xfrm>
            <a:off x="568037" y="286604"/>
            <a:ext cx="11360728" cy="1015724"/>
          </a:xfrm>
        </p:spPr>
        <p:txBody>
          <a:bodyPr>
            <a:normAutofit/>
          </a:bodyPr>
          <a:lstStyle/>
          <a:p>
            <a:r>
              <a:rPr lang="en-US" b="1" i="1" dirty="0">
                <a:solidFill>
                  <a:srgbClr val="FF0000"/>
                </a:solidFill>
              </a:rPr>
              <a:t>4</a:t>
            </a:r>
            <a:r>
              <a:rPr lang="ru-RU" b="1" i="1" dirty="0">
                <a:solidFill>
                  <a:srgbClr val="FF0000"/>
                </a:solidFill>
              </a:rPr>
              <a:t>) Привести структуру </a:t>
            </a:r>
            <a:r>
              <a:rPr lang="en-US" b="1" i="1" dirty="0">
                <a:solidFill>
                  <a:srgbClr val="FF0000"/>
                </a:solidFill>
              </a:rPr>
              <a:t>HTML-</a:t>
            </a:r>
            <a:r>
              <a:rPr lang="ru-RU" b="1" i="1" dirty="0">
                <a:solidFill>
                  <a:srgbClr val="FF0000"/>
                </a:solidFill>
              </a:rPr>
              <a:t>документа</a:t>
            </a:r>
          </a:p>
        </p:txBody>
      </p:sp>
      <p:sp>
        <p:nvSpPr>
          <p:cNvPr id="4" name="TextBox 3">
            <a:extLst>
              <a:ext uri="{FF2B5EF4-FFF2-40B4-BE49-F238E27FC236}">
                <a16:creationId xmlns:a16="http://schemas.microsoft.com/office/drawing/2014/main" id="{8BA73EA0-5704-2A14-93EA-A73D40B7EB17}"/>
              </a:ext>
            </a:extLst>
          </p:cNvPr>
          <p:cNvSpPr txBox="1"/>
          <p:nvPr/>
        </p:nvSpPr>
        <p:spPr>
          <a:xfrm>
            <a:off x="568037" y="1708909"/>
            <a:ext cx="10695709" cy="4623573"/>
          </a:xfrm>
          <a:prstGeom prst="rect">
            <a:avLst/>
          </a:prstGeom>
          <a:noFill/>
        </p:spPr>
        <p:txBody>
          <a:bodyPr wrap="square">
            <a:spAutoFit/>
          </a:bodyPr>
          <a:lstStyle/>
          <a:p>
            <a:pPr indent="450215" algn="just">
              <a:lnSpc>
                <a:spcPct val="107000"/>
              </a:lnSpc>
              <a:spcAft>
                <a:spcPts val="800"/>
              </a:spcAft>
            </a:pPr>
            <a:r>
              <a:rPr lang="ru-RU" sz="2000" dirty="0">
                <a:solidFill>
                  <a:srgbClr val="000000"/>
                </a:solidFill>
                <a:effectLst/>
                <a:ea typeface="Times New Roman" panose="02020603050405020304" pitchFamily="18" charset="0"/>
                <a:cs typeface="Times New Roman" panose="02020603050405020304" pitchFamily="18" charset="0"/>
              </a:rPr>
              <a:t>Минимальный возможный </a:t>
            </a:r>
            <a:r>
              <a:rPr lang="ru-RU" sz="2000" i="1" dirty="0">
                <a:solidFill>
                  <a:srgbClr val="000000"/>
                </a:solidFill>
                <a:effectLst/>
                <a:ea typeface="Times New Roman" panose="02020603050405020304" pitchFamily="18" charset="0"/>
                <a:cs typeface="Times New Roman" panose="02020603050405020304" pitchFamily="18" charset="0"/>
              </a:rPr>
              <a:t>действительный</a:t>
            </a:r>
            <a:r>
              <a:rPr lang="ru-RU" sz="2000" dirty="0">
                <a:solidFill>
                  <a:srgbClr val="000000"/>
                </a:solidFill>
                <a:effectLst/>
                <a:ea typeface="Times New Roman" panose="02020603050405020304" pitchFamily="18" charset="0"/>
                <a:cs typeface="Times New Roman" panose="02020603050405020304" pitchFamily="18" charset="0"/>
              </a:rPr>
              <a:t> документ </a:t>
            </a:r>
            <a:r>
              <a:rPr lang="ru-RU" sz="2000" i="1" dirty="0">
                <a:solidFill>
                  <a:srgbClr val="000000"/>
                </a:solidFill>
                <a:effectLst/>
                <a:ea typeface="Times New Roman" panose="02020603050405020304" pitchFamily="18" charset="0"/>
                <a:cs typeface="Times New Roman" panose="02020603050405020304" pitchFamily="18" charset="0"/>
              </a:rPr>
              <a:t>HTML</a:t>
            </a:r>
            <a:r>
              <a:rPr lang="ru-RU" sz="2000" dirty="0">
                <a:solidFill>
                  <a:srgbClr val="000000"/>
                </a:solidFill>
                <a:effectLst/>
                <a:ea typeface="Times New Roman" panose="02020603050405020304" pitchFamily="18" charset="0"/>
                <a:cs typeface="Times New Roman" panose="02020603050405020304" pitchFamily="18" charset="0"/>
              </a:rPr>
              <a:t> будет выглядеть примерно следующим образом:</a:t>
            </a:r>
            <a:endParaRPr lang="ru-RU" sz="2000" dirty="0">
              <a:effectLst/>
              <a:ea typeface="Calibri" panose="020F0502020204030204" pitchFamily="34" charset="0"/>
              <a:cs typeface="Times New Roman" panose="02020603050405020304" pitchFamily="18" charset="0"/>
            </a:endParaRPr>
          </a:p>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ffectLst/>
                <a:ea typeface="Times New Roman" panose="02020603050405020304" pitchFamily="18" charset="0"/>
                <a:cs typeface="Times New Roman" panose="02020603050405020304" pitchFamily="18" charset="0"/>
              </a:rPr>
              <a:t>&lt;!DOCTYPE HTML PUBLIC "-//W3C//DTD HTML 4.01//EN" "http://www.w3.org/TR/html4/strict.dtd"&gt;</a:t>
            </a:r>
            <a:endParaRPr lang="ru-RU" sz="2000" dirty="0">
              <a:effectLst/>
              <a:ea typeface="Calibri" panose="020F0502020204030204" pitchFamily="34" charset="0"/>
              <a:cs typeface="Times New Roman" panose="02020603050405020304" pitchFamily="18" charset="0"/>
            </a:endParaRPr>
          </a:p>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ffectLst/>
                <a:ea typeface="Times New Roman" panose="02020603050405020304" pitchFamily="18" charset="0"/>
                <a:cs typeface="Times New Roman" panose="02020603050405020304" pitchFamily="18" charset="0"/>
              </a:rPr>
              <a:t>            &lt;html&gt;</a:t>
            </a:r>
            <a:endParaRPr lang="ru-RU" sz="2000" dirty="0">
              <a:effectLst/>
              <a:ea typeface="Calibri" panose="020F0502020204030204" pitchFamily="34" charset="0"/>
              <a:cs typeface="Times New Roman" panose="02020603050405020304" pitchFamily="18" charset="0"/>
            </a:endParaRPr>
          </a:p>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ffectLst/>
                <a:ea typeface="Times New Roman" panose="02020603050405020304" pitchFamily="18" charset="0"/>
                <a:cs typeface="Times New Roman" panose="02020603050405020304" pitchFamily="18" charset="0"/>
              </a:rPr>
              <a:t>              &lt;head&gt;</a:t>
            </a:r>
            <a:endParaRPr lang="ru-RU" sz="2000" dirty="0">
              <a:effectLst/>
              <a:ea typeface="Calibri" panose="020F0502020204030204" pitchFamily="34" charset="0"/>
              <a:cs typeface="Times New Roman" panose="02020603050405020304" pitchFamily="18" charset="0"/>
            </a:endParaRPr>
          </a:p>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ffectLst/>
                <a:ea typeface="Times New Roman" panose="02020603050405020304" pitchFamily="18" charset="0"/>
                <a:cs typeface="Times New Roman" panose="02020603050405020304" pitchFamily="18" charset="0"/>
              </a:rPr>
              <a:t>                &lt;title&gt;Example page&lt;/title&gt;</a:t>
            </a:r>
            <a:endParaRPr lang="ru-RU" sz="2000" dirty="0">
              <a:effectLst/>
              <a:ea typeface="Calibri" panose="020F0502020204030204" pitchFamily="34" charset="0"/>
              <a:cs typeface="Times New Roman" panose="02020603050405020304" pitchFamily="18" charset="0"/>
            </a:endParaRPr>
          </a:p>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ffectLst/>
                <a:ea typeface="Times New Roman" panose="02020603050405020304" pitchFamily="18" charset="0"/>
                <a:cs typeface="Times New Roman" panose="02020603050405020304" pitchFamily="18" charset="0"/>
              </a:rPr>
              <a:t>              &lt;/head&gt;</a:t>
            </a:r>
            <a:endParaRPr lang="ru-RU" sz="2000" dirty="0">
              <a:effectLst/>
              <a:ea typeface="Calibri" panose="020F0502020204030204" pitchFamily="34" charset="0"/>
              <a:cs typeface="Times New Roman" panose="02020603050405020304" pitchFamily="18" charset="0"/>
            </a:endParaRPr>
          </a:p>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ffectLst/>
                <a:ea typeface="Times New Roman" panose="02020603050405020304" pitchFamily="18" charset="0"/>
                <a:cs typeface="Times New Roman" panose="02020603050405020304" pitchFamily="18" charset="0"/>
              </a:rPr>
              <a:t>              &lt;body&gt;</a:t>
            </a:r>
            <a:endParaRPr lang="ru-RU" sz="2000" dirty="0">
              <a:effectLst/>
              <a:ea typeface="Calibri" panose="020F0502020204030204" pitchFamily="34" charset="0"/>
              <a:cs typeface="Times New Roman" panose="02020603050405020304" pitchFamily="18" charset="0"/>
            </a:endParaRPr>
          </a:p>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ffectLst/>
                <a:ea typeface="Times New Roman" panose="02020603050405020304" pitchFamily="18" charset="0"/>
                <a:cs typeface="Times New Roman" panose="02020603050405020304" pitchFamily="18" charset="0"/>
              </a:rPr>
              <a:t>                &lt;h1&gt;Hello world&lt;/h1&gt;</a:t>
            </a:r>
            <a:endParaRPr lang="ru-RU" sz="2000" dirty="0">
              <a:effectLst/>
              <a:ea typeface="Calibri" panose="020F0502020204030204" pitchFamily="34" charset="0"/>
              <a:cs typeface="Times New Roman" panose="02020603050405020304" pitchFamily="18" charset="0"/>
            </a:endParaRPr>
          </a:p>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ffectLst/>
                <a:ea typeface="Times New Roman" panose="02020603050405020304" pitchFamily="18" charset="0"/>
                <a:cs typeface="Times New Roman" panose="02020603050405020304" pitchFamily="18" charset="0"/>
              </a:rPr>
              <a:t>              </a:t>
            </a:r>
            <a:r>
              <a:rPr lang="ru-RU" sz="2000" dirty="0">
                <a:solidFill>
                  <a:srgbClr val="000000"/>
                </a:solidFill>
                <a:effectLst/>
                <a:ea typeface="Times New Roman" panose="02020603050405020304" pitchFamily="18" charset="0"/>
                <a:cs typeface="Times New Roman" panose="02020603050405020304" pitchFamily="18" charset="0"/>
              </a:rPr>
              <a:t>&lt;/</a:t>
            </a:r>
            <a:r>
              <a:rPr lang="ru-RU" sz="2000" dirty="0" err="1">
                <a:solidFill>
                  <a:srgbClr val="000000"/>
                </a:solidFill>
                <a:effectLst/>
                <a:ea typeface="Times New Roman" panose="02020603050405020304" pitchFamily="18" charset="0"/>
                <a:cs typeface="Times New Roman" panose="02020603050405020304" pitchFamily="18" charset="0"/>
              </a:rPr>
              <a:t>body</a:t>
            </a:r>
            <a:r>
              <a:rPr lang="ru-RU" sz="2000" dirty="0">
                <a:solidFill>
                  <a:srgbClr val="000000"/>
                </a:solidFill>
                <a:effectLst/>
                <a:ea typeface="Times New Roman" panose="02020603050405020304" pitchFamily="18" charset="0"/>
                <a:cs typeface="Times New Roman" panose="02020603050405020304" pitchFamily="18" charset="0"/>
              </a:rPr>
              <a:t>&gt;</a:t>
            </a:r>
            <a:endParaRPr lang="ru-RU" sz="2000" dirty="0">
              <a:effectLst/>
              <a:ea typeface="Calibri" panose="020F0502020204030204" pitchFamily="34" charset="0"/>
              <a:cs typeface="Times New Roman" panose="02020603050405020304" pitchFamily="18" charset="0"/>
            </a:endParaRPr>
          </a:p>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2000" dirty="0">
                <a:solidFill>
                  <a:srgbClr val="000000"/>
                </a:solidFill>
                <a:effectLst/>
                <a:ea typeface="Times New Roman" panose="02020603050405020304" pitchFamily="18" charset="0"/>
                <a:cs typeface="Times New Roman" panose="02020603050405020304" pitchFamily="18" charset="0"/>
              </a:rPr>
              <a:t>            &lt;/</a:t>
            </a:r>
            <a:r>
              <a:rPr lang="ru-RU" sz="2000" dirty="0" err="1">
                <a:solidFill>
                  <a:srgbClr val="000000"/>
                </a:solidFill>
                <a:effectLst/>
                <a:ea typeface="Times New Roman" panose="02020603050405020304" pitchFamily="18" charset="0"/>
                <a:cs typeface="Times New Roman" panose="02020603050405020304" pitchFamily="18" charset="0"/>
              </a:rPr>
              <a:t>html</a:t>
            </a:r>
            <a:r>
              <a:rPr lang="ru-RU" sz="2000" dirty="0">
                <a:solidFill>
                  <a:srgbClr val="000000"/>
                </a:solidFill>
                <a:effectLst/>
                <a:ea typeface="Times New Roman" panose="02020603050405020304" pitchFamily="18" charset="0"/>
                <a:cs typeface="Times New Roman" panose="02020603050405020304" pitchFamily="18" charset="0"/>
              </a:rPr>
              <a:t>&gt;</a:t>
            </a:r>
            <a:endParaRPr lang="ru-RU"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63081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a:extLst>
              <a:ext uri="{FF2B5EF4-FFF2-40B4-BE49-F238E27FC236}">
                <a16:creationId xmlns:a16="http://schemas.microsoft.com/office/drawing/2014/main" id="{4EB2FD43-C80B-4FC6-9C11-37B40D533108}"/>
              </a:ext>
            </a:extLst>
          </p:cNvPr>
          <p:cNvSpPr/>
          <p:nvPr/>
        </p:nvSpPr>
        <p:spPr>
          <a:xfrm>
            <a:off x="382246" y="795757"/>
            <a:ext cx="11289484" cy="517064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u-RU" sz="1800" b="0" i="0" u="none" strike="noStrike" kern="1200" cap="none" spc="0" normalizeH="0" baseline="0" noProof="0" dirty="0">
                <a:ln>
                  <a:noFill/>
                </a:ln>
                <a:effectLst/>
                <a:uLnTx/>
                <a:uFillTx/>
                <a:latin typeface="Century Gothic" panose="020B0502020202020204"/>
                <a:ea typeface="+mn-ea"/>
                <a:cs typeface="+mn-cs"/>
              </a:rPr>
              <a:t>Селекторы jQuery позволяют выбирать и манипулировать элементами HTML.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ru-RU" sz="1800" b="0" i="0" u="none" strike="noStrike" kern="1200" cap="none" spc="0" normalizeH="0" baseline="0" noProof="0" dirty="0">
                <a:ln>
                  <a:noFill/>
                </a:ln>
                <a:effectLst/>
                <a:uLnTx/>
                <a:uFillTx/>
                <a:latin typeface="Century Gothic" panose="020B0502020202020204"/>
                <a:ea typeface="+mn-ea"/>
                <a:cs typeface="+mn-cs"/>
              </a:rPr>
              <a:t>Селекторы jQuery используются для "поиска" (или выбора) элементов HTML на основе их имени, идентификатора, классов, типов, атрибутов, значений атрибутов и многое другое. Он основан на существующих селекторов </a:t>
            </a:r>
            <a:r>
              <a:rPr kumimoji="0" lang="en-US" sz="1800" b="0" i="0" u="none" strike="noStrike" kern="1200" cap="none" spc="0" normalizeH="0" baseline="0" noProof="0" dirty="0">
                <a:ln>
                  <a:noFill/>
                </a:ln>
                <a:effectLst/>
                <a:uLnTx/>
                <a:uFillTx/>
                <a:latin typeface="Century Gothic" panose="020B0502020202020204"/>
                <a:ea typeface="+mn-ea"/>
                <a:cs typeface="+mn-cs"/>
              </a:rPr>
              <a:t>C</a:t>
            </a:r>
            <a:r>
              <a:rPr kumimoji="0" lang="ru-RU" sz="1800" b="0" i="0" u="none" strike="noStrike" kern="1200" cap="none" spc="0" normalizeH="0" baseline="0" noProof="0" dirty="0">
                <a:ln>
                  <a:noFill/>
                </a:ln>
                <a:effectLst/>
                <a:uLnTx/>
                <a:uFillTx/>
                <a:latin typeface="Century Gothic" panose="020B0502020202020204"/>
                <a:ea typeface="+mn-ea"/>
                <a:cs typeface="+mn-cs"/>
              </a:rPr>
              <a:t>S</a:t>
            </a:r>
            <a:r>
              <a:rPr kumimoji="0" lang="en-US" sz="1800" b="0" i="0" u="none" strike="noStrike" kern="1200" cap="none" spc="0" normalizeH="0" baseline="0" noProof="0" dirty="0">
                <a:ln>
                  <a:noFill/>
                </a:ln>
                <a:effectLst/>
                <a:uLnTx/>
                <a:uFillTx/>
                <a:latin typeface="Century Gothic" panose="020B0502020202020204"/>
                <a:ea typeface="+mn-ea"/>
                <a:cs typeface="+mn-cs"/>
              </a:rPr>
              <a:t>S</a:t>
            </a:r>
            <a:r>
              <a:rPr kumimoji="0" lang="ru-RU" sz="1800" b="0" i="0" u="none" strike="noStrike" kern="1200" cap="none" spc="0" normalizeH="0" baseline="0" noProof="0" dirty="0">
                <a:ln>
                  <a:noFill/>
                </a:ln>
                <a:effectLst/>
                <a:uLnTx/>
                <a:uFillTx/>
                <a:latin typeface="Century Gothic" panose="020B0502020202020204"/>
                <a:ea typeface="+mn-ea"/>
                <a:cs typeface="+mn-cs"/>
              </a:rPr>
              <a:t>, и Кроме того, он имеет некоторые собственные пользовательские селекторы.</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ru-RU" sz="1800" b="0" i="0" u="none" strike="noStrike" kern="1200" cap="none" spc="0" normalizeH="0" baseline="0" noProof="0" dirty="0">
                <a:ln>
                  <a:noFill/>
                </a:ln>
                <a:effectLst/>
                <a:uLnTx/>
                <a:uFillTx/>
                <a:latin typeface="Century Gothic" panose="020B0502020202020204"/>
                <a:ea typeface="+mn-ea"/>
                <a:cs typeface="+mn-cs"/>
              </a:rPr>
              <a:t>Все селекторы в jQuery начинаются со знака доллара и круглых скобок: $ ().</a:t>
            </a:r>
            <a:endParaRPr kumimoji="0" lang="en-US" sz="1800" b="0" i="0" u="none" strike="noStrike" kern="1200" cap="none" spc="0" normalizeH="0" baseline="0" noProof="0" dirty="0">
              <a:ln>
                <a:noFill/>
              </a:ln>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ru-RU" sz="2400" b="1" i="0" u="none" strike="noStrike" kern="1200" cap="none" spc="0" normalizeH="0" baseline="0" noProof="0" dirty="0">
                <a:ln>
                  <a:noFill/>
                </a:ln>
                <a:effectLst/>
                <a:uLnTx/>
                <a:uFillTx/>
                <a:latin typeface="Century Gothic" panose="020B0502020202020204"/>
                <a:ea typeface="+mn-ea"/>
                <a:cs typeface="+mn-cs"/>
              </a:rPr>
              <a:t>Селектор элементов</a:t>
            </a:r>
            <a:endParaRPr kumimoji="0" lang="en-US" sz="2400" b="1" i="0" u="none" strike="noStrike" kern="1200" cap="none" spc="0" normalizeH="0" baseline="0" noProof="0" dirty="0">
              <a:ln>
                <a:noFill/>
              </a:ln>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ru-RU" sz="1800" b="0" i="0" u="none" strike="noStrike" kern="1200" cap="none" spc="0" normalizeH="0" baseline="0" noProof="0" dirty="0">
                <a:ln>
                  <a:noFill/>
                </a:ln>
                <a:effectLst/>
                <a:uLnTx/>
                <a:uFillTx/>
                <a:latin typeface="Century Gothic" panose="020B0502020202020204"/>
                <a:ea typeface="+mn-ea"/>
                <a:cs typeface="+mn-cs"/>
              </a:rPr>
              <a:t>Селектор элементов jQuery выбирает элементы на основе имени элемента.</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ru-RU" sz="1800" b="0" i="0" u="none" strike="noStrike" kern="1200" cap="none" spc="0" normalizeH="0" baseline="0" noProof="0" dirty="0">
                <a:ln>
                  <a:noFill/>
                </a:ln>
                <a:effectLst/>
                <a:uLnTx/>
                <a:uFillTx/>
                <a:latin typeface="Century Gothic" panose="020B0502020202020204"/>
                <a:ea typeface="+mn-ea"/>
                <a:cs typeface="+mn-cs"/>
              </a:rPr>
              <a:t>Вы можете выбрать все &lt; p &gt; элементы на странице так:</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ru-RU" sz="1800" b="0" i="0" u="none" strike="noStrike" kern="1200" cap="none" spc="0" normalizeH="0" baseline="0" noProof="0" dirty="0">
                <a:ln>
                  <a:noFill/>
                </a:ln>
                <a:effectLst/>
                <a:uLnTx/>
                <a:uFillTx/>
                <a:latin typeface="Century Gothic" panose="020B0502020202020204"/>
                <a:ea typeface="+mn-ea"/>
                <a:cs typeface="+mn-cs"/>
              </a:rPr>
              <a:t>$("p")</a:t>
            </a:r>
            <a:endParaRPr kumimoji="0" lang="en-US" sz="1800" b="0" i="0" u="none" strike="noStrike" kern="1200" cap="none" spc="0" normalizeH="0" baseline="0" noProof="0" dirty="0">
              <a:ln>
                <a:noFill/>
              </a:ln>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ru-RU" sz="1800" b="0" i="0" u="none" strike="noStrike" kern="1200" cap="none" spc="0" normalizeH="0" baseline="0" noProof="0" dirty="0">
                <a:ln>
                  <a:noFill/>
                </a:ln>
                <a:effectLst/>
                <a:uLnTx/>
                <a:uFillTx/>
                <a:latin typeface="Century Gothic" panose="020B0502020202020204"/>
                <a:ea typeface="+mn-ea"/>
                <a:cs typeface="+mn-cs"/>
              </a:rPr>
              <a:t>Пример, в котором все элементы </a:t>
            </a:r>
            <a:r>
              <a:rPr kumimoji="0" lang="en-US" sz="1800" b="0" i="0" u="none" strike="noStrike" kern="1200" cap="none" spc="0" normalizeH="0" baseline="0" noProof="0" dirty="0">
                <a:ln>
                  <a:noFill/>
                </a:ln>
                <a:effectLst/>
                <a:uLnTx/>
                <a:uFillTx/>
                <a:latin typeface="Century Gothic" panose="020B0502020202020204"/>
                <a:ea typeface="+mn-ea"/>
                <a:cs typeface="+mn-cs"/>
              </a:rPr>
              <a:t>&lt;p&gt; </a:t>
            </a:r>
            <a:r>
              <a:rPr kumimoji="0" lang="ru-RU" sz="1800" b="0" i="0" u="none" strike="noStrike" kern="1200" cap="none" spc="0" normalizeH="0" baseline="0" noProof="0" dirty="0">
                <a:ln>
                  <a:noFill/>
                </a:ln>
                <a:effectLst/>
                <a:uLnTx/>
                <a:uFillTx/>
                <a:latin typeface="Century Gothic" panose="020B0502020202020204"/>
                <a:ea typeface="+mn-ea"/>
                <a:cs typeface="+mn-cs"/>
              </a:rPr>
              <a:t>будет скрыт если пользователь нажмёт на любую кнопку</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$(document).ready(</a:t>
            </a:r>
            <a:r>
              <a:rPr kumimoji="0" lang="en-US" sz="1800" b="0" i="0" u="none" strike="noStrike" kern="1200" cap="none" spc="0" normalizeH="0" baseline="0" noProof="0" dirty="0">
                <a:ln>
                  <a:noFill/>
                </a:ln>
                <a:solidFill>
                  <a:srgbClr val="0000CD"/>
                </a:solidFill>
                <a:effectLst/>
                <a:uLnTx/>
                <a:uFillTx/>
                <a:latin typeface="Consolas" panose="020B0609020204030204" pitchFamily="49" charset="0"/>
                <a:ea typeface="+mn-ea"/>
                <a:cs typeface="+mn-cs"/>
              </a:rPr>
              <a:t>function</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b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b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A52A2A"/>
                </a:solidFill>
                <a:effectLst/>
                <a:uLnTx/>
                <a:uFillTx/>
                <a:latin typeface="Consolas" panose="020B0609020204030204" pitchFamily="49" charset="0"/>
                <a:ea typeface="+mn-ea"/>
                <a:cs typeface="+mn-cs"/>
              </a:rPr>
              <a:t>"button"</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).click(</a:t>
            </a:r>
            <a:r>
              <a:rPr kumimoji="0" lang="en-US" sz="1800" b="0" i="0" u="none" strike="noStrike" kern="1200" cap="none" spc="0" normalizeH="0" baseline="0" noProof="0" dirty="0">
                <a:ln>
                  <a:noFill/>
                </a:ln>
                <a:solidFill>
                  <a:srgbClr val="0000CD"/>
                </a:solidFill>
                <a:effectLst/>
                <a:uLnTx/>
                <a:uFillTx/>
                <a:latin typeface="Consolas" panose="020B0609020204030204" pitchFamily="49" charset="0"/>
                <a:ea typeface="+mn-ea"/>
                <a:cs typeface="+mn-cs"/>
              </a:rPr>
              <a:t>function</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b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b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A52A2A"/>
                </a:solidFill>
                <a:effectLst/>
                <a:uLnTx/>
                <a:uFillTx/>
                <a:latin typeface="Consolas" panose="020B0609020204030204" pitchFamily="49" charset="0"/>
                <a:ea typeface="+mn-ea"/>
                <a:cs typeface="+mn-cs"/>
              </a:rPr>
              <a:t>"p"</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).hide();</a:t>
            </a:r>
            <a:r>
              <a:rPr kumimoji="0" lang="ru-RU"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b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b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b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b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ru-RU"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Заголовок 1">
            <a:extLst>
              <a:ext uri="{FF2B5EF4-FFF2-40B4-BE49-F238E27FC236}">
                <a16:creationId xmlns:a16="http://schemas.microsoft.com/office/drawing/2014/main" id="{CF433BC6-8893-4223-9EF6-13C7D95A4254}"/>
              </a:ext>
            </a:extLst>
          </p:cNvPr>
          <p:cNvSpPr txBox="1">
            <a:spLocks/>
          </p:cNvSpPr>
          <p:nvPr/>
        </p:nvSpPr>
        <p:spPr>
          <a:xfrm>
            <a:off x="444810" y="258670"/>
            <a:ext cx="11157718" cy="440068"/>
          </a:xfrm>
          <a:prstGeom prst="rect">
            <a:avLst/>
          </a:prstGeom>
        </p:spPr>
        <p:txBody>
          <a:bodyPr vert="horz" lIns="91440" tIns="45720" rIns="91440" bIns="45720" rtlCol="0" anchor="b" anchorCtr="0">
            <a:noAutofit/>
          </a:bodyPr>
          <a:lstStyle>
            <a:lvl1pPr algn="l" defTabSz="914400" rtl="0" eaLnBrk="1" latinLnBrk="0" hangingPunct="1">
              <a:lnSpc>
                <a:spcPct val="85000"/>
              </a:lnSpc>
              <a:spcBef>
                <a:spcPct val="0"/>
              </a:spcBef>
              <a:buNone/>
              <a:defRPr sz="8000" b="0" kern="1200" spc="-50" baseline="0">
                <a:solidFill>
                  <a:schemeClr val="tx1">
                    <a:lumMod val="85000"/>
                    <a:lumOff val="15000"/>
                  </a:schemeClr>
                </a:solidFill>
                <a:latin typeface="+mj-lt"/>
                <a:ea typeface="+mj-ea"/>
                <a:cs typeface="+mj-cs"/>
              </a:defRPr>
            </a:lvl1pPr>
          </a:lstStyle>
          <a:p>
            <a:r>
              <a:rPr lang="en-US" sz="3600" b="1" i="1" dirty="0">
                <a:solidFill>
                  <a:srgbClr val="FF0000"/>
                </a:solidFill>
              </a:rPr>
              <a:t>37</a:t>
            </a:r>
            <a:r>
              <a:rPr lang="ru-RU" sz="3600" b="1" i="1" dirty="0">
                <a:solidFill>
                  <a:srgbClr val="FF0000"/>
                </a:solidFill>
              </a:rPr>
              <a:t>) Охарактеризовать селекторы библиотеки </a:t>
            </a:r>
            <a:r>
              <a:rPr lang="en-US" sz="3600" b="1" i="1" dirty="0" err="1">
                <a:solidFill>
                  <a:srgbClr val="FF0000"/>
                </a:solidFill>
              </a:rPr>
              <a:t>JQuery</a:t>
            </a:r>
            <a:endParaRPr lang="ru-RU" sz="3600" b="1" i="1" dirty="0">
              <a:solidFill>
                <a:srgbClr val="FF0000"/>
              </a:solidFill>
            </a:endParaRPr>
          </a:p>
        </p:txBody>
      </p:sp>
    </p:spTree>
    <p:extLst>
      <p:ext uri="{BB962C8B-B14F-4D97-AF65-F5344CB8AC3E}">
        <p14:creationId xmlns:p14="http://schemas.microsoft.com/office/powerpoint/2010/main" val="11563538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2AC8685B-3224-4AE7-A994-6889C6CAB794}"/>
              </a:ext>
            </a:extLst>
          </p:cNvPr>
          <p:cNvSpPr/>
          <p:nvPr/>
        </p:nvSpPr>
        <p:spPr>
          <a:xfrm>
            <a:off x="257710" y="243984"/>
            <a:ext cx="11577732" cy="378565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u-RU" sz="1600" b="1" i="0" u="none" strike="noStrike" kern="1200" cap="none" spc="0" normalizeH="0" baseline="0" noProof="0" dirty="0">
                <a:ln>
                  <a:noFill/>
                </a:ln>
                <a:effectLst/>
                <a:uLnTx/>
                <a:uFillTx/>
                <a:latin typeface="Century Gothic" panose="020B0502020202020204"/>
                <a:ea typeface="+mn-ea"/>
                <a:cs typeface="+mn-cs"/>
              </a:rPr>
              <a:t>Селектор #id</a:t>
            </a:r>
            <a:endParaRPr kumimoji="0" lang="en-US" sz="1600" b="1" i="0" u="none" strike="noStrike" kern="1200" cap="none" spc="0" normalizeH="0" baseline="0" noProof="0" dirty="0">
              <a:ln>
                <a:noFill/>
              </a:ln>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ru-RU" sz="1600" b="0" i="0" u="none" strike="noStrike" kern="1200" cap="none" spc="0" normalizeH="0" baseline="0" noProof="0" dirty="0">
                <a:ln>
                  <a:noFill/>
                </a:ln>
                <a:effectLst/>
                <a:uLnTx/>
                <a:uFillTx/>
                <a:latin typeface="Century Gothic" panose="020B0502020202020204"/>
                <a:ea typeface="+mn-ea"/>
                <a:cs typeface="+mn-cs"/>
              </a:rPr>
              <a:t>Селектор jQuery #id использует атрибут ID HTML-тега для поиска конкретного элемента.</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ru-RU" sz="1600" b="0" i="0" u="none" strike="noStrike" kern="1200" cap="none" spc="0" normalizeH="0" baseline="0" noProof="0" dirty="0">
                <a:ln>
                  <a:noFill/>
                </a:ln>
                <a:effectLst/>
                <a:uLnTx/>
                <a:uFillTx/>
                <a:latin typeface="Century Gothic" panose="020B0502020202020204"/>
                <a:ea typeface="+mn-ea"/>
                <a:cs typeface="+mn-cs"/>
              </a:rPr>
              <a:t>Идентификатор должен быть уникальным в пределах страницы, поэтому следует использовать селектор #id, если требуется найти один уникальный элемент.</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ru-RU" sz="1600" b="0" i="0" u="none" strike="noStrike" kern="1200" cap="none" spc="0" normalizeH="0" baseline="0" noProof="0" dirty="0">
                <a:ln>
                  <a:noFill/>
                </a:ln>
                <a:effectLst/>
                <a:uLnTx/>
                <a:uFillTx/>
                <a:latin typeface="Century Gothic" panose="020B0502020202020204"/>
                <a:ea typeface="+mn-ea"/>
                <a:cs typeface="+mn-cs"/>
              </a:rPr>
              <a:t>Чтобы найти элемент с определенным идентификатором, напишите хэш-символ, за которым следует идентификатор HTML-элемента:</a:t>
            </a:r>
            <a:endParaRPr kumimoji="0" lang="en-US" sz="1600" b="0" i="0" u="none" strike="noStrike" kern="1200" cap="none" spc="0" normalizeH="0" baseline="0" noProof="0" dirty="0">
              <a:ln>
                <a:noFill/>
              </a:ln>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ru-RU" sz="1600" b="0" i="0" u="none" strike="noStrike" kern="1200" cap="none" spc="0" normalizeH="0" baseline="0" noProof="0" dirty="0">
                <a:ln>
                  <a:noFill/>
                </a:ln>
                <a:effectLst/>
                <a:uLnTx/>
                <a:uFillTx/>
                <a:latin typeface="Century Gothic" panose="020B0502020202020204"/>
                <a:ea typeface="+mn-ea"/>
                <a:cs typeface="+mn-cs"/>
              </a:rPr>
              <a:t>Пример</a:t>
            </a:r>
            <a:r>
              <a:rPr kumimoji="0" lang="en-US" sz="1600" b="0" i="0" u="none" strike="noStrike" kern="1200" cap="none" spc="0" normalizeH="0" baseline="0" noProof="0" dirty="0">
                <a:ln>
                  <a:noFill/>
                </a:ln>
                <a:effectLst/>
                <a:uLnTx/>
                <a:uFillTx/>
                <a:latin typeface="Century Gothic" panose="020B0502020202020204"/>
                <a:ea typeface="+mn-ea"/>
                <a:cs typeface="+mn-cs"/>
              </a:rPr>
              <a:t>, </a:t>
            </a:r>
            <a:r>
              <a:rPr kumimoji="0" lang="ru-RU" sz="1600" b="0" i="0" u="none" strike="noStrike" kern="1200" cap="none" spc="0" normalizeH="0" baseline="0" noProof="0" dirty="0">
                <a:ln>
                  <a:noFill/>
                </a:ln>
                <a:effectLst/>
                <a:uLnTx/>
                <a:uFillTx/>
                <a:latin typeface="Century Gothic" panose="020B0502020202020204"/>
                <a:ea typeface="+mn-ea"/>
                <a:cs typeface="+mn-cs"/>
              </a:rPr>
              <a:t>в котором пользователь щелкает по кнопке, элемент с </a:t>
            </a:r>
            <a:r>
              <a:rPr kumimoji="0" lang="en-US" sz="1600" b="0" i="0" u="none" strike="noStrike" kern="1200" cap="none" spc="0" normalizeH="0" baseline="0" noProof="0" dirty="0">
                <a:ln>
                  <a:noFill/>
                </a:ln>
                <a:effectLst/>
                <a:uLnTx/>
                <a:uFillTx/>
                <a:latin typeface="Century Gothic" panose="020B0502020202020204"/>
                <a:ea typeface="+mn-ea"/>
                <a:cs typeface="+mn-cs"/>
              </a:rPr>
              <a:t>id</a:t>
            </a:r>
            <a:r>
              <a:rPr kumimoji="0" lang="ru-RU" sz="1600" b="0" i="0" u="none" strike="noStrike" kern="1200" cap="none" spc="0" normalizeH="0" baseline="0" noProof="0" dirty="0">
                <a:ln>
                  <a:noFill/>
                </a:ln>
                <a:effectLst/>
                <a:uLnTx/>
                <a:uFillTx/>
                <a:latin typeface="Century Gothic" panose="020B0502020202020204"/>
                <a:ea typeface="+mn-ea"/>
                <a:cs typeface="+mn-cs"/>
              </a:rPr>
              <a:t> = "Test" будет скрыт:</a:t>
            </a:r>
            <a:endParaRPr kumimoji="0" lang="en-US" sz="1600" b="0" i="0" u="none" strike="noStrike" kern="1200" cap="none" spc="0" normalizeH="0" baseline="0" noProof="0" dirty="0">
              <a:ln>
                <a:noFill/>
              </a:ln>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$(document).ready(</a:t>
            </a:r>
            <a:r>
              <a:rPr kumimoji="0" lang="en-US" sz="1600" b="0" i="0" u="none" strike="noStrike" kern="1200" cap="none" spc="0" normalizeH="0" baseline="0" noProof="0" dirty="0">
                <a:ln>
                  <a:noFill/>
                </a:ln>
                <a:solidFill>
                  <a:srgbClr val="0000CD"/>
                </a:solidFill>
                <a:effectLst/>
                <a:uLnTx/>
                <a:uFillTx/>
                <a:latin typeface="Consolas" panose="020B0609020204030204" pitchFamily="49" charset="0"/>
                <a:ea typeface="+mn-ea"/>
                <a:cs typeface="+mn-cs"/>
              </a:rPr>
              <a:t>function</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br>
              <a:rPr kumimoji="0" lang="en-US" sz="1600" b="0" i="0" u="none" strike="noStrike" kern="1200" cap="none" spc="0" normalizeH="0" baseline="0" noProof="0" dirty="0">
                <a:ln>
                  <a:noFill/>
                </a:ln>
                <a:solidFill>
                  <a:prstClr val="white"/>
                </a:solidFill>
                <a:effectLst/>
                <a:uLnTx/>
                <a:uFillTx/>
                <a:latin typeface="Century Gothic" panose="020B0502020202020204"/>
                <a:ea typeface="+mn-ea"/>
                <a:cs typeface="+mn-cs"/>
              </a:rPr>
            </a:b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A52A2A"/>
                </a:solidFill>
                <a:effectLst/>
                <a:uLnTx/>
                <a:uFillTx/>
                <a:latin typeface="Consolas" panose="020B0609020204030204" pitchFamily="49" charset="0"/>
                <a:ea typeface="+mn-ea"/>
                <a:cs typeface="+mn-cs"/>
              </a:rPr>
              <a:t>"button"</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).click(</a:t>
            </a:r>
            <a:r>
              <a:rPr kumimoji="0" lang="en-US" sz="1600" b="0" i="0" u="none" strike="noStrike" kern="1200" cap="none" spc="0" normalizeH="0" baseline="0" noProof="0" dirty="0">
                <a:ln>
                  <a:noFill/>
                </a:ln>
                <a:solidFill>
                  <a:srgbClr val="0000CD"/>
                </a:solidFill>
                <a:effectLst/>
                <a:uLnTx/>
                <a:uFillTx/>
                <a:latin typeface="Consolas" panose="020B0609020204030204" pitchFamily="49" charset="0"/>
                <a:ea typeface="+mn-ea"/>
                <a:cs typeface="+mn-cs"/>
              </a:rPr>
              <a:t>function</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br>
              <a:rPr kumimoji="0" lang="en-US" sz="1600" b="0" i="0" u="none" strike="noStrike" kern="1200" cap="none" spc="0" normalizeH="0" baseline="0" noProof="0" dirty="0">
                <a:ln>
                  <a:noFill/>
                </a:ln>
                <a:solidFill>
                  <a:prstClr val="white"/>
                </a:solidFill>
                <a:effectLst/>
                <a:uLnTx/>
                <a:uFillTx/>
                <a:latin typeface="Century Gothic" panose="020B0502020202020204"/>
                <a:ea typeface="+mn-ea"/>
                <a:cs typeface="+mn-cs"/>
              </a:rPr>
            </a:b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A52A2A"/>
                </a:solidFill>
                <a:effectLst/>
                <a:uLnTx/>
                <a:uFillTx/>
                <a:latin typeface="Consolas" panose="020B0609020204030204" pitchFamily="49" charset="0"/>
                <a:ea typeface="+mn-ea"/>
                <a:cs typeface="+mn-cs"/>
              </a:rPr>
              <a:t>"#test"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).hide();</a:t>
            </a:r>
            <a:br>
              <a:rPr kumimoji="0" lang="en-US" sz="1600" b="0" i="0" u="none" strike="noStrike" kern="1200" cap="none" spc="0" normalizeH="0" baseline="0" noProof="0" dirty="0">
                <a:ln>
                  <a:noFill/>
                </a:ln>
                <a:solidFill>
                  <a:prstClr val="white"/>
                </a:solidFill>
                <a:effectLst/>
                <a:uLnTx/>
                <a:uFillTx/>
                <a:latin typeface="Century Gothic" panose="020B0502020202020204"/>
                <a:ea typeface="+mn-ea"/>
                <a:cs typeface="+mn-cs"/>
              </a:rPr>
            </a:b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br>
              <a:rPr kumimoji="0" lang="en-US" sz="1600" b="0" i="0" u="none" strike="noStrike" kern="1200" cap="none" spc="0" normalizeH="0" baseline="0" noProof="0" dirty="0">
                <a:ln>
                  <a:noFill/>
                </a:ln>
                <a:solidFill>
                  <a:prstClr val="white"/>
                </a:solidFill>
                <a:effectLst/>
                <a:uLnTx/>
                <a:uFillTx/>
                <a:latin typeface="Century Gothic" panose="020B0502020202020204"/>
                <a:ea typeface="+mn-ea"/>
                <a:cs typeface="+mn-cs"/>
              </a:rPr>
            </a:b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ru-RU" sz="16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ru-RU" sz="16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Прямоугольник 2">
            <a:extLst>
              <a:ext uri="{FF2B5EF4-FFF2-40B4-BE49-F238E27FC236}">
                <a16:creationId xmlns:a16="http://schemas.microsoft.com/office/drawing/2014/main" id="{B5BD3F2B-3D30-4120-92E0-54EE1C2BAE97}"/>
              </a:ext>
            </a:extLst>
          </p:cNvPr>
          <p:cNvSpPr/>
          <p:nvPr/>
        </p:nvSpPr>
        <p:spPr>
          <a:xfrm>
            <a:off x="166791" y="3341827"/>
            <a:ext cx="10719732" cy="3046988"/>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u-RU" sz="1600" b="1" i="0" u="none" strike="noStrike" kern="1200" cap="none" spc="0" normalizeH="0" baseline="0" noProof="0" dirty="0">
                <a:ln>
                  <a:noFill/>
                </a:ln>
                <a:effectLst/>
                <a:uLnTx/>
                <a:uFillTx/>
                <a:latin typeface="Century Gothic" panose="020B0502020202020204"/>
                <a:ea typeface="+mn-ea"/>
                <a:cs typeface="+mn-cs"/>
              </a:rPr>
              <a:t>Селектор .</a:t>
            </a:r>
            <a:r>
              <a:rPr kumimoji="0" lang="en-US" sz="1600" b="1" i="0" u="none" strike="noStrike" kern="1200" cap="none" spc="0" normalizeH="0" baseline="0" noProof="0" dirty="0">
                <a:ln>
                  <a:noFill/>
                </a:ln>
                <a:effectLst/>
                <a:uLnTx/>
                <a:uFillTx/>
                <a:latin typeface="Century Gothic" panose="020B0502020202020204"/>
                <a:ea typeface="+mn-ea"/>
                <a:cs typeface="+mn-cs"/>
              </a:rPr>
              <a:t>class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ru-RU" sz="1600" b="0" i="0" u="none" strike="noStrike" kern="1200" cap="none" spc="0" normalizeH="0" baseline="0" noProof="0" dirty="0">
                <a:ln>
                  <a:noFill/>
                </a:ln>
                <a:effectLst/>
                <a:uLnTx/>
                <a:uFillTx/>
                <a:latin typeface="Century Gothic" panose="020B0502020202020204"/>
                <a:ea typeface="+mn-ea"/>
                <a:cs typeface="+mn-cs"/>
              </a:rPr>
              <a:t>Селектор класса jQuery находит элементы с определенным классом.</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ru-RU" sz="1600" b="0" i="0" u="none" strike="noStrike" kern="1200" cap="none" spc="0" normalizeH="0" baseline="0" noProof="0" dirty="0">
                <a:ln>
                  <a:noFill/>
                </a:ln>
                <a:effectLst/>
                <a:uLnTx/>
                <a:uFillTx/>
                <a:latin typeface="Century Gothic" panose="020B0502020202020204"/>
                <a:ea typeface="+mn-ea"/>
                <a:cs typeface="+mn-cs"/>
              </a:rPr>
              <a:t>Чтобы найти элементы с определенным классом, напишите символ периода, за которым следует имя класса:</a:t>
            </a:r>
            <a:endParaRPr kumimoji="0" lang="en-US" sz="1600" b="0" i="0" u="none" strike="noStrike" kern="1200" cap="none" spc="0" normalizeH="0" baseline="0" noProof="0" dirty="0">
              <a:ln>
                <a:noFill/>
              </a:ln>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Century Gothic" panose="020B0502020202020204"/>
                <a:ea typeface="+mn-ea"/>
                <a:cs typeface="+mn-cs"/>
              </a:rPr>
              <a:t>$(".test")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ru-RU" sz="1600" b="0" i="0" u="none" strike="noStrike" kern="1200" cap="none" spc="0" normalizeH="0" baseline="0" noProof="0" dirty="0">
                <a:ln>
                  <a:noFill/>
                </a:ln>
                <a:effectLst/>
                <a:uLnTx/>
                <a:uFillTx/>
                <a:latin typeface="Century Gothic" panose="020B0502020202020204"/>
                <a:ea typeface="+mn-ea"/>
                <a:cs typeface="+mn-cs"/>
              </a:rPr>
              <a:t>Пример</a:t>
            </a:r>
            <a:r>
              <a:rPr kumimoji="0" lang="en-US" sz="1600" b="0" i="0" u="none" strike="noStrike" kern="1200" cap="none" spc="0" normalizeH="0" baseline="0" noProof="0" dirty="0">
                <a:ln>
                  <a:noFill/>
                </a:ln>
                <a:effectLst/>
                <a:uLnTx/>
                <a:uFillTx/>
                <a:latin typeface="Century Gothic" panose="020B0502020202020204"/>
                <a:ea typeface="+mn-ea"/>
                <a:cs typeface="+mn-cs"/>
              </a:rPr>
              <a:t>, </a:t>
            </a:r>
            <a:r>
              <a:rPr kumimoji="0" lang="ru-RU" sz="1600" b="0" i="0" u="none" strike="noStrike" kern="1200" cap="none" spc="0" normalizeH="0" baseline="0" noProof="0" dirty="0">
                <a:ln>
                  <a:noFill/>
                </a:ln>
                <a:effectLst/>
                <a:uLnTx/>
                <a:uFillTx/>
                <a:latin typeface="Century Gothic" panose="020B0502020202020204"/>
                <a:ea typeface="+mn-ea"/>
                <a:cs typeface="+mn-cs"/>
              </a:rPr>
              <a:t>в котором пользователь нажимает на кнопку, элементы с классом = "Test" будут скрыты:</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$(document).ready(</a:t>
            </a:r>
            <a:r>
              <a:rPr kumimoji="0" lang="en-US" sz="1600" b="0" i="0" u="none" strike="noStrike" kern="1200" cap="none" spc="0" normalizeH="0" baseline="0" noProof="0" dirty="0">
                <a:ln>
                  <a:noFill/>
                </a:ln>
                <a:solidFill>
                  <a:srgbClr val="0000CD"/>
                </a:solidFill>
                <a:effectLst/>
                <a:uLnTx/>
                <a:uFillTx/>
                <a:latin typeface="Consolas" panose="020B0609020204030204" pitchFamily="49" charset="0"/>
                <a:ea typeface="+mn-ea"/>
                <a:cs typeface="+mn-cs"/>
              </a:rPr>
              <a:t>function</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br>
              <a:rPr kumimoji="0" lang="en-US" sz="1600" b="0" i="0" u="none" strike="noStrike" kern="1200" cap="none" spc="0" normalizeH="0" baseline="0" noProof="0" dirty="0">
                <a:ln>
                  <a:noFill/>
                </a:ln>
                <a:solidFill>
                  <a:prstClr val="white"/>
                </a:solidFill>
                <a:effectLst/>
                <a:uLnTx/>
                <a:uFillTx/>
                <a:latin typeface="Century Gothic" panose="020B0502020202020204"/>
                <a:ea typeface="+mn-ea"/>
                <a:cs typeface="+mn-cs"/>
              </a:rPr>
            </a:b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A52A2A"/>
                </a:solidFill>
                <a:effectLst/>
                <a:uLnTx/>
                <a:uFillTx/>
                <a:latin typeface="Consolas" panose="020B0609020204030204" pitchFamily="49" charset="0"/>
                <a:ea typeface="+mn-ea"/>
                <a:cs typeface="+mn-cs"/>
              </a:rPr>
              <a:t>"button"</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).click(</a:t>
            </a:r>
            <a:r>
              <a:rPr kumimoji="0" lang="en-US" sz="1600" b="0" i="0" u="none" strike="noStrike" kern="1200" cap="none" spc="0" normalizeH="0" baseline="0" noProof="0" dirty="0">
                <a:ln>
                  <a:noFill/>
                </a:ln>
                <a:solidFill>
                  <a:srgbClr val="0000CD"/>
                </a:solidFill>
                <a:effectLst/>
                <a:uLnTx/>
                <a:uFillTx/>
                <a:latin typeface="Consolas" panose="020B0609020204030204" pitchFamily="49" charset="0"/>
                <a:ea typeface="+mn-ea"/>
                <a:cs typeface="+mn-cs"/>
              </a:rPr>
              <a:t>function</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br>
              <a:rPr kumimoji="0" lang="en-US" sz="1600" b="0" i="0" u="none" strike="noStrike" kern="1200" cap="none" spc="0" normalizeH="0" baseline="0" noProof="0" dirty="0">
                <a:ln>
                  <a:noFill/>
                </a:ln>
                <a:solidFill>
                  <a:prstClr val="white"/>
                </a:solidFill>
                <a:effectLst/>
                <a:uLnTx/>
                <a:uFillTx/>
                <a:latin typeface="Century Gothic" panose="020B0502020202020204"/>
                <a:ea typeface="+mn-ea"/>
                <a:cs typeface="+mn-cs"/>
              </a:rPr>
            </a:b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A52A2A"/>
                </a:solidFill>
                <a:effectLst/>
                <a:uLnTx/>
                <a:uFillTx/>
                <a:latin typeface="Consolas" panose="020B0609020204030204" pitchFamily="49" charset="0"/>
                <a:ea typeface="+mn-ea"/>
                <a:cs typeface="+mn-cs"/>
              </a:rPr>
              <a:t>".test"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).hide();</a:t>
            </a:r>
            <a:br>
              <a:rPr kumimoji="0" lang="en-US" sz="1600" b="0" i="0" u="none" strike="noStrike" kern="1200" cap="none" spc="0" normalizeH="0" baseline="0" noProof="0" dirty="0">
                <a:ln>
                  <a:noFill/>
                </a:ln>
                <a:solidFill>
                  <a:prstClr val="white"/>
                </a:solidFill>
                <a:effectLst/>
                <a:uLnTx/>
                <a:uFillTx/>
                <a:latin typeface="Century Gothic" panose="020B0502020202020204"/>
                <a:ea typeface="+mn-ea"/>
                <a:cs typeface="+mn-cs"/>
              </a:rPr>
            </a:b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br>
              <a:rPr kumimoji="0" lang="en-US" sz="1600" b="0" i="0" u="none" strike="noStrike" kern="1200" cap="none" spc="0" normalizeH="0" baseline="0" noProof="0" dirty="0">
                <a:ln>
                  <a:noFill/>
                </a:ln>
                <a:solidFill>
                  <a:prstClr val="white"/>
                </a:solidFill>
                <a:effectLst/>
                <a:uLnTx/>
                <a:uFillTx/>
                <a:latin typeface="Century Gothic" panose="020B0502020202020204"/>
                <a:ea typeface="+mn-ea"/>
                <a:cs typeface="+mn-cs"/>
              </a:rPr>
            </a:b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ru-RU" sz="16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ru-RU" sz="16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6966214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D1641542-F32D-43B5-B9DA-04CCCF0828D1}"/>
              </a:ext>
            </a:extLst>
          </p:cNvPr>
          <p:cNvGraphicFramePr>
            <a:graphicFrameLocks noGrp="1"/>
          </p:cNvGraphicFramePr>
          <p:nvPr/>
        </p:nvGraphicFramePr>
        <p:xfrm>
          <a:off x="968738" y="1323363"/>
          <a:ext cx="10254523" cy="4681128"/>
        </p:xfrm>
        <a:graphic>
          <a:graphicData uri="http://schemas.openxmlformats.org/drawingml/2006/table">
            <a:tbl>
              <a:tblPr/>
              <a:tblGrid>
                <a:gridCol w="3478017">
                  <a:extLst>
                    <a:ext uri="{9D8B030D-6E8A-4147-A177-3AD203B41FA5}">
                      <a16:colId xmlns:a16="http://schemas.microsoft.com/office/drawing/2014/main" val="672173066"/>
                    </a:ext>
                  </a:extLst>
                </a:gridCol>
                <a:gridCol w="6776506">
                  <a:extLst>
                    <a:ext uri="{9D8B030D-6E8A-4147-A177-3AD203B41FA5}">
                      <a16:colId xmlns:a16="http://schemas.microsoft.com/office/drawing/2014/main" val="1490427243"/>
                    </a:ext>
                  </a:extLst>
                </a:gridCol>
              </a:tblGrid>
              <a:tr h="196149">
                <a:tc>
                  <a:txBody>
                    <a:bodyPr/>
                    <a:lstStyle/>
                    <a:p>
                      <a:pPr algn="l" fontAlgn="t"/>
                      <a:r>
                        <a:rPr lang="ru-RU" sz="1800">
                          <a:solidFill>
                            <a:schemeClr val="tx1"/>
                          </a:solidFill>
                          <a:effectLst/>
                          <a:latin typeface="+mn-lt"/>
                        </a:rPr>
                        <a:t>$("*")</a:t>
                      </a:r>
                    </a:p>
                  </a:txBody>
                  <a:tcPr marL="70053" marR="35027" marT="35027" marB="3502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ru-RU" sz="1800" dirty="0">
                          <a:solidFill>
                            <a:schemeClr val="tx1"/>
                          </a:solidFill>
                          <a:effectLst/>
                          <a:latin typeface="+mn-lt"/>
                        </a:rPr>
                        <a:t>Выбор всех элементов</a:t>
                      </a:r>
                    </a:p>
                  </a:txBody>
                  <a:tcPr marL="35027" marR="35027" marT="35027" marB="3502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8003152"/>
                  </a:ext>
                </a:extLst>
              </a:tr>
              <a:tr h="196149">
                <a:tc>
                  <a:txBody>
                    <a:bodyPr/>
                    <a:lstStyle/>
                    <a:p>
                      <a:pPr algn="l" fontAlgn="t"/>
                      <a:r>
                        <a:rPr lang="en-US" sz="1800">
                          <a:solidFill>
                            <a:schemeClr val="tx1"/>
                          </a:solidFill>
                          <a:effectLst/>
                          <a:latin typeface="+mn-lt"/>
                        </a:rPr>
                        <a:t>$(this)</a:t>
                      </a:r>
                    </a:p>
                  </a:txBody>
                  <a:tcPr marL="70053" marR="35027" marT="35027" marB="3502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ru-RU" sz="1800" dirty="0">
                          <a:solidFill>
                            <a:schemeClr val="tx1"/>
                          </a:solidFill>
                          <a:effectLst/>
                          <a:latin typeface="+mn-lt"/>
                        </a:rPr>
                        <a:t>Выбор текущего элемента </a:t>
                      </a:r>
                      <a:r>
                        <a:rPr lang="en-US" sz="1800" dirty="0">
                          <a:solidFill>
                            <a:schemeClr val="tx1"/>
                          </a:solidFill>
                          <a:effectLst/>
                          <a:latin typeface="+mn-lt"/>
                        </a:rPr>
                        <a:t>HTML</a:t>
                      </a:r>
                    </a:p>
                  </a:txBody>
                  <a:tcPr marL="35027" marR="35027" marT="35027" marB="3502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7537832"/>
                  </a:ext>
                </a:extLst>
              </a:tr>
              <a:tr h="322244">
                <a:tc>
                  <a:txBody>
                    <a:bodyPr/>
                    <a:lstStyle/>
                    <a:p>
                      <a:pPr algn="l" fontAlgn="t"/>
                      <a:r>
                        <a:rPr lang="en-US" sz="1800">
                          <a:solidFill>
                            <a:schemeClr val="tx1"/>
                          </a:solidFill>
                          <a:effectLst/>
                          <a:latin typeface="+mn-lt"/>
                        </a:rPr>
                        <a:t>$("p.intro")</a:t>
                      </a:r>
                    </a:p>
                  </a:txBody>
                  <a:tcPr marL="70053" marR="35027" marT="35027" marB="3502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ru-RU" sz="1800">
                          <a:solidFill>
                            <a:schemeClr val="tx1"/>
                          </a:solidFill>
                          <a:effectLst/>
                          <a:latin typeface="+mn-lt"/>
                        </a:rPr>
                        <a:t>Выбор всех &lt;p&gt; элементов с классом = "Intro"</a:t>
                      </a:r>
                    </a:p>
                  </a:txBody>
                  <a:tcPr marL="35027" marR="35027" marT="35027" marB="3502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3072393"/>
                  </a:ext>
                </a:extLst>
              </a:tr>
              <a:tr h="196149">
                <a:tc>
                  <a:txBody>
                    <a:bodyPr/>
                    <a:lstStyle/>
                    <a:p>
                      <a:pPr algn="l" fontAlgn="t"/>
                      <a:r>
                        <a:rPr lang="en-US" sz="1800">
                          <a:solidFill>
                            <a:schemeClr val="tx1"/>
                          </a:solidFill>
                          <a:effectLst/>
                          <a:latin typeface="+mn-lt"/>
                        </a:rPr>
                        <a:t>$("p:first")</a:t>
                      </a:r>
                    </a:p>
                  </a:txBody>
                  <a:tcPr marL="70053" marR="35027" marT="35027" marB="3502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ru-RU" sz="1800">
                          <a:solidFill>
                            <a:schemeClr val="tx1"/>
                          </a:solidFill>
                          <a:effectLst/>
                          <a:latin typeface="+mn-lt"/>
                        </a:rPr>
                        <a:t>Выбор первого элемента &lt;</a:t>
                      </a:r>
                      <a:r>
                        <a:rPr lang="en-US" sz="1800">
                          <a:solidFill>
                            <a:schemeClr val="tx1"/>
                          </a:solidFill>
                          <a:effectLst/>
                          <a:latin typeface="+mn-lt"/>
                        </a:rPr>
                        <a:t>p&gt;</a:t>
                      </a:r>
                    </a:p>
                  </a:txBody>
                  <a:tcPr marL="35027" marR="35027" marT="35027" marB="3502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6111986"/>
                  </a:ext>
                </a:extLst>
              </a:tr>
              <a:tr h="322244">
                <a:tc>
                  <a:txBody>
                    <a:bodyPr/>
                    <a:lstStyle/>
                    <a:p>
                      <a:pPr algn="l" fontAlgn="t"/>
                      <a:r>
                        <a:rPr lang="en-US" sz="1800">
                          <a:solidFill>
                            <a:schemeClr val="tx1"/>
                          </a:solidFill>
                          <a:effectLst/>
                          <a:latin typeface="+mn-lt"/>
                        </a:rPr>
                        <a:t>$("ul li:first")</a:t>
                      </a:r>
                    </a:p>
                  </a:txBody>
                  <a:tcPr marL="70053" marR="35027" marT="35027" marB="3502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ru-RU" sz="1800">
                          <a:solidFill>
                            <a:schemeClr val="tx1"/>
                          </a:solidFill>
                          <a:effectLst/>
                          <a:latin typeface="+mn-lt"/>
                        </a:rPr>
                        <a:t>Выбор первого элемента &lt;li&gt; первого &lt;ul&gt;</a:t>
                      </a:r>
                    </a:p>
                  </a:txBody>
                  <a:tcPr marL="35027" marR="35027" marT="35027" marB="3502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1857057"/>
                  </a:ext>
                </a:extLst>
              </a:tr>
              <a:tr h="322244">
                <a:tc>
                  <a:txBody>
                    <a:bodyPr/>
                    <a:lstStyle/>
                    <a:p>
                      <a:pPr algn="l" fontAlgn="t"/>
                      <a:r>
                        <a:rPr lang="en-US" sz="1800">
                          <a:solidFill>
                            <a:schemeClr val="tx1"/>
                          </a:solidFill>
                          <a:effectLst/>
                          <a:latin typeface="+mn-lt"/>
                        </a:rPr>
                        <a:t>$("ul li:first-child")</a:t>
                      </a:r>
                    </a:p>
                  </a:txBody>
                  <a:tcPr marL="70053" marR="35027" marT="35027" marB="3502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ru-RU" sz="1800">
                          <a:solidFill>
                            <a:schemeClr val="tx1"/>
                          </a:solidFill>
                          <a:effectLst/>
                          <a:latin typeface="+mn-lt"/>
                        </a:rPr>
                        <a:t>Выбор первого элемента &lt;li&gt; каждого &lt;ul&gt;</a:t>
                      </a:r>
                    </a:p>
                  </a:txBody>
                  <a:tcPr marL="35027" marR="35027" marT="35027" marB="3502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3636693"/>
                  </a:ext>
                </a:extLst>
              </a:tr>
              <a:tr h="322244">
                <a:tc>
                  <a:txBody>
                    <a:bodyPr/>
                    <a:lstStyle/>
                    <a:p>
                      <a:pPr algn="l" fontAlgn="t"/>
                      <a:r>
                        <a:rPr lang="en-US" sz="1800">
                          <a:solidFill>
                            <a:schemeClr val="tx1"/>
                          </a:solidFill>
                          <a:effectLst/>
                          <a:latin typeface="+mn-lt"/>
                        </a:rPr>
                        <a:t>$("[href]")</a:t>
                      </a:r>
                    </a:p>
                  </a:txBody>
                  <a:tcPr marL="70053" marR="35027" marT="35027" marB="3502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ru-RU" sz="1800">
                          <a:solidFill>
                            <a:schemeClr val="tx1"/>
                          </a:solidFill>
                          <a:effectLst/>
                          <a:latin typeface="+mn-lt"/>
                        </a:rPr>
                        <a:t>Выбор всех элементов с атрибутом href</a:t>
                      </a:r>
                    </a:p>
                  </a:txBody>
                  <a:tcPr marL="35027" marR="35027" marT="35027" marB="3502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3298793"/>
                  </a:ext>
                </a:extLst>
              </a:tr>
              <a:tr h="448340">
                <a:tc>
                  <a:txBody>
                    <a:bodyPr/>
                    <a:lstStyle/>
                    <a:p>
                      <a:pPr algn="l" fontAlgn="t"/>
                      <a:r>
                        <a:rPr lang="en-US" sz="1800">
                          <a:solidFill>
                            <a:schemeClr val="tx1"/>
                          </a:solidFill>
                          <a:effectLst/>
                          <a:latin typeface="+mn-lt"/>
                        </a:rPr>
                        <a:t>$("a[target='_blank']")</a:t>
                      </a:r>
                    </a:p>
                  </a:txBody>
                  <a:tcPr marL="70053" marR="35027" marT="35027" marB="3502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ru-RU" sz="1800">
                          <a:solidFill>
                            <a:schemeClr val="tx1"/>
                          </a:solidFill>
                          <a:effectLst/>
                          <a:latin typeface="+mn-lt"/>
                        </a:rPr>
                        <a:t>Выбор всех элементов &lt;a&gt; с целевым значением атрибута, равным "_blank"</a:t>
                      </a:r>
                    </a:p>
                  </a:txBody>
                  <a:tcPr marL="35027" marR="35027" marT="35027" marB="3502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1870280"/>
                  </a:ext>
                </a:extLst>
              </a:tr>
              <a:tr h="448340">
                <a:tc>
                  <a:txBody>
                    <a:bodyPr/>
                    <a:lstStyle/>
                    <a:p>
                      <a:pPr algn="l" fontAlgn="t"/>
                      <a:r>
                        <a:rPr lang="en-US" sz="1800">
                          <a:solidFill>
                            <a:schemeClr val="tx1"/>
                          </a:solidFill>
                          <a:effectLst/>
                          <a:latin typeface="+mn-lt"/>
                        </a:rPr>
                        <a:t>$("a[target!='_blank']")</a:t>
                      </a:r>
                    </a:p>
                  </a:txBody>
                  <a:tcPr marL="70053" marR="35027" marT="35027" marB="3502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ru-RU" sz="1800">
                          <a:solidFill>
                            <a:schemeClr val="tx1"/>
                          </a:solidFill>
                          <a:effectLst/>
                          <a:latin typeface="+mn-lt"/>
                        </a:rPr>
                        <a:t>Выбор всех элементов &lt;a&gt; с целевым значением атрибута, не равным "_blank"</a:t>
                      </a:r>
                    </a:p>
                  </a:txBody>
                  <a:tcPr marL="35027" marR="35027" marT="35027" marB="3502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924228"/>
                  </a:ext>
                </a:extLst>
              </a:tr>
              <a:tr h="322244">
                <a:tc>
                  <a:txBody>
                    <a:bodyPr/>
                    <a:lstStyle/>
                    <a:p>
                      <a:pPr algn="l" fontAlgn="t"/>
                      <a:r>
                        <a:rPr lang="en-US" sz="1800">
                          <a:solidFill>
                            <a:schemeClr val="tx1"/>
                          </a:solidFill>
                          <a:effectLst/>
                          <a:latin typeface="+mn-lt"/>
                        </a:rPr>
                        <a:t>$(":button")</a:t>
                      </a:r>
                    </a:p>
                  </a:txBody>
                  <a:tcPr marL="70053" marR="35027" marT="35027" marB="3502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ru-RU" sz="1800">
                          <a:solidFill>
                            <a:schemeClr val="tx1"/>
                          </a:solidFill>
                          <a:effectLst/>
                          <a:latin typeface="+mn-lt"/>
                        </a:rPr>
                        <a:t>Выбор всех &lt;Button&gt; элементов и &lt;input&gt; элементов type="button"</a:t>
                      </a:r>
                    </a:p>
                  </a:txBody>
                  <a:tcPr marL="35027" marR="35027" marT="35027" marB="3502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6370399"/>
                  </a:ext>
                </a:extLst>
              </a:tr>
              <a:tr h="0">
                <a:tc>
                  <a:txBody>
                    <a:bodyPr/>
                    <a:lstStyle/>
                    <a:p>
                      <a:pPr algn="l" fontAlgn="t"/>
                      <a:r>
                        <a:rPr lang="en-US" sz="1800">
                          <a:solidFill>
                            <a:schemeClr val="tx1"/>
                          </a:solidFill>
                          <a:effectLst/>
                          <a:latin typeface="+mn-lt"/>
                        </a:rPr>
                        <a:t>$("tr:even")</a:t>
                      </a:r>
                    </a:p>
                  </a:txBody>
                  <a:tcPr marL="70053" marR="35027" marT="35027" marB="3502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ru-RU" sz="1800">
                          <a:solidFill>
                            <a:schemeClr val="tx1"/>
                          </a:solidFill>
                          <a:effectLst/>
                          <a:latin typeface="+mn-lt"/>
                        </a:rPr>
                        <a:t>Выбор всех элементов, даже &lt;TR&gt;</a:t>
                      </a:r>
                    </a:p>
                  </a:txBody>
                  <a:tcPr marL="35027" marR="35027" marT="35027" marB="3502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6311432"/>
                  </a:ext>
                </a:extLst>
              </a:tr>
              <a:tr h="322244">
                <a:tc>
                  <a:txBody>
                    <a:bodyPr/>
                    <a:lstStyle/>
                    <a:p>
                      <a:pPr algn="l" fontAlgn="t"/>
                      <a:r>
                        <a:rPr lang="en-US" sz="1800">
                          <a:solidFill>
                            <a:schemeClr val="tx1"/>
                          </a:solidFill>
                          <a:effectLst/>
                          <a:latin typeface="+mn-lt"/>
                        </a:rPr>
                        <a:t>$("tr:odd")</a:t>
                      </a:r>
                    </a:p>
                  </a:txBody>
                  <a:tcPr marL="70053" marR="35027" marT="35027" marB="3502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ru-RU" sz="1800" dirty="0">
                          <a:solidFill>
                            <a:schemeClr val="tx1"/>
                          </a:solidFill>
                          <a:effectLst/>
                          <a:latin typeface="+mn-lt"/>
                        </a:rPr>
                        <a:t>Выбор всех нечетных &lt;TR&gt; элементов</a:t>
                      </a:r>
                    </a:p>
                  </a:txBody>
                  <a:tcPr marL="35027" marR="35027" marT="35027" marB="3502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0139631"/>
                  </a:ext>
                </a:extLst>
              </a:tr>
            </a:tbl>
          </a:graphicData>
        </a:graphic>
      </p:graphicFrame>
      <p:sp>
        <p:nvSpPr>
          <p:cNvPr id="3" name="Прямоугольник 2">
            <a:extLst>
              <a:ext uri="{FF2B5EF4-FFF2-40B4-BE49-F238E27FC236}">
                <a16:creationId xmlns:a16="http://schemas.microsoft.com/office/drawing/2014/main" id="{B54436DA-8357-4898-8265-32E8854B92BA}"/>
              </a:ext>
            </a:extLst>
          </p:cNvPr>
          <p:cNvSpPr/>
          <p:nvPr/>
        </p:nvSpPr>
        <p:spPr>
          <a:xfrm>
            <a:off x="968738" y="579189"/>
            <a:ext cx="5865708"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u-RU" sz="2400" b="1" i="0" u="none" strike="noStrike" kern="1200" cap="none" spc="0" normalizeH="0" baseline="0" noProof="0" dirty="0">
                <a:ln>
                  <a:noFill/>
                </a:ln>
                <a:effectLst/>
                <a:uLnTx/>
                <a:uFillTx/>
                <a:latin typeface="Century Gothic" panose="020B0502020202020204"/>
                <a:ea typeface="+mn-ea"/>
                <a:cs typeface="+mn-cs"/>
              </a:rPr>
              <a:t>Другие примеры селекторов </a:t>
            </a:r>
            <a:r>
              <a:rPr kumimoji="0" lang="en-US" sz="2400" b="1" i="0" u="none" strike="noStrike" kern="1200" cap="none" spc="0" normalizeH="0" baseline="0" noProof="0" dirty="0">
                <a:ln>
                  <a:noFill/>
                </a:ln>
                <a:effectLst/>
                <a:uLnTx/>
                <a:uFillTx/>
                <a:latin typeface="Century Gothic" panose="020B0502020202020204"/>
                <a:ea typeface="+mn-ea"/>
                <a:cs typeface="+mn-cs"/>
              </a:rPr>
              <a:t>jQuery</a:t>
            </a:r>
          </a:p>
        </p:txBody>
      </p:sp>
    </p:spTree>
    <p:extLst>
      <p:ext uri="{BB962C8B-B14F-4D97-AF65-F5344CB8AC3E}">
        <p14:creationId xmlns:p14="http://schemas.microsoft.com/office/powerpoint/2010/main" val="39174109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B62C8AEC-0CC7-46F5-B507-6970C1986E01}"/>
              </a:ext>
            </a:extLst>
          </p:cNvPr>
          <p:cNvSpPr>
            <a:spLocks noGrp="1"/>
          </p:cNvSpPr>
          <p:nvPr>
            <p:ph type="body" idx="1"/>
          </p:nvPr>
        </p:nvSpPr>
        <p:spPr>
          <a:xfrm>
            <a:off x="570293" y="1400976"/>
            <a:ext cx="11178883" cy="955675"/>
          </a:xfrm>
        </p:spPr>
        <p:txBody>
          <a:bodyPr>
            <a:noAutofit/>
          </a:bodyPr>
          <a:lstStyle/>
          <a:p>
            <a:pPr algn="l"/>
            <a:r>
              <a:rPr lang="ru-RU" sz="1600" dirty="0">
                <a:latin typeface="Arial" panose="020B0604020202020204" pitchFamily="34" charset="0"/>
                <a:cs typeface="Arial" panose="020B0604020202020204" pitchFamily="34" charset="0"/>
              </a:rPr>
              <a:t>Все инструкции </a:t>
            </a:r>
            <a:r>
              <a:rPr lang="ru-RU" sz="1600" dirty="0" err="1">
                <a:latin typeface="Arial" panose="020B0604020202020204" pitchFamily="34" charset="0"/>
                <a:cs typeface="Arial" panose="020B0604020202020204" pitchFamily="34" charset="0"/>
              </a:rPr>
              <a:t>Smarty</a:t>
            </a:r>
            <a:r>
              <a:rPr lang="ru-RU" sz="1600" dirty="0">
                <a:latin typeface="Arial" panose="020B0604020202020204" pitchFamily="34" charset="0"/>
                <a:cs typeface="Arial" panose="020B0604020202020204" pitchFamily="34" charset="0"/>
              </a:rPr>
              <a:t> размещаются внутри фигурных скобок. Это означает,</a:t>
            </a:r>
            <a:r>
              <a:rPr lang="en-US" sz="1600" dirty="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что в исходном HTML-коде нельзя использовать символы "{" и "}" без инструкций </a:t>
            </a:r>
            <a:r>
              <a:rPr lang="ru-RU" sz="1600" dirty="0" err="1">
                <a:latin typeface="Arial" panose="020B0604020202020204" pitchFamily="34" charset="0"/>
                <a:cs typeface="Arial" panose="020B0604020202020204" pitchFamily="34" charset="0"/>
              </a:rPr>
              <a:t>Smarty</a:t>
            </a:r>
            <a:r>
              <a:rPr lang="ru-RU" sz="1600" dirty="0">
                <a:latin typeface="Arial" panose="020B0604020202020204" pitchFamily="34" charset="0"/>
                <a:cs typeface="Arial" panose="020B0604020202020204" pitchFamily="34" charset="0"/>
              </a:rPr>
              <a:t> внутри, иначе будет выведено сообщение об ошибке. Чтобы</a:t>
            </a:r>
            <a:r>
              <a:rPr lang="en-US" sz="1600" dirty="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вставить символ "{" следует использовать инструкцию {</a:t>
            </a:r>
            <a:r>
              <a:rPr lang="ru-RU" sz="1600" dirty="0" err="1">
                <a:latin typeface="Arial" panose="020B0604020202020204" pitchFamily="34" charset="0"/>
                <a:cs typeface="Arial" panose="020B0604020202020204" pitchFamily="34" charset="0"/>
              </a:rPr>
              <a:t>ldelim</a:t>
            </a:r>
            <a:r>
              <a:rPr lang="ru-RU" sz="1600" dirty="0">
                <a:latin typeface="Arial" panose="020B0604020202020204" pitchFamily="34" charset="0"/>
                <a:cs typeface="Arial" panose="020B0604020202020204" pitchFamily="34" charset="0"/>
              </a:rPr>
              <a:t>}, а для вставки символа "}" — инструкцию {</a:t>
            </a:r>
            <a:r>
              <a:rPr lang="ru-RU" sz="1600" dirty="0" err="1">
                <a:latin typeface="Arial" panose="020B0604020202020204" pitchFamily="34" charset="0"/>
                <a:cs typeface="Arial" panose="020B0604020202020204" pitchFamily="34" charset="0"/>
              </a:rPr>
              <a:t>rdelim</a:t>
            </a:r>
            <a:r>
              <a:rPr lang="ru-RU" sz="1600" dirty="0">
                <a:latin typeface="Arial" panose="020B0604020202020204" pitchFamily="34" charset="0"/>
                <a:cs typeface="Arial" panose="020B0604020202020204" pitchFamily="34" charset="0"/>
              </a:rPr>
              <a:t>}:</a:t>
            </a:r>
          </a:p>
          <a:p>
            <a:pPr algn="l"/>
            <a:r>
              <a:rPr lang="ru-RU" sz="1600" dirty="0">
                <a:latin typeface="Arial" panose="020B0604020202020204" pitchFamily="34" charset="0"/>
                <a:cs typeface="Arial" panose="020B0604020202020204" pitchFamily="34" charset="0"/>
              </a:rPr>
              <a:t>{</a:t>
            </a:r>
            <a:r>
              <a:rPr lang="ru-RU" sz="1600" dirty="0" err="1">
                <a:latin typeface="Arial" panose="020B0604020202020204" pitchFamily="34" charset="0"/>
                <a:cs typeface="Arial" panose="020B0604020202020204" pitchFamily="34" charset="0"/>
              </a:rPr>
              <a:t>ldelim</a:t>
            </a:r>
            <a:r>
              <a:rPr lang="ru-RU" sz="1600" dirty="0">
                <a:latin typeface="Arial" panose="020B0604020202020204" pitchFamily="34" charset="0"/>
                <a:cs typeface="Arial" panose="020B0604020202020204" pitchFamily="34" charset="0"/>
              </a:rPr>
              <a:t>}Текст внутри фигурных скобок{</a:t>
            </a:r>
            <a:r>
              <a:rPr lang="ru-RU" sz="1600" dirty="0" err="1">
                <a:latin typeface="Arial" panose="020B0604020202020204" pitchFamily="34" charset="0"/>
                <a:cs typeface="Arial" panose="020B0604020202020204" pitchFamily="34" charset="0"/>
              </a:rPr>
              <a:t>rdelim</a:t>
            </a:r>
            <a:r>
              <a:rPr lang="ru-RU" sz="1600" dirty="0">
                <a:latin typeface="Arial" panose="020B0604020202020204" pitchFamily="34" charset="0"/>
                <a:cs typeface="Arial" panose="020B0604020202020204" pitchFamily="34" charset="0"/>
              </a:rPr>
              <a:t>}</a:t>
            </a:r>
          </a:p>
          <a:p>
            <a:pPr algn="l"/>
            <a:r>
              <a:rPr lang="ru-RU" sz="1600" dirty="0">
                <a:latin typeface="Arial" panose="020B0604020202020204" pitchFamily="34" charset="0"/>
                <a:cs typeface="Arial" panose="020B0604020202020204" pitchFamily="34" charset="0"/>
              </a:rPr>
              <a:t>Результат после компиляции шаблона:</a:t>
            </a:r>
          </a:p>
          <a:p>
            <a:pPr algn="l"/>
            <a:r>
              <a:rPr lang="ru-RU" sz="1600" dirty="0">
                <a:latin typeface="Arial" panose="020B0604020202020204" pitchFamily="34" charset="0"/>
                <a:cs typeface="Arial" panose="020B0604020202020204" pitchFamily="34" charset="0"/>
              </a:rPr>
              <a:t>{Текст внутри фигурных скобок}</a:t>
            </a:r>
          </a:p>
          <a:p>
            <a:pPr algn="l"/>
            <a:r>
              <a:rPr lang="ru-RU" sz="1600" dirty="0">
                <a:latin typeface="Arial" panose="020B0604020202020204" pitchFamily="34" charset="0"/>
                <a:cs typeface="Arial" panose="020B0604020202020204" pitchFamily="34" charset="0"/>
              </a:rPr>
              <a:t>Фигурные скобки используются также в языке JavaScript для группировки</a:t>
            </a:r>
            <a:r>
              <a:rPr lang="en-US" sz="1600" dirty="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выражений в блоки. Если внутри</a:t>
            </a:r>
            <a:r>
              <a:rPr lang="en-US" sz="1600" dirty="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шаблона существует JavaScript-код, то его</a:t>
            </a:r>
            <a:r>
              <a:rPr lang="en-US" sz="1600" dirty="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следует разместить между инструкциями {</a:t>
            </a:r>
            <a:r>
              <a:rPr lang="ru-RU" sz="1600" dirty="0" err="1">
                <a:latin typeface="Arial" panose="020B0604020202020204" pitchFamily="34" charset="0"/>
                <a:cs typeface="Arial" panose="020B0604020202020204" pitchFamily="34" charset="0"/>
              </a:rPr>
              <a:t>literal</a:t>
            </a:r>
            <a:r>
              <a:rPr lang="ru-RU" sz="1600" dirty="0">
                <a:latin typeface="Arial" panose="020B0604020202020204" pitchFamily="34" charset="0"/>
                <a:cs typeface="Arial" panose="020B0604020202020204" pitchFamily="34" charset="0"/>
              </a:rPr>
              <a:t>} и {/</a:t>
            </a:r>
            <a:r>
              <a:rPr lang="ru-RU" sz="1600" dirty="0" err="1">
                <a:latin typeface="Arial" panose="020B0604020202020204" pitchFamily="34" charset="0"/>
                <a:cs typeface="Arial" panose="020B0604020202020204" pitchFamily="34" charset="0"/>
              </a:rPr>
              <a:t>literal</a:t>
            </a:r>
            <a:r>
              <a:rPr lang="ru-RU" sz="1600" dirty="0">
                <a:latin typeface="Arial" panose="020B0604020202020204" pitchFamily="34" charset="0"/>
                <a:cs typeface="Arial" panose="020B0604020202020204" pitchFamily="34" charset="0"/>
              </a:rPr>
              <a:t>}:</a:t>
            </a:r>
          </a:p>
          <a:p>
            <a:pPr algn="l"/>
            <a:r>
              <a:rPr lang="ru-RU" sz="1600" i="1" dirty="0">
                <a:latin typeface="Arial" panose="020B0604020202020204" pitchFamily="34" charset="0"/>
                <a:cs typeface="Arial" panose="020B0604020202020204" pitchFamily="34" charset="0"/>
              </a:rPr>
              <a:t>{</a:t>
            </a:r>
            <a:r>
              <a:rPr lang="ru-RU" sz="1600" i="1" dirty="0" err="1">
                <a:latin typeface="Arial" panose="020B0604020202020204" pitchFamily="34" charset="0"/>
                <a:cs typeface="Arial" panose="020B0604020202020204" pitchFamily="34" charset="0"/>
              </a:rPr>
              <a:t>literal</a:t>
            </a:r>
            <a:r>
              <a:rPr lang="ru-RU" sz="1600" i="1" dirty="0">
                <a:latin typeface="Arial" panose="020B0604020202020204" pitchFamily="34" charset="0"/>
                <a:cs typeface="Arial" panose="020B0604020202020204" pitchFamily="34" charset="0"/>
              </a:rPr>
              <a:t>}</a:t>
            </a:r>
          </a:p>
          <a:p>
            <a:pPr algn="l"/>
            <a:r>
              <a:rPr lang="ru-RU" sz="1600" i="1" dirty="0" err="1">
                <a:latin typeface="Arial" panose="020B0604020202020204" pitchFamily="34" charset="0"/>
                <a:cs typeface="Arial" panose="020B0604020202020204" pitchFamily="34" charset="0"/>
              </a:rPr>
              <a:t>function</a:t>
            </a:r>
            <a:r>
              <a:rPr lang="ru-RU" sz="1600" i="1" dirty="0">
                <a:latin typeface="Arial" panose="020B0604020202020204" pitchFamily="34" charset="0"/>
                <a:cs typeface="Arial" panose="020B0604020202020204" pitchFamily="34" charset="0"/>
              </a:rPr>
              <a:t> </a:t>
            </a:r>
            <a:r>
              <a:rPr lang="ru-RU" sz="1600" i="1" dirty="0" err="1">
                <a:latin typeface="Arial" panose="020B0604020202020204" pitchFamily="34" charset="0"/>
                <a:cs typeface="Arial" panose="020B0604020202020204" pitchFamily="34" charset="0"/>
              </a:rPr>
              <a:t>f_print</a:t>
            </a:r>
            <a:r>
              <a:rPr lang="ru-RU" sz="1600" i="1" dirty="0">
                <a:latin typeface="Arial" panose="020B0604020202020204" pitchFamily="34" charset="0"/>
                <a:cs typeface="Arial" panose="020B0604020202020204" pitchFamily="34" charset="0"/>
              </a:rPr>
              <a:t>() {</a:t>
            </a:r>
          </a:p>
          <a:p>
            <a:pPr algn="l"/>
            <a:r>
              <a:rPr lang="ru-RU" sz="1600" i="1" dirty="0">
                <a:latin typeface="Arial" panose="020B0604020202020204" pitchFamily="34" charset="0"/>
                <a:cs typeface="Arial" panose="020B0604020202020204" pitchFamily="34" charset="0"/>
              </a:rPr>
              <a:t>// Код внутри функции</a:t>
            </a:r>
          </a:p>
          <a:p>
            <a:pPr algn="l"/>
            <a:r>
              <a:rPr lang="ru-RU" sz="1600" i="1" dirty="0">
                <a:latin typeface="Arial" panose="020B0604020202020204" pitchFamily="34" charset="0"/>
                <a:cs typeface="Arial" panose="020B0604020202020204" pitchFamily="34" charset="0"/>
              </a:rPr>
              <a:t>}</a:t>
            </a:r>
          </a:p>
          <a:p>
            <a:pPr algn="l"/>
            <a:r>
              <a:rPr lang="ru-RU" sz="1600" i="1" dirty="0">
                <a:latin typeface="Arial" panose="020B0604020202020204" pitchFamily="34" charset="0"/>
                <a:cs typeface="Arial" panose="020B0604020202020204" pitchFamily="34" charset="0"/>
              </a:rPr>
              <a:t>{/</a:t>
            </a:r>
            <a:r>
              <a:rPr lang="ru-RU" sz="1600" i="1" dirty="0" err="1">
                <a:latin typeface="Arial" panose="020B0604020202020204" pitchFamily="34" charset="0"/>
                <a:cs typeface="Arial" panose="020B0604020202020204" pitchFamily="34" charset="0"/>
              </a:rPr>
              <a:t>literal</a:t>
            </a:r>
            <a:r>
              <a:rPr lang="ru-RU" sz="1600" i="1" dirty="0">
                <a:latin typeface="Arial" panose="020B0604020202020204" pitchFamily="34" charset="0"/>
                <a:cs typeface="Arial" panose="020B0604020202020204" pitchFamily="34" charset="0"/>
              </a:rPr>
              <a:t>}</a:t>
            </a:r>
          </a:p>
        </p:txBody>
      </p:sp>
      <p:sp>
        <p:nvSpPr>
          <p:cNvPr id="4" name="Заголовок 1">
            <a:extLst>
              <a:ext uri="{FF2B5EF4-FFF2-40B4-BE49-F238E27FC236}">
                <a16:creationId xmlns:a16="http://schemas.microsoft.com/office/drawing/2014/main" id="{8FD46428-5F49-4C67-B187-F0551A58E02B}"/>
              </a:ext>
            </a:extLst>
          </p:cNvPr>
          <p:cNvSpPr txBox="1">
            <a:spLocks/>
          </p:cNvSpPr>
          <p:nvPr/>
        </p:nvSpPr>
        <p:spPr>
          <a:xfrm>
            <a:off x="146650" y="208992"/>
            <a:ext cx="11895826" cy="1128102"/>
          </a:xfrm>
          <a:prstGeom prst="rect">
            <a:avLst/>
          </a:prstGeom>
        </p:spPr>
        <p:txBody>
          <a:bodyPr vert="horz" lIns="91440" tIns="45720" rIns="91440" bIns="45720" rtlCol="0" anchor="b" anchorCtr="0">
            <a:noAutofit/>
          </a:bodyPr>
          <a:lstStyle>
            <a:lvl1pPr algn="l" defTabSz="914400" rtl="0" eaLnBrk="1" latinLnBrk="0" hangingPunct="1">
              <a:lnSpc>
                <a:spcPct val="85000"/>
              </a:lnSpc>
              <a:spcBef>
                <a:spcPct val="0"/>
              </a:spcBef>
              <a:buNone/>
              <a:defRPr sz="8000" b="0" kern="1200" spc="-50" baseline="0">
                <a:solidFill>
                  <a:schemeClr val="tx1">
                    <a:lumMod val="85000"/>
                    <a:lumOff val="15000"/>
                  </a:schemeClr>
                </a:solidFill>
                <a:latin typeface="+mj-lt"/>
                <a:ea typeface="+mj-ea"/>
                <a:cs typeface="+mj-cs"/>
              </a:defRPr>
            </a:lvl1pPr>
          </a:lstStyle>
          <a:p>
            <a:r>
              <a:rPr lang="en-US" sz="4000" b="1" i="1" dirty="0">
                <a:solidFill>
                  <a:srgbClr val="FF0000"/>
                </a:solidFill>
              </a:rPr>
              <a:t>38</a:t>
            </a:r>
            <a:r>
              <a:rPr lang="ru-RU" sz="4000" b="1" i="1" dirty="0">
                <a:solidFill>
                  <a:srgbClr val="FF0000"/>
                </a:solidFill>
              </a:rPr>
              <a:t>) </a:t>
            </a:r>
            <a:r>
              <a:rPr lang="en-US" sz="4000" b="1" i="1" dirty="0">
                <a:solidFill>
                  <a:srgbClr val="FF0000"/>
                </a:solidFill>
              </a:rPr>
              <a:t>O</a:t>
            </a:r>
            <a:r>
              <a:rPr lang="ru-RU" sz="4000" b="1" i="1" dirty="0">
                <a:solidFill>
                  <a:srgbClr val="FF0000"/>
                </a:solidFill>
              </a:rPr>
              <a:t>писать </a:t>
            </a:r>
            <a:r>
              <a:rPr lang="ru-RU" sz="4000" b="1" i="1" dirty="0" err="1">
                <a:solidFill>
                  <a:srgbClr val="FF0000"/>
                </a:solidFill>
              </a:rPr>
              <a:t>импользование</a:t>
            </a:r>
            <a:r>
              <a:rPr lang="ru-RU" sz="4000" b="1" i="1" dirty="0">
                <a:solidFill>
                  <a:srgbClr val="FF0000"/>
                </a:solidFill>
              </a:rPr>
              <a:t> фильтров </a:t>
            </a:r>
            <a:r>
              <a:rPr lang="en-US" sz="4000" b="1" i="1" dirty="0">
                <a:solidFill>
                  <a:srgbClr val="FF0000"/>
                </a:solidFill>
              </a:rPr>
              <a:t>odd, eq(), </a:t>
            </a:r>
            <a:r>
              <a:rPr lang="en-US" sz="4000" b="1" i="1" dirty="0" err="1">
                <a:solidFill>
                  <a:srgbClr val="FF0000"/>
                </a:solidFill>
              </a:rPr>
              <a:t>gt</a:t>
            </a:r>
            <a:r>
              <a:rPr lang="en-US" sz="4000" b="1" i="1" dirty="0">
                <a:solidFill>
                  <a:srgbClr val="FF0000"/>
                </a:solidFill>
              </a:rPr>
              <a:t>(), </a:t>
            </a:r>
          </a:p>
          <a:p>
            <a:r>
              <a:rPr lang="en-US" sz="4000" b="1" i="1" dirty="0">
                <a:solidFill>
                  <a:srgbClr val="FF0000"/>
                </a:solidFill>
              </a:rPr>
              <a:t>It() </a:t>
            </a:r>
            <a:r>
              <a:rPr lang="ru-RU" sz="4000" b="1" i="1" dirty="0">
                <a:solidFill>
                  <a:srgbClr val="FF0000"/>
                </a:solidFill>
              </a:rPr>
              <a:t>в библиотеке </a:t>
            </a:r>
            <a:r>
              <a:rPr lang="en-US" sz="4000" b="1" i="1" dirty="0" err="1">
                <a:solidFill>
                  <a:srgbClr val="FF0000"/>
                </a:solidFill>
              </a:rPr>
              <a:t>jquery</a:t>
            </a:r>
            <a:endParaRPr lang="ru-RU" sz="4000" b="1" i="1" dirty="0">
              <a:solidFill>
                <a:srgbClr val="FF0000"/>
              </a:solidFill>
            </a:endParaRPr>
          </a:p>
        </p:txBody>
      </p:sp>
    </p:spTree>
    <p:extLst>
      <p:ext uri="{BB962C8B-B14F-4D97-AF65-F5344CB8AC3E}">
        <p14:creationId xmlns:p14="http://schemas.microsoft.com/office/powerpoint/2010/main" val="24616555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02E36BF0-59D4-4D13-8CE3-EFF25B59C75F}"/>
              </a:ext>
            </a:extLst>
          </p:cNvPr>
          <p:cNvSpPr>
            <a:spLocks noGrp="1"/>
          </p:cNvSpPr>
          <p:nvPr>
            <p:ph type="body" idx="1"/>
          </p:nvPr>
        </p:nvSpPr>
        <p:spPr>
          <a:xfrm>
            <a:off x="0" y="497306"/>
            <a:ext cx="11967411" cy="4485105"/>
          </a:xfrm>
        </p:spPr>
        <p:txBody>
          <a:bodyPr>
            <a:noAutofit/>
          </a:bodyPr>
          <a:lstStyle/>
          <a:p>
            <a:pPr algn="l"/>
            <a:r>
              <a:rPr lang="ru-RU" sz="2000" dirty="0">
                <a:latin typeface="Arial" panose="020B0604020202020204" pitchFamily="34" charset="0"/>
                <a:cs typeface="Arial" panose="020B0604020202020204" pitchFamily="34" charset="0"/>
              </a:rPr>
              <a:t>С помощью специальной переменной $</a:t>
            </a:r>
            <a:r>
              <a:rPr lang="en-US" sz="2000" dirty="0">
                <a:latin typeface="Arial" panose="020B0604020202020204" pitchFamily="34" charset="0"/>
                <a:cs typeface="Arial" panose="020B0604020202020204" pitchFamily="34" charset="0"/>
              </a:rPr>
              <a:t>smarty </a:t>
            </a:r>
            <a:r>
              <a:rPr lang="ru-RU" sz="2000" dirty="0">
                <a:latin typeface="Arial" panose="020B0604020202020204" pitchFamily="34" charset="0"/>
                <a:cs typeface="Arial" panose="020B0604020202020204" pitchFamily="34" charset="0"/>
              </a:rPr>
              <a:t>можно получить доступ к переменным окружения и константам, объявленным в программе:</a:t>
            </a:r>
          </a:p>
          <a:p>
            <a:pPr algn="l"/>
            <a:r>
              <a:rPr lang="ru-RU" sz="2000" i="1" dirty="0">
                <a:latin typeface="Arial" panose="020B0604020202020204" pitchFamily="34" charset="0"/>
                <a:cs typeface="Arial" panose="020B0604020202020204" pitchFamily="34" charset="0"/>
              </a:rPr>
              <a:t>{$</a:t>
            </a:r>
            <a:r>
              <a:rPr lang="en-US" sz="2000" i="1" dirty="0" err="1">
                <a:latin typeface="Arial" panose="020B0604020202020204" pitchFamily="34" charset="0"/>
                <a:cs typeface="Arial" panose="020B0604020202020204" pitchFamily="34" charset="0"/>
              </a:rPr>
              <a:t>smarty.const.MYCONST</a:t>
            </a:r>
            <a:r>
              <a:rPr lang="en-US" sz="2000" i="1" dirty="0">
                <a:latin typeface="Arial" panose="020B0604020202020204" pitchFamily="34" charset="0"/>
                <a:cs typeface="Arial" panose="020B0604020202020204" pitchFamily="34" charset="0"/>
              </a:rPr>
              <a:t>} {* </a:t>
            </a:r>
            <a:r>
              <a:rPr lang="ru-RU" sz="2000" i="1" dirty="0">
                <a:latin typeface="Arial" panose="020B0604020202020204" pitchFamily="34" charset="0"/>
                <a:cs typeface="Arial" panose="020B0604020202020204" pitchFamily="34" charset="0"/>
              </a:rPr>
              <a:t>Обращение к константе *}</a:t>
            </a:r>
          </a:p>
          <a:p>
            <a:pPr algn="l"/>
            <a:r>
              <a:rPr lang="ru-RU" sz="2000" i="1" dirty="0">
                <a:latin typeface="Arial" panose="020B0604020202020204" pitchFamily="34" charset="0"/>
                <a:cs typeface="Arial" panose="020B0604020202020204" pitchFamily="34" charset="0"/>
              </a:rPr>
              <a:t>{$</a:t>
            </a:r>
            <a:r>
              <a:rPr lang="en-US" sz="2000" i="1" dirty="0">
                <a:latin typeface="Arial" panose="020B0604020202020204" pitchFamily="34" charset="0"/>
                <a:cs typeface="Arial" panose="020B0604020202020204" pitchFamily="34" charset="0"/>
              </a:rPr>
              <a:t>smarty.get.var1} {* </a:t>
            </a:r>
            <a:r>
              <a:rPr lang="ru-RU" sz="2000" i="1" dirty="0">
                <a:latin typeface="Arial" panose="020B0604020202020204" pitchFamily="34" charset="0"/>
                <a:cs typeface="Arial" panose="020B0604020202020204" pitchFamily="34" charset="0"/>
              </a:rPr>
              <a:t>Обращение к $_</a:t>
            </a:r>
            <a:r>
              <a:rPr lang="en-US" sz="2000" i="1" dirty="0">
                <a:latin typeface="Arial" panose="020B0604020202020204" pitchFamily="34" charset="0"/>
                <a:cs typeface="Arial" panose="020B0604020202020204" pitchFamily="34" charset="0"/>
              </a:rPr>
              <a:t>GET['var1'] *}</a:t>
            </a:r>
          </a:p>
          <a:p>
            <a:pPr algn="l"/>
            <a:r>
              <a:rPr lang="en-US" sz="2000" i="1" dirty="0">
                <a:latin typeface="Arial" panose="020B0604020202020204" pitchFamily="34" charset="0"/>
                <a:cs typeface="Arial" panose="020B0604020202020204" pitchFamily="34" charset="0"/>
              </a:rPr>
              <a:t>{$smarty.post.var2} {* </a:t>
            </a:r>
            <a:r>
              <a:rPr lang="ru-RU" sz="2000" i="1" dirty="0">
                <a:latin typeface="Arial" panose="020B0604020202020204" pitchFamily="34" charset="0"/>
                <a:cs typeface="Arial" panose="020B0604020202020204" pitchFamily="34" charset="0"/>
              </a:rPr>
              <a:t>Обращение к $_</a:t>
            </a:r>
            <a:r>
              <a:rPr lang="en-US" sz="2000" i="1" dirty="0">
                <a:latin typeface="Arial" panose="020B0604020202020204" pitchFamily="34" charset="0"/>
                <a:cs typeface="Arial" panose="020B0604020202020204" pitchFamily="34" charset="0"/>
              </a:rPr>
              <a:t>POST['var2'] *}</a:t>
            </a:r>
          </a:p>
          <a:p>
            <a:pPr algn="l"/>
            <a:r>
              <a:rPr lang="en-US" sz="2000" i="1" dirty="0">
                <a:latin typeface="Arial" panose="020B0604020202020204" pitchFamily="34" charset="0"/>
                <a:cs typeface="Arial" panose="020B0604020202020204" pitchFamily="34" charset="0"/>
              </a:rPr>
              <a:t>{$</a:t>
            </a:r>
            <a:r>
              <a:rPr lang="en-US" sz="2000" i="1" dirty="0" err="1">
                <a:latin typeface="Arial" panose="020B0604020202020204" pitchFamily="34" charset="0"/>
                <a:cs typeface="Arial" panose="020B0604020202020204" pitchFamily="34" charset="0"/>
              </a:rPr>
              <a:t>smarty.server.SCRIPT_NAME</a:t>
            </a:r>
            <a:r>
              <a:rPr lang="en-US" sz="2000" i="1" dirty="0">
                <a:latin typeface="Arial" panose="020B0604020202020204" pitchFamily="34" charset="0"/>
                <a:cs typeface="Arial" panose="020B0604020202020204" pitchFamily="34" charset="0"/>
              </a:rPr>
              <a:t>} {* </a:t>
            </a:r>
            <a:r>
              <a:rPr lang="ru-RU" sz="2000" i="1" dirty="0">
                <a:latin typeface="Arial" panose="020B0604020202020204" pitchFamily="34" charset="0"/>
                <a:cs typeface="Arial" panose="020B0604020202020204" pitchFamily="34" charset="0"/>
              </a:rPr>
              <a:t>Обращение к $_</a:t>
            </a:r>
            <a:r>
              <a:rPr lang="en-US" sz="2000" i="1" dirty="0">
                <a:latin typeface="Arial" panose="020B0604020202020204" pitchFamily="34" charset="0"/>
                <a:cs typeface="Arial" panose="020B0604020202020204" pitchFamily="34" charset="0"/>
              </a:rPr>
              <a:t>SERVER['SCRIPT_NAME'] *}</a:t>
            </a:r>
          </a:p>
          <a:p>
            <a:pPr algn="l"/>
            <a:r>
              <a:rPr lang="en-US" sz="2000" i="1" dirty="0">
                <a:latin typeface="Arial" panose="020B0604020202020204" pitchFamily="34" charset="0"/>
                <a:cs typeface="Arial" panose="020B0604020202020204" pitchFamily="34" charset="0"/>
              </a:rPr>
              <a:t>{$</a:t>
            </a:r>
            <a:r>
              <a:rPr lang="en-US" sz="2000" i="1" dirty="0" err="1">
                <a:latin typeface="Arial" panose="020B0604020202020204" pitchFamily="34" charset="0"/>
                <a:cs typeface="Arial" panose="020B0604020202020204" pitchFamily="34" charset="0"/>
              </a:rPr>
              <a:t>smarty.cookies.id_count</a:t>
            </a:r>
            <a:r>
              <a:rPr lang="en-US" sz="2000" i="1" dirty="0">
                <a:latin typeface="Arial" panose="020B0604020202020204" pitchFamily="34" charset="0"/>
                <a:cs typeface="Arial" panose="020B0604020202020204" pitchFamily="34" charset="0"/>
              </a:rPr>
              <a:t>} {* </a:t>
            </a:r>
            <a:r>
              <a:rPr lang="ru-RU" sz="2000" i="1" dirty="0">
                <a:latin typeface="Arial" panose="020B0604020202020204" pitchFamily="34" charset="0"/>
                <a:cs typeface="Arial" panose="020B0604020202020204" pitchFamily="34" charset="0"/>
              </a:rPr>
              <a:t>Обращение к $_</a:t>
            </a:r>
            <a:r>
              <a:rPr lang="en-US" sz="2000" i="1" dirty="0">
                <a:latin typeface="Arial" panose="020B0604020202020204" pitchFamily="34" charset="0"/>
                <a:cs typeface="Arial" panose="020B0604020202020204" pitchFamily="34" charset="0"/>
              </a:rPr>
              <a:t>COOKIE['</a:t>
            </a:r>
            <a:r>
              <a:rPr lang="en-US" sz="2000" i="1" dirty="0" err="1">
                <a:latin typeface="Arial" panose="020B0604020202020204" pitchFamily="34" charset="0"/>
                <a:cs typeface="Arial" panose="020B0604020202020204" pitchFamily="34" charset="0"/>
              </a:rPr>
              <a:t>id_count</a:t>
            </a:r>
            <a:r>
              <a:rPr lang="en-US" sz="2000" i="1" dirty="0">
                <a:latin typeface="Arial" panose="020B0604020202020204" pitchFamily="34" charset="0"/>
                <a:cs typeface="Arial" panose="020B0604020202020204" pitchFamily="34" charset="0"/>
              </a:rPr>
              <a:t>'] *}</a:t>
            </a:r>
          </a:p>
          <a:p>
            <a:pPr algn="l"/>
            <a:r>
              <a:rPr lang="ru-RU" sz="2000" dirty="0">
                <a:latin typeface="Arial" panose="020B0604020202020204" pitchFamily="34" charset="0"/>
                <a:cs typeface="Arial" panose="020B0604020202020204" pitchFamily="34" charset="0"/>
              </a:rPr>
              <a:t>Если текст расположен на нескольких строках, то его необходимо разместить внутри тройных кавычек. Подключить такой файл позволяет инструкция {</a:t>
            </a:r>
            <a:r>
              <a:rPr lang="en-US" sz="2000" dirty="0" err="1">
                <a:latin typeface="Arial" panose="020B0604020202020204" pitchFamily="34" charset="0"/>
                <a:cs typeface="Arial" panose="020B0604020202020204" pitchFamily="34" charset="0"/>
              </a:rPr>
              <a:t>config_load</a:t>
            </a:r>
            <a:r>
              <a:rPr lang="en-US" sz="2000" dirty="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В параметре </a:t>
            </a:r>
            <a:r>
              <a:rPr lang="en-US" sz="2000" dirty="0">
                <a:latin typeface="Arial" panose="020B0604020202020204" pitchFamily="34" charset="0"/>
                <a:cs typeface="Arial" panose="020B0604020202020204" pitchFamily="34" charset="0"/>
              </a:rPr>
              <a:t>file </a:t>
            </a:r>
            <a:r>
              <a:rPr lang="ru-RU" sz="2000" dirty="0">
                <a:latin typeface="Arial" panose="020B0604020202020204" pitchFamily="34" charset="0"/>
                <a:cs typeface="Arial" panose="020B0604020202020204" pitchFamily="34" charset="0"/>
              </a:rPr>
              <a:t>указывается название файла:</a:t>
            </a:r>
          </a:p>
          <a:p>
            <a:pPr algn="l"/>
            <a:r>
              <a:rPr lang="ru-RU"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config_load</a:t>
            </a:r>
            <a:r>
              <a:rPr lang="en-US" sz="2000" dirty="0">
                <a:latin typeface="Arial" panose="020B0604020202020204" pitchFamily="34" charset="0"/>
                <a:cs typeface="Arial" panose="020B0604020202020204" pitchFamily="34" charset="0"/>
              </a:rPr>
              <a:t> file='</a:t>
            </a:r>
            <a:r>
              <a:rPr lang="en-US" sz="2000" dirty="0" err="1">
                <a:latin typeface="Arial" panose="020B0604020202020204" pitchFamily="34" charset="0"/>
                <a:cs typeface="Arial" panose="020B0604020202020204" pitchFamily="34" charset="0"/>
              </a:rPr>
              <a:t>myconf.conf</a:t>
            </a:r>
            <a:r>
              <a:rPr lang="en-US"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849559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20927FBB-FC1E-483A-83D1-8BBF9E3614E9}"/>
              </a:ext>
            </a:extLst>
          </p:cNvPr>
          <p:cNvSpPr>
            <a:spLocks noGrp="1"/>
          </p:cNvSpPr>
          <p:nvPr>
            <p:ph type="body" idx="1"/>
          </p:nvPr>
        </p:nvSpPr>
        <p:spPr>
          <a:xfrm>
            <a:off x="410856" y="176616"/>
            <a:ext cx="11370288" cy="4308642"/>
          </a:xfrm>
        </p:spPr>
        <p:txBody>
          <a:bodyPr>
            <a:noAutofit/>
          </a:bodyPr>
          <a:lstStyle/>
          <a:p>
            <a:pPr algn="l"/>
            <a:r>
              <a:rPr lang="ru-RU" sz="1600" dirty="0">
                <a:latin typeface="Arial" panose="020B0604020202020204" pitchFamily="34" charset="0"/>
                <a:cs typeface="Arial" panose="020B0604020202020204" pitchFamily="34" charset="0"/>
              </a:rPr>
              <a:t>Получить значение переменной можно, указав ее название внутри символов #</a:t>
            </a:r>
          </a:p>
          <a:p>
            <a:pPr algn="l"/>
            <a:r>
              <a:rPr lang="ru-RU" sz="1600" dirty="0">
                <a:latin typeface="Arial" panose="020B0604020202020204" pitchFamily="34" charset="0"/>
                <a:cs typeface="Arial" panose="020B0604020202020204" pitchFamily="34" charset="0"/>
              </a:rPr>
              <a:t>или с помощью переменной $</a:t>
            </a:r>
            <a:r>
              <a:rPr lang="en-US" sz="1600" dirty="0">
                <a:latin typeface="Arial" panose="020B0604020202020204" pitchFamily="34" charset="0"/>
                <a:cs typeface="Arial" panose="020B0604020202020204" pitchFamily="34" charset="0"/>
              </a:rPr>
              <a:t>smarty:</a:t>
            </a:r>
          </a:p>
          <a:p>
            <a:pPr algn="l"/>
            <a:r>
              <a:rPr lang="en-US" sz="1600" dirty="0">
                <a:latin typeface="Arial" panose="020B0604020202020204" pitchFamily="34" charset="0"/>
                <a:cs typeface="Arial" panose="020B0604020202020204" pitchFamily="34" charset="0"/>
              </a:rPr>
              <a:t>{#name#}</a:t>
            </a:r>
          </a:p>
          <a:p>
            <a:pPr algn="l"/>
            <a:r>
              <a:rPr lang="en-US" sz="1600" dirty="0">
                <a:latin typeface="Arial" panose="020B0604020202020204" pitchFamily="34" charset="0"/>
                <a:cs typeface="Arial" panose="020B0604020202020204" pitchFamily="34" charset="0"/>
              </a:rPr>
              <a:t>{$smarty.config.txt}</a:t>
            </a:r>
          </a:p>
          <a:p>
            <a:pPr algn="l"/>
            <a:r>
              <a:rPr lang="ru-RU" sz="1600" dirty="0">
                <a:latin typeface="Arial" panose="020B0604020202020204" pitchFamily="34" charset="0"/>
                <a:cs typeface="Arial" panose="020B0604020202020204" pitchFamily="34" charset="0"/>
              </a:rPr>
              <a:t>Чтобы получить значения переменных, которые расположены внутри секций, необходимо указать название секции в параметре </a:t>
            </a:r>
            <a:r>
              <a:rPr lang="en-US" sz="1600" dirty="0">
                <a:latin typeface="Arial" panose="020B0604020202020204" pitchFamily="34" charset="0"/>
                <a:cs typeface="Arial" panose="020B0604020202020204" pitchFamily="34" charset="0"/>
              </a:rPr>
              <a:t>section:</a:t>
            </a:r>
          </a:p>
          <a:p>
            <a:pPr algn="l"/>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config_load</a:t>
            </a:r>
            <a:r>
              <a:rPr lang="en-US" sz="1600" dirty="0">
                <a:latin typeface="Arial" panose="020B0604020202020204" pitchFamily="34" charset="0"/>
                <a:cs typeface="Arial" panose="020B0604020202020204" pitchFamily="34" charset="0"/>
              </a:rPr>
              <a:t> file='</a:t>
            </a:r>
            <a:r>
              <a:rPr lang="en-US" sz="1600" dirty="0" err="1">
                <a:latin typeface="Arial" panose="020B0604020202020204" pitchFamily="34" charset="0"/>
                <a:cs typeface="Arial" panose="020B0604020202020204" pitchFamily="34" charset="0"/>
              </a:rPr>
              <a:t>myconf.conf</a:t>
            </a:r>
            <a:r>
              <a:rPr lang="en-US" sz="1600" dirty="0">
                <a:latin typeface="Arial" panose="020B0604020202020204" pitchFamily="34" charset="0"/>
                <a:cs typeface="Arial" panose="020B0604020202020204" pitchFamily="34" charset="0"/>
              </a:rPr>
              <a:t>' section='section1'}</a:t>
            </a:r>
          </a:p>
          <a:p>
            <a:pPr algn="l"/>
            <a:r>
              <a:rPr lang="en-US" sz="1600" dirty="0">
                <a:latin typeface="Arial" panose="020B0604020202020204" pitchFamily="34" charset="0"/>
                <a:cs typeface="Arial" panose="020B0604020202020204" pitchFamily="34" charset="0"/>
              </a:rPr>
              <a:t>{#var1#}</a:t>
            </a:r>
            <a:endParaRPr lang="ru-RU" sz="1600" dirty="0">
              <a:latin typeface="Arial" panose="020B0604020202020204" pitchFamily="34" charset="0"/>
              <a:cs typeface="Arial" panose="020B0604020202020204" pitchFamily="34" charset="0"/>
            </a:endParaRPr>
          </a:p>
          <a:p>
            <a:r>
              <a:rPr lang="ru-RU" sz="1600" dirty="0">
                <a:solidFill>
                  <a:srgbClr val="455F51"/>
                </a:solidFill>
                <a:latin typeface="Arial" panose="020B0604020202020204" pitchFamily="34" charset="0"/>
                <a:cs typeface="Arial" panose="020B0604020202020204" pitchFamily="34" charset="0"/>
              </a:rPr>
              <a:t>Внутри шаблонов можно использовать условия. Проверка условий осуществляется с помощью конструкции {</a:t>
            </a:r>
            <a:r>
              <a:rPr lang="ru-RU" sz="1600" dirty="0" err="1">
                <a:solidFill>
                  <a:srgbClr val="455F51"/>
                </a:solidFill>
                <a:latin typeface="Arial" panose="020B0604020202020204" pitchFamily="34" charset="0"/>
                <a:cs typeface="Arial" panose="020B0604020202020204" pitchFamily="34" charset="0"/>
              </a:rPr>
              <a:t>if</a:t>
            </a:r>
            <a:r>
              <a:rPr lang="ru-RU" sz="1600" dirty="0">
                <a:solidFill>
                  <a:srgbClr val="455F51"/>
                </a:solidFill>
                <a:latin typeface="Arial" panose="020B0604020202020204" pitchFamily="34" charset="0"/>
                <a:cs typeface="Arial" panose="020B0604020202020204" pitchFamily="34" charset="0"/>
              </a:rPr>
              <a:t>}...{</a:t>
            </a:r>
            <a:r>
              <a:rPr lang="ru-RU" sz="1600" dirty="0" err="1">
                <a:solidFill>
                  <a:srgbClr val="455F51"/>
                </a:solidFill>
                <a:latin typeface="Arial" panose="020B0604020202020204" pitchFamily="34" charset="0"/>
                <a:cs typeface="Arial" panose="020B0604020202020204" pitchFamily="34" charset="0"/>
              </a:rPr>
              <a:t>elseif</a:t>
            </a:r>
            <a:r>
              <a:rPr lang="ru-RU" sz="1600" dirty="0">
                <a:solidFill>
                  <a:srgbClr val="455F51"/>
                </a:solidFill>
                <a:latin typeface="Arial" panose="020B0604020202020204" pitchFamily="34" charset="0"/>
                <a:cs typeface="Arial" panose="020B0604020202020204" pitchFamily="34" charset="0"/>
              </a:rPr>
              <a:t>}...{</a:t>
            </a:r>
            <a:r>
              <a:rPr lang="ru-RU" sz="1600" dirty="0" err="1">
                <a:solidFill>
                  <a:srgbClr val="455F51"/>
                </a:solidFill>
                <a:latin typeface="Arial" panose="020B0604020202020204" pitchFamily="34" charset="0"/>
                <a:cs typeface="Arial" panose="020B0604020202020204" pitchFamily="34" charset="0"/>
              </a:rPr>
              <a:t>else</a:t>
            </a:r>
            <a:r>
              <a:rPr lang="ru-RU" sz="1600" dirty="0">
                <a:solidFill>
                  <a:srgbClr val="455F51"/>
                </a:solidFill>
                <a:latin typeface="Arial" panose="020B0604020202020204" pitchFamily="34" charset="0"/>
                <a:cs typeface="Arial" panose="020B0604020202020204" pitchFamily="34" charset="0"/>
              </a:rPr>
              <a:t>}...{/</a:t>
            </a:r>
            <a:r>
              <a:rPr lang="ru-RU" sz="1600" dirty="0" err="1">
                <a:solidFill>
                  <a:srgbClr val="455F51"/>
                </a:solidFill>
                <a:latin typeface="Arial" panose="020B0604020202020204" pitchFamily="34" charset="0"/>
                <a:cs typeface="Arial" panose="020B0604020202020204" pitchFamily="34" charset="0"/>
              </a:rPr>
              <a:t>if</a:t>
            </a:r>
            <a:r>
              <a:rPr lang="ru-RU" sz="1600" dirty="0">
                <a:solidFill>
                  <a:srgbClr val="455F51"/>
                </a:solidFill>
                <a:latin typeface="Arial" panose="020B0604020202020204" pitchFamily="34" charset="0"/>
                <a:cs typeface="Arial" panose="020B0604020202020204" pitchFamily="34" charset="0"/>
              </a:rPr>
              <a:t>}.</a:t>
            </a:r>
            <a:endParaRPr lang="ru-RU" sz="1600" dirty="0">
              <a:latin typeface="Arial" panose="020B0604020202020204" pitchFamily="34" charset="0"/>
              <a:cs typeface="Arial" panose="020B0604020202020204" pitchFamily="34" charset="0"/>
            </a:endParaRPr>
          </a:p>
        </p:txBody>
      </p:sp>
      <p:sp>
        <p:nvSpPr>
          <p:cNvPr id="4" name="Текст 2">
            <a:extLst>
              <a:ext uri="{FF2B5EF4-FFF2-40B4-BE49-F238E27FC236}">
                <a16:creationId xmlns:a16="http://schemas.microsoft.com/office/drawing/2014/main" id="{FB01438E-77FB-4CF7-BA03-37ADE600406C}"/>
              </a:ext>
            </a:extLst>
          </p:cNvPr>
          <p:cNvSpPr txBox="1">
            <a:spLocks/>
          </p:cNvSpPr>
          <p:nvPr/>
        </p:nvSpPr>
        <p:spPr>
          <a:xfrm>
            <a:off x="278965" y="3687415"/>
            <a:ext cx="10490200" cy="3987800"/>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tint val="75000"/>
                  </a:schemeClr>
                </a:solidFill>
                <a:latin typeface="+mn-lt"/>
                <a:ea typeface="+mn-ea"/>
                <a:cs typeface="+mn-cs"/>
              </a:defRPr>
            </a:lvl9pPr>
          </a:lstStyle>
          <a:p>
            <a:pPr marL="285750" indent="-285750">
              <a:lnSpc>
                <a:spcPct val="100000"/>
              </a:lnSpc>
              <a:buFont typeface="Wingdings" panose="05000000000000000000" pitchFamily="2" charset="2"/>
              <a:buChar char="q"/>
            </a:pPr>
            <a:r>
              <a:rPr lang="ru-RU" sz="1600" dirty="0" err="1">
                <a:latin typeface="Arial" panose="020B0604020202020204" pitchFamily="34" charset="0"/>
                <a:cs typeface="Arial" panose="020B0604020202020204" pitchFamily="34" charset="0"/>
              </a:rPr>
              <a:t>is</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even</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is</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not</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even</a:t>
            </a:r>
            <a:r>
              <a:rPr lang="ru-RU" sz="1600" dirty="0">
                <a:latin typeface="Arial" panose="020B0604020202020204" pitchFamily="34" charset="0"/>
                <a:cs typeface="Arial" panose="020B0604020202020204" pitchFamily="34" charset="0"/>
              </a:rPr>
              <a:t> — проверка на четность. Пример:</a:t>
            </a:r>
          </a:p>
          <a:p>
            <a:pPr>
              <a:lnSpc>
                <a:spcPct val="100000"/>
              </a:lnSpc>
            </a:pP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if</a:t>
            </a:r>
            <a:r>
              <a:rPr lang="ru-RU" sz="1600" dirty="0">
                <a:latin typeface="Arial" panose="020B0604020202020204" pitchFamily="34" charset="0"/>
                <a:cs typeface="Arial" panose="020B0604020202020204" pitchFamily="34" charset="0"/>
              </a:rPr>
              <a:t> $x </a:t>
            </a:r>
            <a:r>
              <a:rPr lang="ru-RU" sz="1600" dirty="0" err="1">
                <a:latin typeface="Arial" panose="020B0604020202020204" pitchFamily="34" charset="0"/>
                <a:cs typeface="Arial" panose="020B0604020202020204" pitchFamily="34" charset="0"/>
              </a:rPr>
              <a:t>is</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even</a:t>
            </a:r>
            <a:r>
              <a:rPr lang="ru-RU" sz="1600" dirty="0">
                <a:latin typeface="Arial" panose="020B0604020202020204" pitchFamily="34" charset="0"/>
                <a:cs typeface="Arial" panose="020B0604020202020204" pitchFamily="34" charset="0"/>
              </a:rPr>
              <a:t>}</a:t>
            </a:r>
          </a:p>
          <a:p>
            <a:pPr>
              <a:lnSpc>
                <a:spcPct val="100000"/>
              </a:lnSpc>
            </a:pPr>
            <a:r>
              <a:rPr lang="ru-RU" sz="1600" dirty="0">
                <a:latin typeface="Arial" panose="020B0604020202020204" pitchFamily="34" charset="0"/>
                <a:cs typeface="Arial" panose="020B0604020202020204" pitchFamily="34" charset="0"/>
              </a:rPr>
              <a:t>	Переменная x содержит четное значение</a:t>
            </a:r>
          </a:p>
          <a:p>
            <a:pPr>
              <a:lnSpc>
                <a:spcPct val="100000"/>
              </a:lnSpc>
            </a:pP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else</a:t>
            </a:r>
            <a:r>
              <a:rPr lang="ru-RU" sz="1600" dirty="0">
                <a:latin typeface="Arial" panose="020B0604020202020204" pitchFamily="34" charset="0"/>
                <a:cs typeface="Arial" panose="020B0604020202020204" pitchFamily="34" charset="0"/>
              </a:rPr>
              <a:t>}</a:t>
            </a:r>
          </a:p>
          <a:p>
            <a:pPr>
              <a:lnSpc>
                <a:spcPct val="100000"/>
              </a:lnSpc>
            </a:pPr>
            <a:r>
              <a:rPr lang="ru-RU" sz="1600" dirty="0">
                <a:latin typeface="Arial" panose="020B0604020202020204" pitchFamily="34" charset="0"/>
                <a:cs typeface="Arial" panose="020B0604020202020204" pitchFamily="34" charset="0"/>
              </a:rPr>
              <a:t>	Нет</a:t>
            </a:r>
          </a:p>
          <a:p>
            <a:pPr>
              <a:lnSpc>
                <a:spcPct val="100000"/>
              </a:lnSpc>
            </a:pP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if</a:t>
            </a:r>
            <a:r>
              <a:rPr lang="ru-RU" sz="1600" dirty="0">
                <a:latin typeface="Arial" panose="020B0604020202020204" pitchFamily="34" charset="0"/>
                <a:cs typeface="Arial" panose="020B0604020202020204" pitchFamily="34" charset="0"/>
              </a:rPr>
              <a:t>}</a:t>
            </a:r>
          </a:p>
          <a:p>
            <a:pPr marL="342900" indent="-342900">
              <a:lnSpc>
                <a:spcPct val="100000"/>
              </a:lnSpc>
              <a:buFont typeface="Wingdings" panose="05000000000000000000" pitchFamily="2" charset="2"/>
              <a:buChar char="q"/>
            </a:pP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is</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odd</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is</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not</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odd</a:t>
            </a:r>
            <a:r>
              <a:rPr lang="ru-RU" sz="1600" dirty="0">
                <a:latin typeface="Arial" panose="020B0604020202020204" pitchFamily="34" charset="0"/>
                <a:cs typeface="Arial" panose="020B0604020202020204" pitchFamily="34" charset="0"/>
              </a:rPr>
              <a:t> — проверка на нечетность.</a:t>
            </a:r>
          </a:p>
        </p:txBody>
      </p:sp>
    </p:spTree>
    <p:extLst>
      <p:ext uri="{BB962C8B-B14F-4D97-AF65-F5344CB8AC3E}">
        <p14:creationId xmlns:p14="http://schemas.microsoft.com/office/powerpoint/2010/main" val="34592199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1922CC-39B9-49A9-BEE7-C7FD269B5008}"/>
              </a:ext>
            </a:extLst>
          </p:cNvPr>
          <p:cNvSpPr txBox="1"/>
          <p:nvPr/>
        </p:nvSpPr>
        <p:spPr>
          <a:xfrm>
            <a:off x="599091" y="244044"/>
            <a:ext cx="11335406" cy="677108"/>
          </a:xfrm>
          <a:prstGeom prst="rect">
            <a:avLst/>
          </a:prstGeom>
          <a:noFill/>
        </p:spPr>
        <p:txBody>
          <a:bodyPr wrap="square">
            <a:spAutoFit/>
          </a:bodyPr>
          <a:lstStyle/>
          <a:p>
            <a:r>
              <a:rPr kumimoji="0" lang="en-US" sz="3800" b="1" i="1" u="none" strike="noStrike" kern="1200" cap="none" spc="-50" normalizeH="0" baseline="0" noProof="0" dirty="0">
                <a:ln>
                  <a:noFill/>
                </a:ln>
                <a:solidFill>
                  <a:srgbClr val="FF0000"/>
                </a:solidFill>
                <a:effectLst/>
                <a:uLnTx/>
                <a:uFillTx/>
                <a:latin typeface="Calibri Light" panose="020F0302020204030204"/>
                <a:ea typeface="+mj-ea"/>
                <a:cs typeface="+mj-cs"/>
              </a:rPr>
              <a:t>39</a:t>
            </a:r>
            <a:r>
              <a:rPr kumimoji="0" lang="ru-RU" sz="3800" b="1" i="1" u="none" strike="noStrike" kern="1200" cap="none" spc="-50" normalizeH="0" baseline="0" noProof="0" dirty="0">
                <a:ln>
                  <a:noFill/>
                </a:ln>
                <a:solidFill>
                  <a:srgbClr val="FF0000"/>
                </a:solidFill>
                <a:effectLst/>
                <a:uLnTx/>
                <a:uFillTx/>
                <a:latin typeface="Calibri Light" panose="020F0302020204030204"/>
                <a:ea typeface="+mj-ea"/>
                <a:cs typeface="+mj-cs"/>
              </a:rPr>
              <a:t>) Перечислить возможные селекторы форм </a:t>
            </a:r>
            <a:r>
              <a:rPr kumimoji="0" lang="en-US" sz="3800" b="1" i="1" u="none" strike="noStrike" kern="1200" cap="none" spc="-50" normalizeH="0" baseline="0" noProof="0" dirty="0" err="1">
                <a:ln>
                  <a:noFill/>
                </a:ln>
                <a:solidFill>
                  <a:srgbClr val="FF0000"/>
                </a:solidFill>
                <a:effectLst/>
                <a:uLnTx/>
                <a:uFillTx/>
                <a:latin typeface="Calibri Light" panose="020F0302020204030204"/>
                <a:ea typeface="+mj-ea"/>
                <a:cs typeface="+mj-cs"/>
              </a:rPr>
              <a:t>jquery</a:t>
            </a:r>
            <a:endParaRPr lang="ru-BY" dirty="0"/>
          </a:p>
        </p:txBody>
      </p:sp>
      <p:sp>
        <p:nvSpPr>
          <p:cNvPr id="4" name="Rectangle 1">
            <a:extLst>
              <a:ext uri="{FF2B5EF4-FFF2-40B4-BE49-F238E27FC236}">
                <a16:creationId xmlns:a16="http://schemas.microsoft.com/office/drawing/2014/main" id="{A34B83EA-5414-4EAE-B979-3FE0E1C0D70D}"/>
              </a:ext>
            </a:extLst>
          </p:cNvPr>
          <p:cNvSpPr>
            <a:spLocks noChangeArrowheads="1"/>
          </p:cNvSpPr>
          <p:nvPr/>
        </p:nvSpPr>
        <p:spPr bwMode="auto">
          <a:xfrm>
            <a:off x="257503" y="921152"/>
            <a:ext cx="11335406" cy="56630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2300" b="1" i="0" u="none" strike="noStrike" cap="none" normalizeH="0" baseline="0" dirty="0">
                <a:ln>
                  <a:noFill/>
                </a:ln>
                <a:solidFill>
                  <a:srgbClr val="111111"/>
                </a:solidFill>
                <a:effectLst/>
                <a:latin typeface="-apple-system"/>
              </a:rPr>
              <a:t>Выбор элементов по </a:t>
            </a:r>
            <a:r>
              <a:rPr kumimoji="0" lang="ru-BY" altLang="ru-BY" sz="2300" b="1" i="0" u="none" strike="noStrike" cap="none" normalizeH="0" baseline="0" dirty="0" err="1">
                <a:ln>
                  <a:noFill/>
                </a:ln>
                <a:solidFill>
                  <a:srgbClr val="111111"/>
                </a:solidFill>
                <a:effectLst/>
                <a:latin typeface="-apple-system"/>
              </a:rPr>
              <a:t>Id</a:t>
            </a:r>
            <a:r>
              <a:rPr kumimoji="0" lang="ru-BY" altLang="ru-BY" sz="2300" b="1" i="0" u="none" strike="noStrike" cap="none" normalizeH="0" baseline="0" dirty="0">
                <a:ln>
                  <a:noFill/>
                </a:ln>
                <a:solidFill>
                  <a:srgbClr val="111111"/>
                </a:solidFill>
                <a:effectLst/>
                <a:latin typeface="-apple-system"/>
              </a:rPr>
              <a:t> либо </a:t>
            </a:r>
            <a:r>
              <a:rPr kumimoji="0" lang="ru-BY" altLang="ru-BY" sz="2300" b="1" i="0" u="none" strike="noStrike" cap="none" normalizeH="0" baseline="0" dirty="0" err="1">
                <a:ln>
                  <a:noFill/>
                </a:ln>
                <a:solidFill>
                  <a:srgbClr val="111111"/>
                </a:solidFill>
                <a:effectLst/>
                <a:latin typeface="-apple-system"/>
              </a:rPr>
              <a:t>ClassName</a:t>
            </a:r>
            <a:r>
              <a:rPr kumimoji="0" lang="ru-BY" altLang="ru-BY" sz="2300" b="1" i="0" u="none" strike="noStrike" cap="none" normalizeH="0" baseline="0" dirty="0">
                <a:ln>
                  <a:noFill/>
                </a:ln>
                <a:solidFill>
                  <a:srgbClr val="111111"/>
                </a:solidFill>
                <a:effectLst/>
                <a:latin typeface="-apple-system"/>
              </a:rPr>
              <a:t> </a:t>
            </a:r>
            <a:r>
              <a:rPr kumimoji="0" lang="ru-BY" altLang="ru-BY" sz="2300" b="0" i="0" u="none" strike="noStrike" cap="none" normalizeH="0" baseline="0" dirty="0">
                <a:ln>
                  <a:noFill/>
                </a:ln>
                <a:solidFill>
                  <a:srgbClr val="111111"/>
                </a:solidFill>
                <a:effectLst/>
                <a:latin typeface="-apple-system"/>
              </a:rPr>
              <a:t>аналогично используемому в CSS</a:t>
            </a:r>
            <a:br>
              <a:rPr kumimoji="0" lang="ru-BY" altLang="ru-BY" sz="2300" b="0" i="0" u="none" strike="noStrike" cap="none" normalizeH="0" baseline="0" dirty="0">
                <a:ln>
                  <a:noFill/>
                </a:ln>
                <a:solidFill>
                  <a:schemeClr val="tx1"/>
                </a:solidFill>
                <a:effectLst/>
              </a:rPr>
            </a:br>
            <a:r>
              <a:rPr kumimoji="0" lang="ru-BY" altLang="ru-BY" sz="2300" b="0" i="0" u="none" strike="noStrike" cap="none" normalizeH="0" baseline="0" dirty="0">
                <a:ln>
                  <a:noFill/>
                </a:ln>
                <a:solidFill>
                  <a:schemeClr val="tx1"/>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rgbClr val="3366CC"/>
                </a:solidFill>
                <a:effectLst/>
              </a:rPr>
              <a:t>'#</a:t>
            </a:r>
            <a:r>
              <a:rPr kumimoji="0" lang="ru-BY" altLang="ru-BY" sz="2300" b="0" i="0" u="none" strike="noStrike" cap="none" normalizeH="0" baseline="0" dirty="0" err="1">
                <a:ln>
                  <a:noFill/>
                </a:ln>
                <a:solidFill>
                  <a:srgbClr val="3366CC"/>
                </a:solidFill>
                <a:effectLst/>
              </a:rPr>
              <a:t>sidebar</a:t>
            </a:r>
            <a:r>
              <a:rPr kumimoji="0" lang="ru-BY" altLang="ru-BY" sz="2300" b="0" i="0" u="none" strike="noStrike" cap="none" normalizeH="0" baseline="0" dirty="0">
                <a:ln>
                  <a:noFill/>
                </a:ln>
                <a:solidFill>
                  <a:srgbClr val="3366CC"/>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chemeClr val="tx1"/>
                </a:solidFill>
                <a:effectLst/>
              </a:rPr>
              <a:t>;    </a:t>
            </a:r>
            <a:r>
              <a:rPr kumimoji="0" lang="ru-BY" altLang="ru-BY" sz="2300" b="0" i="0" u="none" strike="noStrike" cap="none" normalizeH="0" baseline="0" dirty="0">
                <a:ln>
                  <a:noFill/>
                </a:ln>
                <a:solidFill>
                  <a:srgbClr val="006600"/>
                </a:solidFill>
                <a:effectLst/>
              </a:rPr>
              <a:t>// выбор элемента с </a:t>
            </a:r>
            <a:r>
              <a:rPr kumimoji="0" lang="ru-BY" altLang="ru-BY" sz="2300" b="0" i="0" u="none" strike="noStrike" cap="none" normalizeH="0" baseline="0" dirty="0" err="1">
                <a:ln>
                  <a:noFill/>
                </a:ln>
                <a:solidFill>
                  <a:srgbClr val="006600"/>
                </a:solidFill>
                <a:effectLst/>
              </a:rPr>
              <a:t>id</a:t>
            </a:r>
            <a:r>
              <a:rPr kumimoji="0" lang="ru-BY" altLang="ru-BY" sz="2300" b="0" i="0" u="none" strike="noStrike" cap="none" normalizeH="0" baseline="0" dirty="0">
                <a:ln>
                  <a:noFill/>
                </a:ln>
                <a:solidFill>
                  <a:srgbClr val="006600"/>
                </a:solidFill>
                <a:effectLst/>
              </a:rPr>
              <a:t> = </a:t>
            </a:r>
            <a:r>
              <a:rPr kumimoji="0" lang="ru-BY" altLang="ru-BY" sz="2300" b="0" i="0" u="none" strike="noStrike" cap="none" normalizeH="0" baseline="0" dirty="0" err="1">
                <a:ln>
                  <a:noFill/>
                </a:ln>
                <a:solidFill>
                  <a:srgbClr val="006600"/>
                </a:solidFill>
                <a:effectLst/>
              </a:rPr>
              <a:t>sidebar</a:t>
            </a:r>
            <a:br>
              <a:rPr kumimoji="0" lang="ru-BY" altLang="ru-BY" sz="2300" b="0" i="0" u="none" strike="noStrike" cap="none" normalizeH="0" baseline="0" dirty="0">
                <a:ln>
                  <a:noFill/>
                </a:ln>
                <a:solidFill>
                  <a:schemeClr val="tx1"/>
                </a:solidFill>
                <a:effectLst/>
              </a:rPr>
            </a:br>
            <a:r>
              <a:rPr kumimoji="0" lang="ru-BY" altLang="ru-BY" sz="2300" b="0" i="0" u="none" strike="noStrike" cap="none" normalizeH="0" baseline="0" dirty="0">
                <a:ln>
                  <a:noFill/>
                </a:ln>
                <a:solidFill>
                  <a:schemeClr val="tx1"/>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rgbClr val="3366CC"/>
                </a:solidFill>
                <a:effectLst/>
              </a:rPr>
              <a:t>'.</a:t>
            </a:r>
            <a:r>
              <a:rPr kumimoji="0" lang="ru-BY" altLang="ru-BY" sz="2300" b="0" i="0" u="none" strike="noStrike" cap="none" normalizeH="0" baseline="0" dirty="0" err="1">
                <a:ln>
                  <a:noFill/>
                </a:ln>
                <a:solidFill>
                  <a:srgbClr val="3366CC"/>
                </a:solidFill>
                <a:effectLst/>
              </a:rPr>
              <a:t>post</a:t>
            </a:r>
            <a:r>
              <a:rPr kumimoji="0" lang="ru-BY" altLang="ru-BY" sz="2300" b="0" i="0" u="none" strike="noStrike" cap="none" normalizeH="0" baseline="0" dirty="0">
                <a:ln>
                  <a:noFill/>
                </a:ln>
                <a:solidFill>
                  <a:srgbClr val="3366CC"/>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chemeClr val="tx1"/>
                </a:solidFill>
                <a:effectLst/>
              </a:rPr>
              <a:t>;       </a:t>
            </a:r>
            <a:r>
              <a:rPr kumimoji="0" lang="ru-BY" altLang="ru-BY" sz="2300" b="0" i="0" u="none" strike="noStrike" cap="none" normalizeH="0" baseline="0" dirty="0">
                <a:ln>
                  <a:noFill/>
                </a:ln>
                <a:solidFill>
                  <a:srgbClr val="006600"/>
                </a:solidFill>
                <a:effectLst/>
              </a:rPr>
              <a:t>// выбор элементов с </a:t>
            </a:r>
            <a:r>
              <a:rPr kumimoji="0" lang="ru-BY" altLang="ru-BY" sz="2300" b="0" i="0" u="none" strike="noStrike" cap="none" normalizeH="0" baseline="0" dirty="0" err="1">
                <a:ln>
                  <a:noFill/>
                </a:ln>
                <a:solidFill>
                  <a:srgbClr val="006600"/>
                </a:solidFill>
                <a:effectLst/>
              </a:rPr>
              <a:t>class</a:t>
            </a:r>
            <a:r>
              <a:rPr kumimoji="0" lang="ru-BY" altLang="ru-BY" sz="2300" b="0" i="0" u="none" strike="noStrike" cap="none" normalizeH="0" baseline="0" dirty="0">
                <a:ln>
                  <a:noFill/>
                </a:ln>
                <a:solidFill>
                  <a:srgbClr val="006600"/>
                </a:solidFill>
                <a:effectLst/>
              </a:rPr>
              <a:t> = </a:t>
            </a:r>
            <a:r>
              <a:rPr kumimoji="0" lang="ru-BY" altLang="ru-BY" sz="2300" b="0" i="0" u="none" strike="noStrike" cap="none" normalizeH="0" baseline="0" dirty="0" err="1">
                <a:ln>
                  <a:noFill/>
                </a:ln>
                <a:solidFill>
                  <a:srgbClr val="006600"/>
                </a:solidFill>
                <a:effectLst/>
              </a:rPr>
              <a:t>post</a:t>
            </a:r>
            <a:br>
              <a:rPr kumimoji="0" lang="ru-BY" altLang="ru-BY" sz="2300" b="0" i="0" u="none" strike="noStrike" cap="none" normalizeH="0" baseline="0" dirty="0">
                <a:ln>
                  <a:noFill/>
                </a:ln>
                <a:solidFill>
                  <a:schemeClr val="tx1"/>
                </a:solidFill>
                <a:effectLst/>
              </a:rPr>
            </a:br>
            <a:r>
              <a:rPr kumimoji="0" lang="ru-BY" altLang="ru-BY" sz="2300" b="0" i="0" u="none" strike="noStrike" cap="none" normalizeH="0" baseline="0" dirty="0">
                <a:ln>
                  <a:noFill/>
                </a:ln>
                <a:solidFill>
                  <a:schemeClr val="tx1"/>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rgbClr val="3366CC"/>
                </a:solidFill>
                <a:effectLst/>
              </a:rPr>
              <a:t>'</a:t>
            </a:r>
            <a:r>
              <a:rPr kumimoji="0" lang="ru-BY" altLang="ru-BY" sz="2300" b="0" i="0" u="none" strike="noStrike" cap="none" normalizeH="0" baseline="0" dirty="0" err="1">
                <a:ln>
                  <a:noFill/>
                </a:ln>
                <a:solidFill>
                  <a:srgbClr val="3366CC"/>
                </a:solidFill>
                <a:effectLst/>
              </a:rPr>
              <a:t>div#sidebar</a:t>
            </a:r>
            <a:r>
              <a:rPr kumimoji="0" lang="ru-BY" altLang="ru-BY" sz="2300" b="0" i="0" u="none" strike="noStrike" cap="none" normalizeH="0" baseline="0" dirty="0">
                <a:ln>
                  <a:noFill/>
                </a:ln>
                <a:solidFill>
                  <a:srgbClr val="3366CC"/>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chemeClr val="tx1"/>
                </a:solidFill>
                <a:effectLst/>
              </a:rPr>
              <a:t>; </a:t>
            </a:r>
            <a:r>
              <a:rPr kumimoji="0" lang="ru-BY" altLang="ru-BY" sz="2300" b="0" i="0" u="none" strike="noStrike" cap="none" normalizeH="0" baseline="0" dirty="0">
                <a:ln>
                  <a:noFill/>
                </a:ln>
                <a:solidFill>
                  <a:srgbClr val="006600"/>
                </a:solidFill>
                <a:effectLst/>
              </a:rPr>
              <a:t>// выбор элемента </a:t>
            </a:r>
            <a:r>
              <a:rPr kumimoji="0" lang="ru-BY" altLang="ru-BY" sz="2300" b="0" i="0" u="none" strike="noStrike" cap="none" normalizeH="0" baseline="0" dirty="0" err="1">
                <a:ln>
                  <a:noFill/>
                </a:ln>
                <a:solidFill>
                  <a:srgbClr val="006600"/>
                </a:solidFill>
                <a:effectLst/>
              </a:rPr>
              <a:t>div</a:t>
            </a:r>
            <a:r>
              <a:rPr kumimoji="0" lang="ru-BY" altLang="ru-BY" sz="2300" b="0" i="0" u="none" strike="noStrike" cap="none" normalizeH="0" baseline="0" dirty="0">
                <a:ln>
                  <a:noFill/>
                </a:ln>
                <a:solidFill>
                  <a:srgbClr val="006600"/>
                </a:solidFill>
                <a:effectLst/>
              </a:rPr>
              <a:t> с </a:t>
            </a:r>
            <a:r>
              <a:rPr kumimoji="0" lang="ru-BY" altLang="ru-BY" sz="2300" b="0" i="0" u="none" strike="noStrike" cap="none" normalizeH="0" baseline="0" dirty="0" err="1">
                <a:ln>
                  <a:noFill/>
                </a:ln>
                <a:solidFill>
                  <a:srgbClr val="006600"/>
                </a:solidFill>
                <a:effectLst/>
              </a:rPr>
              <a:t>id</a:t>
            </a:r>
            <a:r>
              <a:rPr kumimoji="0" lang="ru-BY" altLang="ru-BY" sz="2300" b="0" i="0" u="none" strike="noStrike" cap="none" normalizeH="0" baseline="0" dirty="0">
                <a:ln>
                  <a:noFill/>
                </a:ln>
                <a:solidFill>
                  <a:srgbClr val="006600"/>
                </a:solidFill>
                <a:effectLst/>
              </a:rPr>
              <a:t> = </a:t>
            </a:r>
            <a:r>
              <a:rPr kumimoji="0" lang="ru-BY" altLang="ru-BY" sz="2300" b="0" i="0" u="none" strike="noStrike" cap="none" normalizeH="0" baseline="0" dirty="0" err="1">
                <a:ln>
                  <a:noFill/>
                </a:ln>
                <a:solidFill>
                  <a:srgbClr val="006600"/>
                </a:solidFill>
                <a:effectLst/>
              </a:rPr>
              <a:t>sidebar</a:t>
            </a:r>
            <a:br>
              <a:rPr kumimoji="0" lang="ru-BY" altLang="ru-BY" sz="2300" b="0" i="0" u="none" strike="noStrike" cap="none" normalizeH="0" baseline="0" dirty="0">
                <a:ln>
                  <a:noFill/>
                </a:ln>
                <a:solidFill>
                  <a:schemeClr val="tx1"/>
                </a:solidFill>
                <a:effectLst/>
              </a:rPr>
            </a:br>
            <a:r>
              <a:rPr kumimoji="0" lang="ru-BY" altLang="ru-BY" sz="2300" b="0" i="0" u="none" strike="noStrike" cap="none" normalizeH="0" baseline="0" dirty="0">
                <a:ln>
                  <a:noFill/>
                </a:ln>
                <a:solidFill>
                  <a:schemeClr val="tx1"/>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rgbClr val="3366CC"/>
                </a:solidFill>
                <a:effectLst/>
              </a:rPr>
              <a:t>'</a:t>
            </a:r>
            <a:r>
              <a:rPr kumimoji="0" lang="ru-BY" altLang="ru-BY" sz="2300" b="0" i="0" u="none" strike="noStrike" cap="none" normalizeH="0" baseline="0" dirty="0" err="1">
                <a:ln>
                  <a:noFill/>
                </a:ln>
                <a:solidFill>
                  <a:srgbClr val="3366CC"/>
                </a:solidFill>
                <a:effectLst/>
              </a:rPr>
              <a:t>div.post</a:t>
            </a:r>
            <a:r>
              <a:rPr kumimoji="0" lang="ru-BY" altLang="ru-BY" sz="2300" b="0" i="0" u="none" strike="noStrike" cap="none" normalizeH="0" baseline="0" dirty="0">
                <a:ln>
                  <a:noFill/>
                </a:ln>
                <a:solidFill>
                  <a:srgbClr val="3366CC"/>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chemeClr val="tx1"/>
                </a:solidFill>
                <a:effectLst/>
              </a:rPr>
              <a:t>;    </a:t>
            </a:r>
            <a:r>
              <a:rPr kumimoji="0" lang="ru-BY" altLang="ru-BY" sz="2300" b="0" i="0" u="none" strike="noStrike" cap="none" normalizeH="0" baseline="0" dirty="0">
                <a:ln>
                  <a:noFill/>
                </a:ln>
                <a:solidFill>
                  <a:srgbClr val="006600"/>
                </a:solidFill>
                <a:effectLst/>
              </a:rPr>
              <a:t>// выбор элементов </a:t>
            </a:r>
            <a:r>
              <a:rPr kumimoji="0" lang="ru-BY" altLang="ru-BY" sz="2300" b="0" i="0" u="none" strike="noStrike" cap="none" normalizeH="0" baseline="0" dirty="0" err="1">
                <a:ln>
                  <a:noFill/>
                </a:ln>
                <a:solidFill>
                  <a:srgbClr val="006600"/>
                </a:solidFill>
                <a:effectLst/>
              </a:rPr>
              <a:t>div</a:t>
            </a:r>
            <a:r>
              <a:rPr kumimoji="0" lang="ru-BY" altLang="ru-BY" sz="2300" b="0" i="0" u="none" strike="noStrike" cap="none" normalizeH="0" baseline="0" dirty="0">
                <a:ln>
                  <a:noFill/>
                </a:ln>
                <a:solidFill>
                  <a:srgbClr val="006600"/>
                </a:solidFill>
                <a:effectLst/>
              </a:rPr>
              <a:t> с </a:t>
            </a:r>
            <a:r>
              <a:rPr kumimoji="0" lang="ru-BY" altLang="ru-BY" sz="2300" b="0" i="0" u="none" strike="noStrike" cap="none" normalizeH="0" baseline="0" dirty="0" err="1">
                <a:ln>
                  <a:noFill/>
                </a:ln>
                <a:solidFill>
                  <a:srgbClr val="006600"/>
                </a:solidFill>
                <a:effectLst/>
              </a:rPr>
              <a:t>class</a:t>
            </a:r>
            <a:r>
              <a:rPr kumimoji="0" lang="ru-BY" altLang="ru-BY" sz="2300" b="0" i="0" u="none" strike="noStrike" cap="none" normalizeH="0" baseline="0" dirty="0">
                <a:ln>
                  <a:noFill/>
                </a:ln>
                <a:solidFill>
                  <a:srgbClr val="006600"/>
                </a:solidFill>
                <a:effectLst/>
              </a:rPr>
              <a:t> = </a:t>
            </a:r>
            <a:r>
              <a:rPr kumimoji="0" lang="ru-BY" altLang="ru-BY" sz="2300" b="0" i="0" u="none" strike="noStrike" cap="none" normalizeH="0" baseline="0" dirty="0" err="1">
                <a:ln>
                  <a:noFill/>
                </a:ln>
                <a:solidFill>
                  <a:srgbClr val="006600"/>
                </a:solidFill>
                <a:effectLst/>
              </a:rPr>
              <a:t>post</a:t>
            </a:r>
            <a:br>
              <a:rPr kumimoji="0" lang="ru-BY" altLang="ru-BY" sz="2300" b="0" i="0" u="none" strike="noStrike" cap="none" normalizeH="0" baseline="0" dirty="0">
                <a:ln>
                  <a:noFill/>
                </a:ln>
                <a:solidFill>
                  <a:schemeClr val="tx1"/>
                </a:solidFill>
                <a:effectLst/>
              </a:rPr>
            </a:br>
            <a:r>
              <a:rPr kumimoji="0" lang="ru-BY" altLang="ru-BY" sz="2300" b="0" i="0" u="none" strike="noStrike" cap="none" normalizeH="0" baseline="0" dirty="0">
                <a:ln>
                  <a:noFill/>
                </a:ln>
                <a:solidFill>
                  <a:srgbClr val="111111"/>
                </a:solidFill>
                <a:effectLst/>
                <a:latin typeface="-apple-system"/>
              </a:rPr>
              <a:t>Примечание: используйте валидные имена классов и </a:t>
            </a:r>
            <a:r>
              <a:rPr kumimoji="0" lang="ru-BY" altLang="ru-BY" sz="2300" b="0" i="0" u="none" strike="noStrike" cap="none" normalizeH="0" baseline="0" dirty="0" err="1">
                <a:ln>
                  <a:noFill/>
                </a:ln>
                <a:solidFill>
                  <a:srgbClr val="111111"/>
                </a:solidFill>
                <a:effectLst/>
                <a:latin typeface="-apple-system"/>
              </a:rPr>
              <a:t>id</a:t>
            </a:r>
            <a:br>
              <a:rPr kumimoji="0" lang="ru-BY" altLang="ru-BY" sz="2300" b="0" i="0" u="none" strike="noStrike" cap="none" normalizeH="0" baseline="0" dirty="0">
                <a:ln>
                  <a:noFill/>
                </a:ln>
                <a:solidFill>
                  <a:schemeClr val="tx1"/>
                </a:solidFill>
                <a:effectLst/>
              </a:rPr>
            </a:br>
            <a:r>
              <a:rPr kumimoji="0" lang="ru-BY" altLang="ru-BY" sz="2300" b="0" i="0" u="none" strike="noStrike" cap="none" normalizeH="0" baseline="0" dirty="0">
                <a:ln>
                  <a:noFill/>
                </a:ln>
                <a:solidFill>
                  <a:srgbClr val="111111"/>
                </a:solidFill>
                <a:effectLst/>
                <a:latin typeface="Fira Sans"/>
              </a:rPr>
              <a:t>Бродим по </a:t>
            </a:r>
            <a:r>
              <a:rPr kumimoji="0" lang="ru-BY" altLang="ru-BY" sz="2300" b="1" i="0" u="none" strike="noStrike" cap="none" normalizeH="0" baseline="0" dirty="0">
                <a:ln>
                  <a:noFill/>
                </a:ln>
                <a:solidFill>
                  <a:srgbClr val="111111"/>
                </a:solidFill>
                <a:effectLst/>
                <a:latin typeface="Fira Sans"/>
              </a:rPr>
              <a:t>иерархии объектов в </a:t>
            </a:r>
            <a:r>
              <a:rPr kumimoji="0" lang="ru-BY" altLang="ru-BY" sz="2300" b="1" i="0" u="none" strike="noStrike" cap="none" normalizeH="0" baseline="0" dirty="0" err="1">
                <a:ln>
                  <a:noFill/>
                </a:ln>
                <a:solidFill>
                  <a:srgbClr val="111111"/>
                </a:solidFill>
                <a:effectLst/>
                <a:latin typeface="Fira Sans"/>
              </a:rPr>
              <a:t>DOM'е</a:t>
            </a:r>
            <a:endParaRPr kumimoji="0" lang="ru-BY" altLang="ru-BY" sz="2300" b="1" i="0" u="none" strike="noStrike" cap="none" normalizeH="0" baseline="0" dirty="0">
              <a:ln>
                <a:noFill/>
              </a:ln>
              <a:solidFill>
                <a:srgbClr val="111111"/>
              </a:solidFill>
              <a:effectLst/>
              <a:latin typeface="Fira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2300" b="1" i="0" u="none" strike="noStrike" cap="none" normalizeH="0" baseline="0" dirty="0">
                <a:ln>
                  <a:noFill/>
                </a:ln>
                <a:solidFill>
                  <a:srgbClr val="111111"/>
                </a:solidFill>
                <a:effectLst/>
                <a:latin typeface="-apple-system"/>
              </a:rPr>
              <a:t>Простой выбор потомков</a:t>
            </a:r>
            <a:r>
              <a:rPr kumimoji="0" lang="ru-BY" altLang="ru-BY" sz="2300" b="0" i="0" u="none" strike="noStrike" cap="none" normalizeH="0" baseline="0" dirty="0">
                <a:ln>
                  <a:noFill/>
                </a:ln>
                <a:solidFill>
                  <a:srgbClr val="111111"/>
                </a:solidFill>
                <a:effectLst/>
                <a:latin typeface="-apple-system"/>
              </a:rPr>
              <a:t>:</a:t>
            </a:r>
            <a:br>
              <a:rPr kumimoji="0" lang="ru-BY" altLang="ru-BY" sz="2300" b="0" i="0" u="none" strike="noStrike" cap="none" normalizeH="0" baseline="0" dirty="0">
                <a:ln>
                  <a:noFill/>
                </a:ln>
                <a:solidFill>
                  <a:schemeClr val="tx1"/>
                </a:solidFill>
                <a:effectLst/>
              </a:rPr>
            </a:br>
            <a:r>
              <a:rPr kumimoji="0" lang="ru-BY" altLang="ru-BY" sz="2300" b="0" i="0" u="none" strike="noStrike" cap="none" normalizeH="0" baseline="0" dirty="0">
                <a:ln>
                  <a:noFill/>
                </a:ln>
                <a:solidFill>
                  <a:schemeClr val="tx1"/>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rgbClr val="3366CC"/>
                </a:solidFill>
                <a:effectLst/>
              </a:rPr>
              <a:t>'</a:t>
            </a:r>
            <a:r>
              <a:rPr kumimoji="0" lang="ru-BY" altLang="ru-BY" sz="2300" b="0" i="0" u="none" strike="noStrike" cap="none" normalizeH="0" baseline="0" dirty="0" err="1">
                <a:ln>
                  <a:noFill/>
                </a:ln>
                <a:solidFill>
                  <a:srgbClr val="3366CC"/>
                </a:solidFill>
                <a:effectLst/>
              </a:rPr>
              <a:t>div</a:t>
            </a:r>
            <a:r>
              <a:rPr kumimoji="0" lang="ru-BY" altLang="ru-BY" sz="2300" b="0" i="0" u="none" strike="noStrike" cap="none" normalizeH="0" baseline="0" dirty="0">
                <a:ln>
                  <a:noFill/>
                </a:ln>
                <a:solidFill>
                  <a:srgbClr val="3366CC"/>
                </a:solidFill>
                <a:effectLst/>
              </a:rPr>
              <a:t> </a:t>
            </a:r>
            <a:r>
              <a:rPr kumimoji="0" lang="ru-BY" altLang="ru-BY" sz="2300" b="0" i="0" u="none" strike="noStrike" cap="none" normalizeH="0" baseline="0" dirty="0" err="1">
                <a:ln>
                  <a:noFill/>
                </a:ln>
                <a:solidFill>
                  <a:srgbClr val="3366CC"/>
                </a:solidFill>
                <a:effectLst/>
              </a:rPr>
              <a:t>span</a:t>
            </a:r>
            <a:r>
              <a:rPr kumimoji="0" lang="ru-BY" altLang="ru-BY" sz="2300" b="0" i="0" u="none" strike="noStrike" cap="none" normalizeH="0" baseline="0" dirty="0">
                <a:ln>
                  <a:noFill/>
                </a:ln>
                <a:solidFill>
                  <a:srgbClr val="3366CC"/>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chemeClr val="tx1"/>
                </a:solidFill>
                <a:effectLst/>
              </a:rPr>
              <a:t>;            </a:t>
            </a:r>
            <a:r>
              <a:rPr kumimoji="0" lang="ru-BY" altLang="ru-BY" sz="2300" b="0" i="0" u="none" strike="noStrike" cap="none" normalizeH="0" baseline="0" dirty="0">
                <a:ln>
                  <a:noFill/>
                </a:ln>
                <a:solidFill>
                  <a:srgbClr val="006600"/>
                </a:solidFill>
                <a:effectLst/>
              </a:rPr>
              <a:t>// выбор всех </a:t>
            </a:r>
            <a:r>
              <a:rPr kumimoji="0" lang="ru-BY" altLang="ru-BY" sz="2300" b="0" i="0" u="none" strike="noStrike" cap="none" normalizeH="0" baseline="0" dirty="0" err="1">
                <a:ln>
                  <a:noFill/>
                </a:ln>
                <a:solidFill>
                  <a:srgbClr val="006600"/>
                </a:solidFill>
                <a:effectLst/>
              </a:rPr>
              <a:t>span</a:t>
            </a:r>
            <a:r>
              <a:rPr kumimoji="0" lang="ru-BY" altLang="ru-BY" sz="2300" b="0" i="0" u="none" strike="noStrike" cap="none" normalizeH="0" baseline="0" dirty="0">
                <a:ln>
                  <a:noFill/>
                </a:ln>
                <a:solidFill>
                  <a:srgbClr val="006600"/>
                </a:solidFill>
                <a:effectLst/>
              </a:rPr>
              <a:t> элементов в элементах </a:t>
            </a:r>
            <a:r>
              <a:rPr kumimoji="0" lang="ru-BY" altLang="ru-BY" sz="2300" b="0" i="0" u="none" strike="noStrike" cap="none" normalizeH="0" baseline="0" dirty="0" err="1">
                <a:ln>
                  <a:noFill/>
                </a:ln>
                <a:solidFill>
                  <a:srgbClr val="006600"/>
                </a:solidFill>
                <a:effectLst/>
              </a:rPr>
              <a:t>div</a:t>
            </a:r>
            <a:br>
              <a:rPr kumimoji="0" lang="ru-BY" altLang="ru-BY" sz="2300" b="0" i="0" u="none" strike="noStrike" cap="none" normalizeH="0" baseline="0" dirty="0">
                <a:ln>
                  <a:noFill/>
                </a:ln>
                <a:solidFill>
                  <a:schemeClr val="tx1"/>
                </a:solidFill>
                <a:effectLst/>
              </a:rPr>
            </a:br>
            <a:r>
              <a:rPr kumimoji="0" lang="ru-BY" altLang="ru-BY" sz="2300" b="0" i="0" u="none" strike="noStrike" cap="none" normalizeH="0" baseline="0" dirty="0">
                <a:ln>
                  <a:noFill/>
                </a:ln>
                <a:solidFill>
                  <a:srgbClr val="111111"/>
                </a:solidFill>
                <a:effectLst/>
                <a:latin typeface="-apple-system"/>
              </a:rPr>
              <a:t>Аналогичный результат так же можно получить используя следующую конструкцию:</a:t>
            </a:r>
            <a:br>
              <a:rPr kumimoji="0" lang="ru-BY" altLang="ru-BY" sz="2300" b="0" i="0" u="none" strike="noStrike" cap="none" normalizeH="0" baseline="0" dirty="0">
                <a:ln>
                  <a:noFill/>
                </a:ln>
                <a:solidFill>
                  <a:schemeClr val="tx1"/>
                </a:solidFill>
                <a:effectLst/>
              </a:rPr>
            </a:br>
            <a:r>
              <a:rPr kumimoji="0" lang="ru-BY" altLang="ru-BY" sz="2300" b="0" i="0" u="none" strike="noStrike" cap="none" normalizeH="0" baseline="0" dirty="0">
                <a:ln>
                  <a:noFill/>
                </a:ln>
                <a:solidFill>
                  <a:schemeClr val="tx1"/>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rgbClr val="3366CC"/>
                </a:solidFill>
                <a:effectLst/>
              </a:rPr>
              <a:t>'</a:t>
            </a:r>
            <a:r>
              <a:rPr kumimoji="0" lang="ru-BY" altLang="ru-BY" sz="2300" b="0" i="0" u="none" strike="noStrike" cap="none" normalizeH="0" baseline="0" dirty="0" err="1">
                <a:ln>
                  <a:noFill/>
                </a:ln>
                <a:solidFill>
                  <a:srgbClr val="3366CC"/>
                </a:solidFill>
                <a:effectLst/>
              </a:rPr>
              <a:t>div</a:t>
            </a:r>
            <a:r>
              <a:rPr kumimoji="0" lang="ru-BY" altLang="ru-BY" sz="2300" b="0" i="0" u="none" strike="noStrike" cap="none" normalizeH="0" baseline="0" dirty="0">
                <a:ln>
                  <a:noFill/>
                </a:ln>
                <a:solidFill>
                  <a:srgbClr val="3366CC"/>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chemeClr val="tx1"/>
                </a:solidFill>
                <a:effectLst/>
              </a:rPr>
              <a:t>.</a:t>
            </a:r>
            <a:r>
              <a:rPr kumimoji="0" lang="ru-BY" altLang="ru-BY" sz="2300" b="0" i="0" u="none" strike="noStrike" cap="none" normalizeH="0" baseline="0" dirty="0" err="1">
                <a:ln>
                  <a:noFill/>
                </a:ln>
                <a:solidFill>
                  <a:srgbClr val="660066"/>
                </a:solidFill>
                <a:effectLst/>
              </a:rPr>
              <a:t>find</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rgbClr val="3366CC"/>
                </a:solidFill>
                <a:effectLst/>
              </a:rPr>
              <a:t>'</a:t>
            </a:r>
            <a:r>
              <a:rPr kumimoji="0" lang="ru-BY" altLang="ru-BY" sz="2300" b="0" i="0" u="none" strike="noStrike" cap="none" normalizeH="0" baseline="0" dirty="0" err="1">
                <a:ln>
                  <a:noFill/>
                </a:ln>
                <a:solidFill>
                  <a:srgbClr val="3366CC"/>
                </a:solidFill>
                <a:effectLst/>
              </a:rPr>
              <a:t>span</a:t>
            </a:r>
            <a:r>
              <a:rPr kumimoji="0" lang="ru-BY" altLang="ru-BY" sz="2300" b="0" i="0" u="none" strike="noStrike" cap="none" normalizeH="0" baseline="0" dirty="0">
                <a:ln>
                  <a:noFill/>
                </a:ln>
                <a:solidFill>
                  <a:srgbClr val="3366CC"/>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chemeClr val="tx1"/>
                </a:solidFill>
                <a:effectLst/>
              </a:rPr>
              <a:t>;    </a:t>
            </a:r>
            <a:r>
              <a:rPr kumimoji="0" lang="ru-BY" altLang="ru-BY" sz="2300" b="0" i="0" u="none" strike="noStrike" cap="none" normalizeH="0" baseline="0" dirty="0">
                <a:ln>
                  <a:noFill/>
                </a:ln>
                <a:solidFill>
                  <a:srgbClr val="006600"/>
                </a:solidFill>
                <a:effectLst/>
              </a:rPr>
              <a:t>// выбор всех </a:t>
            </a:r>
            <a:r>
              <a:rPr kumimoji="0" lang="ru-BY" altLang="ru-BY" sz="2300" b="0" i="0" u="none" strike="noStrike" cap="none" normalizeH="0" baseline="0" dirty="0" err="1">
                <a:ln>
                  <a:noFill/>
                </a:ln>
                <a:solidFill>
                  <a:srgbClr val="006600"/>
                </a:solidFill>
                <a:effectLst/>
              </a:rPr>
              <a:t>span</a:t>
            </a:r>
            <a:r>
              <a:rPr kumimoji="0" lang="ru-BY" altLang="ru-BY" sz="2300" b="0" i="0" u="none" strike="noStrike" cap="none" normalizeH="0" baseline="0" dirty="0">
                <a:ln>
                  <a:noFill/>
                </a:ln>
                <a:solidFill>
                  <a:srgbClr val="006600"/>
                </a:solidFill>
                <a:effectLst/>
              </a:rPr>
              <a:t> элементов в элементах </a:t>
            </a:r>
            <a:r>
              <a:rPr kumimoji="0" lang="ru-BY" altLang="ru-BY" sz="2300" b="0" i="0" u="none" strike="noStrike" cap="none" normalizeH="0" baseline="0" dirty="0" err="1">
                <a:ln>
                  <a:noFill/>
                </a:ln>
                <a:solidFill>
                  <a:srgbClr val="006600"/>
                </a:solidFill>
                <a:effectLst/>
              </a:rPr>
              <a:t>div</a:t>
            </a:r>
            <a:br>
              <a:rPr kumimoji="0" lang="ru-BY" altLang="ru-BY" sz="2300" b="0" i="0" u="none" strike="noStrike" cap="none" normalizeH="0" baseline="0" dirty="0">
                <a:ln>
                  <a:noFill/>
                </a:ln>
                <a:solidFill>
                  <a:schemeClr val="tx1"/>
                </a:solidFill>
                <a:effectLst/>
              </a:rPr>
            </a:br>
            <a:r>
              <a:rPr kumimoji="0" lang="ru-BY" altLang="ru-BY" sz="2300" b="1" i="0" u="none" strike="noStrike" cap="none" normalizeH="0" baseline="0" dirty="0">
                <a:ln>
                  <a:noFill/>
                </a:ln>
                <a:solidFill>
                  <a:srgbClr val="111111"/>
                </a:solidFill>
                <a:effectLst/>
                <a:latin typeface="-apple-system"/>
              </a:rPr>
              <a:t>Выбор только непосредственных потомков</a:t>
            </a:r>
            <a:br>
              <a:rPr kumimoji="0" lang="ru-BY" altLang="ru-BY" sz="2300" b="0" i="0" u="none" strike="noStrike" cap="none" normalizeH="0" baseline="0" dirty="0">
                <a:ln>
                  <a:noFill/>
                </a:ln>
                <a:solidFill>
                  <a:schemeClr val="tx1"/>
                </a:solidFill>
                <a:effectLst/>
              </a:rPr>
            </a:br>
            <a:r>
              <a:rPr kumimoji="0" lang="ru-BY" altLang="ru-BY" sz="2300" b="0" i="0" u="none" strike="noStrike" cap="none" normalizeH="0" baseline="0" dirty="0">
                <a:ln>
                  <a:noFill/>
                </a:ln>
                <a:solidFill>
                  <a:schemeClr val="tx1"/>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rgbClr val="3366CC"/>
                </a:solidFill>
                <a:effectLst/>
              </a:rPr>
              <a:t>'</a:t>
            </a:r>
            <a:r>
              <a:rPr kumimoji="0" lang="ru-BY" altLang="ru-BY" sz="2300" b="0" i="0" u="none" strike="noStrike" cap="none" normalizeH="0" baseline="0" dirty="0" err="1">
                <a:ln>
                  <a:noFill/>
                </a:ln>
                <a:solidFill>
                  <a:srgbClr val="3366CC"/>
                </a:solidFill>
                <a:effectLst/>
              </a:rPr>
              <a:t>div</a:t>
            </a:r>
            <a:r>
              <a:rPr kumimoji="0" lang="ru-BY" altLang="ru-BY" sz="2300" b="0" i="0" u="none" strike="noStrike" cap="none" normalizeH="0" baseline="0" dirty="0">
                <a:ln>
                  <a:noFill/>
                </a:ln>
                <a:solidFill>
                  <a:srgbClr val="3366CC"/>
                </a:solidFill>
                <a:effectLst/>
              </a:rPr>
              <a:t> &gt; </a:t>
            </a:r>
            <a:r>
              <a:rPr kumimoji="0" lang="ru-BY" altLang="ru-BY" sz="2300" b="0" i="0" u="none" strike="noStrike" cap="none" normalizeH="0" baseline="0" dirty="0" err="1">
                <a:ln>
                  <a:noFill/>
                </a:ln>
                <a:solidFill>
                  <a:srgbClr val="3366CC"/>
                </a:solidFill>
                <a:effectLst/>
              </a:rPr>
              <a:t>span</a:t>
            </a:r>
            <a:r>
              <a:rPr kumimoji="0" lang="ru-BY" altLang="ru-BY" sz="2300" b="0" i="0" u="none" strike="noStrike" cap="none" normalizeH="0" baseline="0" dirty="0">
                <a:ln>
                  <a:noFill/>
                </a:ln>
                <a:solidFill>
                  <a:srgbClr val="3366CC"/>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chemeClr val="tx1"/>
                </a:solidFill>
                <a:effectLst/>
              </a:rPr>
              <a:t>;          </a:t>
            </a:r>
            <a:r>
              <a:rPr kumimoji="0" lang="ru-BY" altLang="ru-BY" sz="2300" b="0" i="0" u="none" strike="noStrike" cap="none" normalizeH="0" baseline="0" dirty="0">
                <a:ln>
                  <a:noFill/>
                </a:ln>
                <a:solidFill>
                  <a:srgbClr val="006600"/>
                </a:solidFill>
                <a:effectLst/>
              </a:rPr>
              <a:t>// выбор всех </a:t>
            </a:r>
            <a:r>
              <a:rPr kumimoji="0" lang="ru-BY" altLang="ru-BY" sz="2300" b="0" i="0" u="none" strike="noStrike" cap="none" normalizeH="0" baseline="0" dirty="0" err="1">
                <a:ln>
                  <a:noFill/>
                </a:ln>
                <a:solidFill>
                  <a:srgbClr val="006600"/>
                </a:solidFill>
                <a:effectLst/>
              </a:rPr>
              <a:t>span</a:t>
            </a:r>
            <a:r>
              <a:rPr kumimoji="0" lang="ru-BY" altLang="ru-BY" sz="2300" b="0" i="0" u="none" strike="noStrike" cap="none" normalizeH="0" baseline="0" dirty="0">
                <a:ln>
                  <a:noFill/>
                </a:ln>
                <a:solidFill>
                  <a:srgbClr val="006600"/>
                </a:solidFill>
                <a:effectLst/>
              </a:rPr>
              <a:t> элементов в элементах </a:t>
            </a:r>
            <a:r>
              <a:rPr kumimoji="0" lang="ru-BY" altLang="ru-BY" sz="2300" b="0" i="0" u="none" strike="noStrike" cap="none" normalizeH="0" baseline="0" dirty="0" err="1">
                <a:ln>
                  <a:noFill/>
                </a:ln>
                <a:solidFill>
                  <a:srgbClr val="006600"/>
                </a:solidFill>
                <a:effectLst/>
              </a:rPr>
              <a:t>div</a:t>
            </a:r>
            <a:r>
              <a:rPr kumimoji="0" lang="ru-BY" altLang="ru-BY" sz="2300" b="0" i="0" u="none" strike="noStrike" cap="none" normalizeH="0" baseline="0" dirty="0">
                <a:ln>
                  <a:noFill/>
                </a:ln>
                <a:solidFill>
                  <a:srgbClr val="006600"/>
                </a:solidFill>
                <a:effectLst/>
              </a:rPr>
              <a:t>, где </a:t>
            </a:r>
            <a:r>
              <a:rPr kumimoji="0" lang="ru-BY" altLang="ru-BY" sz="2300" b="0" i="0" u="none" strike="noStrike" cap="none" normalizeH="0" baseline="0" dirty="0" err="1">
                <a:ln>
                  <a:noFill/>
                </a:ln>
                <a:solidFill>
                  <a:srgbClr val="006600"/>
                </a:solidFill>
                <a:effectLst/>
              </a:rPr>
              <a:t>span</a:t>
            </a:r>
            <a:r>
              <a:rPr kumimoji="0" lang="ru-BY" altLang="ru-BY" sz="2300" b="0" i="0" u="none" strike="noStrike" cap="none" normalizeH="0" baseline="0" dirty="0">
                <a:ln>
                  <a:noFill/>
                </a:ln>
                <a:solidFill>
                  <a:srgbClr val="006600"/>
                </a:solidFill>
                <a:effectLst/>
              </a:rPr>
              <a:t> является прямым потомком </a:t>
            </a:r>
            <a:r>
              <a:rPr kumimoji="0" lang="ru-BY" altLang="ru-BY" sz="2300" b="0" i="0" u="none" strike="noStrike" cap="none" normalizeH="0" baseline="0" dirty="0" err="1">
                <a:ln>
                  <a:noFill/>
                </a:ln>
                <a:solidFill>
                  <a:srgbClr val="006600"/>
                </a:solidFill>
                <a:effectLst/>
              </a:rPr>
              <a:t>div'a</a:t>
            </a:r>
            <a:br>
              <a:rPr kumimoji="0" lang="ru-BY" altLang="ru-BY" sz="2300" b="0" i="0" u="none" strike="noStrike" cap="none" normalizeH="0" baseline="0" dirty="0">
                <a:ln>
                  <a:noFill/>
                </a:ln>
                <a:solidFill>
                  <a:schemeClr val="tx1"/>
                </a:solidFill>
                <a:effectLst/>
              </a:rPr>
            </a:br>
            <a:r>
              <a:rPr kumimoji="0" lang="ru-BY" altLang="ru-BY" sz="2300" b="0" i="0" u="none" strike="noStrike" cap="none" normalizeH="0" baseline="0" dirty="0">
                <a:ln>
                  <a:noFill/>
                </a:ln>
                <a:solidFill>
                  <a:srgbClr val="111111"/>
                </a:solidFill>
                <a:effectLst/>
                <a:latin typeface="-apple-system"/>
              </a:rPr>
              <a:t>Так же селекторы можно </a:t>
            </a:r>
            <a:r>
              <a:rPr kumimoji="0" lang="ru-BY" altLang="ru-BY" sz="2300" b="1" i="0" u="none" strike="noStrike" cap="none" normalizeH="0" baseline="0" dirty="0">
                <a:ln>
                  <a:noFill/>
                </a:ln>
                <a:solidFill>
                  <a:srgbClr val="111111"/>
                </a:solidFill>
                <a:effectLst/>
                <a:latin typeface="-apple-system"/>
              </a:rPr>
              <a:t>группировать:</a:t>
            </a:r>
            <a:br>
              <a:rPr kumimoji="0" lang="ru-BY" altLang="ru-BY" sz="2300" b="0" i="0" u="none" strike="noStrike" cap="none" normalizeH="0" baseline="0" dirty="0">
                <a:ln>
                  <a:noFill/>
                </a:ln>
                <a:solidFill>
                  <a:schemeClr val="tx1"/>
                </a:solidFill>
                <a:effectLst/>
              </a:rPr>
            </a:br>
            <a:r>
              <a:rPr kumimoji="0" lang="ru-BY" altLang="ru-BY" sz="2300" b="0" i="0" u="none" strike="noStrike" cap="none" normalizeH="0" baseline="0" dirty="0">
                <a:ln>
                  <a:noFill/>
                </a:ln>
                <a:solidFill>
                  <a:schemeClr val="tx1"/>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chemeClr val="tx1"/>
                </a:solidFill>
                <a:effectLst/>
              </a:rPr>
              <a:t>'</a:t>
            </a:r>
            <a:r>
              <a:rPr kumimoji="0" lang="ru-BY" altLang="ru-BY" sz="2300" b="0" i="0" u="none" strike="noStrike" cap="none" normalizeH="0" baseline="0" dirty="0" err="1">
                <a:ln>
                  <a:noFill/>
                </a:ln>
                <a:solidFill>
                  <a:schemeClr val="tx1"/>
                </a:solidFill>
                <a:effectLst/>
              </a:rPr>
              <a:t>div</a:t>
            </a:r>
            <a:r>
              <a:rPr kumimoji="0" lang="ru-BY" altLang="ru-BY" sz="2300" b="0" i="0" u="none" strike="noStrike" cap="none" normalizeH="0" baseline="0" dirty="0">
                <a:ln>
                  <a:noFill/>
                </a:ln>
                <a:solidFill>
                  <a:schemeClr val="tx1"/>
                </a:solidFill>
                <a:effectLst/>
              </a:rPr>
              <a:t>, </a:t>
            </a:r>
            <a:r>
              <a:rPr kumimoji="0" lang="ru-BY" altLang="ru-BY" sz="2300" b="0" i="0" u="none" strike="noStrike" cap="none" normalizeH="0" baseline="0" dirty="0" err="1">
                <a:ln>
                  <a:noFill/>
                </a:ln>
                <a:solidFill>
                  <a:schemeClr val="tx1"/>
                </a:solidFill>
                <a:effectLst/>
              </a:rPr>
              <a:t>span</a:t>
            </a:r>
            <a:r>
              <a:rPr kumimoji="0" lang="ru-BY" altLang="ru-BY" sz="2300" b="0" i="0" u="none" strike="noStrike" cap="none" normalizeH="0" baseline="0" dirty="0">
                <a:ln>
                  <a:noFill/>
                </a:ln>
                <a:solidFill>
                  <a:schemeClr val="tx1"/>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chemeClr val="tx1"/>
                </a:solidFill>
                <a:effectLst/>
              </a:rPr>
              <a:t>;          </a:t>
            </a:r>
            <a:r>
              <a:rPr kumimoji="0" lang="ru-BY" altLang="ru-BY" sz="2300" b="0" i="0" u="none" strike="noStrike" cap="none" normalizeH="0" baseline="0" dirty="0">
                <a:ln>
                  <a:noFill/>
                </a:ln>
                <a:solidFill>
                  <a:srgbClr val="666666"/>
                </a:solidFill>
                <a:effectLst/>
              </a:rPr>
              <a:t>// выбор всех </a:t>
            </a:r>
            <a:r>
              <a:rPr kumimoji="0" lang="ru-BY" altLang="ru-BY" sz="2300" b="0" i="0" u="none" strike="noStrike" cap="none" normalizeH="0" baseline="0" dirty="0" err="1">
                <a:ln>
                  <a:noFill/>
                </a:ln>
                <a:solidFill>
                  <a:srgbClr val="666666"/>
                </a:solidFill>
                <a:effectLst/>
              </a:rPr>
              <a:t>div</a:t>
            </a:r>
            <a:r>
              <a:rPr kumimoji="0" lang="ru-BY" altLang="ru-BY" sz="2300" b="0" i="0" u="none" strike="noStrike" cap="none" normalizeH="0" baseline="0" dirty="0">
                <a:ln>
                  <a:noFill/>
                </a:ln>
                <a:solidFill>
                  <a:srgbClr val="666666"/>
                </a:solidFill>
                <a:effectLst/>
              </a:rPr>
              <a:t> и </a:t>
            </a:r>
            <a:r>
              <a:rPr kumimoji="0" lang="ru-BY" altLang="ru-BY" sz="2300" b="0" i="0" u="none" strike="noStrike" cap="none" normalizeH="0" baseline="0" dirty="0" err="1">
                <a:ln>
                  <a:noFill/>
                </a:ln>
                <a:solidFill>
                  <a:srgbClr val="666666"/>
                </a:solidFill>
                <a:effectLst/>
              </a:rPr>
              <a:t>span</a:t>
            </a:r>
            <a:r>
              <a:rPr kumimoji="0" lang="ru-BY" altLang="ru-BY" sz="2300" b="0" i="0" u="none" strike="noStrike" cap="none" normalizeH="0" baseline="0" dirty="0">
                <a:ln>
                  <a:noFill/>
                </a:ln>
                <a:solidFill>
                  <a:srgbClr val="666666"/>
                </a:solidFill>
                <a:effectLst/>
              </a:rPr>
              <a:t> элементов</a:t>
            </a:r>
            <a:r>
              <a:rPr kumimoji="0" lang="ru-BY" altLang="ru-BY" sz="23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692460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8C82AC-0DDB-4B29-91A4-A01BC0EF7391}"/>
              </a:ext>
            </a:extLst>
          </p:cNvPr>
          <p:cNvSpPr>
            <a:spLocks noChangeArrowheads="1"/>
          </p:cNvSpPr>
          <p:nvPr/>
        </p:nvSpPr>
        <p:spPr bwMode="auto">
          <a:xfrm>
            <a:off x="223345" y="436600"/>
            <a:ext cx="11745310"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2300" b="1" i="0" u="none" strike="noStrike" cap="none" normalizeH="0" baseline="0" dirty="0">
                <a:ln>
                  <a:noFill/>
                </a:ln>
                <a:solidFill>
                  <a:srgbClr val="111111"/>
                </a:solidFill>
                <a:effectLst/>
                <a:latin typeface="-apple-system"/>
              </a:rPr>
              <a:t>Поиск по соседям</a:t>
            </a:r>
            <a:r>
              <a:rPr kumimoji="0" lang="ru-BY" altLang="ru-BY" sz="2300" b="0" i="0" u="none" strike="noStrike" cap="none" normalizeH="0" baseline="0" dirty="0">
                <a:ln>
                  <a:noFill/>
                </a:ln>
                <a:solidFill>
                  <a:srgbClr val="111111"/>
                </a:solidFill>
                <a:effectLst/>
                <a:latin typeface="-apple-system"/>
              </a:rPr>
              <a:t>:</a:t>
            </a:r>
            <a:br>
              <a:rPr kumimoji="0" lang="ru-BY" altLang="ru-BY" sz="2300" b="0" i="0" u="none" strike="noStrike" cap="none" normalizeH="0" baseline="0" dirty="0">
                <a:ln>
                  <a:noFill/>
                </a:ln>
                <a:solidFill>
                  <a:schemeClr val="tx1"/>
                </a:solidFill>
                <a:effectLst/>
              </a:rPr>
            </a:br>
            <a:r>
              <a:rPr kumimoji="0" lang="ru-BY" altLang="ru-BY" sz="2300" b="0" i="0" u="none" strike="noStrike" cap="none" normalizeH="0" baseline="0" dirty="0">
                <a:ln>
                  <a:noFill/>
                </a:ln>
                <a:solidFill>
                  <a:schemeClr val="tx1"/>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rgbClr val="3366CC"/>
                </a:solidFill>
                <a:effectLst/>
              </a:rPr>
              <a:t>'</a:t>
            </a:r>
            <a:r>
              <a:rPr kumimoji="0" lang="ru-BY" altLang="ru-BY" sz="2300" b="0" i="0" u="none" strike="noStrike" cap="none" normalizeH="0" baseline="0" dirty="0" err="1">
                <a:ln>
                  <a:noFill/>
                </a:ln>
                <a:solidFill>
                  <a:srgbClr val="3366CC"/>
                </a:solidFill>
                <a:effectLst/>
              </a:rPr>
              <a:t>span</a:t>
            </a:r>
            <a:r>
              <a:rPr kumimoji="0" lang="ru-BY" altLang="ru-BY" sz="2300" b="0" i="0" u="none" strike="noStrike" cap="none" normalizeH="0" baseline="0" dirty="0">
                <a:ln>
                  <a:noFill/>
                </a:ln>
                <a:solidFill>
                  <a:srgbClr val="3366CC"/>
                </a:solidFill>
                <a:effectLst/>
              </a:rPr>
              <a:t> + </a:t>
            </a:r>
            <a:r>
              <a:rPr kumimoji="0" lang="ru-BY" altLang="ru-BY" sz="2300" b="0" i="0" u="none" strike="noStrike" cap="none" normalizeH="0" baseline="0" dirty="0" err="1">
                <a:ln>
                  <a:noFill/>
                </a:ln>
                <a:solidFill>
                  <a:srgbClr val="3366CC"/>
                </a:solidFill>
                <a:effectLst/>
              </a:rPr>
              <a:t>img</a:t>
            </a:r>
            <a:r>
              <a:rPr kumimoji="0" lang="ru-BY" altLang="ru-BY" sz="2300" b="0" i="0" u="none" strike="noStrike" cap="none" normalizeH="0" baseline="0" dirty="0">
                <a:ln>
                  <a:noFill/>
                </a:ln>
                <a:solidFill>
                  <a:srgbClr val="3366CC"/>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chemeClr val="tx1"/>
                </a:solidFill>
                <a:effectLst/>
              </a:rPr>
              <a:t>;         </a:t>
            </a:r>
            <a:r>
              <a:rPr kumimoji="0" lang="ru-BY" altLang="ru-BY" sz="2300" b="0" i="0" u="none" strike="noStrike" cap="none" normalizeH="0" baseline="0" dirty="0">
                <a:ln>
                  <a:noFill/>
                </a:ln>
                <a:solidFill>
                  <a:srgbClr val="006600"/>
                </a:solidFill>
                <a:effectLst/>
              </a:rPr>
              <a:t>// выбор всех </a:t>
            </a:r>
            <a:r>
              <a:rPr kumimoji="0" lang="ru-BY" altLang="ru-BY" sz="2300" b="0" i="0" u="none" strike="noStrike" cap="none" normalizeH="0" baseline="0" dirty="0" err="1">
                <a:ln>
                  <a:noFill/>
                </a:ln>
                <a:solidFill>
                  <a:srgbClr val="006600"/>
                </a:solidFill>
                <a:effectLst/>
              </a:rPr>
              <a:t>img</a:t>
            </a:r>
            <a:r>
              <a:rPr kumimoji="0" lang="ru-BY" altLang="ru-BY" sz="2300" b="0" i="0" u="none" strike="noStrike" cap="none" normalizeH="0" baseline="0" dirty="0">
                <a:ln>
                  <a:noFill/>
                </a:ln>
                <a:solidFill>
                  <a:srgbClr val="006600"/>
                </a:solidFill>
                <a:effectLst/>
              </a:rPr>
              <a:t> элементов перед которыми идут </a:t>
            </a:r>
            <a:r>
              <a:rPr kumimoji="0" lang="ru-BY" altLang="ru-BY" sz="2300" b="0" i="0" u="none" strike="noStrike" cap="none" normalizeH="0" baseline="0" dirty="0" err="1">
                <a:ln>
                  <a:noFill/>
                </a:ln>
                <a:solidFill>
                  <a:srgbClr val="006600"/>
                </a:solidFill>
                <a:effectLst/>
              </a:rPr>
              <a:t>span</a:t>
            </a:r>
            <a:r>
              <a:rPr kumimoji="0" lang="ru-BY" altLang="ru-BY" sz="2300" b="0" i="0" u="none" strike="noStrike" cap="none" normalizeH="0" baseline="0" dirty="0">
                <a:ln>
                  <a:noFill/>
                </a:ln>
                <a:solidFill>
                  <a:srgbClr val="006600"/>
                </a:solidFill>
                <a:effectLst/>
              </a:rPr>
              <a:t> элементы</a:t>
            </a:r>
            <a:br>
              <a:rPr kumimoji="0" lang="ru-BY" altLang="ru-BY" sz="2300" b="0" i="0" u="none" strike="noStrike" cap="none" normalizeH="0" baseline="0" dirty="0">
                <a:ln>
                  <a:noFill/>
                </a:ln>
                <a:solidFill>
                  <a:schemeClr val="tx1"/>
                </a:solidFill>
                <a:effectLst/>
              </a:rPr>
            </a:br>
            <a:r>
              <a:rPr kumimoji="0" lang="ru-BY" altLang="ru-BY" sz="2300" b="0" i="0" u="none" strike="noStrike" cap="none" normalizeH="0" baseline="0" dirty="0">
                <a:ln>
                  <a:noFill/>
                </a:ln>
                <a:solidFill>
                  <a:schemeClr val="tx1"/>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rgbClr val="3366CC"/>
                </a:solidFill>
                <a:effectLst/>
              </a:rPr>
              <a:t>'</a:t>
            </a:r>
            <a:r>
              <a:rPr kumimoji="0" lang="ru-BY" altLang="ru-BY" sz="2300" b="0" i="0" u="none" strike="noStrike" cap="none" normalizeH="0" baseline="0" dirty="0" err="1">
                <a:ln>
                  <a:noFill/>
                </a:ln>
                <a:solidFill>
                  <a:srgbClr val="3366CC"/>
                </a:solidFill>
                <a:effectLst/>
              </a:rPr>
              <a:t>span</a:t>
            </a:r>
            <a:r>
              <a:rPr kumimoji="0" lang="ru-BY" altLang="ru-BY" sz="2300" b="0" i="0" u="none" strike="noStrike" cap="none" normalizeH="0" baseline="0" dirty="0">
                <a:ln>
                  <a:noFill/>
                </a:ln>
                <a:solidFill>
                  <a:srgbClr val="3366CC"/>
                </a:solidFill>
                <a:effectLst/>
              </a:rPr>
              <a:t> ~ </a:t>
            </a:r>
            <a:r>
              <a:rPr kumimoji="0" lang="ru-BY" altLang="ru-BY" sz="2300" b="0" i="0" u="none" strike="noStrike" cap="none" normalizeH="0" baseline="0" dirty="0" err="1">
                <a:ln>
                  <a:noFill/>
                </a:ln>
                <a:solidFill>
                  <a:srgbClr val="3366CC"/>
                </a:solidFill>
                <a:effectLst/>
              </a:rPr>
              <a:t>img</a:t>
            </a:r>
            <a:r>
              <a:rPr kumimoji="0" lang="ru-BY" altLang="ru-BY" sz="2300" b="0" i="0" u="none" strike="noStrike" cap="none" normalizeH="0" baseline="0" dirty="0">
                <a:ln>
                  <a:noFill/>
                </a:ln>
                <a:solidFill>
                  <a:srgbClr val="3366CC"/>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chemeClr val="tx1"/>
                </a:solidFill>
                <a:effectLst/>
              </a:rPr>
              <a:t>;         </a:t>
            </a:r>
            <a:r>
              <a:rPr kumimoji="0" lang="ru-BY" altLang="ru-BY" sz="2300" b="0" i="0" u="none" strike="noStrike" cap="none" normalizeH="0" baseline="0" dirty="0">
                <a:ln>
                  <a:noFill/>
                </a:ln>
                <a:solidFill>
                  <a:srgbClr val="006600"/>
                </a:solidFill>
                <a:effectLst/>
              </a:rPr>
              <a:t>// выбор всех </a:t>
            </a:r>
            <a:r>
              <a:rPr kumimoji="0" lang="ru-BY" altLang="ru-BY" sz="2300" b="0" i="0" u="none" strike="noStrike" cap="none" normalizeH="0" baseline="0" dirty="0" err="1">
                <a:ln>
                  <a:noFill/>
                </a:ln>
                <a:solidFill>
                  <a:srgbClr val="006600"/>
                </a:solidFill>
                <a:effectLst/>
              </a:rPr>
              <a:t>img</a:t>
            </a:r>
            <a:r>
              <a:rPr kumimoji="0" lang="ru-BY" altLang="ru-BY" sz="2300" b="0" i="0" u="none" strike="noStrike" cap="none" normalizeH="0" baseline="0" dirty="0">
                <a:ln>
                  <a:noFill/>
                </a:ln>
                <a:solidFill>
                  <a:srgbClr val="006600"/>
                </a:solidFill>
                <a:effectLst/>
              </a:rPr>
              <a:t> элементов после первого элемента </a:t>
            </a:r>
            <a:r>
              <a:rPr kumimoji="0" lang="ru-BY" altLang="ru-BY" sz="2300" b="0" i="0" u="none" strike="noStrike" cap="none" normalizeH="0" baseline="0" dirty="0" err="1">
                <a:ln>
                  <a:noFill/>
                </a:ln>
                <a:solidFill>
                  <a:srgbClr val="006600"/>
                </a:solidFill>
                <a:effectLst/>
              </a:rPr>
              <a:t>span</a:t>
            </a:r>
            <a:br>
              <a:rPr kumimoji="0" lang="ru-BY" altLang="ru-BY" sz="2300" b="0" i="0" u="none" strike="noStrike" cap="none" normalizeH="0" baseline="0" dirty="0">
                <a:ln>
                  <a:noFill/>
                </a:ln>
                <a:solidFill>
                  <a:schemeClr val="tx1"/>
                </a:solidFill>
                <a:effectLst/>
              </a:rPr>
            </a:br>
            <a:r>
              <a:rPr kumimoji="0" lang="ru-BY" altLang="ru-BY" sz="2300" b="0" i="0" u="none" strike="noStrike" cap="none" normalizeH="0" baseline="0" dirty="0">
                <a:ln>
                  <a:noFill/>
                </a:ln>
                <a:solidFill>
                  <a:schemeClr val="tx1"/>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rgbClr val="3366CC"/>
                </a:solidFill>
                <a:effectLst/>
              </a:rPr>
              <a:t>'#</a:t>
            </a:r>
            <a:r>
              <a:rPr kumimoji="0" lang="ru-BY" altLang="ru-BY" sz="2300" b="0" i="0" u="none" strike="noStrike" cap="none" normalizeH="0" baseline="0" dirty="0" err="1">
                <a:ln>
                  <a:noFill/>
                </a:ln>
                <a:solidFill>
                  <a:srgbClr val="3366CC"/>
                </a:solidFill>
                <a:effectLst/>
              </a:rPr>
              <a:t>banner</a:t>
            </a:r>
            <a:r>
              <a:rPr kumimoji="0" lang="ru-BY" altLang="ru-BY" sz="2300" b="0" i="0" u="none" strike="noStrike" cap="none" normalizeH="0" baseline="0" dirty="0">
                <a:ln>
                  <a:noFill/>
                </a:ln>
                <a:solidFill>
                  <a:srgbClr val="3366CC"/>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chemeClr val="tx1"/>
                </a:solidFill>
                <a:effectLst/>
              </a:rPr>
              <a:t>.</a:t>
            </a:r>
            <a:r>
              <a:rPr kumimoji="0" lang="ru-BY" altLang="ru-BY" sz="2300" b="0" i="0" u="none" strike="noStrike" cap="none" normalizeH="0" baseline="0" dirty="0" err="1">
                <a:ln>
                  <a:noFill/>
                </a:ln>
                <a:solidFill>
                  <a:srgbClr val="660066"/>
                </a:solidFill>
                <a:effectLst/>
              </a:rPr>
              <a:t>prev</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chemeClr val="tx1"/>
                </a:solidFill>
                <a:effectLst/>
              </a:rPr>
              <a:t>;     </a:t>
            </a:r>
            <a:r>
              <a:rPr kumimoji="0" lang="ru-BY" altLang="ru-BY" sz="2300" b="0" i="0" u="none" strike="noStrike" cap="none" normalizeH="0" baseline="0" dirty="0">
                <a:ln>
                  <a:noFill/>
                </a:ln>
                <a:solidFill>
                  <a:srgbClr val="006600"/>
                </a:solidFill>
                <a:effectLst/>
              </a:rPr>
              <a:t>// выбор предыдущего элемента от </a:t>
            </a:r>
            <a:r>
              <a:rPr kumimoji="0" lang="ru-BY" altLang="ru-BY" sz="2300" b="0" i="0" u="none" strike="noStrike" cap="none" normalizeH="0" baseline="0" dirty="0" err="1">
                <a:ln>
                  <a:noFill/>
                </a:ln>
                <a:solidFill>
                  <a:srgbClr val="006600"/>
                </a:solidFill>
                <a:effectLst/>
              </a:rPr>
              <a:t>найденого</a:t>
            </a:r>
            <a:br>
              <a:rPr kumimoji="0" lang="ru-BY" altLang="ru-BY" sz="2300" b="0" i="0" u="none" strike="noStrike" cap="none" normalizeH="0" baseline="0" dirty="0">
                <a:ln>
                  <a:noFill/>
                </a:ln>
                <a:solidFill>
                  <a:schemeClr val="tx1"/>
                </a:solidFill>
                <a:effectLst/>
              </a:rPr>
            </a:br>
            <a:r>
              <a:rPr kumimoji="0" lang="ru-BY" altLang="ru-BY" sz="2300" b="0" i="0" u="none" strike="noStrike" cap="none" normalizeH="0" baseline="0" dirty="0">
                <a:ln>
                  <a:noFill/>
                </a:ln>
                <a:solidFill>
                  <a:schemeClr val="tx1"/>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rgbClr val="3366CC"/>
                </a:solidFill>
                <a:effectLst/>
              </a:rPr>
              <a:t>'#</a:t>
            </a:r>
            <a:r>
              <a:rPr kumimoji="0" lang="ru-BY" altLang="ru-BY" sz="2300" b="0" i="0" u="none" strike="noStrike" cap="none" normalizeH="0" baseline="0" dirty="0" err="1">
                <a:ln>
                  <a:noFill/>
                </a:ln>
                <a:solidFill>
                  <a:srgbClr val="3366CC"/>
                </a:solidFill>
                <a:effectLst/>
              </a:rPr>
              <a:t>banner</a:t>
            </a:r>
            <a:r>
              <a:rPr kumimoji="0" lang="ru-BY" altLang="ru-BY" sz="2300" b="0" i="0" u="none" strike="noStrike" cap="none" normalizeH="0" baseline="0" dirty="0">
                <a:ln>
                  <a:noFill/>
                </a:ln>
                <a:solidFill>
                  <a:srgbClr val="3366CC"/>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chemeClr val="tx1"/>
                </a:solidFill>
                <a:effectLst/>
              </a:rPr>
              <a:t>.</a:t>
            </a:r>
            <a:r>
              <a:rPr kumimoji="0" lang="ru-BY" altLang="ru-BY" sz="2300" b="0" i="0" u="none" strike="noStrike" cap="none" normalizeH="0" baseline="0" dirty="0" err="1">
                <a:ln>
                  <a:noFill/>
                </a:ln>
                <a:solidFill>
                  <a:srgbClr val="660066"/>
                </a:solidFill>
                <a:effectLst/>
              </a:rPr>
              <a:t>next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chemeClr val="tx1"/>
                </a:solidFill>
                <a:effectLst/>
              </a:rPr>
              <a:t>;     </a:t>
            </a:r>
            <a:r>
              <a:rPr kumimoji="0" lang="ru-BY" altLang="ru-BY" sz="2300" b="0" i="0" u="none" strike="noStrike" cap="none" normalizeH="0" baseline="0" dirty="0">
                <a:ln>
                  <a:noFill/>
                </a:ln>
                <a:solidFill>
                  <a:srgbClr val="006600"/>
                </a:solidFill>
                <a:effectLst/>
              </a:rPr>
              <a:t>// выбор следующего элемента от </a:t>
            </a:r>
            <a:r>
              <a:rPr kumimoji="0" lang="ru-BY" altLang="ru-BY" sz="2300" b="0" i="0" u="none" strike="noStrike" cap="none" normalizeH="0" baseline="0" dirty="0" err="1">
                <a:ln>
                  <a:noFill/>
                </a:ln>
                <a:solidFill>
                  <a:srgbClr val="006600"/>
                </a:solidFill>
                <a:effectLst/>
              </a:rPr>
              <a:t>найденого</a:t>
            </a:r>
            <a:br>
              <a:rPr kumimoji="0" lang="ru-BY" altLang="ru-BY" sz="2300" b="0" i="0" u="none" strike="noStrike" cap="none" normalizeH="0" baseline="0" dirty="0">
                <a:ln>
                  <a:noFill/>
                </a:ln>
                <a:solidFill>
                  <a:schemeClr val="tx1"/>
                </a:solidFill>
                <a:effectLst/>
              </a:rPr>
            </a:br>
            <a:r>
              <a:rPr kumimoji="0" lang="ru-BY" altLang="ru-BY" sz="2300" b="1" i="0" u="none" strike="noStrike" cap="none" normalizeH="0" baseline="0" dirty="0">
                <a:ln>
                  <a:noFill/>
                </a:ln>
                <a:solidFill>
                  <a:srgbClr val="111111"/>
                </a:solidFill>
                <a:effectLst/>
                <a:latin typeface="-apple-system"/>
              </a:rPr>
              <a:t>Выбор всех элементов, всех предков, всех потомков</a:t>
            </a:r>
            <a:br>
              <a:rPr kumimoji="0" lang="ru-BY" altLang="ru-BY" sz="2300" b="0" i="0" u="none" strike="noStrike" cap="none" normalizeH="0" baseline="0" dirty="0">
                <a:ln>
                  <a:noFill/>
                </a:ln>
                <a:solidFill>
                  <a:schemeClr val="tx1"/>
                </a:solidFill>
                <a:effectLst/>
              </a:rPr>
            </a:br>
            <a:r>
              <a:rPr kumimoji="0" lang="ru-BY" altLang="ru-BY" sz="2300" b="0" i="0" u="none" strike="noStrike" cap="none" normalizeH="0" baseline="0" dirty="0">
                <a:ln>
                  <a:noFill/>
                </a:ln>
                <a:solidFill>
                  <a:schemeClr val="tx1"/>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rgbClr val="3366CC"/>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chemeClr val="tx1"/>
                </a:solidFill>
                <a:effectLst/>
              </a:rPr>
              <a:t>;                </a:t>
            </a:r>
            <a:r>
              <a:rPr kumimoji="0" lang="ru-BY" altLang="ru-BY" sz="2300" b="0" i="0" u="none" strike="noStrike" cap="none" normalizeH="0" baseline="0" dirty="0">
                <a:ln>
                  <a:noFill/>
                </a:ln>
                <a:solidFill>
                  <a:srgbClr val="006600"/>
                </a:solidFill>
                <a:effectLst/>
              </a:rPr>
              <a:t>// выбор всех элементов</a:t>
            </a:r>
            <a:br>
              <a:rPr kumimoji="0" lang="ru-BY" altLang="ru-BY" sz="2300" b="0" i="0" u="none" strike="noStrike" cap="none" normalizeH="0" baseline="0" dirty="0">
                <a:ln>
                  <a:noFill/>
                </a:ln>
                <a:solidFill>
                  <a:schemeClr val="tx1"/>
                </a:solidFill>
                <a:effectLst/>
              </a:rPr>
            </a:br>
            <a:r>
              <a:rPr kumimoji="0" lang="ru-BY" altLang="ru-BY" sz="2300" b="0" i="0" u="none" strike="noStrike" cap="none" normalizeH="0" baseline="0" dirty="0">
                <a:ln>
                  <a:noFill/>
                </a:ln>
                <a:solidFill>
                  <a:schemeClr val="tx1"/>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rgbClr val="3366CC"/>
                </a:solidFill>
                <a:effectLst/>
              </a:rPr>
              <a:t>'p &gt; *'</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chemeClr val="tx1"/>
                </a:solidFill>
                <a:effectLst/>
              </a:rPr>
              <a:t>;            </a:t>
            </a:r>
            <a:r>
              <a:rPr kumimoji="0" lang="ru-BY" altLang="ru-BY" sz="2300" b="0" i="0" u="none" strike="noStrike" cap="none" normalizeH="0" baseline="0" dirty="0">
                <a:ln>
                  <a:noFill/>
                </a:ln>
                <a:solidFill>
                  <a:srgbClr val="006600"/>
                </a:solidFill>
                <a:effectLst/>
              </a:rPr>
              <a:t>// выбор всех потомков элементов p</a:t>
            </a:r>
            <a:br>
              <a:rPr kumimoji="0" lang="ru-BY" altLang="ru-BY" sz="2300" b="0" i="0" u="none" strike="noStrike" cap="none" normalizeH="0" baseline="0" dirty="0">
                <a:ln>
                  <a:noFill/>
                </a:ln>
                <a:solidFill>
                  <a:schemeClr val="tx1"/>
                </a:solidFill>
                <a:effectLst/>
              </a:rPr>
            </a:br>
            <a:r>
              <a:rPr kumimoji="0" lang="ru-BY" altLang="ru-BY" sz="2300" b="0" i="0" u="none" strike="noStrike" cap="none" normalizeH="0" baseline="0" dirty="0">
                <a:ln>
                  <a:noFill/>
                </a:ln>
                <a:solidFill>
                  <a:schemeClr val="tx1"/>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rgbClr val="3366CC"/>
                </a:solidFill>
                <a:effectLst/>
              </a:rPr>
              <a:t>'p'</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chemeClr val="tx1"/>
                </a:solidFill>
                <a:effectLst/>
              </a:rPr>
              <a:t>.</a:t>
            </a:r>
            <a:r>
              <a:rPr kumimoji="0" lang="ru-BY" altLang="ru-BY" sz="2300" b="0" i="0" u="none" strike="noStrike" cap="none" normalizeH="0" baseline="0" dirty="0" err="1">
                <a:ln>
                  <a:noFill/>
                </a:ln>
                <a:solidFill>
                  <a:srgbClr val="660066"/>
                </a:solidFill>
                <a:effectLst/>
              </a:rPr>
              <a:t>children</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chemeClr val="tx1"/>
                </a:solidFill>
                <a:effectLst/>
              </a:rPr>
              <a:t>;     </a:t>
            </a:r>
            <a:r>
              <a:rPr kumimoji="0" lang="ru-BY" altLang="ru-BY" sz="2300" b="0" i="0" u="none" strike="noStrike" cap="none" normalizeH="0" baseline="0" dirty="0">
                <a:ln>
                  <a:noFill/>
                </a:ln>
                <a:solidFill>
                  <a:srgbClr val="006600"/>
                </a:solidFill>
                <a:effectLst/>
              </a:rPr>
              <a:t>// --</a:t>
            </a:r>
            <a:br>
              <a:rPr kumimoji="0" lang="ru-BY" altLang="ru-BY" sz="2300" b="0" i="0" u="none" strike="noStrike" cap="none" normalizeH="0" baseline="0" dirty="0">
                <a:ln>
                  <a:noFill/>
                </a:ln>
                <a:solidFill>
                  <a:schemeClr val="tx1"/>
                </a:solidFill>
                <a:effectLst/>
              </a:rPr>
            </a:br>
            <a:r>
              <a:rPr kumimoji="0" lang="ru-BY" altLang="ru-BY" sz="2300" b="0" i="0" u="none" strike="noStrike" cap="none" normalizeH="0" baseline="0" dirty="0">
                <a:ln>
                  <a:noFill/>
                </a:ln>
                <a:solidFill>
                  <a:schemeClr val="tx1"/>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rgbClr val="3366CC"/>
                </a:solidFill>
                <a:effectLst/>
              </a:rPr>
              <a:t>'p'</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chemeClr val="tx1"/>
                </a:solidFill>
                <a:effectLst/>
              </a:rPr>
              <a:t>.</a:t>
            </a:r>
            <a:r>
              <a:rPr kumimoji="0" lang="ru-BY" altLang="ru-BY" sz="2300" b="0" i="0" u="none" strike="noStrike" cap="none" normalizeH="0" baseline="0" dirty="0" err="1">
                <a:ln>
                  <a:noFill/>
                </a:ln>
                <a:solidFill>
                  <a:srgbClr val="660066"/>
                </a:solidFill>
                <a:effectLst/>
              </a:rPr>
              <a:t>parent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chemeClr val="tx1"/>
                </a:solidFill>
                <a:effectLst/>
              </a:rPr>
              <a:t>;       </a:t>
            </a:r>
            <a:r>
              <a:rPr kumimoji="0" lang="ru-BY" altLang="ru-BY" sz="2300" b="0" i="0" u="none" strike="noStrike" cap="none" normalizeH="0" baseline="0" dirty="0">
                <a:ln>
                  <a:noFill/>
                </a:ln>
                <a:solidFill>
                  <a:srgbClr val="006600"/>
                </a:solidFill>
                <a:effectLst/>
              </a:rPr>
              <a:t>// выбор всех прямых предков элементов p</a:t>
            </a:r>
            <a:br>
              <a:rPr kumimoji="0" lang="ru-BY" altLang="ru-BY" sz="2300" b="0" i="0" u="none" strike="noStrike" cap="none" normalizeH="0" baseline="0" dirty="0">
                <a:ln>
                  <a:noFill/>
                </a:ln>
                <a:solidFill>
                  <a:schemeClr val="tx1"/>
                </a:solidFill>
                <a:effectLst/>
              </a:rPr>
            </a:br>
            <a:r>
              <a:rPr kumimoji="0" lang="ru-BY" altLang="ru-BY" sz="2300" b="0" i="0" u="none" strike="noStrike" cap="none" normalizeH="0" baseline="0" dirty="0">
                <a:ln>
                  <a:noFill/>
                </a:ln>
                <a:solidFill>
                  <a:schemeClr val="tx1"/>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rgbClr val="3366CC"/>
                </a:solidFill>
                <a:effectLst/>
              </a:rPr>
              <a:t>'* &gt; p'</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chemeClr val="tx1"/>
                </a:solidFill>
                <a:effectLst/>
              </a:rPr>
              <a:t>;            </a:t>
            </a:r>
            <a:r>
              <a:rPr kumimoji="0" lang="ru-BY" altLang="ru-BY" sz="2300" b="0" i="0" u="none" strike="noStrike" cap="none" normalizeH="0" baseline="0" dirty="0">
                <a:ln>
                  <a:noFill/>
                </a:ln>
                <a:solidFill>
                  <a:srgbClr val="006600"/>
                </a:solidFill>
                <a:effectLst/>
              </a:rPr>
              <a:t>// выбор всех предков элементов p (</a:t>
            </a:r>
            <a:r>
              <a:rPr kumimoji="0" lang="ru-BY" altLang="ru-BY" b="0" i="0" u="none" strike="noStrike" cap="none" normalizeH="0" baseline="0" dirty="0">
                <a:ln>
                  <a:noFill/>
                </a:ln>
                <a:solidFill>
                  <a:srgbClr val="006600"/>
                </a:solidFill>
                <a:effectLst/>
              </a:rPr>
              <a:t>скорей всего Вам не понадобится</a:t>
            </a:r>
            <a:r>
              <a:rPr kumimoji="0" lang="ru-BY" altLang="ru-BY" sz="2300" b="0" i="0" u="none" strike="noStrike" cap="none" normalizeH="0" baseline="0" dirty="0">
                <a:ln>
                  <a:noFill/>
                </a:ln>
                <a:solidFill>
                  <a:srgbClr val="006600"/>
                </a:solidFill>
                <a:effectLst/>
              </a:rPr>
              <a:t>)</a:t>
            </a:r>
            <a:br>
              <a:rPr kumimoji="0" lang="ru-BY" altLang="ru-BY" sz="2300" b="0" i="0" u="none" strike="noStrike" cap="none" normalizeH="0" baseline="0" dirty="0">
                <a:ln>
                  <a:noFill/>
                </a:ln>
                <a:solidFill>
                  <a:schemeClr val="tx1"/>
                </a:solidFill>
                <a:effectLst/>
              </a:rPr>
            </a:br>
            <a:r>
              <a:rPr kumimoji="0" lang="ru-BY" altLang="ru-BY" sz="2300" b="0" i="0" u="none" strike="noStrike" cap="none" normalizeH="0" baseline="0" dirty="0">
                <a:ln>
                  <a:noFill/>
                </a:ln>
                <a:solidFill>
                  <a:schemeClr val="tx1"/>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rgbClr val="3366CC"/>
                </a:solidFill>
                <a:effectLst/>
              </a:rPr>
              <a:t>'p'</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chemeClr val="tx1"/>
                </a:solidFill>
                <a:effectLst/>
              </a:rPr>
              <a:t>.</a:t>
            </a:r>
            <a:r>
              <a:rPr kumimoji="0" lang="ru-BY" altLang="ru-BY" sz="2300" b="0" i="0" u="none" strike="noStrike" cap="none" normalizeH="0" baseline="0" dirty="0" err="1">
                <a:ln>
                  <a:noFill/>
                </a:ln>
                <a:solidFill>
                  <a:srgbClr val="660066"/>
                </a:solidFill>
                <a:effectLst/>
              </a:rPr>
              <a:t>parents</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chemeClr val="tx1"/>
                </a:solidFill>
                <a:effectLst/>
              </a:rPr>
              <a:t>;      </a:t>
            </a:r>
            <a:r>
              <a:rPr kumimoji="0" lang="ru-BY" altLang="ru-BY" sz="2300" b="0" i="0" u="none" strike="noStrike" cap="none" normalizeH="0" baseline="0" dirty="0">
                <a:ln>
                  <a:noFill/>
                </a:ln>
                <a:solidFill>
                  <a:srgbClr val="006600"/>
                </a:solidFill>
                <a:effectLst/>
              </a:rPr>
              <a:t>// --</a:t>
            </a:r>
            <a:br>
              <a:rPr kumimoji="0" lang="ru-BY" altLang="ru-BY" sz="2300" b="0" i="0" u="none" strike="noStrike" cap="none" normalizeH="0" baseline="0" dirty="0">
                <a:ln>
                  <a:noFill/>
                </a:ln>
                <a:solidFill>
                  <a:schemeClr val="tx1"/>
                </a:solidFill>
                <a:effectLst/>
              </a:rPr>
            </a:br>
            <a:r>
              <a:rPr kumimoji="0" lang="ru-BY" altLang="ru-BY" sz="2300" b="0" i="0" u="none" strike="noStrike" cap="none" normalizeH="0" baseline="0" dirty="0">
                <a:ln>
                  <a:noFill/>
                </a:ln>
                <a:solidFill>
                  <a:schemeClr val="tx1"/>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rgbClr val="3366CC"/>
                </a:solidFill>
                <a:effectLst/>
              </a:rPr>
              <a:t>'p'</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chemeClr val="tx1"/>
                </a:solidFill>
                <a:effectLst/>
              </a:rPr>
              <a:t>.</a:t>
            </a:r>
            <a:r>
              <a:rPr kumimoji="0" lang="ru-BY" altLang="ru-BY" sz="2300" b="0" i="0" u="none" strike="noStrike" cap="none" normalizeH="0" baseline="0" dirty="0" err="1">
                <a:ln>
                  <a:noFill/>
                </a:ln>
                <a:solidFill>
                  <a:srgbClr val="660066"/>
                </a:solidFill>
                <a:effectLst/>
              </a:rPr>
              <a:t>parents</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rgbClr val="3366CC"/>
                </a:solidFill>
                <a:effectLst/>
              </a:rPr>
              <a:t>'</a:t>
            </a:r>
            <a:r>
              <a:rPr kumimoji="0" lang="ru-BY" altLang="ru-BY" sz="2300" b="0" i="0" u="none" strike="noStrike" cap="none" normalizeH="0" baseline="0" dirty="0" err="1">
                <a:ln>
                  <a:noFill/>
                </a:ln>
                <a:solidFill>
                  <a:srgbClr val="3366CC"/>
                </a:solidFill>
                <a:effectLst/>
              </a:rPr>
              <a:t>div</a:t>
            </a:r>
            <a:r>
              <a:rPr kumimoji="0" lang="ru-BY" altLang="ru-BY" sz="2300" b="0" i="0" u="none" strike="noStrike" cap="none" normalizeH="0" baseline="0" dirty="0">
                <a:ln>
                  <a:noFill/>
                </a:ln>
                <a:solidFill>
                  <a:srgbClr val="3366CC"/>
                </a:solidFill>
                <a:effectLst/>
              </a:rPr>
              <a:t>'</a:t>
            </a:r>
            <a:r>
              <a:rPr kumimoji="0" lang="ru-BY" altLang="ru-BY" sz="2300" b="0" i="0" u="none" strike="noStrike" cap="none" normalizeH="0" baseline="0" dirty="0">
                <a:ln>
                  <a:noFill/>
                </a:ln>
                <a:solidFill>
                  <a:srgbClr val="009900"/>
                </a:solidFill>
                <a:effectLst/>
              </a:rPr>
              <a:t>)</a:t>
            </a:r>
            <a:r>
              <a:rPr kumimoji="0" lang="ru-BY" altLang="ru-BY" sz="2300" b="0" i="0" u="none" strike="noStrike" cap="none" normalizeH="0" baseline="0" dirty="0">
                <a:ln>
                  <a:noFill/>
                </a:ln>
                <a:solidFill>
                  <a:schemeClr val="tx1"/>
                </a:solidFill>
                <a:effectLst/>
              </a:rPr>
              <a:t>; </a:t>
            </a:r>
            <a:r>
              <a:rPr kumimoji="0" lang="ru-BY" altLang="ru-BY" sz="2300" b="0" i="0" u="none" strike="noStrike" cap="none" normalizeH="0" baseline="0" dirty="0">
                <a:ln>
                  <a:noFill/>
                </a:ln>
                <a:solidFill>
                  <a:srgbClr val="006600"/>
                </a:solidFill>
                <a:effectLst/>
              </a:rPr>
              <a:t>// выбор всех предков элемента p которые есть </a:t>
            </a:r>
            <a:r>
              <a:rPr kumimoji="0" lang="ru-BY" altLang="ru-BY" sz="2300" b="0" i="0" u="none" strike="noStrike" cap="none" normalizeH="0" baseline="0" dirty="0" err="1">
                <a:ln>
                  <a:noFill/>
                </a:ln>
                <a:solidFill>
                  <a:srgbClr val="006600"/>
                </a:solidFill>
                <a:effectLst/>
              </a:rPr>
              <a:t>div</a:t>
            </a:r>
            <a:r>
              <a:rPr kumimoji="0" lang="ru-BY" altLang="ru-BY" sz="2300" b="0" i="0" u="none" strike="noStrike" cap="none" normalizeH="0" baseline="0" dirty="0">
                <a:ln>
                  <a:noFill/>
                </a:ln>
                <a:solidFill>
                  <a:srgbClr val="006600"/>
                </a:solidFill>
                <a:effectLst/>
              </a:rPr>
              <a:t> (</a:t>
            </a:r>
            <a:r>
              <a:rPr kumimoji="0" lang="ru-BY" altLang="ru-BY" b="0" i="0" u="none" strike="noStrike" cap="none" normalizeH="0" baseline="0" dirty="0" err="1">
                <a:ln>
                  <a:noFill/>
                </a:ln>
                <a:solidFill>
                  <a:srgbClr val="006600"/>
                </a:solidFill>
                <a:effectLst/>
              </a:rPr>
              <a:t>parents</a:t>
            </a:r>
            <a:r>
              <a:rPr kumimoji="0" lang="ru-BY" altLang="ru-BY" b="0" i="0" u="none" strike="noStrike" cap="none" normalizeH="0" baseline="0" dirty="0">
                <a:ln>
                  <a:noFill/>
                </a:ln>
                <a:solidFill>
                  <a:srgbClr val="006600"/>
                </a:solidFill>
                <a:effectLst/>
              </a:rPr>
              <a:t> принимает в качестве параметра селектор</a:t>
            </a:r>
            <a:r>
              <a:rPr kumimoji="0" lang="ru-BY" altLang="ru-BY" sz="2300" b="0" i="0" u="none" strike="noStrike" cap="none" normalizeH="0" baseline="0" dirty="0">
                <a:ln>
                  <a:noFill/>
                </a:ln>
                <a:solidFill>
                  <a:srgbClr val="006600"/>
                </a:solidFill>
                <a:effectLst/>
              </a:rPr>
              <a:t>)</a:t>
            </a:r>
            <a:r>
              <a:rPr kumimoji="0" lang="ru-BY" altLang="ru-BY" sz="23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38938665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10EDBA-82FA-4F72-AE96-CC0D3D2A243B}"/>
              </a:ext>
            </a:extLst>
          </p:cNvPr>
          <p:cNvSpPr txBox="1"/>
          <p:nvPr/>
        </p:nvSpPr>
        <p:spPr>
          <a:xfrm>
            <a:off x="362607" y="287197"/>
            <a:ext cx="11493061" cy="1077218"/>
          </a:xfrm>
          <a:prstGeom prst="rect">
            <a:avLst/>
          </a:prstGeom>
          <a:noFill/>
        </p:spPr>
        <p:txBody>
          <a:bodyPr wrap="square">
            <a:spAutoFit/>
          </a:bodyPr>
          <a:lstStyle/>
          <a:p>
            <a:r>
              <a:rPr lang="en-US" sz="3200" b="1" i="1" dirty="0">
                <a:solidFill>
                  <a:srgbClr val="FF0000"/>
                </a:solidFill>
              </a:rPr>
              <a:t>40</a:t>
            </a:r>
            <a:r>
              <a:rPr lang="ru-RU" sz="3200" b="1" i="1" dirty="0">
                <a:solidFill>
                  <a:srgbClr val="FF0000"/>
                </a:solidFill>
              </a:rPr>
              <a:t>) Изложить основные методы создания анимационных эффектов и синтаксис их использования в библиотеке </a:t>
            </a:r>
            <a:r>
              <a:rPr lang="en-US" sz="3200" b="1" i="1" dirty="0" err="1">
                <a:solidFill>
                  <a:srgbClr val="FF0000"/>
                </a:solidFill>
              </a:rPr>
              <a:t>JQuery</a:t>
            </a:r>
            <a:r>
              <a:rPr lang="en-US" sz="3200" b="1" i="1" dirty="0">
                <a:solidFill>
                  <a:srgbClr val="FF0000"/>
                </a:solidFill>
              </a:rPr>
              <a:t> </a:t>
            </a:r>
            <a:endParaRPr lang="ru-BY" sz="3200" dirty="0"/>
          </a:p>
        </p:txBody>
      </p:sp>
      <p:sp>
        <p:nvSpPr>
          <p:cNvPr id="4" name="Заголовок 1">
            <a:extLst>
              <a:ext uri="{FF2B5EF4-FFF2-40B4-BE49-F238E27FC236}">
                <a16:creationId xmlns:a16="http://schemas.microsoft.com/office/drawing/2014/main" id="{B8FD25AF-34A6-4E90-9ADF-38553B7D1E86}"/>
              </a:ext>
            </a:extLst>
          </p:cNvPr>
          <p:cNvSpPr txBox="1">
            <a:spLocks/>
          </p:cNvSpPr>
          <p:nvPr/>
        </p:nvSpPr>
        <p:spPr>
          <a:xfrm>
            <a:off x="174004" y="1364415"/>
            <a:ext cx="11634952" cy="553535"/>
          </a:xfrm>
          <a:prstGeom prst="rect">
            <a:avLst/>
          </a:prstGeom>
        </p:spPr>
        <p:txBody>
          <a:bodyPr vert="horz" lIns="91440" tIns="45720" rIns="91440" bIns="45720" rtlCol="0" anchor="t">
            <a:normAutofit fontScale="7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ru-RU" sz="3600" b="1" i="0" u="none" strike="noStrike" kern="1200" cap="none" spc="0" normalizeH="0" baseline="0" noProof="0" dirty="0">
                <a:ln>
                  <a:noFill/>
                </a:ln>
                <a:solidFill>
                  <a:srgbClr val="90C226"/>
                </a:solidFill>
                <a:effectLst/>
                <a:uLnTx/>
                <a:uFillTx/>
                <a:latin typeface="Trebuchet MS" panose="020B0603020202020204"/>
                <a:ea typeface="+mj-ea"/>
                <a:cs typeface="+mj-cs"/>
              </a:rPr>
              <a:t> </a:t>
            </a:r>
            <a:r>
              <a:rPr kumimoji="0" lang="en-US" sz="3600" b="1" i="0" u="none" strike="noStrike" kern="1200" cap="none" spc="0" normalizeH="0" baseline="0" noProof="0" dirty="0">
                <a:ln>
                  <a:noFill/>
                </a:ln>
                <a:solidFill>
                  <a:srgbClr val="90C226"/>
                </a:solidFill>
                <a:effectLst/>
                <a:uLnTx/>
                <a:uFillTx/>
                <a:latin typeface="Trebuchet MS" panose="020B0603020202020204"/>
                <a:ea typeface="+mj-ea"/>
                <a:cs typeface="+mj-cs"/>
              </a:rPr>
              <a:t>1. </a:t>
            </a:r>
            <a:r>
              <a:rPr kumimoji="0" lang="ru-RU" sz="3600" b="1" i="0" u="none" strike="noStrike" kern="1200" cap="none" spc="0" normalizeH="0" baseline="0" noProof="0" dirty="0">
                <a:ln>
                  <a:noFill/>
                </a:ln>
                <a:solidFill>
                  <a:srgbClr val="90C226"/>
                </a:solidFill>
                <a:effectLst/>
                <a:uLnTx/>
                <a:uFillTx/>
                <a:latin typeface="Trebuchet MS" panose="020B0603020202020204"/>
                <a:ea typeface="+mj-ea"/>
                <a:cs typeface="+mj-cs"/>
              </a:rPr>
              <a:t>Создание собственных эффектов с помощью метода .</a:t>
            </a:r>
            <a:r>
              <a:rPr kumimoji="0" lang="ru-RU" sz="3600" b="1" i="0" u="none" strike="noStrike" kern="1200" cap="none" spc="0" normalizeH="0" baseline="0" noProof="0" dirty="0" err="1">
                <a:ln>
                  <a:noFill/>
                </a:ln>
                <a:solidFill>
                  <a:srgbClr val="90C226"/>
                </a:solidFill>
                <a:effectLst/>
                <a:uLnTx/>
                <a:uFillTx/>
                <a:latin typeface="Trebuchet MS" panose="020B0603020202020204"/>
                <a:ea typeface="+mj-ea"/>
                <a:cs typeface="+mj-cs"/>
              </a:rPr>
              <a:t>animate</a:t>
            </a:r>
            <a:r>
              <a:rPr kumimoji="0" lang="ru-RU" sz="3600" b="1" i="0" u="none" strike="noStrike" kern="1200" cap="none" spc="0" normalizeH="0" baseline="0" noProof="0" dirty="0">
                <a:ln>
                  <a:noFill/>
                </a:ln>
                <a:solidFill>
                  <a:srgbClr val="90C226"/>
                </a:solidFill>
                <a:effectLst/>
                <a:uLnTx/>
                <a:uFillTx/>
                <a:latin typeface="Trebuchet MS" panose="020B0603020202020204"/>
                <a:ea typeface="+mj-ea"/>
                <a:cs typeface="+mj-cs"/>
              </a:rPr>
              <a:t>()</a:t>
            </a:r>
            <a:endParaRPr kumimoji="0" lang="ru-RU" sz="3600" b="0" i="0" u="none" strike="noStrike" kern="1200" cap="none" spc="0" normalizeH="0" baseline="0" noProof="0" dirty="0">
              <a:ln>
                <a:noFill/>
              </a:ln>
              <a:solidFill>
                <a:srgbClr val="90C226"/>
              </a:solidFill>
              <a:effectLst/>
              <a:uLnTx/>
              <a:uFillTx/>
              <a:latin typeface="Trebuchet MS" panose="020B0603020202020204"/>
              <a:ea typeface="+mj-ea"/>
              <a:cs typeface="+mj-cs"/>
            </a:endParaRPr>
          </a:p>
        </p:txBody>
      </p:sp>
      <p:sp>
        <p:nvSpPr>
          <p:cNvPr id="5" name="Rectangle 1">
            <a:extLst>
              <a:ext uri="{FF2B5EF4-FFF2-40B4-BE49-F238E27FC236}">
                <a16:creationId xmlns:a16="http://schemas.microsoft.com/office/drawing/2014/main" id="{55CFABD5-596F-4CCC-A05F-47BD798DA90F}"/>
              </a:ext>
            </a:extLst>
          </p:cNvPr>
          <p:cNvSpPr txBox="1">
            <a:spLocks noChangeArrowheads="1"/>
          </p:cNvSpPr>
          <p:nvPr/>
        </p:nvSpPr>
        <p:spPr bwMode="auto">
          <a:xfrm>
            <a:off x="268305" y="1802883"/>
            <a:ext cx="11749691" cy="461664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342900" indent="-342900" algn="l" defTabSz="457200" rtl="0" eaLnBrk="0" fontAlgn="base" latinLnBrk="0" hangingPunct="0">
              <a:spcBef>
                <a:spcPct val="0"/>
              </a:spcBef>
              <a:spcAft>
                <a:spcPct val="0"/>
              </a:spcAft>
              <a:buClr>
                <a:schemeClr val="accent1"/>
              </a:buClr>
              <a:buSzPct val="80000"/>
              <a:buFont typeface="Wingdings 3" charset="2"/>
              <a:buChar char=""/>
              <a:defRPr sz="1800" kern="1200">
                <a:solidFill>
                  <a:schemeClr val="tx1"/>
                </a:solidFill>
                <a:latin typeface="Arial" panose="020B0604020202020204" pitchFamily="34" charset="0"/>
                <a:ea typeface="+mn-ea"/>
                <a:cs typeface="+mn-cs"/>
              </a:defRPr>
            </a:lvl1pPr>
            <a:lvl2pPr marL="742950" indent="-285750" algn="l" defTabSz="457200" rtl="0" eaLnBrk="0" fontAlgn="base" latinLnBrk="0" hangingPunct="0">
              <a:spcBef>
                <a:spcPct val="0"/>
              </a:spcBef>
              <a:spcAft>
                <a:spcPct val="0"/>
              </a:spcAft>
              <a:buClr>
                <a:schemeClr val="accent1"/>
              </a:buClr>
              <a:buSzPct val="80000"/>
              <a:buFont typeface="Wingdings 3" charset="2"/>
              <a:buChar char=""/>
              <a:defRPr sz="1600" kern="1200">
                <a:solidFill>
                  <a:schemeClr val="tx1"/>
                </a:solidFill>
                <a:latin typeface="Arial" panose="020B0604020202020204" pitchFamily="34" charset="0"/>
                <a:ea typeface="+mn-ea"/>
                <a:cs typeface="+mn-cs"/>
              </a:defRPr>
            </a:lvl2pPr>
            <a:lvl3pPr marL="1143000" indent="-228600" algn="l" defTabSz="457200" rtl="0" eaLnBrk="0" fontAlgn="base" latinLnBrk="0" hangingPunct="0">
              <a:spcBef>
                <a:spcPct val="0"/>
              </a:spcBef>
              <a:spcAft>
                <a:spcPct val="0"/>
              </a:spcAft>
              <a:buClr>
                <a:schemeClr val="accent1"/>
              </a:buClr>
              <a:buSzPct val="80000"/>
              <a:buFont typeface="Wingdings 3" charset="2"/>
              <a:buChar char=""/>
              <a:defRPr sz="1400" kern="1200">
                <a:solidFill>
                  <a:schemeClr val="tx1"/>
                </a:solidFill>
                <a:latin typeface="Arial" panose="020B0604020202020204" pitchFamily="34" charset="0"/>
                <a:ea typeface="+mn-ea"/>
                <a:cs typeface="+mn-cs"/>
              </a:defRPr>
            </a:lvl3pPr>
            <a:lvl4pPr marL="1600200" indent="-228600" algn="l" defTabSz="457200" rtl="0" eaLnBrk="0" fontAlgn="base" latinLnBrk="0" hangingPunct="0">
              <a:spcBef>
                <a:spcPct val="0"/>
              </a:spcBef>
              <a:spcAft>
                <a:spcPct val="0"/>
              </a:spcAft>
              <a:buClr>
                <a:schemeClr val="accent1"/>
              </a:buClr>
              <a:buSzPct val="80000"/>
              <a:buFont typeface="Wingdings 3" charset="2"/>
              <a:buChar char=""/>
              <a:defRPr sz="1200" kern="1200">
                <a:solidFill>
                  <a:schemeClr val="tx1"/>
                </a:solidFill>
                <a:latin typeface="Arial" panose="020B0604020202020204" pitchFamily="34" charset="0"/>
                <a:ea typeface="+mn-ea"/>
                <a:cs typeface="+mn-cs"/>
              </a:defRPr>
            </a:lvl4pPr>
            <a:lvl5pPr marL="2057400" indent="-228600" algn="l" defTabSz="457200" rtl="0" eaLnBrk="0" fontAlgn="base" latinLnBrk="0" hangingPunct="0">
              <a:spcBef>
                <a:spcPct val="0"/>
              </a:spcBef>
              <a:spcAft>
                <a:spcPct val="0"/>
              </a:spcAft>
              <a:buClr>
                <a:schemeClr val="accent1"/>
              </a:buClr>
              <a:buSzPct val="80000"/>
              <a:buFont typeface="Wingdings 3" charset="2"/>
              <a:buChar char=""/>
              <a:defRPr sz="1200" kern="1200">
                <a:solidFill>
                  <a:schemeClr val="tx1"/>
                </a:solidFill>
                <a:latin typeface="Arial" panose="020B0604020202020204" pitchFamily="34" charset="0"/>
                <a:ea typeface="+mn-ea"/>
                <a:cs typeface="+mn-cs"/>
              </a:defRPr>
            </a:lvl5pPr>
            <a:lvl6pPr marL="2514600" indent="-228600" algn="l" defTabSz="457200" rtl="0" eaLnBrk="0" fontAlgn="base" latinLnBrk="0" hangingPunct="0">
              <a:spcBef>
                <a:spcPct val="0"/>
              </a:spcBef>
              <a:spcAft>
                <a:spcPct val="0"/>
              </a:spcAft>
              <a:buClr>
                <a:schemeClr val="accent1"/>
              </a:buClr>
              <a:buSzPct val="80000"/>
              <a:buFont typeface="Wingdings 3" charset="2"/>
              <a:buChar char=""/>
              <a:defRPr sz="1200" kern="1200">
                <a:solidFill>
                  <a:schemeClr val="tx1"/>
                </a:solidFill>
                <a:latin typeface="Arial" panose="020B0604020202020204" pitchFamily="34" charset="0"/>
                <a:ea typeface="+mn-ea"/>
                <a:cs typeface="+mn-cs"/>
              </a:defRPr>
            </a:lvl6pPr>
            <a:lvl7pPr marL="2971800" indent="-228600" algn="l" defTabSz="457200" rtl="0" eaLnBrk="0" fontAlgn="base" latinLnBrk="0" hangingPunct="0">
              <a:spcBef>
                <a:spcPct val="0"/>
              </a:spcBef>
              <a:spcAft>
                <a:spcPct val="0"/>
              </a:spcAft>
              <a:buClr>
                <a:schemeClr val="accent1"/>
              </a:buClr>
              <a:buSzPct val="80000"/>
              <a:buFont typeface="Wingdings 3" charset="2"/>
              <a:buChar char=""/>
              <a:defRPr sz="1200" kern="1200">
                <a:solidFill>
                  <a:schemeClr val="tx1"/>
                </a:solidFill>
                <a:latin typeface="Arial" panose="020B0604020202020204" pitchFamily="34" charset="0"/>
                <a:ea typeface="+mn-ea"/>
                <a:cs typeface="+mn-cs"/>
              </a:defRPr>
            </a:lvl7pPr>
            <a:lvl8pPr marL="3429000" indent="-228600" algn="l" defTabSz="457200" rtl="0" eaLnBrk="0" fontAlgn="base" latinLnBrk="0" hangingPunct="0">
              <a:spcBef>
                <a:spcPct val="0"/>
              </a:spcBef>
              <a:spcAft>
                <a:spcPct val="0"/>
              </a:spcAft>
              <a:buClr>
                <a:schemeClr val="accent1"/>
              </a:buClr>
              <a:buSzPct val="80000"/>
              <a:buFont typeface="Wingdings 3" charset="2"/>
              <a:buChar char=""/>
              <a:defRPr sz="1200" kern="1200">
                <a:solidFill>
                  <a:schemeClr val="tx1"/>
                </a:solidFill>
                <a:latin typeface="Arial" panose="020B0604020202020204" pitchFamily="34" charset="0"/>
                <a:ea typeface="+mn-ea"/>
                <a:cs typeface="+mn-cs"/>
              </a:defRPr>
            </a:lvl8pPr>
            <a:lvl9pPr marL="3886200" indent="-228600" algn="l" defTabSz="457200" rtl="0" eaLnBrk="0" fontAlgn="base" latinLnBrk="0" hangingPunct="0">
              <a:spcBef>
                <a:spcPct val="0"/>
              </a:spcBef>
              <a:spcAft>
                <a:spcPct val="0"/>
              </a:spcAft>
              <a:buClr>
                <a:schemeClr val="accent1"/>
              </a:buClr>
              <a:buSzPct val="80000"/>
              <a:buFont typeface="Wingdings 3" charset="2"/>
              <a:buChar char=""/>
              <a:defRPr sz="1200" kern="1200">
                <a:solidFill>
                  <a:schemeClr val="tx1"/>
                </a:solidFill>
                <a:latin typeface="Arial" panose="020B0604020202020204" pitchFamily="34" charset="0"/>
                <a:ea typeface="+mn-ea"/>
                <a:cs typeface="+mn-cs"/>
              </a:defRPr>
            </a:lvl9pPr>
          </a:lstStyle>
          <a:p>
            <a:pPr marL="0" marR="0" lvl="0" indent="0" algn="l" defTabSz="457200" rtl="0" eaLnBrk="0" fontAlgn="base" latinLnBrk="0" hangingPunct="0">
              <a:lnSpc>
                <a:spcPct val="100000"/>
              </a:lnSpc>
              <a:spcBef>
                <a:spcPct val="0"/>
              </a:spcBef>
              <a:spcAft>
                <a:spcPct val="0"/>
              </a:spcAft>
              <a:buClr>
                <a:srgbClr val="90C226"/>
              </a:buClr>
              <a:buSzPct val="80000"/>
              <a:buFont typeface="Wingdings 3" charset="2"/>
              <a:buNone/>
              <a:tabLst/>
              <a:defRPr/>
            </a:pPr>
            <a:r>
              <a:rPr kumimoji="0" lang="ru-RU" altLang="ru-RU" sz="2000" b="0" i="0" u="none" strike="noStrike" kern="1200" cap="none" spc="0" normalizeH="0" baseline="0" noProof="0" dirty="0">
                <a:ln>
                  <a:noFill/>
                </a:ln>
                <a:solidFill>
                  <a:srgbClr val="303030"/>
                </a:solidFill>
                <a:effectLst/>
                <a:uLnTx/>
                <a:uFillTx/>
                <a:latin typeface="Times New Roman" panose="02020603050405020304" pitchFamily="18" charset="0"/>
                <a:ea typeface="+mn-ea"/>
                <a:cs typeface="Times New Roman" panose="02020603050405020304" pitchFamily="18" charset="0"/>
              </a:rPr>
              <a:t>Эффекты, которых нет в библиотеке </a:t>
            </a:r>
            <a:r>
              <a:rPr kumimoji="0" lang="ru-RU" altLang="ru-RU" sz="2000" b="0" i="0"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jQuery</a:t>
            </a:r>
            <a:r>
              <a:rPr kumimoji="0" lang="ru-RU" altLang="ru-RU" sz="2000" b="0" i="0" u="none" strike="noStrike" kern="1200" cap="none" spc="0" normalizeH="0" baseline="0" noProof="0" dirty="0">
                <a:ln>
                  <a:noFill/>
                </a:ln>
                <a:solidFill>
                  <a:srgbClr val="303030"/>
                </a:solidFill>
                <a:effectLst/>
                <a:uLnTx/>
                <a:uFillTx/>
                <a:latin typeface="Times New Roman" panose="02020603050405020304" pitchFamily="18" charset="0"/>
                <a:ea typeface="+mn-ea"/>
                <a:cs typeface="Times New Roman" panose="02020603050405020304" pitchFamily="18" charset="0"/>
              </a:rPr>
              <a:t>, можно создавать с помощью метода </a:t>
            </a:r>
            <a:r>
              <a:rPr kumimoji="0" lang="ru-RU" altLang="ru-RU" sz="20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a:t>
            </a:r>
            <a:r>
              <a:rPr kumimoji="0" lang="ru-RU" altLang="ru-RU" sz="2000" b="0"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animate</a:t>
            </a:r>
            <a:r>
              <a:rPr kumimoji="0" lang="ru-RU" altLang="ru-RU" sz="20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a:t>
            </a:r>
            <a:r>
              <a:rPr kumimoji="0" lang="ru-RU" altLang="ru-RU" sz="2000" b="0" i="0" u="none" strike="noStrike" kern="1200" cap="none" spc="0" normalizeH="0" baseline="0" noProof="0" dirty="0">
                <a:ln>
                  <a:noFill/>
                </a:ln>
                <a:solidFill>
                  <a:srgbClr val="303030"/>
                </a:solidFill>
                <a:effectLst/>
                <a:uLnTx/>
                <a:uFillTx/>
                <a:latin typeface="Times New Roman" panose="02020603050405020304" pitchFamily="18" charset="0"/>
                <a:ea typeface="+mn-ea"/>
                <a:cs typeface="Times New Roman" panose="02020603050405020304" pitchFamily="18" charset="0"/>
              </a:rPr>
              <a:t>. Метод позволяет анимировать любое </a:t>
            </a:r>
            <a:r>
              <a:rPr kumimoji="0" lang="en-US" altLang="ru-RU" sz="2000" b="0" i="0" u="none" strike="noStrike" kern="1200" cap="none" spc="0" normalizeH="0" baseline="0" noProof="0" dirty="0" err="1">
                <a:ln>
                  <a:noFill/>
                </a:ln>
                <a:solidFill>
                  <a:srgbClr val="303030"/>
                </a:solidFill>
                <a:effectLst/>
                <a:uLnTx/>
                <a:uFillTx/>
                <a:latin typeface="Times New Roman" panose="02020603050405020304" pitchFamily="18" charset="0"/>
                <a:ea typeface="+mn-ea"/>
                <a:cs typeface="Times New Roman" panose="02020603050405020304" pitchFamily="18" charset="0"/>
              </a:rPr>
              <a:t>css</a:t>
            </a:r>
            <a:r>
              <a:rPr kumimoji="0" lang="en-US" altLang="ru-RU" sz="2000" b="0" i="0" u="none" strike="noStrike" kern="1200" cap="none" spc="0" normalizeH="0" baseline="0" noProof="0" dirty="0">
                <a:ln>
                  <a:noFill/>
                </a:ln>
                <a:solidFill>
                  <a:srgbClr val="303030"/>
                </a:solidFill>
                <a:effectLst/>
                <a:uLnTx/>
                <a:uFillTx/>
                <a:latin typeface="Times New Roman" panose="02020603050405020304" pitchFamily="18" charset="0"/>
                <a:ea typeface="+mn-ea"/>
                <a:cs typeface="Times New Roman" panose="02020603050405020304" pitchFamily="18" charset="0"/>
              </a:rPr>
              <a:t>-</a:t>
            </a:r>
            <a:r>
              <a:rPr kumimoji="0" lang="ru-RU" altLang="ru-RU" sz="2000" b="0" i="0" u="none" strike="noStrike" kern="1200" cap="none" spc="0" normalizeH="0" baseline="0" noProof="0" dirty="0">
                <a:ln>
                  <a:noFill/>
                </a:ln>
                <a:solidFill>
                  <a:srgbClr val="303030"/>
                </a:solidFill>
                <a:effectLst/>
                <a:uLnTx/>
                <a:uFillTx/>
                <a:latin typeface="Times New Roman" panose="02020603050405020304" pitchFamily="18" charset="0"/>
                <a:ea typeface="+mn-ea"/>
                <a:cs typeface="Times New Roman" panose="02020603050405020304" pitchFamily="18" charset="0"/>
              </a:rPr>
              <a:t>свойство, имеющее числовое значение, например, </a:t>
            </a:r>
            <a:r>
              <a:rPr kumimoji="0" lang="en-US" altLang="ru-RU" sz="20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font-size, opacity, border-width, margin, padding, height, width, background-position </a:t>
            </a:r>
            <a:r>
              <a:rPr kumimoji="0" lang="ru-RU" altLang="ru-RU" sz="2000" b="0" i="0" u="none" strike="noStrike" kern="1200" cap="none" spc="0" normalizeH="0" baseline="0" noProof="0" dirty="0">
                <a:ln>
                  <a:noFill/>
                </a:ln>
                <a:solidFill>
                  <a:srgbClr val="303030"/>
                </a:solidFill>
                <a:effectLst/>
                <a:uLnTx/>
                <a:uFillTx/>
                <a:latin typeface="Times New Roman" panose="02020603050405020304" pitchFamily="18" charset="0"/>
                <a:ea typeface="+mn-ea"/>
                <a:cs typeface="Times New Roman" panose="02020603050405020304" pitchFamily="18" charset="0"/>
              </a:rPr>
              <a:t>и т.д. При этом имена свойств должны быть указаны слитно — </a:t>
            </a:r>
            <a:r>
              <a:rPr kumimoji="0" lang="en-US" altLang="ru-RU" sz="2000" b="0"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fontSize</a:t>
            </a:r>
            <a:r>
              <a:rPr kumimoji="0" lang="en-US" altLang="ru-RU" sz="20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altLang="ru-RU" sz="2000" b="0"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paddingLeft</a:t>
            </a:r>
            <a:r>
              <a:rPr kumimoji="0" lang="en-US" altLang="ru-RU" sz="2000" b="0" i="0" u="none" strike="noStrike" kern="1200" cap="none" spc="0" normalizeH="0" baseline="0" noProof="0" dirty="0">
                <a:ln>
                  <a:noFill/>
                </a:ln>
                <a:solidFill>
                  <a:srgbClr val="303030"/>
                </a:solidFill>
                <a:effectLst/>
                <a:uLnTx/>
                <a:uFillTx/>
                <a:latin typeface="Times New Roman" panose="02020603050405020304" pitchFamily="18" charset="0"/>
                <a:ea typeface="+mn-ea"/>
                <a:cs typeface="Times New Roman" panose="02020603050405020304" pitchFamily="18" charset="0"/>
              </a:rPr>
              <a:t>, </a:t>
            </a:r>
            <a:r>
              <a:rPr kumimoji="0" lang="ru-RU" altLang="ru-RU" sz="2000" b="0" i="0" u="none" strike="noStrike" kern="1200" cap="none" spc="0" normalizeH="0" baseline="0" noProof="0" dirty="0">
                <a:ln>
                  <a:noFill/>
                </a:ln>
                <a:solidFill>
                  <a:srgbClr val="303030"/>
                </a:solidFill>
                <a:effectLst/>
                <a:uLnTx/>
                <a:uFillTx/>
                <a:latin typeface="Times New Roman" panose="02020603050405020304" pitchFamily="18" charset="0"/>
                <a:ea typeface="+mn-ea"/>
                <a:cs typeface="Times New Roman" panose="02020603050405020304" pitchFamily="18" charset="0"/>
              </a:rPr>
              <a:t>или должен использоваться </a:t>
            </a:r>
            <a:r>
              <a:rPr kumimoji="0" lang="en-US" altLang="ru-RU" sz="2000" b="0" i="0" u="none" strike="noStrike" kern="1200" cap="none" spc="0" normalizeH="0" baseline="0" noProof="0" dirty="0" err="1">
                <a:ln>
                  <a:noFill/>
                </a:ln>
                <a:solidFill>
                  <a:srgbClr val="303030"/>
                </a:solidFill>
                <a:effectLst/>
                <a:uLnTx/>
                <a:uFillTx/>
                <a:latin typeface="Times New Roman" panose="02020603050405020304" pitchFamily="18" charset="0"/>
                <a:ea typeface="+mn-ea"/>
                <a:cs typeface="Times New Roman" panose="02020603050405020304" pitchFamily="18" charset="0"/>
              </a:rPr>
              <a:t>css</a:t>
            </a:r>
            <a:r>
              <a:rPr kumimoji="0" lang="en-US" altLang="ru-RU" sz="2000" b="0" i="0" u="none" strike="noStrike" kern="1200" cap="none" spc="0" normalizeH="0" baseline="0" noProof="0" dirty="0">
                <a:ln>
                  <a:noFill/>
                </a:ln>
                <a:solidFill>
                  <a:srgbClr val="303030"/>
                </a:solidFill>
                <a:effectLst/>
                <a:uLnTx/>
                <a:uFillTx/>
                <a:latin typeface="Times New Roman" panose="02020603050405020304" pitchFamily="18" charset="0"/>
                <a:ea typeface="+mn-ea"/>
                <a:cs typeface="Times New Roman" panose="02020603050405020304" pitchFamily="18" charset="0"/>
              </a:rPr>
              <a:t>-</a:t>
            </a:r>
            <a:r>
              <a:rPr kumimoji="0" lang="ru-RU" altLang="ru-RU" sz="2000" b="0" i="0" u="none" strike="noStrike" kern="1200" cap="none" spc="0" normalizeH="0" baseline="0" noProof="0" dirty="0">
                <a:ln>
                  <a:noFill/>
                </a:ln>
                <a:solidFill>
                  <a:srgbClr val="303030"/>
                </a:solidFill>
                <a:effectLst/>
                <a:uLnTx/>
                <a:uFillTx/>
                <a:latin typeface="Times New Roman" panose="02020603050405020304" pitchFamily="18" charset="0"/>
                <a:ea typeface="+mn-ea"/>
                <a:cs typeface="Times New Roman" panose="02020603050405020304" pitchFamily="18" charset="0"/>
              </a:rPr>
              <a:t>эквивалент свойства — "</a:t>
            </a:r>
            <a:r>
              <a:rPr kumimoji="0" lang="en-US" altLang="ru-RU" sz="20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font-size</a:t>
            </a:r>
            <a:r>
              <a:rPr kumimoji="0" lang="en-US" altLang="ru-RU" sz="2000" b="0" i="0" u="none" strike="noStrike" kern="1200" cap="none" spc="0" normalizeH="0" baseline="0" noProof="0" dirty="0">
                <a:ln>
                  <a:noFill/>
                </a:ln>
                <a:solidFill>
                  <a:srgbClr val="303030"/>
                </a:solidFill>
                <a:effectLst/>
                <a:uLnTx/>
                <a:uFillTx/>
                <a:latin typeface="Times New Roman" panose="02020603050405020304" pitchFamily="18" charset="0"/>
                <a:ea typeface="+mn-ea"/>
                <a:cs typeface="Times New Roman" panose="02020603050405020304" pitchFamily="18" charset="0"/>
              </a:rPr>
              <a:t>". </a:t>
            </a:r>
            <a:r>
              <a:rPr kumimoji="0" lang="ru-RU" altLang="ru-RU" sz="2000" b="0" i="0" u="none" strike="noStrike" kern="1200" cap="none" spc="0" normalizeH="0" baseline="0" noProof="0" dirty="0">
                <a:ln>
                  <a:noFill/>
                </a:ln>
                <a:solidFill>
                  <a:srgbClr val="303030"/>
                </a:solidFill>
                <a:effectLst/>
                <a:uLnTx/>
                <a:uFillTx/>
                <a:latin typeface="Times New Roman" panose="02020603050405020304" pitchFamily="18" charset="0"/>
                <a:ea typeface="+mn-ea"/>
                <a:cs typeface="Times New Roman" panose="02020603050405020304" pitchFamily="18" charset="0"/>
              </a:rPr>
              <a:t>Числовые значения свойств не заключаются в кавычки</a:t>
            </a:r>
            <a:r>
              <a:rPr kumimoji="0" lang="en-US" altLang="ru-RU" sz="2000" b="0" i="0" u="none" strike="noStrike" kern="1200" cap="none" spc="0" normalizeH="0" baseline="0" noProof="0" dirty="0">
                <a:ln>
                  <a:noFill/>
                </a:ln>
                <a:solidFill>
                  <a:srgbClr val="303030"/>
                </a:solidFill>
                <a:effectLst/>
                <a:uLnTx/>
                <a:uFillTx/>
                <a:latin typeface="Times New Roman" panose="02020603050405020304" pitchFamily="18" charset="0"/>
                <a:ea typeface="+mn-ea"/>
                <a:cs typeface="Times New Roman" panose="02020603050405020304" pitchFamily="18" charset="0"/>
              </a:rPr>
              <a:t>.</a:t>
            </a:r>
          </a:p>
          <a:p>
            <a:pPr marL="0" marR="0" lvl="0" indent="0" algn="l" defTabSz="457200" rtl="0" eaLnBrk="0" fontAlgn="base" latinLnBrk="0" hangingPunct="0">
              <a:lnSpc>
                <a:spcPct val="100000"/>
              </a:lnSpc>
              <a:spcBef>
                <a:spcPct val="0"/>
              </a:spcBef>
              <a:spcAft>
                <a:spcPct val="0"/>
              </a:spcAft>
              <a:buClr>
                <a:srgbClr val="90C226"/>
              </a:buClr>
              <a:buSzPct val="80000"/>
              <a:buFont typeface="Wingdings 3" charset="2"/>
              <a:buNone/>
              <a:tabLst/>
              <a:defRPr/>
            </a:pPr>
            <a:br>
              <a:rPr kumimoji="0" lang="en-US" altLang="ru-RU" sz="2000" b="0" i="0" u="none" strike="noStrike" kern="1200" cap="none" spc="0" normalizeH="0" baseline="0" noProof="0" dirty="0">
                <a:ln>
                  <a:noFill/>
                </a:ln>
                <a:solidFill>
                  <a:srgbClr val="303030"/>
                </a:solidFill>
                <a:effectLst/>
                <a:uLnTx/>
                <a:uFillTx/>
                <a:latin typeface="Times New Roman" panose="02020603050405020304" pitchFamily="18" charset="0"/>
                <a:ea typeface="+mn-ea"/>
                <a:cs typeface="Times New Roman" panose="02020603050405020304" pitchFamily="18" charset="0"/>
              </a:rPr>
            </a:br>
            <a:r>
              <a:rPr kumimoji="0" lang="ru-RU" altLang="ru-RU" sz="20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Метод </a:t>
            </a:r>
            <a:r>
              <a:rPr kumimoji="0" lang="ru-RU" altLang="ru-RU" sz="20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a:t>
            </a:r>
            <a:r>
              <a:rPr kumimoji="0" lang="ru-RU" altLang="ru-RU" sz="2000" b="0"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animate</a:t>
            </a:r>
            <a:r>
              <a:rPr kumimoji="0" lang="ru-RU" altLang="ru-RU" sz="20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a:t>
            </a:r>
            <a:r>
              <a:rPr kumimoji="0" lang="ru-RU" altLang="ru-RU" sz="20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 имеет две формы записи. В первой методу передаются четыре аргумента:</a:t>
            </a:r>
          </a:p>
          <a:p>
            <a:pPr marL="0" marR="0" lvl="0" indent="0" algn="l" defTabSz="457200" rtl="0" eaLnBrk="0" fontAlgn="base" latinLnBrk="0" hangingPunct="0">
              <a:lnSpc>
                <a:spcPct val="100000"/>
              </a:lnSpc>
              <a:spcBef>
                <a:spcPct val="0"/>
              </a:spcBef>
              <a:spcAft>
                <a:spcPct val="0"/>
              </a:spcAft>
              <a:buClr>
                <a:srgbClr val="90C226"/>
              </a:buClr>
              <a:buSzPct val="80000"/>
              <a:buFont typeface="Wingdings 3" charset="2"/>
              <a:buNone/>
              <a:tabLst/>
              <a:defRPr/>
            </a:pPr>
            <a:r>
              <a:rPr kumimoji="0" lang="ru-RU" altLang="ru-RU" sz="2000" b="0" i="0" u="none" strike="noStrike" kern="1200" cap="none" spc="0" normalizeH="0" baseline="0" noProof="0" dirty="0">
                <a:ln>
                  <a:noFill/>
                </a:ln>
                <a:solidFill>
                  <a:sysClr val="window" lastClr="FFFFFF">
                    <a:lumMod val="50000"/>
                  </a:sysClr>
                </a:solidFill>
                <a:effectLst/>
                <a:uLnTx/>
                <a:uFillTx/>
                <a:latin typeface="Times New Roman" panose="02020603050405020304" pitchFamily="18" charset="0"/>
                <a:ea typeface="+mn-ea"/>
                <a:cs typeface="Times New Roman" panose="02020603050405020304" pitchFamily="18" charset="0"/>
              </a:rPr>
              <a:t>.</a:t>
            </a:r>
            <a:r>
              <a:rPr kumimoji="0" lang="ru-RU" altLang="ru-RU" sz="2000" b="0" i="0" u="none" strike="noStrike" kern="1200" cap="none" spc="0" normalizeH="0" baseline="0" noProof="0" dirty="0" err="1">
                <a:ln>
                  <a:noFill/>
                </a:ln>
                <a:solidFill>
                  <a:sysClr val="window" lastClr="FFFFFF">
                    <a:lumMod val="50000"/>
                  </a:sysClr>
                </a:solidFill>
                <a:effectLst/>
                <a:uLnTx/>
                <a:uFillTx/>
                <a:latin typeface="Times New Roman" panose="02020603050405020304" pitchFamily="18" charset="0"/>
                <a:ea typeface="+mn-ea"/>
                <a:cs typeface="Times New Roman" panose="02020603050405020304" pitchFamily="18" charset="0"/>
              </a:rPr>
              <a:t>animate</a:t>
            </a:r>
            <a:r>
              <a:rPr kumimoji="0" lang="ru-RU" altLang="ru-RU" sz="2000" b="0" i="0" u="none" strike="noStrike" kern="1200" cap="none" spc="0" normalizeH="0" baseline="0" noProof="0" dirty="0">
                <a:ln>
                  <a:noFill/>
                </a:ln>
                <a:solidFill>
                  <a:sysClr val="window" lastClr="FFFFFF">
                    <a:lumMod val="50000"/>
                  </a:sysClr>
                </a:solidFill>
                <a:effectLst/>
                <a:uLnTx/>
                <a:uFillTx/>
                <a:latin typeface="Times New Roman" panose="02020603050405020304" pitchFamily="18" charset="0"/>
                <a:ea typeface="+mn-ea"/>
                <a:cs typeface="Times New Roman" panose="02020603050405020304" pitchFamily="18" charset="0"/>
              </a:rPr>
              <a:t>({свойство1: «значение1», свойство2: «значение2»}, продолжительность, функция перехода, </a:t>
            </a:r>
            <a:r>
              <a:rPr kumimoji="0" lang="ru-RU" altLang="ru-RU" sz="2000" b="0" i="0" u="none" strike="noStrike" kern="1200" cap="none" spc="0" normalizeH="0" baseline="0" noProof="0" dirty="0" err="1">
                <a:ln>
                  <a:noFill/>
                </a:ln>
                <a:solidFill>
                  <a:sysClr val="window" lastClr="FFFFFF">
                    <a:lumMod val="50000"/>
                  </a:sysClr>
                </a:solidFill>
                <a:effectLst/>
                <a:uLnTx/>
                <a:uFillTx/>
                <a:latin typeface="Times New Roman" panose="02020603050405020304" pitchFamily="18" charset="0"/>
                <a:ea typeface="+mn-ea"/>
                <a:cs typeface="Times New Roman" panose="02020603050405020304" pitchFamily="18" charset="0"/>
              </a:rPr>
              <a:t>function</a:t>
            </a:r>
            <a:r>
              <a:rPr kumimoji="0" lang="ru-RU" altLang="ru-RU" sz="2000" b="0" i="0" u="none" strike="noStrike" kern="1200" cap="none" spc="0" normalizeH="0" baseline="0" noProof="0" dirty="0">
                <a:ln>
                  <a:noFill/>
                </a:ln>
                <a:solidFill>
                  <a:sysClr val="window" lastClr="FFFFFF">
                    <a:lumMod val="50000"/>
                  </a:sysClr>
                </a:solidFill>
                <a:effectLst/>
                <a:uLnTx/>
                <a:uFillTx/>
                <a:latin typeface="Times New Roman" panose="02020603050405020304" pitchFamily="18" charset="0"/>
                <a:ea typeface="+mn-ea"/>
                <a:cs typeface="Times New Roman" panose="02020603050405020304" pitchFamily="18" charset="0"/>
              </a:rPr>
              <a:t>() {…});</a:t>
            </a:r>
          </a:p>
          <a:p>
            <a:pPr marL="0" marR="0" lvl="0" indent="0" algn="l" defTabSz="457200" rtl="0" eaLnBrk="0" fontAlgn="base" latinLnBrk="0" hangingPunct="0">
              <a:lnSpc>
                <a:spcPct val="100000"/>
              </a:lnSpc>
              <a:spcBef>
                <a:spcPct val="0"/>
              </a:spcBef>
              <a:spcAft>
                <a:spcPct val="0"/>
              </a:spcAft>
              <a:buClr>
                <a:srgbClr val="90C226"/>
              </a:buClr>
              <a:buSzPct val="80000"/>
              <a:buFont typeface="Wingdings 3" charset="2"/>
              <a:buNone/>
              <a:tabLst/>
              <a:defRPr/>
            </a:pPr>
            <a:r>
              <a:rPr kumimoji="0" lang="ru-RU" altLang="ru-RU" sz="2000" b="0" i="0" u="none" strike="noStrike" kern="1200" cap="none" spc="0" normalizeH="0" baseline="0" noProof="0" dirty="0">
                <a:ln>
                  <a:noFill/>
                </a:ln>
                <a:solidFill>
                  <a:sysClr val="window" lastClr="FFFFFF">
                    <a:lumMod val="50000"/>
                  </a:sysClr>
                </a:solidFill>
                <a:effectLst/>
                <a:uLnTx/>
                <a:uFillTx/>
                <a:latin typeface="Times New Roman" panose="02020603050405020304" pitchFamily="18" charset="0"/>
                <a:ea typeface="+mn-ea"/>
                <a:cs typeface="Times New Roman" panose="02020603050405020304" pitchFamily="18" charset="0"/>
              </a:rPr>
              <a:t>{свойство1: «значение1»} </a:t>
            </a:r>
            <a:r>
              <a:rPr kumimoji="0" lang="ru-RU" altLang="ru-RU" sz="20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 объект свойств, которые собираемся анимировать в формате свойство: «значение», перечисленные в фигурных скобках через запятую.</a:t>
            </a:r>
          </a:p>
          <a:p>
            <a:pPr marL="0" marR="0" lvl="0" indent="0" algn="l" defTabSz="457200" rtl="0" eaLnBrk="0" fontAlgn="base" latinLnBrk="0" hangingPunct="0">
              <a:lnSpc>
                <a:spcPct val="100000"/>
              </a:lnSpc>
              <a:spcBef>
                <a:spcPct val="0"/>
              </a:spcBef>
              <a:spcAft>
                <a:spcPct val="0"/>
              </a:spcAft>
              <a:buClr>
                <a:srgbClr val="90C226"/>
              </a:buClr>
              <a:buSzPct val="80000"/>
              <a:buFont typeface="Wingdings 3" charset="2"/>
              <a:buNone/>
              <a:tabLst/>
              <a:defRPr/>
            </a:pPr>
            <a:r>
              <a:rPr kumimoji="0" lang="ru-RU" altLang="ru-RU" sz="2000" b="0" i="0" u="none" strike="noStrike" kern="1200" cap="none" spc="0" normalizeH="0" baseline="0" noProof="0" dirty="0">
                <a:ln>
                  <a:noFill/>
                </a:ln>
                <a:solidFill>
                  <a:sysClr val="window" lastClr="FFFFFF">
                    <a:lumMod val="50000"/>
                  </a:sysClr>
                </a:solidFill>
                <a:effectLst/>
                <a:uLnTx/>
                <a:uFillTx/>
                <a:latin typeface="Times New Roman" panose="02020603050405020304" pitchFamily="18" charset="0"/>
                <a:ea typeface="+mn-ea"/>
                <a:cs typeface="Times New Roman" panose="02020603050405020304" pitchFamily="18" charset="0"/>
              </a:rPr>
              <a:t>продолжительность</a:t>
            </a:r>
            <a:r>
              <a:rPr kumimoji="0" lang="ru-RU" altLang="ru-RU" sz="20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 — необязательный параметр продолжительности анимации, задающий время в миллисекундах или с помощью ключевых слов </a:t>
            </a:r>
            <a:r>
              <a:rPr kumimoji="0" lang="ru-RU" altLang="ru-RU" sz="2000" b="0" i="0" u="none" strike="noStrike" kern="1200" cap="none" spc="0" normalizeH="0" baseline="0" noProof="0" dirty="0" err="1">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slow</a:t>
            </a:r>
            <a:r>
              <a:rPr kumimoji="0" lang="ru-RU" altLang="ru-RU" sz="20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 </a:t>
            </a:r>
            <a:r>
              <a:rPr kumimoji="0" lang="ru-RU" altLang="ru-RU" sz="2000" b="0" i="0" u="none" strike="noStrike" kern="1200" cap="none" spc="0" normalizeH="0" baseline="0" noProof="0" dirty="0" err="1">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fast</a:t>
            </a:r>
            <a:r>
              <a:rPr kumimoji="0" lang="ru-RU" altLang="ru-RU" sz="20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 </a:t>
            </a:r>
            <a:r>
              <a:rPr kumimoji="0" lang="ru-RU" altLang="ru-RU" sz="2000" b="0" i="0" u="none" strike="noStrike" kern="1200" cap="none" spc="0" normalizeH="0" baseline="0" noProof="0" dirty="0" err="1">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normal</a:t>
            </a:r>
            <a:r>
              <a:rPr kumimoji="0" lang="ru-RU" altLang="ru-RU" sz="20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a:t>
            </a:r>
          </a:p>
          <a:p>
            <a:pPr marL="0" marR="0" lvl="0" indent="0" algn="l" defTabSz="457200" rtl="0" eaLnBrk="0" fontAlgn="base" latinLnBrk="0" hangingPunct="0">
              <a:lnSpc>
                <a:spcPct val="100000"/>
              </a:lnSpc>
              <a:spcBef>
                <a:spcPct val="0"/>
              </a:spcBef>
              <a:spcAft>
                <a:spcPct val="0"/>
              </a:spcAft>
              <a:buClr>
                <a:srgbClr val="90C226"/>
              </a:buClr>
              <a:buSzPct val="80000"/>
              <a:buFont typeface="Wingdings 3" charset="2"/>
              <a:buNone/>
              <a:tabLst/>
              <a:defRPr/>
            </a:pPr>
            <a:r>
              <a:rPr kumimoji="0" lang="ru-RU" altLang="ru-RU" sz="2000" b="0" i="0" u="none" strike="noStrike" kern="1200" cap="none" spc="0" normalizeH="0" baseline="0" noProof="0" dirty="0">
                <a:ln>
                  <a:noFill/>
                </a:ln>
                <a:solidFill>
                  <a:sysClr val="window" lastClr="FFFFFF">
                    <a:lumMod val="50000"/>
                  </a:sysClr>
                </a:solidFill>
                <a:effectLst/>
                <a:uLnTx/>
                <a:uFillTx/>
                <a:latin typeface="Times New Roman" panose="02020603050405020304" pitchFamily="18" charset="0"/>
                <a:ea typeface="+mn-ea"/>
                <a:cs typeface="Times New Roman" panose="02020603050405020304" pitchFamily="18" charset="0"/>
              </a:rPr>
              <a:t>функция перехода </a:t>
            </a:r>
            <a:r>
              <a:rPr kumimoji="0" lang="ru-RU" altLang="ru-RU" sz="20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 необязательное имя функции перехода.</a:t>
            </a:r>
          </a:p>
          <a:p>
            <a:pPr marL="0" marR="0" lvl="0" indent="0" algn="l" defTabSz="457200" rtl="0" eaLnBrk="0" fontAlgn="base" latinLnBrk="0" hangingPunct="0">
              <a:lnSpc>
                <a:spcPct val="100000"/>
              </a:lnSpc>
              <a:spcBef>
                <a:spcPct val="0"/>
              </a:spcBef>
              <a:spcAft>
                <a:spcPct val="0"/>
              </a:spcAft>
              <a:buClr>
                <a:srgbClr val="90C226"/>
              </a:buClr>
              <a:buSzPct val="80000"/>
              <a:buFont typeface="Wingdings 3" charset="2"/>
              <a:buNone/>
              <a:tabLst/>
              <a:defRPr/>
            </a:pPr>
            <a:r>
              <a:rPr kumimoji="0" lang="ru-RU" altLang="ru-RU" sz="2000" b="0" i="0" u="none" strike="noStrike" kern="1200" cap="none" spc="0" normalizeH="0" baseline="0" noProof="0" dirty="0" err="1">
                <a:ln>
                  <a:noFill/>
                </a:ln>
                <a:solidFill>
                  <a:sysClr val="window" lastClr="FFFFFF">
                    <a:lumMod val="50000"/>
                  </a:sysClr>
                </a:solidFill>
                <a:effectLst/>
                <a:uLnTx/>
                <a:uFillTx/>
                <a:latin typeface="Times New Roman" panose="02020603050405020304" pitchFamily="18" charset="0"/>
                <a:ea typeface="+mn-ea"/>
                <a:cs typeface="Times New Roman" panose="02020603050405020304" pitchFamily="18" charset="0"/>
              </a:rPr>
              <a:t>function</a:t>
            </a:r>
            <a:r>
              <a:rPr kumimoji="0" lang="ru-RU" altLang="ru-RU" sz="2000" b="0" i="0" u="none" strike="noStrike" kern="1200" cap="none" spc="0" normalizeH="0" baseline="0" noProof="0" dirty="0">
                <a:ln>
                  <a:noFill/>
                </a:ln>
                <a:solidFill>
                  <a:sysClr val="window" lastClr="FFFFFF">
                    <a:lumMod val="50000"/>
                  </a:sysClr>
                </a:solidFill>
                <a:effectLst/>
                <a:uLnTx/>
                <a:uFillTx/>
                <a:latin typeface="Times New Roman" panose="02020603050405020304" pitchFamily="18" charset="0"/>
                <a:ea typeface="+mn-ea"/>
                <a:cs typeface="Times New Roman" panose="02020603050405020304" pitchFamily="18" charset="0"/>
              </a:rPr>
              <a:t>() </a:t>
            </a:r>
            <a:r>
              <a:rPr kumimoji="0" lang="ru-RU" altLang="ru-RU" sz="20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 — необязательная функция обратного вызова.</a:t>
            </a:r>
          </a:p>
        </p:txBody>
      </p:sp>
    </p:spTree>
    <p:extLst>
      <p:ext uri="{BB962C8B-B14F-4D97-AF65-F5344CB8AC3E}">
        <p14:creationId xmlns:p14="http://schemas.microsoft.com/office/powerpoint/2010/main" val="17714815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F5A876-7E75-4EC5-9748-9511C6EFED3D}"/>
              </a:ext>
            </a:extLst>
          </p:cNvPr>
          <p:cNvSpPr txBox="1">
            <a:spLocks/>
          </p:cNvSpPr>
          <p:nvPr/>
        </p:nvSpPr>
        <p:spPr>
          <a:xfrm>
            <a:off x="212250" y="51535"/>
            <a:ext cx="11767500" cy="609956"/>
          </a:xfrm>
          <a:prstGeom prst="rect">
            <a:avLst/>
          </a:prstGeom>
        </p:spPr>
        <p:txBody>
          <a:bodyPr vert="horz" lIns="91440" tIns="45720" rIns="91440" bIns="45720" rtlCol="0" anchor="t">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ru-RU" sz="2400" b="1" i="0" u="none" strike="noStrike" kern="1200" cap="none" spc="0" normalizeH="0" baseline="0" noProof="0" dirty="0">
                <a:ln>
                  <a:noFill/>
                </a:ln>
                <a:solidFill>
                  <a:srgbClr val="90C226"/>
                </a:solidFill>
                <a:effectLst/>
                <a:uLnTx/>
                <a:uFillTx/>
                <a:latin typeface="Trebuchet MS" panose="020B0603020202020204"/>
                <a:ea typeface="+mj-ea"/>
                <a:cs typeface="+mj-cs"/>
              </a:rPr>
              <a:t>2. Анимационные эффекты </a:t>
            </a:r>
            <a:r>
              <a:rPr kumimoji="0" lang="en-US" sz="2400" b="1" i="0" u="none" strike="noStrike" kern="1200" cap="none" spc="0" normalizeH="0" baseline="0" noProof="0" dirty="0">
                <a:ln>
                  <a:noFill/>
                </a:ln>
                <a:solidFill>
                  <a:srgbClr val="90C226"/>
                </a:solidFill>
                <a:effectLst/>
                <a:uLnTx/>
                <a:uFillTx/>
                <a:latin typeface="Trebuchet MS" panose="020B0603020202020204"/>
                <a:ea typeface="+mj-ea"/>
                <a:cs typeface="+mj-cs"/>
              </a:rPr>
              <a:t>jQuery</a:t>
            </a:r>
            <a:endParaRPr kumimoji="0" lang="ru-RU" sz="2400" b="0" i="0" u="none" strike="noStrike" kern="1200" cap="none" spc="0" normalizeH="0" baseline="0" noProof="0" dirty="0">
              <a:ln>
                <a:noFill/>
              </a:ln>
              <a:solidFill>
                <a:srgbClr val="90C226"/>
              </a:solidFill>
              <a:effectLst/>
              <a:uLnTx/>
              <a:uFillTx/>
              <a:latin typeface="Trebuchet MS" panose="020B0603020202020204"/>
              <a:ea typeface="+mj-ea"/>
              <a:cs typeface="+mj-cs"/>
            </a:endParaRPr>
          </a:p>
        </p:txBody>
      </p:sp>
      <p:sp>
        <p:nvSpPr>
          <p:cNvPr id="3" name="Подзаголовок 2">
            <a:extLst>
              <a:ext uri="{FF2B5EF4-FFF2-40B4-BE49-F238E27FC236}">
                <a16:creationId xmlns:a16="http://schemas.microsoft.com/office/drawing/2014/main" id="{4FB04F34-20DF-42F3-85B5-BC5E71B452B8}"/>
              </a:ext>
            </a:extLst>
          </p:cNvPr>
          <p:cNvSpPr txBox="1">
            <a:spLocks/>
          </p:cNvSpPr>
          <p:nvPr/>
        </p:nvSpPr>
        <p:spPr>
          <a:xfrm>
            <a:off x="440265" y="495753"/>
            <a:ext cx="10674424" cy="379747"/>
          </a:xfrm>
          <a:prstGeom prst="rect">
            <a:avLst/>
          </a:prstGeom>
        </p:spPr>
        <p:txBody>
          <a:bodyPr vert="horz" lIns="91440" tIns="45720" rIns="91440" bIns="45720" rtlCol="0" anchor="t">
            <a:normAutofit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90C226"/>
              </a:buClr>
              <a:buSzPct val="80000"/>
              <a:buFont typeface="Wingdings 3" charset="2"/>
              <a:buNone/>
              <a:tabLst/>
              <a:defRPr/>
            </a:pPr>
            <a:r>
              <a:rPr kumimoji="0" lang="ru-RU" sz="2000" b="0" i="0" u="none" strike="noStrike" kern="1200" cap="none" spc="0" normalizeH="0" baseline="0" noProof="0" dirty="0">
                <a:ln>
                  <a:noFill/>
                </a:ln>
                <a:solidFill>
                  <a:sysClr val="windowText" lastClr="000000">
                    <a:lumMod val="50000"/>
                    <a:lumOff val="50000"/>
                  </a:sysClr>
                </a:solidFill>
                <a:effectLst/>
                <a:uLnTx/>
                <a:uFillTx/>
                <a:latin typeface="Trebuchet MS" panose="020B0603020202020204"/>
                <a:ea typeface="+mn-ea"/>
                <a:cs typeface="+mn-cs"/>
              </a:rPr>
              <a:t>Методы </a:t>
            </a:r>
            <a:r>
              <a:rPr kumimoji="0" lang="en-US" sz="2000" b="0" i="0" u="none" strike="noStrike" kern="1200" cap="none" spc="0" normalizeH="0" baseline="0" noProof="0" dirty="0">
                <a:ln>
                  <a:noFill/>
                </a:ln>
                <a:solidFill>
                  <a:sysClr val="windowText" lastClr="000000">
                    <a:lumMod val="50000"/>
                    <a:lumOff val="50000"/>
                  </a:sysClr>
                </a:solidFill>
                <a:effectLst/>
                <a:uLnTx/>
                <a:uFillTx/>
                <a:latin typeface="Trebuchet MS" panose="020B0603020202020204"/>
                <a:ea typeface="+mn-ea"/>
                <a:cs typeface="+mn-cs"/>
              </a:rPr>
              <a:t>.</a:t>
            </a:r>
            <a:r>
              <a:rPr kumimoji="0" lang="en-US" sz="2000" b="0" i="0" u="none" strike="noStrike" kern="1200" cap="none" spc="0" normalizeH="0" baseline="0" noProof="0" dirty="0" err="1">
                <a:ln>
                  <a:noFill/>
                </a:ln>
                <a:solidFill>
                  <a:sysClr val="windowText" lastClr="000000">
                    <a:lumMod val="50000"/>
                    <a:lumOff val="50000"/>
                  </a:sysClr>
                </a:solidFill>
                <a:effectLst/>
                <a:uLnTx/>
                <a:uFillTx/>
                <a:latin typeface="Trebuchet MS" panose="020B0603020202020204"/>
                <a:ea typeface="+mn-ea"/>
                <a:cs typeface="+mn-cs"/>
              </a:rPr>
              <a:t>fadeIn</a:t>
            </a:r>
            <a:r>
              <a:rPr kumimoji="0" lang="en-US" sz="2000" b="0" i="0" u="none" strike="noStrike" kern="1200" cap="none" spc="0" normalizeH="0" baseline="0" noProof="0" dirty="0">
                <a:ln>
                  <a:noFill/>
                </a:ln>
                <a:solidFill>
                  <a:sysClr val="windowText" lastClr="000000">
                    <a:lumMod val="50000"/>
                    <a:lumOff val="50000"/>
                  </a:sysClr>
                </a:solidFill>
                <a:effectLst/>
                <a:uLnTx/>
                <a:uFillTx/>
                <a:latin typeface="Trebuchet MS" panose="020B0603020202020204"/>
                <a:ea typeface="+mn-ea"/>
                <a:cs typeface="+mn-cs"/>
              </a:rPr>
              <a:t>() .fadeout() .</a:t>
            </a:r>
            <a:r>
              <a:rPr kumimoji="0" lang="en-US" sz="2000" b="0" i="0" u="none" strike="noStrike" kern="1200" cap="none" spc="0" normalizeH="0" baseline="0" noProof="0" dirty="0" err="1">
                <a:ln>
                  <a:noFill/>
                </a:ln>
                <a:solidFill>
                  <a:sysClr val="windowText" lastClr="000000">
                    <a:lumMod val="50000"/>
                    <a:lumOff val="50000"/>
                  </a:sysClr>
                </a:solidFill>
                <a:effectLst/>
                <a:uLnTx/>
                <a:uFillTx/>
                <a:latin typeface="Trebuchet MS" panose="020B0603020202020204"/>
                <a:ea typeface="+mn-ea"/>
                <a:cs typeface="+mn-cs"/>
              </a:rPr>
              <a:t>fadeToggle</a:t>
            </a:r>
            <a:r>
              <a:rPr kumimoji="0" lang="en-US" sz="2000" b="0" i="0" u="none" strike="noStrike" kern="1200" cap="none" spc="0" normalizeH="0" baseline="0" noProof="0" dirty="0">
                <a:ln>
                  <a:noFill/>
                </a:ln>
                <a:solidFill>
                  <a:sysClr val="windowText" lastClr="000000">
                    <a:lumMod val="50000"/>
                    <a:lumOff val="50000"/>
                  </a:sysClr>
                </a:solidFill>
                <a:effectLst/>
                <a:uLnTx/>
                <a:uFillTx/>
                <a:latin typeface="Trebuchet MS" panose="020B0603020202020204"/>
                <a:ea typeface="+mn-ea"/>
                <a:cs typeface="+mn-cs"/>
              </a:rPr>
              <a:t>() .hide() .show() .toggle() .</a:t>
            </a:r>
            <a:r>
              <a:rPr kumimoji="0" lang="en-US" sz="2000" b="0" i="0" u="none" strike="noStrike" kern="1200" cap="none" spc="0" normalizeH="0" baseline="0" noProof="0" dirty="0" err="1">
                <a:ln>
                  <a:noFill/>
                </a:ln>
                <a:solidFill>
                  <a:sysClr val="windowText" lastClr="000000">
                    <a:lumMod val="50000"/>
                    <a:lumOff val="50000"/>
                  </a:sysClr>
                </a:solidFill>
                <a:effectLst/>
                <a:uLnTx/>
                <a:uFillTx/>
                <a:latin typeface="Trebuchet MS" panose="020B0603020202020204"/>
                <a:ea typeface="+mn-ea"/>
                <a:cs typeface="+mn-cs"/>
              </a:rPr>
              <a:t>slideDown</a:t>
            </a:r>
            <a:r>
              <a:rPr kumimoji="0" lang="en-US" sz="2000" b="0" i="0" u="none" strike="noStrike" kern="1200" cap="none" spc="0" normalizeH="0" baseline="0" noProof="0" dirty="0">
                <a:ln>
                  <a:noFill/>
                </a:ln>
                <a:solidFill>
                  <a:sysClr val="windowText" lastClr="000000">
                    <a:lumMod val="50000"/>
                    <a:lumOff val="50000"/>
                  </a:sysClr>
                </a:solidFill>
                <a:effectLst/>
                <a:uLnTx/>
                <a:uFillTx/>
                <a:latin typeface="Trebuchet MS" panose="020B0603020202020204"/>
                <a:ea typeface="+mn-ea"/>
                <a:cs typeface="+mn-cs"/>
              </a:rPr>
              <a:t>() and </a:t>
            </a:r>
            <a:r>
              <a:rPr kumimoji="0" lang="en-US" sz="2000" b="0" i="0" u="none" strike="noStrike" kern="1200" cap="none" spc="0" normalizeH="0" baseline="0" noProof="0" dirty="0" err="1">
                <a:ln>
                  <a:noFill/>
                </a:ln>
                <a:solidFill>
                  <a:sysClr val="windowText" lastClr="000000">
                    <a:lumMod val="50000"/>
                    <a:lumOff val="50000"/>
                  </a:sysClr>
                </a:solidFill>
                <a:effectLst/>
                <a:uLnTx/>
                <a:uFillTx/>
                <a:latin typeface="Trebuchet MS" panose="020B0603020202020204"/>
                <a:ea typeface="+mn-ea"/>
                <a:cs typeface="+mn-cs"/>
              </a:rPr>
              <a:t>tc</a:t>
            </a:r>
            <a:r>
              <a:rPr kumimoji="0" lang="en-US" sz="2000" b="0" i="0" u="none" strike="noStrike" kern="1200" cap="none" spc="0" normalizeH="0" baseline="0" noProof="0" dirty="0">
                <a:ln>
                  <a:noFill/>
                </a:ln>
                <a:solidFill>
                  <a:sysClr val="windowText" lastClr="000000">
                    <a:lumMod val="50000"/>
                    <a:lumOff val="50000"/>
                  </a:sysClr>
                </a:solidFill>
                <a:effectLst/>
                <a:uLnTx/>
                <a:uFillTx/>
                <a:latin typeface="Trebuchet MS" panose="020B0603020202020204"/>
                <a:ea typeface="+mn-ea"/>
                <a:cs typeface="+mn-cs"/>
              </a:rPr>
              <a:t>.</a:t>
            </a:r>
            <a:endParaRPr kumimoji="0" lang="ru-RU" sz="2000" b="0" i="0" u="none" strike="noStrike" kern="1200" cap="none" spc="0" normalizeH="0" baseline="0" noProof="0" dirty="0">
              <a:ln>
                <a:noFill/>
              </a:ln>
              <a:solidFill>
                <a:sysClr val="windowText" lastClr="000000">
                  <a:lumMod val="50000"/>
                  <a:lumOff val="50000"/>
                </a:sysClr>
              </a:solidFill>
              <a:effectLst/>
              <a:uLnTx/>
              <a:uFillTx/>
              <a:latin typeface="Trebuchet MS" panose="020B0603020202020204"/>
              <a:ea typeface="+mn-ea"/>
              <a:cs typeface="+mn-cs"/>
            </a:endParaRPr>
          </a:p>
        </p:txBody>
      </p:sp>
      <p:sp>
        <p:nvSpPr>
          <p:cNvPr id="4" name="Заголовок 1">
            <a:extLst>
              <a:ext uri="{FF2B5EF4-FFF2-40B4-BE49-F238E27FC236}">
                <a16:creationId xmlns:a16="http://schemas.microsoft.com/office/drawing/2014/main" id="{15D7A760-A0ED-40B7-A5F9-FE3EF9E5D248}"/>
              </a:ext>
            </a:extLst>
          </p:cNvPr>
          <p:cNvSpPr txBox="1">
            <a:spLocks/>
          </p:cNvSpPr>
          <p:nvPr/>
        </p:nvSpPr>
        <p:spPr>
          <a:xfrm>
            <a:off x="182762" y="903481"/>
            <a:ext cx="8596668" cy="651029"/>
          </a:xfrm>
          <a:prstGeom prst="rect">
            <a:avLst/>
          </a:prstGeom>
        </p:spPr>
        <p:txBody>
          <a:bodyPr vert="horz" lIns="91440" tIns="45720" rIns="91440" bIns="45720" rtlCol="0" anchor="t">
            <a:normAutofit fontScale="6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ru-RU" sz="3600" b="1" i="0" u="none" strike="noStrike" kern="1200" cap="none" spc="0" normalizeH="0" baseline="0" noProof="0" dirty="0">
                <a:ln>
                  <a:noFill/>
                </a:ln>
                <a:solidFill>
                  <a:srgbClr val="90C226"/>
                </a:solidFill>
                <a:effectLst/>
                <a:uLnTx/>
                <a:uFillTx/>
                <a:latin typeface="Trebuchet MS" panose="020B0603020202020204"/>
                <a:ea typeface="+mj-ea"/>
                <a:cs typeface="+mj-cs"/>
              </a:rPr>
              <a:t>3. Управление очередью анимации</a:t>
            </a:r>
            <a:br>
              <a:rPr kumimoji="0" lang="ru-RU" sz="3600" b="1" i="0" u="none" strike="noStrike" kern="1200" cap="none" spc="0" normalizeH="0" baseline="0" noProof="0" dirty="0">
                <a:ln>
                  <a:noFill/>
                </a:ln>
                <a:solidFill>
                  <a:srgbClr val="90C226"/>
                </a:solidFill>
                <a:effectLst/>
                <a:uLnTx/>
                <a:uFillTx/>
                <a:latin typeface="Trebuchet MS" panose="020B0603020202020204"/>
                <a:ea typeface="+mj-ea"/>
                <a:cs typeface="+mj-cs"/>
              </a:rPr>
            </a:br>
            <a:endParaRPr kumimoji="0" lang="ru-RU" sz="3600" b="0" i="0" u="none" strike="noStrike" kern="1200" cap="none" spc="0" normalizeH="0" baseline="0" noProof="0" dirty="0">
              <a:ln>
                <a:noFill/>
              </a:ln>
              <a:solidFill>
                <a:srgbClr val="90C226"/>
              </a:solidFill>
              <a:effectLst/>
              <a:uLnTx/>
              <a:uFillTx/>
              <a:latin typeface="Trebuchet MS" panose="020B0603020202020204"/>
              <a:ea typeface="+mj-ea"/>
              <a:cs typeface="+mj-cs"/>
            </a:endParaRPr>
          </a:p>
        </p:txBody>
      </p:sp>
      <p:sp>
        <p:nvSpPr>
          <p:cNvPr id="5" name="Объект 2">
            <a:extLst>
              <a:ext uri="{FF2B5EF4-FFF2-40B4-BE49-F238E27FC236}">
                <a16:creationId xmlns:a16="http://schemas.microsoft.com/office/drawing/2014/main" id="{FBC9A499-203B-4776-8C39-E7187A16687C}"/>
              </a:ext>
            </a:extLst>
          </p:cNvPr>
          <p:cNvSpPr txBox="1">
            <a:spLocks/>
          </p:cNvSpPr>
          <p:nvPr/>
        </p:nvSpPr>
        <p:spPr>
          <a:xfrm>
            <a:off x="153274" y="1144436"/>
            <a:ext cx="11826476" cy="38807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ru-RU"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Анимация элемента реализуется только с помощью методов, создающих анимационные эффекты. Если анимация реализована цепочкой методов, каждый эффект выполняется последовательно, друг за другом. Например, $("</a:t>
            </a:r>
            <a:r>
              <a:rPr kumimoji="0" lang="ru-RU" b="0" i="0" u="none" strike="noStrike" kern="1200" cap="none" spc="0" normalizeH="0" baseline="0" noProof="0" dirty="0" err="1">
                <a:ln>
                  <a:noFill/>
                </a:ln>
                <a:solidFill>
                  <a:sysClr val="windowText" lastClr="000000">
                    <a:lumMod val="75000"/>
                    <a:lumOff val="25000"/>
                  </a:sysClr>
                </a:solidFill>
                <a:effectLst/>
                <a:uLnTx/>
                <a:uFillTx/>
                <a:latin typeface="Trebuchet MS" panose="020B0603020202020204"/>
                <a:ea typeface="+mn-ea"/>
                <a:cs typeface="+mn-cs"/>
              </a:rPr>
              <a:t>div</a:t>
            </a:r>
            <a:r>
              <a:rPr kumimoji="0" lang="ru-RU"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t>
            </a:r>
            <a:r>
              <a:rPr kumimoji="0" lang="ru-RU" b="0" i="0" u="none" strike="noStrike" kern="1200" cap="none" spc="0" normalizeH="0" baseline="0" noProof="0" dirty="0" err="1">
                <a:ln>
                  <a:noFill/>
                </a:ln>
                <a:solidFill>
                  <a:sysClr val="windowText" lastClr="000000">
                    <a:lumMod val="75000"/>
                    <a:lumOff val="25000"/>
                  </a:sysClr>
                </a:solidFill>
                <a:effectLst/>
                <a:uLnTx/>
                <a:uFillTx/>
                <a:latin typeface="Trebuchet MS" panose="020B0603020202020204"/>
                <a:ea typeface="+mn-ea"/>
                <a:cs typeface="+mn-cs"/>
              </a:rPr>
              <a:t>slideDown</a:t>
            </a:r>
            <a:r>
              <a:rPr kumimoji="0" lang="ru-RU"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t>
            </a:r>
            <a:r>
              <a:rPr kumimoji="0" lang="ru-RU" b="0" i="0" u="none" strike="noStrike" kern="1200" cap="none" spc="0" normalizeH="0" baseline="0" noProof="0" dirty="0" err="1">
                <a:ln>
                  <a:noFill/>
                </a:ln>
                <a:solidFill>
                  <a:sysClr val="windowText" lastClr="000000">
                    <a:lumMod val="75000"/>
                    <a:lumOff val="25000"/>
                  </a:sysClr>
                </a:solidFill>
                <a:effectLst/>
                <a:uLnTx/>
                <a:uFillTx/>
                <a:latin typeface="Trebuchet MS" panose="020B0603020202020204"/>
                <a:ea typeface="+mn-ea"/>
                <a:cs typeface="+mn-cs"/>
              </a:rPr>
              <a:t>fadeOut</a:t>
            </a:r>
            <a:r>
              <a:rPr kumimoji="0" lang="ru-RU"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сначала начнется скольжение блока вниз, а выцветание </a:t>
            </a:r>
            <a:r>
              <a:rPr kumimoji="0" lang="ru-RU" b="0" i="0" u="none" strike="noStrike" kern="1200" cap="none" spc="0" normalizeH="0" baseline="0" noProof="0" dirty="0" err="1">
                <a:ln>
                  <a:noFill/>
                </a:ln>
                <a:solidFill>
                  <a:sysClr val="windowText" lastClr="000000">
                    <a:lumMod val="75000"/>
                    <a:lumOff val="25000"/>
                  </a:sysClr>
                </a:solidFill>
                <a:effectLst/>
                <a:uLnTx/>
                <a:uFillTx/>
                <a:latin typeface="Trebuchet MS" panose="020B0603020202020204"/>
                <a:ea typeface="+mn-ea"/>
                <a:cs typeface="+mn-cs"/>
              </a:rPr>
              <a:t>поставится</a:t>
            </a:r>
            <a:r>
              <a:rPr kumimoji="0" lang="ru-RU"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в очередь "</a:t>
            </a:r>
            <a:r>
              <a:rPr kumimoji="0" lang="ru-RU" b="0" i="0" u="none" strike="noStrike" kern="1200" cap="none" spc="0" normalizeH="0" baseline="0" noProof="0" dirty="0" err="1">
                <a:ln>
                  <a:noFill/>
                </a:ln>
                <a:solidFill>
                  <a:sysClr val="windowText" lastClr="000000">
                    <a:lumMod val="75000"/>
                    <a:lumOff val="25000"/>
                  </a:sysClr>
                </a:solidFill>
                <a:effectLst/>
                <a:uLnTx/>
                <a:uFillTx/>
                <a:latin typeface="Trebuchet MS" panose="020B0603020202020204"/>
                <a:ea typeface="+mn-ea"/>
                <a:cs typeface="+mn-cs"/>
              </a:rPr>
              <a:t>fx</a:t>
            </a:r>
            <a:r>
              <a:rPr kumimoji="0" lang="ru-RU"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и будет вызвано только при завершении скольжения.</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ru-RU"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Чтобы добавить пользовательские эффекты, создаются функции, которые также добавляются в очередь "</a:t>
            </a:r>
            <a:r>
              <a:rPr kumimoji="0" lang="ru-RU" b="0" i="0" u="none" strike="noStrike" kern="1200" cap="none" spc="0" normalizeH="0" baseline="0" noProof="0" dirty="0" err="1">
                <a:ln>
                  <a:noFill/>
                </a:ln>
                <a:solidFill>
                  <a:sysClr val="windowText" lastClr="000000">
                    <a:lumMod val="75000"/>
                    <a:lumOff val="25000"/>
                  </a:sysClr>
                </a:solidFill>
                <a:effectLst/>
                <a:uLnTx/>
                <a:uFillTx/>
                <a:latin typeface="Trebuchet MS" panose="020B0603020202020204"/>
                <a:ea typeface="+mn-ea"/>
                <a:cs typeface="+mn-cs"/>
              </a:rPr>
              <a:t>fx</a:t>
            </a:r>
            <a:r>
              <a:rPr kumimoji="0" lang="ru-RU"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Очередь представляет массив функций, существующих на уровне элемента и хранящихся в </a:t>
            </a:r>
            <a:r>
              <a:rPr kumimoji="0" lang="ru-RU" b="0" i="0" u="none" strike="noStrike" kern="1200" cap="none" spc="0" normalizeH="0" baseline="0" noProof="0" dirty="0" err="1">
                <a:ln>
                  <a:noFill/>
                </a:ln>
                <a:solidFill>
                  <a:sysClr val="windowText" lastClr="000000">
                    <a:lumMod val="75000"/>
                    <a:lumOff val="25000"/>
                  </a:sysClr>
                </a:solidFill>
                <a:effectLst/>
                <a:uLnTx/>
                <a:uFillTx/>
                <a:latin typeface="Trebuchet MS" panose="020B0603020202020204"/>
                <a:ea typeface="+mn-ea"/>
                <a:cs typeface="+mn-cs"/>
              </a:rPr>
              <a:t>jQuery.data</a:t>
            </a:r>
            <a:r>
              <a:rPr kumimoji="0" lang="ru-RU"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Каждый элемент может иметь одну или несколько очередей функции, но обычно используется только одна очередь по умолчанию "</a:t>
            </a:r>
            <a:r>
              <a:rPr kumimoji="0" lang="ru-RU" b="0" i="0" u="none" strike="noStrike" kern="1200" cap="none" spc="0" normalizeH="0" baseline="0" noProof="0" dirty="0" err="1">
                <a:ln>
                  <a:noFill/>
                </a:ln>
                <a:solidFill>
                  <a:sysClr val="windowText" lastClr="000000">
                    <a:lumMod val="75000"/>
                    <a:lumOff val="25000"/>
                  </a:sysClr>
                </a:solidFill>
                <a:effectLst/>
                <a:uLnTx/>
                <a:uFillTx/>
                <a:latin typeface="Trebuchet MS" panose="020B0603020202020204"/>
                <a:ea typeface="+mn-ea"/>
                <a:cs typeface="+mn-cs"/>
              </a:rPr>
              <a:t>fx</a:t>
            </a:r>
            <a:r>
              <a:rPr kumimoji="0" lang="ru-RU"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ru-RU"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Функции включаются в очередь с помощью метода .</a:t>
            </a:r>
            <a:r>
              <a:rPr kumimoji="0" lang="ru-RU" b="0" i="0" u="none" strike="noStrike" kern="1200" cap="none" spc="0" normalizeH="0" baseline="0" noProof="0" dirty="0" err="1">
                <a:ln>
                  <a:noFill/>
                </a:ln>
                <a:solidFill>
                  <a:sysClr val="windowText" lastClr="000000">
                    <a:lumMod val="75000"/>
                    <a:lumOff val="25000"/>
                  </a:sysClr>
                </a:solidFill>
                <a:effectLst/>
                <a:uLnTx/>
                <a:uFillTx/>
                <a:latin typeface="Trebuchet MS" panose="020B0603020202020204"/>
                <a:ea typeface="+mn-ea"/>
                <a:cs typeface="+mn-cs"/>
              </a:rPr>
              <a:t>queue</a:t>
            </a:r>
            <a:r>
              <a:rPr kumimoji="0" lang="ru-RU"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без него функции выполняться не будут. Каждая функция по своему завершению должна вызвать метод .</a:t>
            </a:r>
            <a:r>
              <a:rPr kumimoji="0" lang="ru-RU" b="0" i="0" u="none" strike="noStrike" kern="1200" cap="none" spc="0" normalizeH="0" baseline="0" noProof="0" dirty="0" err="1">
                <a:ln>
                  <a:noFill/>
                </a:ln>
                <a:solidFill>
                  <a:sysClr val="windowText" lastClr="000000">
                    <a:lumMod val="75000"/>
                    <a:lumOff val="25000"/>
                  </a:sysClr>
                </a:solidFill>
                <a:effectLst/>
                <a:uLnTx/>
                <a:uFillTx/>
                <a:latin typeface="Trebuchet MS" panose="020B0603020202020204"/>
                <a:ea typeface="+mn-ea"/>
                <a:cs typeface="+mn-cs"/>
              </a:rPr>
              <a:t>dequeue</a:t>
            </a:r>
            <a:r>
              <a:rPr kumimoji="0" lang="ru-RU"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чтобы передать управление следующей функции в очереди.</a:t>
            </a:r>
          </a:p>
          <a:p>
            <a:pPr>
              <a:buClr>
                <a:srgbClr val="90C226"/>
              </a:buClr>
              <a:buFont typeface="Courier New" panose="02070309020205020404" pitchFamily="49" charset="0"/>
              <a:buChar char="o"/>
            </a:pPr>
            <a:r>
              <a:rPr kumimoji="0" lang="ru-RU" sz="16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t>
            </a:r>
            <a:r>
              <a:rPr kumimoji="0" lang="ru-RU" sz="1600" b="0" i="0" u="none" strike="noStrike" kern="1200" cap="none" spc="0" normalizeH="0" baseline="0" noProof="0" dirty="0" err="1">
                <a:ln>
                  <a:noFill/>
                </a:ln>
                <a:solidFill>
                  <a:sysClr val="windowText" lastClr="000000">
                    <a:lumMod val="75000"/>
                    <a:lumOff val="25000"/>
                  </a:sysClr>
                </a:solidFill>
                <a:effectLst/>
                <a:uLnTx/>
                <a:uFillTx/>
                <a:latin typeface="Trebuchet MS" panose="020B0603020202020204"/>
                <a:ea typeface="+mn-ea"/>
                <a:cs typeface="+mn-cs"/>
              </a:rPr>
              <a:t>div</a:t>
            </a:r>
            <a:r>
              <a:rPr kumimoji="0" lang="ru-RU" sz="16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t>
            </a:r>
            <a:r>
              <a:rPr kumimoji="0" lang="ru-RU" sz="1600" b="0" i="0" u="none" strike="noStrike" kern="1200" cap="none" spc="0" normalizeH="0" baseline="0" noProof="0" dirty="0" err="1">
                <a:ln>
                  <a:noFill/>
                </a:ln>
                <a:solidFill>
                  <a:sysClr val="windowText" lastClr="000000">
                    <a:lumMod val="75000"/>
                    <a:lumOff val="25000"/>
                  </a:sysClr>
                </a:solidFill>
                <a:effectLst/>
                <a:uLnTx/>
                <a:uFillTx/>
                <a:latin typeface="Trebuchet MS" panose="020B0603020202020204"/>
                <a:ea typeface="+mn-ea"/>
                <a:cs typeface="+mn-cs"/>
              </a:rPr>
              <a:t>slideUp</a:t>
            </a:r>
            <a:r>
              <a:rPr kumimoji="0" lang="ru-RU" sz="16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t>
            </a:r>
          </a:p>
          <a:p>
            <a:pPr>
              <a:buClr>
                <a:srgbClr val="90C226"/>
              </a:buClr>
              <a:buFont typeface="Courier New" panose="02070309020205020404" pitchFamily="49" charset="0"/>
              <a:buChar char="o"/>
            </a:pPr>
            <a:r>
              <a:rPr kumimoji="0" lang="ru-RU" sz="16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t>
            </a:r>
            <a:r>
              <a:rPr kumimoji="0" lang="ru-RU" sz="1600" b="0" i="0" u="none" strike="noStrike" kern="1200" cap="none" spc="0" normalizeH="0" baseline="0" noProof="0" dirty="0" err="1">
                <a:ln>
                  <a:noFill/>
                </a:ln>
                <a:solidFill>
                  <a:sysClr val="windowText" lastClr="000000">
                    <a:lumMod val="75000"/>
                    <a:lumOff val="25000"/>
                  </a:sysClr>
                </a:solidFill>
                <a:effectLst/>
                <a:uLnTx/>
                <a:uFillTx/>
                <a:latin typeface="Trebuchet MS" panose="020B0603020202020204"/>
                <a:ea typeface="+mn-ea"/>
                <a:cs typeface="+mn-cs"/>
              </a:rPr>
              <a:t>div</a:t>
            </a:r>
            <a:r>
              <a:rPr kumimoji="0" lang="ru-RU" sz="16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t>
            </a:r>
            <a:r>
              <a:rPr kumimoji="0" lang="ru-RU" sz="1600" b="0" i="0" u="none" strike="noStrike" kern="1200" cap="none" spc="0" normalizeH="0" baseline="0" noProof="0" dirty="0" err="1">
                <a:ln>
                  <a:noFill/>
                </a:ln>
                <a:solidFill>
                  <a:sysClr val="windowText" lastClr="000000">
                    <a:lumMod val="75000"/>
                    <a:lumOff val="25000"/>
                  </a:sysClr>
                </a:solidFill>
                <a:effectLst/>
                <a:uLnTx/>
                <a:uFillTx/>
                <a:latin typeface="Trebuchet MS" panose="020B0603020202020204"/>
                <a:ea typeface="+mn-ea"/>
                <a:cs typeface="+mn-cs"/>
              </a:rPr>
              <a:t>queue</a:t>
            </a:r>
            <a:r>
              <a:rPr kumimoji="0" lang="ru-RU" sz="16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t>
            </a:r>
            <a:r>
              <a:rPr kumimoji="0" lang="ru-RU" sz="1600" b="0" i="0" u="none" strike="noStrike" kern="1200" cap="none" spc="0" normalizeH="0" baseline="0" noProof="0" dirty="0" err="1">
                <a:ln>
                  <a:noFill/>
                </a:ln>
                <a:solidFill>
                  <a:sysClr val="windowText" lastClr="000000">
                    <a:lumMod val="75000"/>
                    <a:lumOff val="25000"/>
                  </a:sysClr>
                </a:solidFill>
                <a:effectLst/>
                <a:uLnTx/>
                <a:uFillTx/>
                <a:latin typeface="Trebuchet MS" panose="020B0603020202020204"/>
                <a:ea typeface="+mn-ea"/>
                <a:cs typeface="+mn-cs"/>
              </a:rPr>
              <a:t>function</a:t>
            </a:r>
            <a:r>
              <a:rPr kumimoji="0" lang="ru-RU" sz="16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a:t>
            </a:r>
            <a:r>
              <a:rPr kumimoji="0" lang="en-US" sz="16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a:t>
            </a:r>
            <a:r>
              <a:rPr kumimoji="0" lang="ru-RU" sz="1600" b="0" i="0" u="none" strike="noStrike" kern="1200" cap="none" spc="0" normalizeH="0" baseline="0" noProof="0" dirty="0" err="1">
                <a:ln>
                  <a:noFill/>
                </a:ln>
                <a:solidFill>
                  <a:sysClr val="windowText" lastClr="000000">
                    <a:lumMod val="75000"/>
                    <a:lumOff val="25000"/>
                  </a:sysClr>
                </a:solidFill>
                <a:effectLst/>
                <a:uLnTx/>
                <a:uFillTx/>
                <a:latin typeface="Trebuchet MS" panose="020B0603020202020204"/>
                <a:ea typeface="+mn-ea"/>
                <a:cs typeface="+mn-cs"/>
              </a:rPr>
              <a:t>document.write</a:t>
            </a:r>
            <a:r>
              <a:rPr kumimoji="0" lang="ru-RU" sz="16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t>
            </a:r>
            <a:r>
              <a:rPr kumimoji="0" lang="ru-RU" sz="1600" b="0" i="0" u="none" strike="noStrike" kern="1200" cap="none" spc="0" normalizeH="0" baseline="0" noProof="0" dirty="0" err="1">
                <a:ln>
                  <a:noFill/>
                </a:ln>
                <a:solidFill>
                  <a:sysClr val="windowText" lastClr="000000">
                    <a:lumMod val="75000"/>
                    <a:lumOff val="25000"/>
                  </a:sysClr>
                </a:solidFill>
                <a:effectLst/>
                <a:uLnTx/>
                <a:uFillTx/>
                <a:latin typeface="Trebuchet MS" panose="020B0603020202020204"/>
                <a:ea typeface="+mn-ea"/>
                <a:cs typeface="+mn-cs"/>
              </a:rPr>
              <a:t>Hellow</a:t>
            </a:r>
            <a:r>
              <a:rPr kumimoji="0" lang="ru-RU" sz="16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t>
            </a:r>
            <a:r>
              <a:rPr kumimoji="0" lang="en-US" sz="16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a:t>
            </a:r>
            <a:r>
              <a:rPr kumimoji="0" lang="ru-RU" sz="16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t>
            </a:r>
            <a:r>
              <a:rPr kumimoji="0" lang="ru-RU" sz="1600" b="0" i="0" u="none" strike="noStrike" kern="1200" cap="none" spc="0" normalizeH="0" baseline="0" noProof="0" dirty="0" err="1">
                <a:ln>
                  <a:noFill/>
                </a:ln>
                <a:solidFill>
                  <a:sysClr val="windowText" lastClr="000000">
                    <a:lumMod val="75000"/>
                    <a:lumOff val="25000"/>
                  </a:sysClr>
                </a:solidFill>
                <a:effectLst/>
                <a:uLnTx/>
                <a:uFillTx/>
                <a:latin typeface="Trebuchet MS" panose="020B0603020202020204"/>
                <a:ea typeface="+mn-ea"/>
                <a:cs typeface="+mn-cs"/>
              </a:rPr>
              <a:t>this</a:t>
            </a:r>
            <a:r>
              <a:rPr kumimoji="0" lang="ru-RU" sz="16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t>
            </a:r>
            <a:r>
              <a:rPr kumimoji="0" lang="ru-RU" sz="1600" b="0" i="0" u="none" strike="noStrike" kern="1200" cap="none" spc="0" normalizeH="0" baseline="0" noProof="0" dirty="0" err="1">
                <a:ln>
                  <a:noFill/>
                </a:ln>
                <a:solidFill>
                  <a:sysClr val="windowText" lastClr="000000">
                    <a:lumMod val="75000"/>
                    <a:lumOff val="25000"/>
                  </a:sysClr>
                </a:solidFill>
                <a:effectLst/>
                <a:uLnTx/>
                <a:uFillTx/>
                <a:latin typeface="Trebuchet MS" panose="020B0603020202020204"/>
                <a:ea typeface="+mn-ea"/>
                <a:cs typeface="+mn-cs"/>
              </a:rPr>
              <a:t>dequeue</a:t>
            </a:r>
            <a:r>
              <a:rPr kumimoji="0" lang="ru-RU" sz="16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t>
            </a:r>
            <a:r>
              <a:rPr kumimoji="0" lang="en-US" sz="16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a:t>
            </a:r>
            <a:r>
              <a:rPr kumimoji="0" lang="ru-RU" sz="16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t>
            </a:r>
            <a:endParaRPr kumimoji="0" lang="en-US" sz="16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a:p>
            <a:pPr>
              <a:buClr>
                <a:srgbClr val="90C226"/>
              </a:buClr>
              <a:buFont typeface="Courier New" panose="02070309020205020404" pitchFamily="49" charset="0"/>
              <a:buChar char="o"/>
            </a:pPr>
            <a:r>
              <a:rPr kumimoji="0" lang="ru-RU" sz="16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Метод .</a:t>
            </a:r>
            <a:r>
              <a:rPr kumimoji="0" lang="en-US" sz="16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queue()</a:t>
            </a:r>
          </a:p>
          <a:p>
            <a:pPr>
              <a:buClr>
                <a:srgbClr val="90C226"/>
              </a:buClr>
              <a:buFont typeface="Courier New" panose="02070309020205020404" pitchFamily="49" charset="0"/>
              <a:buChar char="o"/>
            </a:pPr>
            <a:r>
              <a:rPr kumimoji="0" lang="ru-RU" sz="16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Метод .</a:t>
            </a:r>
            <a:r>
              <a:rPr kumimoji="0" lang="en-US" sz="16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dequeue()</a:t>
            </a:r>
          </a:p>
          <a:p>
            <a:pPr>
              <a:buClr>
                <a:srgbClr val="90C226"/>
              </a:buClr>
              <a:buFont typeface="Courier New" panose="02070309020205020404" pitchFamily="49" charset="0"/>
              <a:buChar char="o"/>
            </a:pPr>
            <a:r>
              <a:rPr kumimoji="0" lang="en-US" sz="16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And </a:t>
            </a:r>
            <a:r>
              <a:rPr kumimoji="0" lang="en-US" sz="1600" b="0" i="0" u="none" strike="noStrike" kern="1200" cap="none" spc="0" normalizeH="0" baseline="0" noProof="0" dirty="0" err="1">
                <a:ln>
                  <a:noFill/>
                </a:ln>
                <a:solidFill>
                  <a:sysClr val="windowText" lastClr="000000">
                    <a:lumMod val="75000"/>
                    <a:lumOff val="25000"/>
                  </a:sysClr>
                </a:solidFill>
                <a:effectLst/>
                <a:uLnTx/>
                <a:uFillTx/>
                <a:latin typeface="Trebuchet MS" panose="020B0603020202020204"/>
                <a:ea typeface="+mn-ea"/>
                <a:cs typeface="+mn-cs"/>
              </a:rPr>
              <a:t>tc</a:t>
            </a:r>
            <a:r>
              <a:rPr kumimoji="0" lang="en-US" sz="16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t>
            </a:r>
            <a:endParaRPr kumimoji="0" lang="ru-RU" sz="16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634515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76CA88-BBB5-8B89-8571-8FEC27AB9E2E}"/>
              </a:ext>
            </a:extLst>
          </p:cNvPr>
          <p:cNvSpPr txBox="1"/>
          <p:nvPr/>
        </p:nvSpPr>
        <p:spPr>
          <a:xfrm>
            <a:off x="318655" y="365886"/>
            <a:ext cx="11374581" cy="5837495"/>
          </a:xfrm>
          <a:prstGeom prst="rect">
            <a:avLst/>
          </a:prstGeom>
          <a:noFill/>
        </p:spPr>
        <p:txBody>
          <a:bodyPr wrap="square">
            <a:spAutoFit/>
          </a:bodyPr>
          <a:lstStyle/>
          <a:p>
            <a:pPr indent="450215" algn="just">
              <a:spcAft>
                <a:spcPts val="800"/>
              </a:spcAft>
            </a:pPr>
            <a:r>
              <a:rPr lang="ru-RU" sz="2000" dirty="0">
                <a:solidFill>
                  <a:srgbClr val="000000"/>
                </a:solidFill>
                <a:effectLst/>
                <a:ea typeface="Times New Roman" panose="02020603050405020304" pitchFamily="18" charset="0"/>
                <a:cs typeface="Times New Roman" panose="02020603050405020304" pitchFamily="18" charset="0"/>
              </a:rPr>
              <a:t>Документ начинается с </a:t>
            </a:r>
            <a:r>
              <a:rPr lang="ru-RU" sz="2000" i="1" dirty="0">
                <a:solidFill>
                  <a:srgbClr val="000000"/>
                </a:solidFill>
                <a:effectLst/>
                <a:ea typeface="Times New Roman" panose="02020603050405020304" pitchFamily="18" charset="0"/>
                <a:cs typeface="Times New Roman" panose="02020603050405020304" pitchFamily="18" charset="0"/>
              </a:rPr>
              <a:t>элемента</a:t>
            </a:r>
            <a:r>
              <a:rPr lang="ru-RU" sz="2000" dirty="0">
                <a:solidFill>
                  <a:srgbClr val="000000"/>
                </a:solidFill>
                <a:effectLst/>
                <a:ea typeface="Times New Roman" panose="02020603050405020304" pitchFamily="18" charset="0"/>
                <a:cs typeface="Times New Roman" panose="02020603050405020304" pitchFamily="18" charset="0"/>
              </a:rPr>
              <a:t> типа документа, или </a:t>
            </a:r>
            <a:r>
              <a:rPr lang="ru-RU" sz="2000" dirty="0" err="1">
                <a:solidFill>
                  <a:srgbClr val="000000"/>
                </a:solidFill>
                <a:effectLst/>
                <a:ea typeface="Times New Roman" panose="02020603050405020304" pitchFamily="18" charset="0"/>
                <a:cs typeface="Times New Roman" panose="02020603050405020304" pitchFamily="18" charset="0"/>
              </a:rPr>
              <a:t>doctype</a:t>
            </a:r>
            <a:r>
              <a:rPr lang="ru-RU" sz="2000" dirty="0">
                <a:solidFill>
                  <a:srgbClr val="000000"/>
                </a:solidFill>
                <a:effectLst/>
                <a:ea typeface="Times New Roman" panose="02020603050405020304" pitchFamily="18" charset="0"/>
                <a:cs typeface="Times New Roman" panose="02020603050405020304" pitchFamily="18" charset="0"/>
              </a:rPr>
              <a:t> . Он описывает, какой тип </a:t>
            </a:r>
            <a:r>
              <a:rPr lang="ru-RU" sz="2000" i="1" dirty="0">
                <a:solidFill>
                  <a:srgbClr val="000000"/>
                </a:solidFill>
                <a:effectLst/>
                <a:ea typeface="Times New Roman" panose="02020603050405020304" pitchFamily="18" charset="0"/>
                <a:cs typeface="Times New Roman" panose="02020603050405020304" pitchFamily="18" charset="0"/>
              </a:rPr>
              <a:t>HTML</a:t>
            </a:r>
            <a:r>
              <a:rPr lang="ru-RU" sz="2000" dirty="0">
                <a:solidFill>
                  <a:srgbClr val="000000"/>
                </a:solidFill>
                <a:effectLst/>
                <a:ea typeface="Times New Roman" panose="02020603050405020304" pitchFamily="18" charset="0"/>
                <a:cs typeface="Times New Roman" panose="02020603050405020304" pitchFamily="18" charset="0"/>
              </a:rPr>
              <a:t> будет использоваться — чтобы агенты пользователя могли определить, как интерпретировать документ, и решить, следует ли он тем правилам, которым собирался следовать </a:t>
            </a:r>
            <a:r>
              <a:rPr lang="ru-RU" sz="2000" i="1" dirty="0">
                <a:solidFill>
                  <a:srgbClr val="000000"/>
                </a:solidFill>
                <a:effectLst/>
                <a:ea typeface="Times New Roman" panose="02020603050405020304" pitchFamily="18" charset="0"/>
                <a:cs typeface="Times New Roman" panose="02020603050405020304" pitchFamily="18" charset="0"/>
              </a:rPr>
              <a:t>по</a:t>
            </a:r>
            <a:r>
              <a:rPr lang="ru-RU" sz="2000" dirty="0">
                <a:solidFill>
                  <a:srgbClr val="000000"/>
                </a:solidFill>
                <a:effectLst/>
                <a:ea typeface="Times New Roman" panose="02020603050405020304" pitchFamily="18" charset="0"/>
                <a:cs typeface="Times New Roman" panose="02020603050405020304" pitchFamily="18" charset="0"/>
              </a:rPr>
              <a:t> своему заявлению.</a:t>
            </a:r>
            <a:endParaRPr lang="ru-RU" sz="2000" dirty="0">
              <a:effectLst/>
              <a:ea typeface="Calibri" panose="020F0502020204030204" pitchFamily="34" charset="0"/>
              <a:cs typeface="Times New Roman" panose="02020603050405020304" pitchFamily="18" charset="0"/>
            </a:endParaRPr>
          </a:p>
          <a:p>
            <a:pPr indent="450215" algn="just">
              <a:spcAft>
                <a:spcPts val="800"/>
              </a:spcAft>
            </a:pPr>
            <a:r>
              <a:rPr lang="ru-RU" sz="2000" dirty="0">
                <a:solidFill>
                  <a:srgbClr val="000000"/>
                </a:solidFill>
                <a:effectLst/>
                <a:ea typeface="Times New Roman" panose="02020603050405020304" pitchFamily="18" charset="0"/>
                <a:cs typeface="Times New Roman" panose="02020603050405020304" pitchFamily="18" charset="0"/>
              </a:rPr>
              <a:t>После этого можно видеть открывающей </a:t>
            </a:r>
            <a:r>
              <a:rPr lang="ru-RU" sz="2000" i="1" dirty="0">
                <a:solidFill>
                  <a:srgbClr val="000000"/>
                </a:solidFill>
                <a:effectLst/>
                <a:ea typeface="Times New Roman" panose="02020603050405020304" pitchFamily="18" charset="0"/>
                <a:cs typeface="Times New Roman" panose="02020603050405020304" pitchFamily="18" charset="0"/>
              </a:rPr>
              <a:t>тег</a:t>
            </a:r>
            <a:r>
              <a:rPr lang="ru-RU" sz="2000" dirty="0">
                <a:solidFill>
                  <a:srgbClr val="000000"/>
                </a:solidFill>
                <a:effectLst/>
                <a:ea typeface="Times New Roman" panose="02020603050405020304" pitchFamily="18" charset="0"/>
                <a:cs typeface="Times New Roman" panose="02020603050405020304" pitchFamily="18" charset="0"/>
              </a:rPr>
              <a:t> </a:t>
            </a:r>
            <a:r>
              <a:rPr lang="ru-RU" sz="2000" i="1" dirty="0">
                <a:solidFill>
                  <a:srgbClr val="000000"/>
                </a:solidFill>
                <a:effectLst/>
                <a:ea typeface="Times New Roman" panose="02020603050405020304" pitchFamily="18" charset="0"/>
                <a:cs typeface="Times New Roman" panose="02020603050405020304" pitchFamily="18" charset="0"/>
              </a:rPr>
              <a:t>элемента</a:t>
            </a:r>
            <a:r>
              <a:rPr lang="ru-RU" sz="2000" dirty="0">
                <a:solidFill>
                  <a:srgbClr val="000000"/>
                </a:solidFill>
                <a:effectLst/>
                <a:ea typeface="Times New Roman" panose="02020603050405020304" pitchFamily="18" charset="0"/>
                <a:cs typeface="Times New Roman" panose="02020603050405020304" pitchFamily="18" charset="0"/>
              </a:rPr>
              <a:t> </a:t>
            </a:r>
            <a:r>
              <a:rPr lang="ru-RU" sz="2000" dirty="0" err="1">
                <a:solidFill>
                  <a:srgbClr val="000000"/>
                </a:solidFill>
                <a:effectLst/>
                <a:ea typeface="Times New Roman" panose="02020603050405020304" pitchFamily="18" charset="0"/>
                <a:cs typeface="Times New Roman" panose="02020603050405020304" pitchFamily="18" charset="0"/>
              </a:rPr>
              <a:t>html</a:t>
            </a:r>
            <a:r>
              <a:rPr lang="ru-RU" sz="2000" dirty="0">
                <a:solidFill>
                  <a:srgbClr val="000000"/>
                </a:solidFill>
                <a:effectLst/>
                <a:ea typeface="Times New Roman" panose="02020603050405020304" pitchFamily="18" charset="0"/>
                <a:cs typeface="Times New Roman" panose="02020603050405020304" pitchFamily="18" charset="0"/>
              </a:rPr>
              <a:t>. Это </a:t>
            </a:r>
            <a:r>
              <a:rPr lang="ru-RU" sz="2000" i="1" dirty="0">
                <a:solidFill>
                  <a:srgbClr val="000000"/>
                </a:solidFill>
                <a:effectLst/>
                <a:ea typeface="Times New Roman" panose="02020603050405020304" pitchFamily="18" charset="0"/>
                <a:cs typeface="Times New Roman" panose="02020603050405020304" pitchFamily="18" charset="0"/>
              </a:rPr>
              <a:t>оболочка</a:t>
            </a:r>
            <a:r>
              <a:rPr lang="ru-RU" sz="2000" dirty="0">
                <a:solidFill>
                  <a:srgbClr val="000000"/>
                </a:solidFill>
                <a:effectLst/>
                <a:ea typeface="Times New Roman" panose="02020603050405020304" pitchFamily="18" charset="0"/>
                <a:cs typeface="Times New Roman" panose="02020603050405020304" pitchFamily="18" charset="0"/>
              </a:rPr>
              <a:t> вокруг всего документа. Закрывающий </a:t>
            </a:r>
            <a:r>
              <a:rPr lang="ru-RU" sz="2000" i="1" dirty="0">
                <a:solidFill>
                  <a:srgbClr val="000000"/>
                </a:solidFill>
                <a:effectLst/>
                <a:ea typeface="Times New Roman" panose="02020603050405020304" pitchFamily="18" charset="0"/>
                <a:cs typeface="Times New Roman" panose="02020603050405020304" pitchFamily="18" charset="0"/>
              </a:rPr>
              <a:t>тег</a:t>
            </a:r>
            <a:r>
              <a:rPr lang="ru-RU" sz="2000" dirty="0">
                <a:solidFill>
                  <a:srgbClr val="000000"/>
                </a:solidFill>
                <a:effectLst/>
                <a:ea typeface="Times New Roman" panose="02020603050405020304" pitchFamily="18" charset="0"/>
                <a:cs typeface="Times New Roman" panose="02020603050405020304" pitchFamily="18" charset="0"/>
              </a:rPr>
              <a:t> </a:t>
            </a:r>
            <a:r>
              <a:rPr lang="ru-RU" sz="2000" dirty="0" err="1">
                <a:solidFill>
                  <a:srgbClr val="000000"/>
                </a:solidFill>
                <a:effectLst/>
                <a:ea typeface="Times New Roman" panose="02020603050405020304" pitchFamily="18" charset="0"/>
                <a:cs typeface="Times New Roman" panose="02020603050405020304" pitchFamily="18" charset="0"/>
              </a:rPr>
              <a:t>html</a:t>
            </a:r>
            <a:r>
              <a:rPr lang="ru-RU" sz="2000" dirty="0">
                <a:solidFill>
                  <a:srgbClr val="000000"/>
                </a:solidFill>
                <a:effectLst/>
                <a:ea typeface="Times New Roman" panose="02020603050405020304" pitchFamily="18" charset="0"/>
                <a:cs typeface="Times New Roman" panose="02020603050405020304" pitchFamily="18" charset="0"/>
              </a:rPr>
              <a:t> является последним объектом в любом документе </a:t>
            </a:r>
            <a:r>
              <a:rPr lang="ru-RU" sz="2000" i="1" dirty="0">
                <a:solidFill>
                  <a:srgbClr val="000000"/>
                </a:solidFill>
                <a:effectLst/>
                <a:ea typeface="Times New Roman" panose="02020603050405020304" pitchFamily="18" charset="0"/>
                <a:cs typeface="Times New Roman" panose="02020603050405020304" pitchFamily="18" charset="0"/>
              </a:rPr>
              <a:t>HTML</a:t>
            </a:r>
            <a:r>
              <a:rPr lang="ru-RU" sz="2000" dirty="0">
                <a:solidFill>
                  <a:srgbClr val="000000"/>
                </a:solidFill>
                <a:effectLst/>
                <a:ea typeface="Times New Roman" panose="02020603050405020304" pitchFamily="18" charset="0"/>
                <a:cs typeface="Times New Roman" panose="02020603050405020304" pitchFamily="18" charset="0"/>
              </a:rPr>
              <a:t>.</a:t>
            </a:r>
            <a:endParaRPr lang="ru-RU" sz="2000" dirty="0">
              <a:effectLst/>
              <a:ea typeface="Calibri" panose="020F0502020204030204" pitchFamily="34" charset="0"/>
              <a:cs typeface="Times New Roman" panose="02020603050405020304" pitchFamily="18" charset="0"/>
            </a:endParaRPr>
          </a:p>
          <a:p>
            <a:pPr indent="450215" algn="just">
              <a:spcAft>
                <a:spcPts val="800"/>
              </a:spcAft>
            </a:pPr>
            <a:r>
              <a:rPr lang="ru-RU" sz="2000" dirty="0">
                <a:solidFill>
                  <a:srgbClr val="000000"/>
                </a:solidFill>
                <a:effectLst/>
                <a:ea typeface="Times New Roman" panose="02020603050405020304" pitchFamily="18" charset="0"/>
                <a:cs typeface="Times New Roman" panose="02020603050405020304" pitchFamily="18" charset="0"/>
              </a:rPr>
              <a:t>Внутри </a:t>
            </a:r>
            <a:r>
              <a:rPr lang="ru-RU" sz="2000" i="1" dirty="0">
                <a:solidFill>
                  <a:srgbClr val="000000"/>
                </a:solidFill>
                <a:effectLst/>
                <a:ea typeface="Times New Roman" panose="02020603050405020304" pitchFamily="18" charset="0"/>
                <a:cs typeface="Times New Roman" panose="02020603050405020304" pitchFamily="18" charset="0"/>
              </a:rPr>
              <a:t>элемента</a:t>
            </a:r>
            <a:r>
              <a:rPr lang="ru-RU" sz="2000" dirty="0">
                <a:solidFill>
                  <a:srgbClr val="000000"/>
                </a:solidFill>
                <a:effectLst/>
                <a:ea typeface="Times New Roman" panose="02020603050405020304" pitchFamily="18" charset="0"/>
                <a:cs typeface="Times New Roman" panose="02020603050405020304" pitchFamily="18" charset="0"/>
              </a:rPr>
              <a:t> </a:t>
            </a:r>
            <a:r>
              <a:rPr lang="ru-RU" sz="2000" dirty="0" err="1">
                <a:solidFill>
                  <a:srgbClr val="000000"/>
                </a:solidFill>
                <a:effectLst/>
                <a:ea typeface="Times New Roman" panose="02020603050405020304" pitchFamily="18" charset="0"/>
                <a:cs typeface="Times New Roman" panose="02020603050405020304" pitchFamily="18" charset="0"/>
              </a:rPr>
              <a:t>html</a:t>
            </a:r>
            <a:r>
              <a:rPr lang="ru-RU" sz="2000" dirty="0">
                <a:solidFill>
                  <a:srgbClr val="000000"/>
                </a:solidFill>
                <a:effectLst/>
                <a:ea typeface="Times New Roman" panose="02020603050405020304" pitchFamily="18" charset="0"/>
                <a:cs typeface="Times New Roman" panose="02020603050405020304" pitchFamily="18" charset="0"/>
              </a:rPr>
              <a:t> имеется </a:t>
            </a:r>
            <a:r>
              <a:rPr lang="ru-RU" sz="2000" i="1" dirty="0">
                <a:solidFill>
                  <a:srgbClr val="000000"/>
                </a:solidFill>
                <a:effectLst/>
                <a:ea typeface="Times New Roman" panose="02020603050405020304" pitchFamily="18" charset="0"/>
                <a:cs typeface="Times New Roman" panose="02020603050405020304" pitchFamily="18" charset="0"/>
              </a:rPr>
              <a:t>элемент</a:t>
            </a:r>
            <a:r>
              <a:rPr lang="ru-RU" sz="2000" dirty="0">
                <a:solidFill>
                  <a:srgbClr val="000000"/>
                </a:solidFill>
                <a:effectLst/>
                <a:ea typeface="Times New Roman" panose="02020603050405020304" pitchFamily="18" charset="0"/>
                <a:cs typeface="Times New Roman" panose="02020603050405020304" pitchFamily="18" charset="0"/>
              </a:rPr>
              <a:t> </a:t>
            </a:r>
            <a:r>
              <a:rPr lang="ru-RU" sz="2000" dirty="0" err="1">
                <a:solidFill>
                  <a:srgbClr val="000000"/>
                </a:solidFill>
                <a:effectLst/>
                <a:ea typeface="Times New Roman" panose="02020603050405020304" pitchFamily="18" charset="0"/>
                <a:cs typeface="Times New Roman" panose="02020603050405020304" pitchFamily="18" charset="0"/>
              </a:rPr>
              <a:t>head</a:t>
            </a:r>
            <a:r>
              <a:rPr lang="ru-RU" sz="2000" dirty="0">
                <a:solidFill>
                  <a:srgbClr val="000000"/>
                </a:solidFill>
                <a:effectLst/>
                <a:ea typeface="Times New Roman" panose="02020603050405020304" pitchFamily="18" charset="0"/>
                <a:cs typeface="Times New Roman" panose="02020603050405020304" pitchFamily="18" charset="0"/>
              </a:rPr>
              <a:t>. Он является оболочкой, содержащей информацию о документе (</a:t>
            </a:r>
            <a:r>
              <a:rPr lang="ru-RU" sz="2000" i="1" dirty="0">
                <a:solidFill>
                  <a:srgbClr val="000000"/>
                </a:solidFill>
                <a:effectLst/>
                <a:ea typeface="Times New Roman" panose="02020603050405020304" pitchFamily="18" charset="0"/>
                <a:cs typeface="Times New Roman" panose="02020603050405020304" pitchFamily="18" charset="0"/>
              </a:rPr>
              <a:t>метаданные</a:t>
            </a:r>
            <a:r>
              <a:rPr lang="ru-RU" sz="2000" dirty="0">
                <a:solidFill>
                  <a:srgbClr val="000000"/>
                </a:solidFill>
                <a:effectLst/>
                <a:ea typeface="Times New Roman" panose="02020603050405020304" pitchFamily="18" charset="0"/>
                <a:cs typeface="Times New Roman" panose="02020603050405020304" pitchFamily="18" charset="0"/>
              </a:rPr>
              <a:t>). Это описано более подробно в следующей лекции. Внутри </a:t>
            </a:r>
            <a:r>
              <a:rPr lang="ru-RU" sz="2000" dirty="0" err="1">
                <a:solidFill>
                  <a:srgbClr val="000000"/>
                </a:solidFill>
                <a:effectLst/>
                <a:ea typeface="Times New Roman" panose="02020603050405020304" pitchFamily="18" charset="0"/>
                <a:cs typeface="Times New Roman" panose="02020603050405020304" pitchFamily="18" charset="0"/>
              </a:rPr>
              <a:t>head</a:t>
            </a:r>
            <a:r>
              <a:rPr lang="ru-RU" sz="2000" dirty="0">
                <a:solidFill>
                  <a:srgbClr val="000000"/>
                </a:solidFill>
                <a:effectLst/>
                <a:ea typeface="Times New Roman" panose="02020603050405020304" pitchFamily="18" charset="0"/>
                <a:cs typeface="Times New Roman" panose="02020603050405020304" pitchFamily="18" charset="0"/>
              </a:rPr>
              <a:t> находится </a:t>
            </a:r>
            <a:r>
              <a:rPr lang="ru-RU" sz="2000" i="1" dirty="0">
                <a:solidFill>
                  <a:srgbClr val="000000"/>
                </a:solidFill>
                <a:effectLst/>
                <a:ea typeface="Times New Roman" panose="02020603050405020304" pitchFamily="18" charset="0"/>
                <a:cs typeface="Times New Roman" panose="02020603050405020304" pitchFamily="18" charset="0"/>
              </a:rPr>
              <a:t>элемент</a:t>
            </a:r>
            <a:r>
              <a:rPr lang="ru-RU" sz="2000" dirty="0">
                <a:solidFill>
                  <a:srgbClr val="000000"/>
                </a:solidFill>
                <a:effectLst/>
                <a:ea typeface="Times New Roman" panose="02020603050405020304" pitchFamily="18" charset="0"/>
                <a:cs typeface="Times New Roman" panose="02020603050405020304" pitchFamily="18" charset="0"/>
              </a:rPr>
              <a:t> </a:t>
            </a:r>
            <a:r>
              <a:rPr lang="ru-RU" sz="2000" dirty="0" err="1">
                <a:solidFill>
                  <a:srgbClr val="000000"/>
                </a:solidFill>
                <a:effectLst/>
                <a:ea typeface="Times New Roman" panose="02020603050405020304" pitchFamily="18" charset="0"/>
                <a:cs typeface="Times New Roman" panose="02020603050405020304" pitchFamily="18" charset="0"/>
              </a:rPr>
              <a:t>title</a:t>
            </a:r>
            <a:r>
              <a:rPr lang="ru-RU" sz="2000" dirty="0">
                <a:solidFill>
                  <a:srgbClr val="000000"/>
                </a:solidFill>
                <a:effectLst/>
                <a:ea typeface="Times New Roman" panose="02020603050405020304" pitchFamily="18" charset="0"/>
                <a:cs typeface="Times New Roman" panose="02020603050405020304" pitchFamily="18" charset="0"/>
              </a:rPr>
              <a:t>, который определяет заголовок "</a:t>
            </a:r>
            <a:r>
              <a:rPr lang="ru-RU" sz="2000" i="1" dirty="0" err="1">
                <a:solidFill>
                  <a:srgbClr val="000000"/>
                </a:solidFill>
                <a:effectLst/>
                <a:ea typeface="Times New Roman" panose="02020603050405020304" pitchFamily="18" charset="0"/>
                <a:cs typeface="Times New Roman" panose="02020603050405020304" pitchFamily="18" charset="0"/>
              </a:rPr>
              <a:t>Example</a:t>
            </a:r>
            <a:r>
              <a:rPr lang="ru-RU" sz="2000" dirty="0">
                <a:solidFill>
                  <a:srgbClr val="000000"/>
                </a:solidFill>
                <a:effectLst/>
                <a:ea typeface="Times New Roman" panose="02020603050405020304" pitchFamily="18" charset="0"/>
                <a:cs typeface="Times New Roman" panose="02020603050405020304" pitchFamily="18" charset="0"/>
              </a:rPr>
              <a:t> </a:t>
            </a:r>
            <a:r>
              <a:rPr lang="ru-RU" sz="2000" dirty="0" err="1">
                <a:solidFill>
                  <a:srgbClr val="000000"/>
                </a:solidFill>
                <a:effectLst/>
                <a:ea typeface="Times New Roman" panose="02020603050405020304" pitchFamily="18" charset="0"/>
                <a:cs typeface="Times New Roman" panose="02020603050405020304" pitchFamily="18" charset="0"/>
              </a:rPr>
              <a:t>page</a:t>
            </a:r>
            <a:r>
              <a:rPr lang="ru-RU" sz="2000" dirty="0">
                <a:solidFill>
                  <a:srgbClr val="000000"/>
                </a:solidFill>
                <a:effectLst/>
                <a:ea typeface="Times New Roman" panose="02020603050405020304" pitchFamily="18" charset="0"/>
                <a:cs typeface="Times New Roman" panose="02020603050405020304" pitchFamily="18" charset="0"/>
              </a:rPr>
              <a:t>" в панели </a:t>
            </a:r>
            <a:r>
              <a:rPr lang="ru-RU" sz="2000" i="1" dirty="0">
                <a:solidFill>
                  <a:srgbClr val="000000"/>
                </a:solidFill>
                <a:effectLst/>
                <a:ea typeface="Times New Roman" panose="02020603050405020304" pitchFamily="18" charset="0"/>
                <a:cs typeface="Times New Roman" panose="02020603050405020304" pitchFamily="18" charset="0"/>
              </a:rPr>
              <a:t>меню</a:t>
            </a:r>
            <a:r>
              <a:rPr lang="ru-RU" sz="2000" dirty="0">
                <a:solidFill>
                  <a:srgbClr val="000000"/>
                </a:solidFill>
                <a:effectLst/>
                <a:ea typeface="Times New Roman" panose="02020603050405020304" pitchFamily="18" charset="0"/>
                <a:cs typeface="Times New Roman" panose="02020603050405020304" pitchFamily="18" charset="0"/>
              </a:rPr>
              <a:t>.</a:t>
            </a:r>
            <a:endParaRPr lang="ru-RU" sz="2000" dirty="0">
              <a:effectLst/>
              <a:ea typeface="Calibri" panose="020F0502020204030204" pitchFamily="34" charset="0"/>
              <a:cs typeface="Times New Roman" panose="02020603050405020304" pitchFamily="18" charset="0"/>
            </a:endParaRPr>
          </a:p>
          <a:p>
            <a:pPr indent="450215" algn="just">
              <a:spcAft>
                <a:spcPts val="800"/>
              </a:spcAft>
            </a:pPr>
            <a:r>
              <a:rPr lang="ru-RU" sz="2000" dirty="0">
                <a:solidFill>
                  <a:srgbClr val="000000"/>
                </a:solidFill>
                <a:effectLst/>
                <a:ea typeface="Times New Roman" panose="02020603050405020304" pitchFamily="18" charset="0"/>
                <a:cs typeface="Times New Roman" panose="02020603050405020304" pitchFamily="18" charset="0"/>
              </a:rPr>
              <a:t>После </a:t>
            </a:r>
            <a:r>
              <a:rPr lang="ru-RU" sz="2000" i="1" dirty="0">
                <a:solidFill>
                  <a:srgbClr val="000000"/>
                </a:solidFill>
                <a:effectLst/>
                <a:ea typeface="Times New Roman" panose="02020603050405020304" pitchFamily="18" charset="0"/>
                <a:cs typeface="Times New Roman" panose="02020603050405020304" pitchFamily="18" charset="0"/>
              </a:rPr>
              <a:t>элемента</a:t>
            </a:r>
            <a:r>
              <a:rPr lang="ru-RU" sz="2000" dirty="0">
                <a:solidFill>
                  <a:srgbClr val="000000"/>
                </a:solidFill>
                <a:effectLst/>
                <a:ea typeface="Times New Roman" panose="02020603050405020304" pitchFamily="18" charset="0"/>
                <a:cs typeface="Times New Roman" panose="02020603050405020304" pitchFamily="18" charset="0"/>
              </a:rPr>
              <a:t> </a:t>
            </a:r>
            <a:r>
              <a:rPr lang="ru-RU" sz="2000" dirty="0" err="1">
                <a:solidFill>
                  <a:srgbClr val="000000"/>
                </a:solidFill>
                <a:effectLst/>
                <a:ea typeface="Times New Roman" panose="02020603050405020304" pitchFamily="18" charset="0"/>
                <a:cs typeface="Times New Roman" panose="02020603050405020304" pitchFamily="18" charset="0"/>
              </a:rPr>
              <a:t>head</a:t>
            </a:r>
            <a:r>
              <a:rPr lang="ru-RU" sz="2000" dirty="0">
                <a:solidFill>
                  <a:srgbClr val="000000"/>
                </a:solidFill>
                <a:effectLst/>
                <a:ea typeface="Times New Roman" panose="02020603050405020304" pitchFamily="18" charset="0"/>
                <a:cs typeface="Times New Roman" panose="02020603050405020304" pitchFamily="18" charset="0"/>
              </a:rPr>
              <a:t> следует </a:t>
            </a:r>
            <a:r>
              <a:rPr lang="ru-RU" sz="2000" i="1" dirty="0">
                <a:solidFill>
                  <a:srgbClr val="000000"/>
                </a:solidFill>
                <a:effectLst/>
                <a:ea typeface="Times New Roman" panose="02020603050405020304" pitchFamily="18" charset="0"/>
                <a:cs typeface="Times New Roman" panose="02020603050405020304" pitchFamily="18" charset="0"/>
              </a:rPr>
              <a:t>элемент</a:t>
            </a:r>
            <a:r>
              <a:rPr lang="ru-RU" sz="2000" dirty="0">
                <a:solidFill>
                  <a:srgbClr val="000000"/>
                </a:solidFill>
                <a:effectLst/>
                <a:ea typeface="Times New Roman" panose="02020603050405020304" pitchFamily="18" charset="0"/>
                <a:cs typeface="Times New Roman" panose="02020603050405020304" pitchFamily="18" charset="0"/>
              </a:rPr>
              <a:t> </a:t>
            </a:r>
            <a:r>
              <a:rPr lang="ru-RU" sz="2000" dirty="0" err="1">
                <a:solidFill>
                  <a:srgbClr val="000000"/>
                </a:solidFill>
                <a:effectLst/>
                <a:ea typeface="Times New Roman" panose="02020603050405020304" pitchFamily="18" charset="0"/>
                <a:cs typeface="Times New Roman" panose="02020603050405020304" pitchFamily="18" charset="0"/>
              </a:rPr>
              <a:t>body</a:t>
            </a:r>
            <a:r>
              <a:rPr lang="ru-RU" sz="2000" dirty="0">
                <a:solidFill>
                  <a:srgbClr val="000000"/>
                </a:solidFill>
                <a:effectLst/>
                <a:ea typeface="Times New Roman" panose="02020603050405020304" pitchFamily="18" charset="0"/>
                <a:cs typeface="Times New Roman" panose="02020603050405020304" pitchFamily="18" charset="0"/>
              </a:rPr>
              <a:t>, который является оболочкой, содержащей реальное содержимое страницы — в данном случае только </a:t>
            </a:r>
            <a:r>
              <a:rPr lang="ru-RU" sz="2000" i="1" dirty="0">
                <a:solidFill>
                  <a:srgbClr val="000000"/>
                </a:solidFill>
                <a:effectLst/>
                <a:ea typeface="Times New Roman" panose="02020603050405020304" pitchFamily="18" charset="0"/>
                <a:cs typeface="Times New Roman" panose="02020603050405020304" pitchFamily="18" charset="0"/>
              </a:rPr>
              <a:t>элемент</a:t>
            </a:r>
            <a:r>
              <a:rPr lang="ru-RU" sz="2000" dirty="0">
                <a:solidFill>
                  <a:srgbClr val="000000"/>
                </a:solidFill>
                <a:effectLst/>
                <a:ea typeface="Times New Roman" panose="02020603050405020304" pitchFamily="18" charset="0"/>
                <a:cs typeface="Times New Roman" panose="02020603050405020304" pitchFamily="18" charset="0"/>
              </a:rPr>
              <a:t> заголовка первого уровня ( h1 ), который содержит текст "Hello </a:t>
            </a:r>
            <a:r>
              <a:rPr lang="ru-RU" sz="2000" dirty="0" err="1">
                <a:solidFill>
                  <a:srgbClr val="000000"/>
                </a:solidFill>
                <a:effectLst/>
                <a:ea typeface="Times New Roman" panose="02020603050405020304" pitchFamily="18" charset="0"/>
                <a:cs typeface="Times New Roman" panose="02020603050405020304" pitchFamily="18" charset="0"/>
              </a:rPr>
              <a:t>world</a:t>
            </a:r>
            <a:r>
              <a:rPr lang="ru-RU" sz="2000" dirty="0">
                <a:solidFill>
                  <a:srgbClr val="000000"/>
                </a:solidFill>
                <a:effectLst/>
                <a:ea typeface="Times New Roman" panose="02020603050405020304" pitchFamily="18" charset="0"/>
                <a:cs typeface="Times New Roman" panose="02020603050405020304" pitchFamily="18" charset="0"/>
              </a:rPr>
              <a:t>". И это, собственно, и есть весь документ.</a:t>
            </a:r>
            <a:endParaRPr lang="ru-RU" sz="2000" dirty="0">
              <a:effectLst/>
              <a:ea typeface="Calibri" panose="020F0502020204030204" pitchFamily="34" charset="0"/>
              <a:cs typeface="Times New Roman" panose="02020603050405020304" pitchFamily="18" charset="0"/>
            </a:endParaRPr>
          </a:p>
          <a:p>
            <a:pPr indent="450215" algn="just">
              <a:spcAft>
                <a:spcPts val="800"/>
              </a:spcAft>
            </a:pPr>
            <a:r>
              <a:rPr lang="ru-RU" sz="2000" dirty="0">
                <a:solidFill>
                  <a:srgbClr val="000000"/>
                </a:solidFill>
                <a:effectLst/>
                <a:ea typeface="Times New Roman" panose="02020603050405020304" pitchFamily="18" charset="0"/>
                <a:cs typeface="Times New Roman" panose="02020603050405020304" pitchFamily="18" charset="0"/>
              </a:rPr>
              <a:t>Как можно видеть, </a:t>
            </a:r>
            <a:r>
              <a:rPr lang="ru-RU" sz="2000" i="1" dirty="0">
                <a:solidFill>
                  <a:srgbClr val="000000"/>
                </a:solidFill>
                <a:effectLst/>
                <a:ea typeface="Times New Roman" panose="02020603050405020304" pitchFamily="18" charset="0"/>
                <a:cs typeface="Times New Roman" panose="02020603050405020304" pitchFamily="18" charset="0"/>
              </a:rPr>
              <a:t>элементы</a:t>
            </a:r>
            <a:r>
              <a:rPr lang="ru-RU" sz="2000" dirty="0">
                <a:solidFill>
                  <a:srgbClr val="000000"/>
                </a:solidFill>
                <a:effectLst/>
                <a:ea typeface="Times New Roman" panose="02020603050405020304" pitchFamily="18" charset="0"/>
                <a:cs typeface="Times New Roman" panose="02020603050405020304" pitchFamily="18" charset="0"/>
              </a:rPr>
              <a:t> часто содержат другие </a:t>
            </a:r>
            <a:r>
              <a:rPr lang="ru-RU" sz="2000" i="1" dirty="0">
                <a:solidFill>
                  <a:srgbClr val="000000"/>
                </a:solidFill>
                <a:effectLst/>
                <a:ea typeface="Times New Roman" panose="02020603050405020304" pitchFamily="18" charset="0"/>
                <a:cs typeface="Times New Roman" panose="02020603050405020304" pitchFamily="18" charset="0"/>
              </a:rPr>
              <a:t>элементы</a:t>
            </a:r>
            <a:r>
              <a:rPr lang="ru-RU" sz="2000" dirty="0">
                <a:solidFill>
                  <a:srgbClr val="000000"/>
                </a:solidFill>
                <a:effectLst/>
                <a:ea typeface="Times New Roman" panose="02020603050405020304" pitchFamily="18" charset="0"/>
                <a:cs typeface="Times New Roman" panose="02020603050405020304" pitchFamily="18" charset="0"/>
              </a:rPr>
              <a:t>. </a:t>
            </a:r>
            <a:r>
              <a:rPr lang="ru-RU" sz="2000" i="1" dirty="0">
                <a:solidFill>
                  <a:srgbClr val="000000"/>
                </a:solidFill>
                <a:effectLst/>
                <a:ea typeface="Times New Roman" panose="02020603050405020304" pitchFamily="18" charset="0"/>
                <a:cs typeface="Times New Roman" panose="02020603050405020304" pitchFamily="18" charset="0"/>
              </a:rPr>
              <a:t>Тело документа</a:t>
            </a:r>
            <a:r>
              <a:rPr lang="ru-RU" sz="2000" dirty="0">
                <a:solidFill>
                  <a:srgbClr val="000000"/>
                </a:solidFill>
                <a:effectLst/>
                <a:ea typeface="Times New Roman" panose="02020603050405020304" pitchFamily="18" charset="0"/>
                <a:cs typeface="Times New Roman" panose="02020603050405020304" pitchFamily="18" charset="0"/>
              </a:rPr>
              <a:t> всегда будет содержать множество вложенных друг в друга </a:t>
            </a:r>
            <a:r>
              <a:rPr lang="ru-RU" sz="2000" i="1" dirty="0">
                <a:solidFill>
                  <a:srgbClr val="000000"/>
                </a:solidFill>
                <a:effectLst/>
                <a:ea typeface="Times New Roman" panose="02020603050405020304" pitchFamily="18" charset="0"/>
                <a:cs typeface="Times New Roman" panose="02020603050405020304" pitchFamily="18" charset="0"/>
              </a:rPr>
              <a:t>элементов</a:t>
            </a:r>
            <a:r>
              <a:rPr lang="ru-RU" sz="2000" dirty="0">
                <a:solidFill>
                  <a:srgbClr val="000000"/>
                </a:solidFill>
                <a:effectLst/>
                <a:ea typeface="Times New Roman" panose="02020603050405020304" pitchFamily="18" charset="0"/>
                <a:cs typeface="Times New Roman" panose="02020603050405020304" pitchFamily="18" charset="0"/>
              </a:rPr>
              <a:t>.</a:t>
            </a:r>
            <a:endParaRPr lang="ru-RU" sz="2000" dirty="0">
              <a:effectLst/>
              <a:ea typeface="Calibri" panose="020F0502020204030204" pitchFamily="34" charset="0"/>
              <a:cs typeface="Times New Roman" panose="02020603050405020304" pitchFamily="18" charset="0"/>
            </a:endParaRPr>
          </a:p>
          <a:p>
            <a:pPr indent="450215" algn="just">
              <a:spcAft>
                <a:spcPts val="800"/>
              </a:spcAft>
            </a:pPr>
            <a:r>
              <a:rPr lang="ru-RU" sz="2000" i="1" dirty="0">
                <a:solidFill>
                  <a:srgbClr val="000000"/>
                </a:solidFill>
                <a:effectLst/>
                <a:ea typeface="Times New Roman" panose="02020603050405020304" pitchFamily="18" charset="0"/>
                <a:cs typeface="Times New Roman" panose="02020603050405020304" pitchFamily="18" charset="0"/>
              </a:rPr>
              <a:t>Разделы</a:t>
            </a:r>
            <a:r>
              <a:rPr lang="ru-RU" sz="2000" dirty="0">
                <a:solidFill>
                  <a:srgbClr val="000000"/>
                </a:solidFill>
                <a:effectLst/>
                <a:ea typeface="Times New Roman" panose="02020603050405020304" pitchFamily="18" charset="0"/>
                <a:cs typeface="Times New Roman" panose="02020603050405020304" pitchFamily="18" charset="0"/>
              </a:rPr>
              <a:t> страницы создают общую структуру документа, и будут содержать подразделы. Они будут содержать </a:t>
            </a:r>
            <a:r>
              <a:rPr lang="ru-RU" sz="2000" i="1" dirty="0">
                <a:solidFill>
                  <a:srgbClr val="000000"/>
                </a:solidFill>
                <a:effectLst/>
                <a:ea typeface="Times New Roman" panose="02020603050405020304" pitchFamily="18" charset="0"/>
                <a:cs typeface="Times New Roman" panose="02020603050405020304" pitchFamily="18" charset="0"/>
              </a:rPr>
              <a:t>заголовки</a:t>
            </a:r>
            <a:r>
              <a:rPr lang="ru-RU" sz="2000" dirty="0">
                <a:solidFill>
                  <a:srgbClr val="000000"/>
                </a:solidFill>
                <a:effectLst/>
                <a:ea typeface="Times New Roman" panose="02020603050405020304" pitchFamily="18" charset="0"/>
                <a:cs typeface="Times New Roman" panose="02020603050405020304" pitchFamily="18" charset="0"/>
              </a:rPr>
              <a:t>, параграфы, списки и т.д. Параграфы могут содержать </a:t>
            </a:r>
            <a:r>
              <a:rPr lang="ru-RU" sz="2000" i="1" dirty="0">
                <a:solidFill>
                  <a:srgbClr val="000000"/>
                </a:solidFill>
                <a:effectLst/>
                <a:ea typeface="Times New Roman" panose="02020603050405020304" pitchFamily="18" charset="0"/>
                <a:cs typeface="Times New Roman" panose="02020603050405020304" pitchFamily="18" charset="0"/>
              </a:rPr>
              <a:t>элементы</a:t>
            </a:r>
            <a:r>
              <a:rPr lang="ru-RU" sz="2000" dirty="0">
                <a:solidFill>
                  <a:srgbClr val="000000"/>
                </a:solidFill>
                <a:effectLst/>
                <a:ea typeface="Times New Roman" panose="02020603050405020304" pitchFamily="18" charset="0"/>
                <a:cs typeface="Times New Roman" panose="02020603050405020304" pitchFamily="18" charset="0"/>
              </a:rPr>
              <a:t>, которые создают ссылки на другие </a:t>
            </a:r>
            <a:r>
              <a:rPr lang="ru-RU" sz="2000" i="1" dirty="0">
                <a:solidFill>
                  <a:srgbClr val="000000"/>
                </a:solidFill>
                <a:effectLst/>
                <a:ea typeface="Times New Roman" panose="02020603050405020304" pitchFamily="18" charset="0"/>
                <a:cs typeface="Times New Roman" panose="02020603050405020304" pitchFamily="18" charset="0"/>
              </a:rPr>
              <a:t>элементы</a:t>
            </a:r>
            <a:r>
              <a:rPr lang="ru-RU" sz="2000" dirty="0">
                <a:solidFill>
                  <a:srgbClr val="000000"/>
                </a:solidFill>
                <a:effectLst/>
                <a:ea typeface="Times New Roman" panose="02020603050405020304" pitchFamily="18" charset="0"/>
                <a:cs typeface="Times New Roman" panose="02020603050405020304" pitchFamily="18" charset="0"/>
              </a:rPr>
              <a:t>, цитаты, выделения и т.д. Больше об этих </a:t>
            </a:r>
            <a:r>
              <a:rPr lang="ru-RU" sz="2000" i="1" dirty="0">
                <a:solidFill>
                  <a:srgbClr val="000000"/>
                </a:solidFill>
                <a:effectLst/>
                <a:ea typeface="Times New Roman" panose="02020603050405020304" pitchFamily="18" charset="0"/>
                <a:cs typeface="Times New Roman" panose="02020603050405020304" pitchFamily="18" charset="0"/>
              </a:rPr>
              <a:t>элемента х </a:t>
            </a:r>
            <a:r>
              <a:rPr lang="ru-RU" sz="2000" dirty="0">
                <a:solidFill>
                  <a:srgbClr val="000000"/>
                </a:solidFill>
                <a:effectLst/>
                <a:ea typeface="Times New Roman" panose="02020603050405020304" pitchFamily="18" charset="0"/>
                <a:cs typeface="Times New Roman" panose="02020603050405020304" pitchFamily="18" charset="0"/>
              </a:rPr>
              <a:t>будет сказано в дальнейшем.</a:t>
            </a:r>
            <a:endParaRPr lang="ru-RU"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51365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878172-CA37-4F71-B3BC-B1663950B010}"/>
              </a:ext>
            </a:extLst>
          </p:cNvPr>
          <p:cNvSpPr txBox="1"/>
          <p:nvPr/>
        </p:nvSpPr>
        <p:spPr>
          <a:xfrm>
            <a:off x="997167" y="69492"/>
            <a:ext cx="9912569" cy="707886"/>
          </a:xfrm>
          <a:prstGeom prst="rect">
            <a:avLst/>
          </a:prstGeom>
          <a:noFill/>
        </p:spPr>
        <p:txBody>
          <a:bodyPr wrap="square">
            <a:spAutoFit/>
          </a:bodyPr>
          <a:lstStyle/>
          <a:p>
            <a:r>
              <a:rPr kumimoji="0" lang="en-US" sz="3800" b="1" i="1" u="none" strike="noStrike" kern="1200" cap="none" spc="-50" normalizeH="0" baseline="0" noProof="0" dirty="0">
                <a:ln>
                  <a:noFill/>
                </a:ln>
                <a:solidFill>
                  <a:srgbClr val="FF0000"/>
                </a:solidFill>
                <a:effectLst/>
                <a:uLnTx/>
                <a:uFillTx/>
                <a:latin typeface="Calibri Light" panose="020F0302020204030204"/>
                <a:ea typeface="+mj-ea"/>
                <a:cs typeface="+mj-cs"/>
              </a:rPr>
              <a:t>41</a:t>
            </a:r>
            <a:r>
              <a:rPr kumimoji="0" lang="ru-RU" sz="3800" b="1" i="1" u="none" strike="noStrike" kern="1200" cap="none" spc="-50" normalizeH="0" baseline="0" noProof="0" dirty="0">
                <a:ln>
                  <a:noFill/>
                </a:ln>
                <a:solidFill>
                  <a:srgbClr val="FF0000"/>
                </a:solidFill>
                <a:effectLst/>
                <a:uLnTx/>
                <a:uFillTx/>
                <a:latin typeface="Calibri Light" panose="020F0302020204030204"/>
                <a:ea typeface="+mj-ea"/>
                <a:cs typeface="+mj-cs"/>
              </a:rPr>
              <a:t>) Охарактеризовать библиотеку </a:t>
            </a:r>
            <a:r>
              <a:rPr kumimoji="0" lang="en-US" sz="4000" b="1" i="1" u="none" strike="noStrike" kern="1200" cap="none" spc="-50" normalizeH="0" baseline="0" noProof="0" dirty="0" err="1">
                <a:ln>
                  <a:noFill/>
                </a:ln>
                <a:solidFill>
                  <a:srgbClr val="FF0000"/>
                </a:solidFill>
                <a:effectLst/>
                <a:uLnTx/>
                <a:uFillTx/>
                <a:latin typeface="Calibri Light" panose="020F0302020204030204"/>
                <a:ea typeface="+mj-ea"/>
                <a:cs typeface="+mj-cs"/>
              </a:rPr>
              <a:t>JQuery</a:t>
            </a:r>
            <a:r>
              <a:rPr kumimoji="0" lang="en-US" sz="4000" b="1" i="1" u="none" strike="noStrike" kern="1200" cap="none" spc="-50" normalizeH="0" baseline="0" noProof="0" dirty="0">
                <a:ln>
                  <a:noFill/>
                </a:ln>
                <a:solidFill>
                  <a:srgbClr val="FF0000"/>
                </a:solidFill>
                <a:effectLst/>
                <a:uLnTx/>
                <a:uFillTx/>
                <a:latin typeface="Calibri Light" panose="020F0302020204030204"/>
                <a:ea typeface="+mj-ea"/>
                <a:cs typeface="+mj-cs"/>
              </a:rPr>
              <a:t> </a:t>
            </a:r>
            <a:endParaRPr lang="ru-BY" dirty="0"/>
          </a:p>
        </p:txBody>
      </p:sp>
      <p:sp>
        <p:nvSpPr>
          <p:cNvPr id="5" name="TextBox 4">
            <a:extLst>
              <a:ext uri="{FF2B5EF4-FFF2-40B4-BE49-F238E27FC236}">
                <a16:creationId xmlns:a16="http://schemas.microsoft.com/office/drawing/2014/main" id="{BC053B54-0545-43FB-AD4A-355F78732CAD}"/>
              </a:ext>
            </a:extLst>
          </p:cNvPr>
          <p:cNvSpPr txBox="1"/>
          <p:nvPr/>
        </p:nvSpPr>
        <p:spPr>
          <a:xfrm>
            <a:off x="240421" y="728114"/>
            <a:ext cx="11426059" cy="1015663"/>
          </a:xfrm>
          <a:prstGeom prst="rect">
            <a:avLst/>
          </a:prstGeom>
          <a:noFill/>
        </p:spPr>
        <p:txBody>
          <a:bodyPr wrap="square">
            <a:spAutoFit/>
          </a:bodyPr>
          <a:lstStyle/>
          <a:p>
            <a:r>
              <a:rPr lang="ru-RU" sz="2000" dirty="0"/>
              <a:t>Данная библиотека позволяет изменять содержимое HTML-документов путем манипулирования объектами модели, создаваемой браузерами в процессе обработки HTML-кода (так называемые DOM-манипуляции).</a:t>
            </a:r>
            <a:endParaRPr lang="ru-BY" sz="2000" dirty="0"/>
          </a:p>
        </p:txBody>
      </p:sp>
      <p:sp>
        <p:nvSpPr>
          <p:cNvPr id="7" name="TextBox 6">
            <a:extLst>
              <a:ext uri="{FF2B5EF4-FFF2-40B4-BE49-F238E27FC236}">
                <a16:creationId xmlns:a16="http://schemas.microsoft.com/office/drawing/2014/main" id="{17E4E48D-438A-44F2-AEF3-DC4FDCC6814C}"/>
              </a:ext>
            </a:extLst>
          </p:cNvPr>
          <p:cNvSpPr txBox="1"/>
          <p:nvPr/>
        </p:nvSpPr>
        <p:spPr>
          <a:xfrm>
            <a:off x="98531" y="1743777"/>
            <a:ext cx="11962089" cy="5016758"/>
          </a:xfrm>
          <a:prstGeom prst="rect">
            <a:avLst/>
          </a:prstGeom>
          <a:noFill/>
        </p:spPr>
        <p:txBody>
          <a:bodyPr wrap="square">
            <a:spAutoFit/>
          </a:bodyPr>
          <a:lstStyle/>
          <a:p>
            <a:pPr marL="285750" indent="-285750">
              <a:buFont typeface="Wingdings" panose="05000000000000000000" pitchFamily="2" charset="2"/>
              <a:buChar char="v"/>
            </a:pPr>
            <a:r>
              <a:rPr lang="ru-RU" sz="2000" b="1" dirty="0"/>
              <a:t>Средства </a:t>
            </a:r>
            <a:r>
              <a:rPr lang="ru-RU" sz="2000" b="1" dirty="0" err="1"/>
              <a:t>jQuery</a:t>
            </a:r>
            <a:r>
              <a:rPr lang="ru-RU" sz="2000" b="1" dirty="0"/>
              <a:t> необычайно выразительны. </a:t>
            </a:r>
            <a:r>
              <a:rPr lang="ru-RU" sz="2000" dirty="0"/>
              <a:t>Эта библиотека позволяет добиться гораздо большего при намного меньшем объеме кода, чем в случае использования программных DOM-интерфейсов браузеров.</a:t>
            </a:r>
          </a:p>
          <a:p>
            <a:pPr marL="285750" indent="-285750">
              <a:buFont typeface="Wingdings" panose="05000000000000000000" pitchFamily="2" charset="2"/>
              <a:buChar char="v"/>
            </a:pPr>
            <a:r>
              <a:rPr lang="ru-RU" sz="2000" b="1" dirty="0"/>
              <a:t>Методы </a:t>
            </a:r>
            <a:r>
              <a:rPr lang="ru-RU" sz="2000" b="1" dirty="0" err="1"/>
              <a:t>jQuery</a:t>
            </a:r>
            <a:r>
              <a:rPr lang="ru-RU" sz="2000" b="1" dirty="0"/>
              <a:t> применимы к целым группам элементов. </a:t>
            </a:r>
            <a:r>
              <a:rPr lang="ru-RU" sz="2000" dirty="0"/>
              <a:t>Предлагаемый в DOM-модели стандартный подход, основанный на шаблонной цепочке действий "выбрать-повторить-изменить", больше не требуется. Следствием этого является уменьшение количества циклов </a:t>
            </a:r>
            <a:r>
              <a:rPr lang="ru-RU" sz="2000" dirty="0" err="1"/>
              <a:t>for</a:t>
            </a:r>
            <a:r>
              <a:rPr lang="ru-RU" sz="2000" dirty="0"/>
              <a:t> в коде, а значит, и снижение вероятности появления в нем ошибок.</a:t>
            </a:r>
          </a:p>
          <a:p>
            <a:pPr marL="285750" indent="-285750">
              <a:buFont typeface="Wingdings" panose="05000000000000000000" pitchFamily="2" charset="2"/>
              <a:buChar char="v"/>
            </a:pPr>
            <a:r>
              <a:rPr lang="ru-RU" sz="2000" b="1" dirty="0"/>
              <a:t>Библиотека </a:t>
            </a:r>
            <a:r>
              <a:rPr lang="ru-RU" sz="2000" b="1" dirty="0" err="1"/>
              <a:t>jQuery</a:t>
            </a:r>
            <a:r>
              <a:rPr lang="ru-RU" sz="2000" b="1" dirty="0"/>
              <a:t> справляется с различиями в реализации DOM в различных браузерах </a:t>
            </a:r>
            <a:r>
              <a:rPr lang="ru-RU" sz="2000" dirty="0"/>
              <a:t>(проблемы кросс-</a:t>
            </a:r>
            <a:r>
              <a:rPr lang="ru-RU" sz="2000" dirty="0" err="1"/>
              <a:t>браузерности</a:t>
            </a:r>
            <a:r>
              <a:rPr lang="ru-RU" sz="2000" dirty="0"/>
              <a:t>). Например, разработчика не должна беспокоить мысль об особенностях поддержки того или иного средства, чем печально славится браузер Internet Explorer (IE). Достаточно всего лишь сформулировать </a:t>
            </a:r>
            <a:r>
              <a:rPr lang="ru-RU" sz="2000" dirty="0" err="1"/>
              <a:t>jQuery</a:t>
            </a:r>
            <a:r>
              <a:rPr lang="ru-RU" sz="2000" dirty="0"/>
              <a:t> свои пожелания, и библиотека самостоятельно обеспечит совместимость с конкретным браузером.</a:t>
            </a:r>
          </a:p>
          <a:p>
            <a:pPr marL="285750" indent="-285750">
              <a:buFont typeface="Wingdings" panose="05000000000000000000" pitchFamily="2" charset="2"/>
              <a:buChar char="v"/>
            </a:pPr>
            <a:r>
              <a:rPr lang="ru-RU" sz="2000" b="1" dirty="0"/>
              <a:t>Библиотека </a:t>
            </a:r>
            <a:r>
              <a:rPr lang="ru-RU" sz="2000" b="1" dirty="0" err="1"/>
              <a:t>jQuery</a:t>
            </a:r>
            <a:r>
              <a:rPr lang="ru-RU" sz="2000" b="1" dirty="0"/>
              <a:t> имеет открытый исходный код. </a:t>
            </a:r>
            <a:r>
              <a:rPr lang="ru-RU" sz="2000" dirty="0"/>
              <a:t>Если принципы работы какого-либо средства для разработчика не совсем ясны или получаемый результат не совпадает с ожидаемым, то можно обратиться непосредственно к коду библиотеки на JavaScript и, если это необходимо, внести соответствующие изменения.</a:t>
            </a:r>
            <a:endParaRPr lang="ru-BY" sz="2000" dirty="0"/>
          </a:p>
        </p:txBody>
      </p:sp>
    </p:spTree>
    <p:extLst>
      <p:ext uri="{BB962C8B-B14F-4D97-AF65-F5344CB8AC3E}">
        <p14:creationId xmlns:p14="http://schemas.microsoft.com/office/powerpoint/2010/main" val="24059821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49949F-4C2D-4037-B3AF-5C68E4ED3D2F}"/>
              </a:ext>
            </a:extLst>
          </p:cNvPr>
          <p:cNvSpPr txBox="1"/>
          <p:nvPr/>
        </p:nvSpPr>
        <p:spPr>
          <a:xfrm>
            <a:off x="603030" y="0"/>
            <a:ext cx="11252638" cy="1261884"/>
          </a:xfrm>
          <a:prstGeom prst="rect">
            <a:avLst/>
          </a:prstGeom>
          <a:noFill/>
        </p:spPr>
        <p:txBody>
          <a:bodyPr wrap="square">
            <a:spAutoFit/>
          </a:bodyPr>
          <a:lstStyle/>
          <a:p>
            <a:r>
              <a:rPr kumimoji="0" lang="en-US" sz="3800" b="1" i="1" u="none" strike="noStrike" kern="1200" cap="none" spc="-50" normalizeH="0" baseline="0" noProof="0" dirty="0">
                <a:ln>
                  <a:noFill/>
                </a:ln>
                <a:solidFill>
                  <a:srgbClr val="FF0000"/>
                </a:solidFill>
                <a:effectLst/>
                <a:uLnTx/>
                <a:uFillTx/>
                <a:latin typeface="Calibri Light" panose="020F0302020204030204"/>
                <a:ea typeface="+mj-ea"/>
                <a:cs typeface="+mj-cs"/>
              </a:rPr>
              <a:t>42</a:t>
            </a:r>
            <a:r>
              <a:rPr kumimoji="0" lang="ru-RU" sz="3800" b="1" i="1" u="none" strike="noStrike" kern="1200" cap="none" spc="-50" normalizeH="0" baseline="0" noProof="0" dirty="0">
                <a:ln>
                  <a:noFill/>
                </a:ln>
                <a:solidFill>
                  <a:srgbClr val="FF0000"/>
                </a:solidFill>
                <a:effectLst/>
                <a:uLnTx/>
                <a:uFillTx/>
                <a:latin typeface="Calibri Light" panose="020F0302020204030204"/>
                <a:ea typeface="+mj-ea"/>
                <a:cs typeface="+mj-cs"/>
              </a:rPr>
              <a:t>) Раскрыть назначение фильтров атрибут библиотеки </a:t>
            </a:r>
            <a:r>
              <a:rPr kumimoji="0" lang="en-US" sz="3800" b="1" i="1" u="none" strike="noStrike" kern="1200" cap="none" spc="-50" normalizeH="0" baseline="0" noProof="0" dirty="0" err="1">
                <a:ln>
                  <a:noFill/>
                </a:ln>
                <a:solidFill>
                  <a:srgbClr val="FF0000"/>
                </a:solidFill>
                <a:effectLst/>
                <a:uLnTx/>
                <a:uFillTx/>
                <a:latin typeface="Calibri Light" panose="020F0302020204030204"/>
                <a:ea typeface="+mj-ea"/>
                <a:cs typeface="+mj-cs"/>
              </a:rPr>
              <a:t>JQuery</a:t>
            </a:r>
            <a:endParaRPr lang="ru-BY" dirty="0"/>
          </a:p>
        </p:txBody>
      </p:sp>
      <p:sp>
        <p:nvSpPr>
          <p:cNvPr id="7" name="TextBox 6">
            <a:extLst>
              <a:ext uri="{FF2B5EF4-FFF2-40B4-BE49-F238E27FC236}">
                <a16:creationId xmlns:a16="http://schemas.microsoft.com/office/drawing/2014/main" id="{F539912C-4F90-4587-83FC-0B75D2E82D23}"/>
              </a:ext>
            </a:extLst>
          </p:cNvPr>
          <p:cNvSpPr txBox="1"/>
          <p:nvPr/>
        </p:nvSpPr>
        <p:spPr>
          <a:xfrm>
            <a:off x="210208" y="1261884"/>
            <a:ext cx="11519336" cy="2862322"/>
          </a:xfrm>
          <a:prstGeom prst="rect">
            <a:avLst/>
          </a:prstGeom>
          <a:noFill/>
        </p:spPr>
        <p:txBody>
          <a:bodyPr wrap="square">
            <a:spAutoFit/>
          </a:bodyPr>
          <a:lstStyle/>
          <a:p>
            <a:r>
              <a:rPr lang="ru-RU" sz="2000" b="1" dirty="0"/>
              <a:t>Атрибуты </a:t>
            </a:r>
            <a:r>
              <a:rPr lang="ru-RU" sz="2000" dirty="0"/>
              <a:t>– это дополнительные свойства HTML-тегов, несущие в себе некоторую функциональность. Вероятно, вы уже знакомы с такими полезными атрибутами как </a:t>
            </a:r>
            <a:r>
              <a:rPr lang="ru-RU" sz="2000" dirty="0" err="1"/>
              <a:t>src</a:t>
            </a:r>
            <a:r>
              <a:rPr lang="ru-RU" sz="2000" dirty="0"/>
              <a:t> (для элементов </a:t>
            </a:r>
            <a:r>
              <a:rPr lang="ru-RU" sz="2000" dirty="0" err="1"/>
              <a:t>img</a:t>
            </a:r>
            <a:r>
              <a:rPr lang="ru-RU" sz="2000" dirty="0"/>
              <a:t> и </a:t>
            </a:r>
            <a:r>
              <a:rPr lang="ru-RU" sz="2000" dirty="0" err="1"/>
              <a:t>script</a:t>
            </a:r>
            <a:r>
              <a:rPr lang="ru-RU" sz="2000" dirty="0"/>
              <a:t>), </a:t>
            </a:r>
            <a:r>
              <a:rPr lang="ru-RU" sz="2000" dirty="0" err="1"/>
              <a:t>href</a:t>
            </a:r>
            <a:r>
              <a:rPr lang="ru-RU" sz="2000" dirty="0"/>
              <a:t> (для элементов a), </a:t>
            </a:r>
            <a:r>
              <a:rPr lang="ru-RU" sz="2000" dirty="0" err="1"/>
              <a:t>id</a:t>
            </a:r>
            <a:r>
              <a:rPr lang="ru-RU" sz="2000" dirty="0"/>
              <a:t>, </a:t>
            </a:r>
            <a:r>
              <a:rPr lang="ru-RU" sz="2000" dirty="0" err="1"/>
              <a:t>class</a:t>
            </a:r>
            <a:r>
              <a:rPr lang="ru-RU" sz="2000" dirty="0"/>
              <a:t>, и т.д.</a:t>
            </a:r>
          </a:p>
          <a:p>
            <a:r>
              <a:rPr lang="ru-RU" sz="2000" dirty="0"/>
              <a:t>Можно предположить, какие мощные возможности несут в себе фильтры атрибутов. В примерах будет использоваться атрибут </a:t>
            </a:r>
            <a:r>
              <a:rPr lang="ru-RU" sz="2000" dirty="0" err="1"/>
              <a:t>class</a:t>
            </a:r>
            <a:r>
              <a:rPr lang="ru-RU" sz="2000" dirty="0"/>
              <a:t>, поскольку он позволяет отлично проиллюстрировать действие того или иного фильтра. На практике же для работы с данным атрибутом лучше всего использовать регулярные селекторы, приберегая фильтры атрибутов для более сложных действий.</a:t>
            </a:r>
          </a:p>
          <a:p>
            <a:r>
              <a:rPr lang="ru-RU" sz="2000" dirty="0"/>
              <a:t>Вместо двоеточия фильтры атрибутов используют квадратные скобки, внутри которых помещается селектор. Не существует никакого списка названий фильтров.</a:t>
            </a:r>
            <a:endParaRPr lang="ru-BY" sz="2000" dirty="0"/>
          </a:p>
        </p:txBody>
      </p:sp>
      <p:graphicFrame>
        <p:nvGraphicFramePr>
          <p:cNvPr id="8" name="Таблица 7">
            <a:extLst>
              <a:ext uri="{FF2B5EF4-FFF2-40B4-BE49-F238E27FC236}">
                <a16:creationId xmlns:a16="http://schemas.microsoft.com/office/drawing/2014/main" id="{A0492BAC-87FF-4D57-A111-A02CC73994E0}"/>
              </a:ext>
            </a:extLst>
          </p:cNvPr>
          <p:cNvGraphicFramePr>
            <a:graphicFrameLocks noGrp="1"/>
          </p:cNvGraphicFramePr>
          <p:nvPr>
            <p:extLst>
              <p:ext uri="{D42A27DB-BD31-4B8C-83A1-F6EECF244321}">
                <p14:modId xmlns:p14="http://schemas.microsoft.com/office/powerpoint/2010/main" val="1634518823"/>
              </p:ext>
            </p:extLst>
          </p:nvPr>
        </p:nvGraphicFramePr>
        <p:xfrm>
          <a:off x="2882355" y="4910316"/>
          <a:ext cx="6427289" cy="1371600"/>
        </p:xfrm>
        <a:graphic>
          <a:graphicData uri="http://schemas.openxmlformats.org/drawingml/2006/table">
            <a:tbl>
              <a:tblPr/>
              <a:tblGrid>
                <a:gridCol w="424748">
                  <a:extLst>
                    <a:ext uri="{9D8B030D-6E8A-4147-A177-3AD203B41FA5}">
                      <a16:colId xmlns:a16="http://schemas.microsoft.com/office/drawing/2014/main" val="3216222699"/>
                    </a:ext>
                  </a:extLst>
                </a:gridCol>
                <a:gridCol w="6002541">
                  <a:extLst>
                    <a:ext uri="{9D8B030D-6E8A-4147-A177-3AD203B41FA5}">
                      <a16:colId xmlns:a16="http://schemas.microsoft.com/office/drawing/2014/main" val="1034844408"/>
                    </a:ext>
                  </a:extLst>
                </a:gridCol>
              </a:tblGrid>
              <a:tr h="0">
                <a:tc>
                  <a:txBody>
                    <a:bodyPr/>
                    <a:lstStyle/>
                    <a:p>
                      <a:pPr algn="r" rtl="0" fontAlgn="base"/>
                      <a:r>
                        <a:rPr lang="ru-BY" b="0" i="0">
                          <a:solidFill>
                            <a:srgbClr val="AFAFAF"/>
                          </a:solidFill>
                          <a:effectLst/>
                          <a:latin typeface="Monaco"/>
                        </a:rPr>
                        <a:t>01</a:t>
                      </a:r>
                    </a:p>
                    <a:p>
                      <a:pPr algn="r" rtl="0" fontAlgn="base"/>
                      <a:r>
                        <a:rPr lang="ru-BY" b="0" i="0">
                          <a:solidFill>
                            <a:srgbClr val="AFAFAF"/>
                          </a:solidFill>
                          <a:effectLst/>
                          <a:latin typeface="Monaco"/>
                        </a:rPr>
                        <a:t>02</a:t>
                      </a:r>
                    </a:p>
                    <a:p>
                      <a:pPr algn="r" rtl="0" fontAlgn="base"/>
                      <a:r>
                        <a:rPr lang="ru-BY" b="0" i="0">
                          <a:solidFill>
                            <a:srgbClr val="AFAFAF"/>
                          </a:solidFill>
                          <a:effectLst/>
                          <a:latin typeface="Monaco"/>
                        </a:rPr>
                        <a:t>03</a:t>
                      </a:r>
                    </a:p>
                    <a:p>
                      <a:pPr algn="r" rtl="0" fontAlgn="base"/>
                      <a:r>
                        <a:rPr lang="ru-BY" b="0" i="0">
                          <a:solidFill>
                            <a:srgbClr val="AFAFAF"/>
                          </a:solidFill>
                          <a:effectLst/>
                          <a:latin typeface="Monaco"/>
                        </a:rPr>
                        <a:t>04</a:t>
                      </a:r>
                    </a:p>
                  </a:txBody>
                  <a:tcPr marL="0" marR="0" marT="0" marB="0" anchor="ctr">
                    <a:lnL>
                      <a:noFill/>
                    </a:lnL>
                    <a:lnR>
                      <a:noFill/>
                    </a:lnR>
                    <a:lnT>
                      <a:noFill/>
                    </a:lnT>
                    <a:lnB>
                      <a:noFill/>
                    </a:lnB>
                  </a:tcPr>
                </a:tc>
                <a:tc>
                  <a:txBody>
                    <a:bodyPr/>
                    <a:lstStyle/>
                    <a:p>
                      <a:pPr algn="l" rtl="0" fontAlgn="base"/>
                      <a:r>
                        <a:rPr lang="en-US" b="0" i="0" dirty="0">
                          <a:effectLst/>
                          <a:latin typeface="Monaco"/>
                        </a:rPr>
                        <a:t>...</a:t>
                      </a:r>
                    </a:p>
                    <a:p>
                      <a:pPr algn="l" rtl="0" fontAlgn="base"/>
                      <a:r>
                        <a:rPr lang="en-US" b="0" i="0" dirty="0">
                          <a:effectLst/>
                          <a:latin typeface="Monaco"/>
                        </a:rPr>
                        <a:t>jQuery(".widget-area [</a:t>
                      </a:r>
                      <a:r>
                        <a:rPr lang="en-US" b="0" i="0" dirty="0" err="1">
                          <a:effectLst/>
                          <a:latin typeface="Monaco"/>
                        </a:rPr>
                        <a:t>href</a:t>
                      </a:r>
                      <a:r>
                        <a:rPr lang="en-US" b="0" i="0" dirty="0">
                          <a:effectLst/>
                          <a:latin typeface="Monaco"/>
                        </a:rPr>
                        <a:t>^='</a:t>
                      </a:r>
                      <a:r>
                        <a:rPr lang="en-US" b="0" i="0" u="none" strike="noStrike" dirty="0">
                          <a:solidFill>
                            <a:srgbClr val="0000FF"/>
                          </a:solidFill>
                          <a:effectLst/>
                          <a:latin typeface="Monaco"/>
                          <a:hlinkClick r:id="rId2"/>
                        </a:rPr>
                        <a:t>http://localhost</a:t>
                      </a:r>
                      <a:r>
                        <a:rPr lang="en-US" b="0" i="0" dirty="0">
                          <a:effectLst/>
                          <a:latin typeface="Monaco"/>
                        </a:rPr>
                        <a:t>']").</a:t>
                      </a:r>
                      <a:r>
                        <a:rPr lang="en-US" b="0" i="0" dirty="0" err="1">
                          <a:effectLst/>
                          <a:latin typeface="Monaco"/>
                        </a:rPr>
                        <a:t>css</a:t>
                      </a:r>
                      <a:r>
                        <a:rPr lang="en-US" b="0" i="0" dirty="0">
                          <a:effectLst/>
                          <a:latin typeface="Monaco"/>
                        </a:rPr>
                        <a:t>("background", </a:t>
                      </a:r>
                    </a:p>
                    <a:p>
                      <a:pPr algn="l" rtl="0" fontAlgn="base"/>
                      <a:r>
                        <a:rPr lang="en-US" b="0" i="0" dirty="0">
                          <a:effectLst/>
                          <a:latin typeface="Monaco"/>
                        </a:rPr>
                        <a:t>"#f60");</a:t>
                      </a:r>
                    </a:p>
                    <a:p>
                      <a:pPr algn="l" rtl="0" fontAlgn="base"/>
                      <a:r>
                        <a:rPr lang="en-US" b="0" i="0" dirty="0">
                          <a:effectLst/>
                          <a:latin typeface="Monaco"/>
                        </a:rPr>
                        <a:t>...</a:t>
                      </a:r>
                    </a:p>
                  </a:txBody>
                  <a:tcPr marL="0" marR="0" marT="0" marB="0" anchor="ctr">
                    <a:lnL>
                      <a:noFill/>
                    </a:lnL>
                    <a:lnR>
                      <a:noFill/>
                    </a:lnR>
                    <a:lnT>
                      <a:noFill/>
                    </a:lnT>
                    <a:lnB>
                      <a:noFill/>
                    </a:lnB>
                  </a:tcPr>
                </a:tc>
                <a:extLst>
                  <a:ext uri="{0D108BD9-81ED-4DB2-BD59-A6C34878D82A}">
                    <a16:rowId xmlns:a16="http://schemas.microsoft.com/office/drawing/2014/main" val="2197180033"/>
                  </a:ext>
                </a:extLst>
              </a:tr>
            </a:tbl>
          </a:graphicData>
        </a:graphic>
      </p:graphicFrame>
      <p:sp>
        <p:nvSpPr>
          <p:cNvPr id="9" name="Rectangle 2">
            <a:extLst>
              <a:ext uri="{FF2B5EF4-FFF2-40B4-BE49-F238E27FC236}">
                <a16:creationId xmlns:a16="http://schemas.microsoft.com/office/drawing/2014/main" id="{BD3EAC98-A246-4FFE-88A7-5E8B88BA4A97}"/>
              </a:ext>
            </a:extLst>
          </p:cNvPr>
          <p:cNvSpPr>
            <a:spLocks noChangeArrowheads="1"/>
          </p:cNvSpPr>
          <p:nvPr/>
        </p:nvSpPr>
        <p:spPr bwMode="auto">
          <a:xfrm>
            <a:off x="210208" y="4124206"/>
            <a:ext cx="1151933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2000" b="0" i="0" u="none" strike="noStrike" cap="none" normalizeH="0" baseline="0" dirty="0">
                <a:ln>
                  <a:noFill/>
                </a:ln>
                <a:solidFill>
                  <a:srgbClr val="333333"/>
                </a:solidFill>
                <a:effectLst/>
                <a:latin typeface="+mn-lt"/>
              </a:rPr>
              <a:t>Пример, приведенный ниже, иллюстрирует использование фильтров атрибутов. В данном случае мы задаем определенное представление всем локальным ссылкам, расположенным в </a:t>
            </a:r>
            <a:r>
              <a:rPr kumimoji="0" lang="ru-BY" altLang="ru-BY" sz="2000" b="0" i="0" u="none" strike="noStrike" cap="none" normalizeH="0" baseline="0" dirty="0" err="1">
                <a:ln>
                  <a:noFill/>
                </a:ln>
                <a:solidFill>
                  <a:srgbClr val="333333"/>
                </a:solidFill>
                <a:effectLst/>
                <a:latin typeface="+mn-lt"/>
              </a:rPr>
              <a:t>сайдбаре</a:t>
            </a:r>
            <a:r>
              <a:rPr kumimoji="0" lang="ru-BY" altLang="ru-BY" sz="2000" b="0" i="0" u="none" strike="noStrike" cap="none" normalizeH="0" baseline="0" dirty="0">
                <a:ln>
                  <a:noFill/>
                </a:ln>
                <a:solidFill>
                  <a:srgbClr val="333333"/>
                </a:solidFill>
                <a:effectLst/>
                <a:latin typeface="+mn-lt"/>
              </a:rPr>
              <a:t>:</a:t>
            </a:r>
            <a:endParaRPr kumimoji="0" lang="ru-BY" altLang="ru-BY"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BY" altLang="ru-BY"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54110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0A4EA2C7-5F35-4852-846C-2EE68671B913}"/>
              </a:ext>
            </a:extLst>
          </p:cNvPr>
          <p:cNvGraphicFramePr>
            <a:graphicFrameLocks noGrp="1"/>
          </p:cNvGraphicFramePr>
          <p:nvPr>
            <p:extLst>
              <p:ext uri="{D42A27DB-BD31-4B8C-83A1-F6EECF244321}">
                <p14:modId xmlns:p14="http://schemas.microsoft.com/office/powerpoint/2010/main" val="1072121779"/>
              </p:ext>
            </p:extLst>
          </p:nvPr>
        </p:nvGraphicFramePr>
        <p:xfrm>
          <a:off x="203200" y="845982"/>
          <a:ext cx="11447895" cy="5720036"/>
        </p:xfrm>
        <a:graphic>
          <a:graphicData uri="http://schemas.openxmlformats.org/drawingml/2006/table">
            <a:tbl>
              <a:tblPr/>
              <a:tblGrid>
                <a:gridCol w="2351190">
                  <a:extLst>
                    <a:ext uri="{9D8B030D-6E8A-4147-A177-3AD203B41FA5}">
                      <a16:colId xmlns:a16="http://schemas.microsoft.com/office/drawing/2014/main" val="2616394228"/>
                    </a:ext>
                  </a:extLst>
                </a:gridCol>
                <a:gridCol w="3231931">
                  <a:extLst>
                    <a:ext uri="{9D8B030D-6E8A-4147-A177-3AD203B41FA5}">
                      <a16:colId xmlns:a16="http://schemas.microsoft.com/office/drawing/2014/main" val="3418691144"/>
                    </a:ext>
                  </a:extLst>
                </a:gridCol>
                <a:gridCol w="5864774">
                  <a:extLst>
                    <a:ext uri="{9D8B030D-6E8A-4147-A177-3AD203B41FA5}">
                      <a16:colId xmlns:a16="http://schemas.microsoft.com/office/drawing/2014/main" val="3349544639"/>
                    </a:ext>
                  </a:extLst>
                </a:gridCol>
              </a:tblGrid>
              <a:tr h="698304">
                <a:tc>
                  <a:txBody>
                    <a:bodyPr/>
                    <a:lstStyle/>
                    <a:p>
                      <a:r>
                        <a:rPr lang="en-US" sz="1800">
                          <a:effectLst/>
                        </a:rPr>
                        <a:t>[attribute]</a:t>
                      </a:r>
                    </a:p>
                  </a:txBody>
                  <a:tcPr marL="45720" marR="4572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1800">
                          <a:effectLst/>
                        </a:rPr>
                        <a:t>jQuery(«div [href]») .css(«background», «#f60»);</a:t>
                      </a:r>
                    </a:p>
                  </a:txBody>
                  <a:tcPr marL="45720" marR="4572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ru-RU" sz="1800">
                          <a:effectLst/>
                        </a:rPr>
                        <a:t>Фильтр по заданным атрибутам вне зависимости от их значения</a:t>
                      </a:r>
                    </a:p>
                  </a:txBody>
                  <a:tcPr marL="45720" marR="4572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915368643"/>
                  </a:ext>
                </a:extLst>
              </a:tr>
              <a:tr h="825821">
                <a:tc>
                  <a:txBody>
                    <a:bodyPr/>
                    <a:lstStyle/>
                    <a:p>
                      <a:r>
                        <a:rPr lang="en-US" sz="1800">
                          <a:effectLst/>
                        </a:rPr>
                        <a:t>[attribute=value]</a:t>
                      </a:r>
                    </a:p>
                  </a:txBody>
                  <a:tcPr marL="45720" marR="4572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1800">
                          <a:effectLst/>
                        </a:rPr>
                        <a:t>jQuery(«div [class=’entry’]») .css(«background», «#f60»);</a:t>
                      </a:r>
                    </a:p>
                  </a:txBody>
                  <a:tcPr marL="45720" marR="4572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ru-RU" sz="1800" dirty="0">
                          <a:effectLst/>
                        </a:rPr>
                        <a:t>Фильтр по заданным атрибутам, имеющим конкретное значение</a:t>
                      </a:r>
                    </a:p>
                  </a:txBody>
                  <a:tcPr marL="45720" marR="4572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77282113"/>
                  </a:ext>
                </a:extLst>
              </a:tr>
              <a:tr h="825821">
                <a:tc>
                  <a:txBody>
                    <a:bodyPr/>
                    <a:lstStyle/>
                    <a:p>
                      <a:r>
                        <a:rPr lang="en-US" sz="1800" dirty="0">
                          <a:effectLst/>
                        </a:rPr>
                        <a:t>[attribute!=value]</a:t>
                      </a:r>
                    </a:p>
                  </a:txBody>
                  <a:tcPr marL="45720" marR="4572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1800">
                          <a:effectLst/>
                        </a:rPr>
                        <a:t>jQuery(«div [class!=’entry’]») .css(«background», «#f60»);</a:t>
                      </a:r>
                    </a:p>
                  </a:txBody>
                  <a:tcPr marL="45720" marR="4572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ru-RU" sz="1800">
                          <a:effectLst/>
                        </a:rPr>
                        <a:t>Фильтр по заданным атрибутам, не имеющим конкретное значение</a:t>
                      </a:r>
                    </a:p>
                  </a:txBody>
                  <a:tcPr marL="45720" marR="4572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73714709"/>
                  </a:ext>
                </a:extLst>
              </a:tr>
              <a:tr h="1080857">
                <a:tc>
                  <a:txBody>
                    <a:bodyPr/>
                    <a:lstStyle/>
                    <a:p>
                      <a:r>
                        <a:rPr lang="en-US" sz="1800">
                          <a:effectLst/>
                        </a:rPr>
                        <a:t>[attribute^=value]</a:t>
                      </a:r>
                    </a:p>
                  </a:txBody>
                  <a:tcPr marL="45720" marR="4572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1800">
                          <a:effectLst/>
                        </a:rPr>
                        <a:t>jQuery(«div [href^=’http://’]») .css(«background», «#f60»);</a:t>
                      </a:r>
                    </a:p>
                  </a:txBody>
                  <a:tcPr marL="45720" marR="4572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ru-RU" sz="1800">
                          <a:effectLst/>
                        </a:rPr>
                        <a:t>Фильтр по заданным атрибутам, значение которых начинается с определенной строки</a:t>
                      </a:r>
                    </a:p>
                  </a:txBody>
                  <a:tcPr marL="45720" marR="4572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39488704"/>
                  </a:ext>
                </a:extLst>
              </a:tr>
              <a:tr h="1080857">
                <a:tc>
                  <a:txBody>
                    <a:bodyPr/>
                    <a:lstStyle/>
                    <a:p>
                      <a:r>
                        <a:rPr lang="en-US" sz="1800">
                          <a:effectLst/>
                        </a:rPr>
                        <a:t>[attribute$=value]</a:t>
                      </a:r>
                    </a:p>
                  </a:txBody>
                  <a:tcPr marL="45720" marR="4572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1800">
                          <a:effectLst/>
                        </a:rPr>
                        <a:t>jQuery(«div [href$=’/’]») .css(«background», «#f60»);</a:t>
                      </a:r>
                    </a:p>
                  </a:txBody>
                  <a:tcPr marL="45720" marR="4572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ru-RU" sz="1800">
                          <a:effectLst/>
                        </a:rPr>
                        <a:t>Фильтр по заданным атрибутам, значение которых заканчивается определенной строкой</a:t>
                      </a:r>
                    </a:p>
                  </a:txBody>
                  <a:tcPr marL="45720" marR="4572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685329755"/>
                  </a:ext>
                </a:extLst>
              </a:tr>
              <a:tr h="1208376">
                <a:tc>
                  <a:txBody>
                    <a:bodyPr/>
                    <a:lstStyle/>
                    <a:p>
                      <a:r>
                        <a:rPr lang="en-US" sz="1800">
                          <a:effectLst/>
                        </a:rPr>
                        <a:t>[attribute*=value]</a:t>
                      </a:r>
                    </a:p>
                  </a:txBody>
                  <a:tcPr marL="45720" marR="4572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1800">
                          <a:effectLst/>
                        </a:rPr>
                        <a:t>jQuery(«div [href*=’page_id’]»).css(«background», «#f60»);</a:t>
                      </a:r>
                    </a:p>
                  </a:txBody>
                  <a:tcPr marL="45720" marR="4572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ru-RU" sz="1800" dirty="0">
                          <a:effectLst/>
                        </a:rPr>
                        <a:t>Фильтр по заданным атрибутам, значение которых содержит в себе определенную строку</a:t>
                      </a:r>
                    </a:p>
                  </a:txBody>
                  <a:tcPr marL="45720" marR="4572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04742978"/>
                  </a:ext>
                </a:extLst>
              </a:tr>
            </a:tbl>
          </a:graphicData>
        </a:graphic>
      </p:graphicFrame>
      <p:sp>
        <p:nvSpPr>
          <p:cNvPr id="3" name="Rectangle 1">
            <a:extLst>
              <a:ext uri="{FF2B5EF4-FFF2-40B4-BE49-F238E27FC236}">
                <a16:creationId xmlns:a16="http://schemas.microsoft.com/office/drawing/2014/main" id="{6BF8AED1-62E5-4FD9-BCD9-9F2923EBE8EB}"/>
              </a:ext>
            </a:extLst>
          </p:cNvPr>
          <p:cNvSpPr>
            <a:spLocks noChangeArrowheads="1"/>
          </p:cNvSpPr>
          <p:nvPr/>
        </p:nvSpPr>
        <p:spPr bwMode="auto">
          <a:xfrm>
            <a:off x="203200" y="215039"/>
            <a:ext cx="1110067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2000" b="0" i="0" u="none" strike="noStrike" cap="none" normalizeH="0" baseline="0" dirty="0">
                <a:ln>
                  <a:noFill/>
                </a:ln>
                <a:solidFill>
                  <a:srgbClr val="333333"/>
                </a:solidFill>
                <a:effectLst/>
                <a:latin typeface="Roboto"/>
              </a:rPr>
              <a:t>Все действия с атрибутами можно представить следующей таблицей:</a:t>
            </a:r>
            <a:endParaRPr kumimoji="0" lang="ru-BY" altLang="ru-BY"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BY" altLang="ru-BY"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147128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E9D02F-3192-4816-AB4C-7D87DE52EA40}"/>
              </a:ext>
            </a:extLst>
          </p:cNvPr>
          <p:cNvSpPr txBox="1"/>
          <p:nvPr/>
        </p:nvSpPr>
        <p:spPr>
          <a:xfrm>
            <a:off x="1233651" y="313551"/>
            <a:ext cx="10038693" cy="595932"/>
          </a:xfrm>
          <a:prstGeom prst="rect">
            <a:avLst/>
          </a:prstGeom>
          <a:noFill/>
        </p:spPr>
        <p:txBody>
          <a:bodyPr wrap="square">
            <a:spAutoFit/>
          </a:bodyPr>
          <a:lstStyle/>
          <a:p>
            <a:pPr marL="0" marR="0" lvl="0" indent="0" algn="just" defTabSz="457200" rtl="0" eaLnBrk="1" fontAlgn="auto" latinLnBrk="0" hangingPunct="1">
              <a:lnSpc>
                <a:spcPct val="107000"/>
              </a:lnSpc>
              <a:spcBef>
                <a:spcPts val="0"/>
              </a:spcBef>
              <a:spcAft>
                <a:spcPts val="0"/>
              </a:spcAft>
              <a:buClrTx/>
              <a:buSzTx/>
              <a:buFontTx/>
              <a:buNone/>
              <a:tabLst/>
              <a:defRPr/>
            </a:pPr>
            <a:r>
              <a:rPr kumimoji="0" lang="en-US" sz="3200" b="1" i="1" u="none" strike="noStrike" kern="1200" cap="none" spc="0" normalizeH="0" baseline="0" noProof="0" dirty="0">
                <a:ln>
                  <a:noFill/>
                </a:ln>
                <a:solidFill>
                  <a:srgbClr val="FF0000"/>
                </a:solidFill>
                <a:effectLst/>
                <a:uLnTx/>
                <a:uFillTx/>
                <a:latin typeface="Calibri Light" panose="020F0302020204030204"/>
                <a:ea typeface="Calibri" panose="020F0502020204030204" pitchFamily="34" charset="0"/>
                <a:cs typeface="Times New Roman" panose="02020603050405020304" pitchFamily="18" charset="0"/>
              </a:rPr>
              <a:t>43</a:t>
            </a:r>
            <a:r>
              <a:rPr kumimoji="0" lang="ru-RU" sz="3200" b="1" i="1" u="none" strike="noStrike" kern="1200" cap="none" spc="0" normalizeH="0" baseline="0" noProof="0" dirty="0">
                <a:ln>
                  <a:noFill/>
                </a:ln>
                <a:solidFill>
                  <a:srgbClr val="FF0000"/>
                </a:solidFill>
                <a:effectLst/>
                <a:uLnTx/>
                <a:uFillTx/>
                <a:latin typeface="Calibri Light" panose="020F0302020204030204"/>
                <a:ea typeface="Calibri" panose="020F0502020204030204" pitchFamily="34" charset="0"/>
                <a:cs typeface="Times New Roman" panose="02020603050405020304" pitchFamily="18" charset="0"/>
              </a:rPr>
              <a:t>) Изложить сущность технологии </a:t>
            </a:r>
            <a:r>
              <a:rPr kumimoji="0" lang="en-US" sz="3200" b="1" i="1" u="none" strike="noStrike" kern="1200" cap="none" spc="0" normalizeH="0" baseline="0" noProof="0" dirty="0">
                <a:ln>
                  <a:noFill/>
                </a:ln>
                <a:solidFill>
                  <a:srgbClr val="FF0000"/>
                </a:solidFill>
                <a:effectLst/>
                <a:uLnTx/>
                <a:uFillTx/>
                <a:latin typeface="Calibri Light" panose="020F0302020204030204"/>
                <a:ea typeface="Calibri" panose="020F0502020204030204" pitchFamily="34" charset="0"/>
                <a:cs typeface="Times New Roman" panose="02020603050405020304" pitchFamily="18" charset="0"/>
              </a:rPr>
              <a:t>XML</a:t>
            </a:r>
            <a:r>
              <a:rPr kumimoji="0" lang="ru-RU" sz="3200" b="1" i="1" u="none" strike="noStrike" kern="1200" cap="none" spc="0" normalizeH="0" baseline="0" noProof="0" dirty="0">
                <a:ln>
                  <a:noFill/>
                </a:ln>
                <a:solidFill>
                  <a:srgbClr val="FF0000"/>
                </a:solidFill>
                <a:effectLst/>
                <a:uLnTx/>
                <a:uFillTx/>
                <a:latin typeface="Calibri Light" panose="020F0302020204030204"/>
                <a:ea typeface="Calibri" panose="020F0502020204030204" pitchFamily="34" charset="0"/>
                <a:cs typeface="Times New Roman" panose="02020603050405020304" pitchFamily="18" charset="0"/>
              </a:rPr>
              <a:t>.</a:t>
            </a:r>
          </a:p>
        </p:txBody>
      </p:sp>
      <p:sp>
        <p:nvSpPr>
          <p:cNvPr id="5" name="TextBox 4">
            <a:extLst>
              <a:ext uri="{FF2B5EF4-FFF2-40B4-BE49-F238E27FC236}">
                <a16:creationId xmlns:a16="http://schemas.microsoft.com/office/drawing/2014/main" id="{85E04E9F-1EE4-45DD-8D73-7CA03E506051}"/>
              </a:ext>
            </a:extLst>
          </p:cNvPr>
          <p:cNvSpPr txBox="1"/>
          <p:nvPr/>
        </p:nvSpPr>
        <p:spPr>
          <a:xfrm>
            <a:off x="239110" y="1028343"/>
            <a:ext cx="11713779" cy="5632311"/>
          </a:xfrm>
          <a:prstGeom prst="rect">
            <a:avLst/>
          </a:prstGeom>
          <a:noFill/>
        </p:spPr>
        <p:txBody>
          <a:bodyPr wrap="square">
            <a:spAutoFit/>
          </a:bodyPr>
          <a:lstStyle/>
          <a:p>
            <a:r>
              <a:rPr lang="ru-RU" sz="2000" dirty="0"/>
              <a:t>XML (</a:t>
            </a:r>
            <a:r>
              <a:rPr lang="ru-RU" sz="2000" dirty="0" err="1"/>
              <a:t>Extensible</a:t>
            </a:r>
            <a:r>
              <a:rPr lang="ru-RU" sz="2000" dirty="0"/>
              <a:t> </a:t>
            </a:r>
            <a:r>
              <a:rPr lang="ru-RU" sz="2000" dirty="0" err="1"/>
              <a:t>Markup</a:t>
            </a:r>
            <a:r>
              <a:rPr lang="ru-RU" sz="2000" dirty="0"/>
              <a:t> Language – расширяемый язык разметки) является инструментарием для хранения данных, конфигурируемым  транспортным средством для информации любого рода, развивающимся и открытым стандартом, воспринятым всеми – от банкира до вебмастера. </a:t>
            </a:r>
          </a:p>
          <a:p>
            <a:r>
              <a:rPr lang="ru-RU" sz="2000" dirty="0"/>
              <a:t>Краткий перечень возможностей XML :</a:t>
            </a:r>
          </a:p>
          <a:p>
            <a:r>
              <a:rPr lang="ru-RU" sz="2000" dirty="0"/>
              <a:t>• XML позволяет хранить и упорядочивать информацию почти любого рода в формате, приспособленном к потребностям пользователя.</a:t>
            </a:r>
          </a:p>
          <a:p>
            <a:r>
              <a:rPr lang="ru-RU" sz="2000" dirty="0"/>
              <a:t>• Будучи открытым стандартом, XML не связан с судьбой какой либо отдельной компании или с конкретным программным обеспечением.</a:t>
            </a:r>
          </a:p>
          <a:p>
            <a:r>
              <a:rPr lang="ru-RU" sz="2000" dirty="0"/>
              <a:t>• Используя </a:t>
            </a:r>
            <a:r>
              <a:rPr lang="ru-RU" sz="2000" dirty="0" err="1"/>
              <a:t>Unicode</a:t>
            </a:r>
            <a:r>
              <a:rPr lang="ru-RU" sz="2000" dirty="0"/>
              <a:t> в качестве стандартного набора символов, XML поддерживает внушительное число различных систем письма и символов, от скандинавских рунических символов до китайских идеографов Хань.</a:t>
            </a:r>
          </a:p>
          <a:p>
            <a:r>
              <a:rPr lang="ru-RU" sz="2000" dirty="0"/>
              <a:t>• XML предоставляет несколько способов проверки качества документа путем применения синтаксических правил, внутренней проверки ссылок, сравнения с моделями документов и типов данных.</a:t>
            </a:r>
          </a:p>
          <a:p>
            <a:r>
              <a:rPr lang="ru-RU" sz="2000" dirty="0"/>
              <a:t>• Благодаря простому и понятному синтаксису, а также однозначной структуре, XML легко читается и анализируется, как человеком, так и программами. </a:t>
            </a:r>
          </a:p>
          <a:p>
            <a:r>
              <a:rPr lang="ru-RU" sz="2000" dirty="0"/>
              <a:t>• XML легко сочетается с таблицами стилей для создания документов, оформленных в любом требуемом стиле. Чистота информационной структуры не служит помехой изменениям оформления.</a:t>
            </a:r>
            <a:endParaRPr lang="ru-BY" sz="2000" dirty="0"/>
          </a:p>
        </p:txBody>
      </p:sp>
    </p:spTree>
    <p:extLst>
      <p:ext uri="{BB962C8B-B14F-4D97-AF65-F5344CB8AC3E}">
        <p14:creationId xmlns:p14="http://schemas.microsoft.com/office/powerpoint/2010/main" val="14512509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C62137-7D81-45A1-B839-EF7BA112A115}"/>
              </a:ext>
            </a:extLst>
          </p:cNvPr>
          <p:cNvSpPr txBox="1"/>
          <p:nvPr/>
        </p:nvSpPr>
        <p:spPr>
          <a:xfrm>
            <a:off x="1155480" y="0"/>
            <a:ext cx="9881038" cy="595932"/>
          </a:xfrm>
          <a:prstGeom prst="rect">
            <a:avLst/>
          </a:prstGeom>
          <a:noFill/>
        </p:spPr>
        <p:txBody>
          <a:bodyPr wrap="square">
            <a:spAutoFit/>
          </a:bodyPr>
          <a:lstStyle/>
          <a:p>
            <a:pPr marL="0" marR="0" lvl="0" indent="0" algn="just" defTabSz="457200" rtl="0" eaLnBrk="1" fontAlgn="auto" latinLnBrk="0" hangingPunct="1">
              <a:lnSpc>
                <a:spcPct val="107000"/>
              </a:lnSpc>
              <a:spcBef>
                <a:spcPts val="0"/>
              </a:spcBef>
              <a:spcAft>
                <a:spcPts val="0"/>
              </a:spcAft>
              <a:buClrTx/>
              <a:buSzTx/>
              <a:buFontTx/>
              <a:buNone/>
              <a:tabLst/>
              <a:defRPr/>
            </a:pPr>
            <a:r>
              <a:rPr kumimoji="0" lang="en-US" sz="3200" b="1" i="1" u="none" strike="noStrike" kern="1200" cap="none" spc="0" normalizeH="0" baseline="0" noProof="0" dirty="0">
                <a:ln>
                  <a:noFill/>
                </a:ln>
                <a:solidFill>
                  <a:srgbClr val="FF0000"/>
                </a:solidFill>
                <a:effectLst/>
                <a:uLnTx/>
                <a:uFillTx/>
                <a:latin typeface="Calibri Light" panose="020F0302020204030204"/>
                <a:ea typeface="Calibri" panose="020F0502020204030204" pitchFamily="34" charset="0"/>
                <a:cs typeface="Times New Roman" panose="02020603050405020304" pitchFamily="18" charset="0"/>
              </a:rPr>
              <a:t>44</a:t>
            </a:r>
            <a:r>
              <a:rPr kumimoji="0" lang="ru-RU" sz="3200" b="1" i="1" u="none" strike="noStrike" kern="1200" cap="none" spc="0" normalizeH="0" baseline="0" noProof="0" dirty="0">
                <a:ln>
                  <a:noFill/>
                </a:ln>
                <a:solidFill>
                  <a:srgbClr val="FF0000"/>
                </a:solidFill>
                <a:effectLst/>
                <a:uLnTx/>
                <a:uFillTx/>
                <a:latin typeface="Calibri Light" panose="020F0302020204030204"/>
                <a:ea typeface="Calibri" panose="020F0502020204030204" pitchFamily="34" charset="0"/>
                <a:cs typeface="Times New Roman" panose="02020603050405020304" pitchFamily="18" charset="0"/>
              </a:rPr>
              <a:t>) Охарактеризовать назначение технологии </a:t>
            </a:r>
            <a:r>
              <a:rPr kumimoji="0" lang="en-US" sz="3200" b="1" i="1" u="none" strike="noStrike" kern="1200" cap="none" spc="0" normalizeH="0" baseline="0" noProof="0" dirty="0">
                <a:ln>
                  <a:noFill/>
                </a:ln>
                <a:solidFill>
                  <a:srgbClr val="FF0000"/>
                </a:solidFill>
                <a:effectLst/>
                <a:uLnTx/>
                <a:uFillTx/>
                <a:latin typeface="Calibri Light" panose="020F0302020204030204"/>
                <a:ea typeface="Calibri" panose="020F0502020204030204" pitchFamily="34" charset="0"/>
                <a:cs typeface="Times New Roman" panose="02020603050405020304" pitchFamily="18" charset="0"/>
              </a:rPr>
              <a:t>XML</a:t>
            </a:r>
            <a:r>
              <a:rPr kumimoji="0" lang="ru-RU" sz="3200" b="1" i="1" u="none" strike="noStrike" kern="1200" cap="none" spc="0" normalizeH="0" baseline="0" noProof="0" dirty="0">
                <a:ln>
                  <a:noFill/>
                </a:ln>
                <a:solidFill>
                  <a:srgbClr val="FF0000"/>
                </a:solidFill>
                <a:effectLst/>
                <a:uLnTx/>
                <a:uFillTx/>
                <a:latin typeface="Calibri Light" panose="020F0302020204030204"/>
                <a:ea typeface="Calibri" panose="020F0502020204030204" pitchFamily="34" charset="0"/>
                <a:cs typeface="Times New Roman" panose="02020603050405020304" pitchFamily="18" charset="0"/>
              </a:rPr>
              <a:t>.</a:t>
            </a:r>
          </a:p>
        </p:txBody>
      </p:sp>
      <p:sp>
        <p:nvSpPr>
          <p:cNvPr id="5" name="TextBox 4">
            <a:extLst>
              <a:ext uri="{FF2B5EF4-FFF2-40B4-BE49-F238E27FC236}">
                <a16:creationId xmlns:a16="http://schemas.microsoft.com/office/drawing/2014/main" id="{03EDD9ED-1816-4D5F-9A5E-EA18FD8CF087}"/>
              </a:ext>
            </a:extLst>
          </p:cNvPr>
          <p:cNvSpPr txBox="1"/>
          <p:nvPr/>
        </p:nvSpPr>
        <p:spPr>
          <a:xfrm>
            <a:off x="141890" y="721875"/>
            <a:ext cx="11918731" cy="5909310"/>
          </a:xfrm>
          <a:prstGeom prst="rect">
            <a:avLst/>
          </a:prstGeom>
          <a:noFill/>
        </p:spPr>
        <p:txBody>
          <a:bodyPr wrap="square">
            <a:spAutoFit/>
          </a:bodyPr>
          <a:lstStyle/>
          <a:p>
            <a:r>
              <a:rPr lang="ru-RU" b="1" dirty="0"/>
              <a:t>Традиционная обработка данных</a:t>
            </a:r>
          </a:p>
          <a:p>
            <a:r>
              <a:rPr lang="ru-RU" dirty="0"/>
              <a:t>Перечисленные выше возможности позволяют рассматривать XML как </a:t>
            </a:r>
            <a:r>
              <a:rPr lang="ru-RU" dirty="0" err="1"/>
              <a:t>платформо</a:t>
            </a:r>
            <a:r>
              <a:rPr lang="ru-RU" dirty="0"/>
              <a:t>-независимый стандарт хранения и представления информации, который в сочетании с другими современными технологиями (в частности, с технологиями Java) способен стать основой для создания любых машинно-независимых приложений, в т. ч. для обмена данными между сервером и клиентом. Кроме того, активно разрабатываемые сегодня языки запросов на базе XML могут составить серьезную конкуренцию языку SQL.</a:t>
            </a:r>
          </a:p>
          <a:p>
            <a:r>
              <a:rPr lang="ru-RU" b="1" dirty="0"/>
              <a:t>Программирование, управляемое документом</a:t>
            </a:r>
          </a:p>
          <a:p>
            <a:r>
              <a:rPr lang="ru-RU" dirty="0"/>
              <a:t>XML-документы могут служить контейнерами для построения приложений из существующих интерфейсов и компонентов. В этом случае документ состоит из ссылок на компоненты пользовательского интерфейса и модули обработки данных, которые связываются в процессе отображения страницы на экране.</a:t>
            </a:r>
          </a:p>
          <a:p>
            <a:r>
              <a:rPr lang="ru-RU" b="1" dirty="0"/>
              <a:t>Архивирование компонентов</a:t>
            </a:r>
          </a:p>
          <a:p>
            <a:r>
              <a:rPr lang="ru-RU" dirty="0"/>
              <a:t>Современное программирование базируется на использовании компонентов, которые в идеале должны легко собираться в единое целое с помощью несложного дополнительного кодирования. Основой для этого служит архивирование компонентов, которое, в свою очередь, требует единообразного подхода к их хранению и последующему использованию. Есть все основания полагать, что в ближайшем будущем XML-документы окажутся альтернативой распространенному сегодня хранению компонентов в виде двоичных модулей.</a:t>
            </a:r>
          </a:p>
          <a:p>
            <a:r>
              <a:rPr lang="ru-RU" b="1" dirty="0"/>
              <a:t>Внедрение данных</a:t>
            </a:r>
          </a:p>
          <a:p>
            <a:r>
              <a:rPr lang="ru-RU" dirty="0"/>
              <a:t>После того, как определена структура данных XML, принципиально несложно написать генератор кода, обрабатывающего эти данные. По мере развития подобных программных средств вся рутинная обработка данных (включая проверку их правильности, представление в нужном формате и т. п.) может быть автоматизирована, позволяя разработчикам сосредоточиться на нестандартных частях создаваемого продукта.</a:t>
            </a:r>
            <a:endParaRPr lang="ru-BY" dirty="0"/>
          </a:p>
        </p:txBody>
      </p:sp>
    </p:spTree>
    <p:extLst>
      <p:ext uri="{BB962C8B-B14F-4D97-AF65-F5344CB8AC3E}">
        <p14:creationId xmlns:p14="http://schemas.microsoft.com/office/powerpoint/2010/main" val="17889218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205597-4DAB-4572-8EFD-9EA89769F55C}"/>
              </a:ext>
            </a:extLst>
          </p:cNvPr>
          <p:cNvSpPr txBox="1"/>
          <p:nvPr/>
        </p:nvSpPr>
        <p:spPr>
          <a:xfrm>
            <a:off x="1107527" y="142786"/>
            <a:ext cx="10227880" cy="595932"/>
          </a:xfrm>
          <a:prstGeom prst="rect">
            <a:avLst/>
          </a:prstGeom>
          <a:noFill/>
        </p:spPr>
        <p:txBody>
          <a:bodyPr wrap="square">
            <a:spAutoFit/>
          </a:bodyPr>
          <a:lstStyle/>
          <a:p>
            <a:pPr marL="0" marR="0" lvl="0" indent="0" algn="just" defTabSz="457200" rtl="0" eaLnBrk="1" fontAlgn="auto" latinLnBrk="0" hangingPunct="1">
              <a:lnSpc>
                <a:spcPct val="107000"/>
              </a:lnSpc>
              <a:spcBef>
                <a:spcPts val="0"/>
              </a:spcBef>
              <a:spcAft>
                <a:spcPts val="0"/>
              </a:spcAft>
              <a:buClrTx/>
              <a:buSzTx/>
              <a:buFontTx/>
              <a:buNone/>
              <a:tabLst/>
              <a:defRPr/>
            </a:pPr>
            <a:r>
              <a:rPr kumimoji="0" lang="en-US" sz="3200" b="1" i="1" u="none" strike="noStrike" kern="1200" cap="none" spc="0" normalizeH="0" baseline="0" noProof="0" dirty="0">
                <a:ln>
                  <a:noFill/>
                </a:ln>
                <a:solidFill>
                  <a:srgbClr val="FF0000"/>
                </a:solidFill>
                <a:effectLst/>
                <a:uLnTx/>
                <a:uFillTx/>
                <a:latin typeface="Calibri Light" panose="020F0302020204030204"/>
                <a:ea typeface="Calibri" panose="020F0502020204030204" pitchFamily="34" charset="0"/>
                <a:cs typeface="Times New Roman" panose="02020603050405020304" pitchFamily="18" charset="0"/>
              </a:rPr>
              <a:t>45</a:t>
            </a:r>
            <a:r>
              <a:rPr kumimoji="0" lang="ru-RU" sz="3200" b="1" i="1" u="none" strike="noStrike" kern="1200" cap="none" spc="0" normalizeH="0" baseline="0" noProof="0" dirty="0">
                <a:ln>
                  <a:noFill/>
                </a:ln>
                <a:solidFill>
                  <a:srgbClr val="FF0000"/>
                </a:solidFill>
                <a:effectLst/>
                <a:uLnTx/>
                <a:uFillTx/>
                <a:latin typeface="Calibri Light" panose="020F0302020204030204"/>
                <a:ea typeface="Calibri" panose="020F0502020204030204" pitchFamily="34" charset="0"/>
                <a:cs typeface="Times New Roman" panose="02020603050405020304" pitchFamily="18" charset="0"/>
              </a:rPr>
              <a:t>) Изложить структуру XML-документа. </a:t>
            </a:r>
          </a:p>
        </p:txBody>
      </p:sp>
      <p:sp>
        <p:nvSpPr>
          <p:cNvPr id="5" name="TextBox 4">
            <a:extLst>
              <a:ext uri="{FF2B5EF4-FFF2-40B4-BE49-F238E27FC236}">
                <a16:creationId xmlns:a16="http://schemas.microsoft.com/office/drawing/2014/main" id="{53CE543E-60E2-44CC-8085-86EF53C9E3BB}"/>
              </a:ext>
            </a:extLst>
          </p:cNvPr>
          <p:cNvSpPr txBox="1"/>
          <p:nvPr/>
        </p:nvSpPr>
        <p:spPr>
          <a:xfrm>
            <a:off x="128752" y="612844"/>
            <a:ext cx="11934496" cy="5632311"/>
          </a:xfrm>
          <a:prstGeom prst="rect">
            <a:avLst/>
          </a:prstGeom>
          <a:noFill/>
        </p:spPr>
        <p:txBody>
          <a:bodyPr wrap="square">
            <a:spAutoFit/>
          </a:bodyPr>
          <a:lstStyle/>
          <a:p>
            <a:r>
              <a:rPr lang="ru-RU" dirty="0"/>
              <a:t>XML-документ состоит из деклараций, элементов, комментариев, специальных символов и директив. Все эти составляющие документа описаны в данной главе.</a:t>
            </a:r>
          </a:p>
          <a:p>
            <a:r>
              <a:rPr lang="ru-RU" b="1" dirty="0"/>
              <a:t>Элементы и атрибуты</a:t>
            </a:r>
          </a:p>
          <a:p>
            <a:r>
              <a:rPr lang="ru-RU" dirty="0"/>
              <a:t>XML — это теговый язык разметки документов. Иными словами, любой документ на языке XML представляет собой набор элементов, причем начало и конец каждого элемента обозначается специальными пометками, называемыми тегами.</a:t>
            </a:r>
          </a:p>
          <a:p>
            <a:r>
              <a:rPr lang="ru-RU" dirty="0"/>
              <a:t>Элемент состоит из трех частей: начального тега, содержимого и конечного тега. Тег — это текст, заключенный в угловые скобки "&lt;" и "&gt;". Конечный тег имеет то же имя, что начальный тег, но начинается с косой черты "/". Пример XML-элемента:</a:t>
            </a:r>
          </a:p>
          <a:p>
            <a:r>
              <a:rPr lang="ru-RU" i="1" dirty="0"/>
              <a:t>&lt;</a:t>
            </a:r>
            <a:r>
              <a:rPr lang="ru-RU" i="1" dirty="0" err="1"/>
              <a:t>author</a:t>
            </a:r>
            <a:r>
              <a:rPr lang="ru-RU" i="1" dirty="0"/>
              <a:t>&gt;Сергей Довлатов&lt;/</a:t>
            </a:r>
            <a:r>
              <a:rPr lang="ru-RU" i="1" dirty="0" err="1"/>
              <a:t>author</a:t>
            </a:r>
            <a:r>
              <a:rPr lang="ru-RU" i="1" dirty="0"/>
              <a:t>&gt;</a:t>
            </a:r>
          </a:p>
          <a:p>
            <a:r>
              <a:rPr lang="ru-RU" dirty="0"/>
              <a:t>Имена элементов зависят от регистра, т. е. &lt;</a:t>
            </a:r>
            <a:r>
              <a:rPr lang="ru-RU" dirty="0" err="1"/>
              <a:t>author</a:t>
            </a:r>
            <a:r>
              <a:rPr lang="ru-RU" dirty="0"/>
              <a:t>&gt;, &lt;</a:t>
            </a:r>
            <a:r>
              <a:rPr lang="ru-RU" dirty="0" err="1"/>
              <a:t>Author</a:t>
            </a:r>
            <a:r>
              <a:rPr lang="ru-RU" dirty="0"/>
              <a:t>&gt; и &lt;AUTHOR&gt; — это имена различных элементов. Наличие закрывающего тега всегда обязательно. Если тег является пустым, т. е. не имеет содержимого и закрывающего тега, то он имеет специальную форму:</a:t>
            </a:r>
          </a:p>
          <a:p>
            <a:r>
              <a:rPr lang="ru-RU" i="1" dirty="0"/>
              <a:t>&lt;элемент/&gt;</a:t>
            </a:r>
          </a:p>
          <a:p>
            <a:r>
              <a:rPr lang="ru-RU" dirty="0"/>
              <a:t>Любой элемент может иметь атрибуты, содержащие дополнительную информацию об элементе. Атрибуты всегда включаются в начальный тег элемента и имеют вид:</a:t>
            </a:r>
          </a:p>
          <a:p>
            <a:r>
              <a:rPr lang="ru-RU" i="1" dirty="0" err="1"/>
              <a:t>имя_атрибута</a:t>
            </a:r>
            <a:r>
              <a:rPr lang="ru-RU" i="1" dirty="0"/>
              <a:t>="</a:t>
            </a:r>
            <a:r>
              <a:rPr lang="ru-RU" i="1" dirty="0" err="1"/>
              <a:t>значение_атрибута</a:t>
            </a:r>
            <a:r>
              <a:rPr lang="ru-RU" i="1" dirty="0"/>
              <a:t>"</a:t>
            </a:r>
          </a:p>
          <a:p>
            <a:r>
              <a:rPr lang="ru-RU" dirty="0" err="1"/>
              <a:t>Аттрибут</a:t>
            </a:r>
            <a:r>
              <a:rPr lang="ru-RU" dirty="0"/>
              <a:t> обязан иметь значение, которое всегда должно быть заключено в одинарные или двойные кавычки. Имена атрибутов также зависят от регистра. Пример элемента, имеющего атрибут:</a:t>
            </a:r>
          </a:p>
          <a:p>
            <a:r>
              <a:rPr lang="ru-RU" i="1" dirty="0"/>
              <a:t>&lt;</a:t>
            </a:r>
            <a:r>
              <a:rPr lang="ru-RU" i="1" dirty="0" err="1"/>
              <a:t>author</a:t>
            </a:r>
            <a:r>
              <a:rPr lang="ru-RU" i="1" dirty="0"/>
              <a:t> </a:t>
            </a:r>
            <a:r>
              <a:rPr lang="ru-RU" i="1" dirty="0" err="1"/>
              <a:t>country</a:t>
            </a:r>
            <a:r>
              <a:rPr lang="ru-RU" i="1" dirty="0"/>
              <a:t>="USA"&gt;Сергей Довлатов&lt;/</a:t>
            </a:r>
            <a:r>
              <a:rPr lang="ru-RU" i="1" dirty="0" err="1"/>
              <a:t>author</a:t>
            </a:r>
            <a:r>
              <a:rPr lang="ru-RU" i="1" dirty="0"/>
              <a:t>&gt;</a:t>
            </a:r>
            <a:endParaRPr lang="ru-BY" i="1" dirty="0"/>
          </a:p>
        </p:txBody>
      </p:sp>
    </p:spTree>
    <p:extLst>
      <p:ext uri="{BB962C8B-B14F-4D97-AF65-F5344CB8AC3E}">
        <p14:creationId xmlns:p14="http://schemas.microsoft.com/office/powerpoint/2010/main" val="36237264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86CAB8-2239-4FA4-B045-5A156E6943E4}"/>
              </a:ext>
            </a:extLst>
          </p:cNvPr>
          <p:cNvSpPr txBox="1"/>
          <p:nvPr/>
        </p:nvSpPr>
        <p:spPr>
          <a:xfrm>
            <a:off x="177360" y="154460"/>
            <a:ext cx="11631011" cy="4524315"/>
          </a:xfrm>
          <a:prstGeom prst="rect">
            <a:avLst/>
          </a:prstGeom>
          <a:noFill/>
        </p:spPr>
        <p:txBody>
          <a:bodyPr wrap="square">
            <a:spAutoFit/>
          </a:bodyPr>
          <a:lstStyle/>
          <a:p>
            <a:r>
              <a:rPr lang="ru-RU" dirty="0"/>
              <a:t>Элементы должны либо следовать друг за другом, либо быть вложены один в другой:</a:t>
            </a:r>
          </a:p>
          <a:p>
            <a:r>
              <a:rPr lang="ru-RU" i="1" dirty="0"/>
              <a:t>&lt;</a:t>
            </a:r>
            <a:r>
              <a:rPr lang="en-US" i="1" dirty="0"/>
              <a:t>books&gt;</a:t>
            </a:r>
          </a:p>
          <a:p>
            <a:r>
              <a:rPr lang="en-US" i="1" dirty="0"/>
              <a:t>&lt;book </a:t>
            </a:r>
            <a:r>
              <a:rPr lang="en-US" i="1" dirty="0" err="1"/>
              <a:t>isbn</a:t>
            </a:r>
            <a:r>
              <a:rPr lang="en-US" i="1" dirty="0"/>
              <a:t>="5887821192"&gt;</a:t>
            </a:r>
          </a:p>
          <a:p>
            <a:r>
              <a:rPr lang="en-US" i="1" dirty="0"/>
              <a:t>&lt;title&gt;</a:t>
            </a:r>
            <a:r>
              <a:rPr lang="ru-RU" i="1" dirty="0"/>
              <a:t>Часть речи&lt;/</a:t>
            </a:r>
            <a:r>
              <a:rPr lang="en-US" i="1" dirty="0"/>
              <a:t>title&gt;</a:t>
            </a:r>
          </a:p>
          <a:p>
            <a:r>
              <a:rPr lang="en-US" i="1" dirty="0"/>
              <a:t>&lt;author&gt;</a:t>
            </a:r>
            <a:r>
              <a:rPr lang="ru-RU" i="1" dirty="0"/>
              <a:t>Бродский, Иосиф&lt;/</a:t>
            </a:r>
            <a:r>
              <a:rPr lang="en-US" i="1" dirty="0"/>
              <a:t>author&gt;</a:t>
            </a:r>
          </a:p>
          <a:p>
            <a:r>
              <a:rPr lang="en-US" i="1" dirty="0"/>
              <a:t>&lt;present/&gt;</a:t>
            </a:r>
          </a:p>
          <a:p>
            <a:r>
              <a:rPr lang="en-US" i="1" dirty="0"/>
              <a:t>&lt;/book&gt;</a:t>
            </a:r>
          </a:p>
          <a:p>
            <a:r>
              <a:rPr lang="en-US" i="1" dirty="0"/>
              <a:t>&lt;book </a:t>
            </a:r>
            <a:r>
              <a:rPr lang="en-US" i="1" dirty="0" err="1"/>
              <a:t>isbn</a:t>
            </a:r>
            <a:r>
              <a:rPr lang="en-US" i="1" dirty="0"/>
              <a:t>="0345374827"&gt;</a:t>
            </a:r>
          </a:p>
          <a:p>
            <a:r>
              <a:rPr lang="en-US" i="1" dirty="0"/>
              <a:t>&lt;title&gt;</a:t>
            </a:r>
            <a:r>
              <a:rPr lang="ru-RU" i="1" dirty="0"/>
              <a:t>Марш одиноких&lt;/</a:t>
            </a:r>
            <a:r>
              <a:rPr lang="en-US" i="1" dirty="0"/>
              <a:t>title&gt;</a:t>
            </a:r>
          </a:p>
          <a:p>
            <a:r>
              <a:rPr lang="en-US" i="1" dirty="0"/>
              <a:t>&lt;author&gt;</a:t>
            </a:r>
            <a:r>
              <a:rPr lang="ru-RU" i="1" dirty="0"/>
              <a:t>Довлатов, Сергей&lt;/</a:t>
            </a:r>
            <a:r>
              <a:rPr lang="en-US" i="1" dirty="0"/>
              <a:t>author&gt;</a:t>
            </a:r>
          </a:p>
          <a:p>
            <a:r>
              <a:rPr lang="en-US" i="1" dirty="0"/>
              <a:t>&lt;present/&gt;</a:t>
            </a:r>
          </a:p>
          <a:p>
            <a:r>
              <a:rPr lang="en-US" i="1" dirty="0"/>
              <a:t>&lt;/book&gt;</a:t>
            </a:r>
          </a:p>
          <a:p>
            <a:r>
              <a:rPr lang="en-US" i="1" dirty="0"/>
              <a:t>&lt;/books&gt;</a:t>
            </a:r>
            <a:endParaRPr lang="ru-RU" i="1" dirty="0"/>
          </a:p>
          <a:p>
            <a:r>
              <a:rPr lang="ru-RU" dirty="0"/>
              <a:t>Здесь элемент </a:t>
            </a:r>
            <a:r>
              <a:rPr lang="ru-RU" i="1" dirty="0" err="1"/>
              <a:t>books</a:t>
            </a:r>
            <a:r>
              <a:rPr lang="ru-RU" dirty="0"/>
              <a:t> (книги) содержит два вложенных элемента </a:t>
            </a:r>
            <a:r>
              <a:rPr lang="ru-RU" i="1" dirty="0" err="1"/>
              <a:t>book</a:t>
            </a:r>
            <a:r>
              <a:rPr lang="ru-RU" dirty="0"/>
              <a:t> (книга), которые, в свою очередь, имеют атрибут </a:t>
            </a:r>
            <a:r>
              <a:rPr lang="ru-RU" i="1" dirty="0" err="1"/>
              <a:t>isbn</a:t>
            </a:r>
            <a:r>
              <a:rPr lang="ru-RU" i="1" dirty="0"/>
              <a:t> </a:t>
            </a:r>
            <a:r>
              <a:rPr lang="ru-RU" dirty="0"/>
              <a:t>и содержат три последовательных элемента: </a:t>
            </a:r>
            <a:r>
              <a:rPr lang="ru-RU" i="1" dirty="0" err="1"/>
              <a:t>title</a:t>
            </a:r>
            <a:r>
              <a:rPr lang="ru-RU" i="1" dirty="0"/>
              <a:t> </a:t>
            </a:r>
            <a:r>
              <a:rPr lang="ru-RU" dirty="0"/>
              <a:t>(название), </a:t>
            </a:r>
            <a:r>
              <a:rPr lang="ru-RU" dirty="0" err="1"/>
              <a:t>author</a:t>
            </a:r>
            <a:r>
              <a:rPr lang="ru-RU" dirty="0"/>
              <a:t> (автор) и </a:t>
            </a:r>
            <a:r>
              <a:rPr lang="ru-RU" dirty="0" err="1"/>
              <a:t>present</a:t>
            </a:r>
            <a:r>
              <a:rPr lang="ru-RU" dirty="0"/>
              <a:t> (есть в наличии), причем последний пуст, т. к. в данном случае соответствует логическому флажку.</a:t>
            </a:r>
            <a:endParaRPr lang="ru-BY" dirty="0"/>
          </a:p>
        </p:txBody>
      </p:sp>
      <p:sp>
        <p:nvSpPr>
          <p:cNvPr id="5" name="TextBox 4">
            <a:extLst>
              <a:ext uri="{FF2B5EF4-FFF2-40B4-BE49-F238E27FC236}">
                <a16:creationId xmlns:a16="http://schemas.microsoft.com/office/drawing/2014/main" id="{002409FD-0E45-4D49-8509-26CDB928D6C5}"/>
              </a:ext>
            </a:extLst>
          </p:cNvPr>
          <p:cNvSpPr txBox="1"/>
          <p:nvPr/>
        </p:nvSpPr>
        <p:spPr>
          <a:xfrm>
            <a:off x="177360" y="4596364"/>
            <a:ext cx="11631010" cy="1754326"/>
          </a:xfrm>
          <a:prstGeom prst="rect">
            <a:avLst/>
          </a:prstGeom>
          <a:noFill/>
        </p:spPr>
        <p:txBody>
          <a:bodyPr wrap="square">
            <a:spAutoFit/>
          </a:bodyPr>
          <a:lstStyle/>
          <a:p>
            <a:r>
              <a:rPr lang="ru-RU" b="1" dirty="0"/>
              <a:t>Комментарии</a:t>
            </a:r>
          </a:p>
          <a:p>
            <a:r>
              <a:rPr lang="ru-RU" dirty="0"/>
              <a:t>XML-документы могут содержать комментарии, которые игнорируются приложением, обрабатывающим документ. Комментарии строятся по тем же правилам, что и в HTML:</a:t>
            </a:r>
          </a:p>
          <a:p>
            <a:pPr marL="285750" indent="-285750">
              <a:buFont typeface="Arial" panose="020B0604020202020204" pitchFamily="34" charset="0"/>
              <a:buChar char="•"/>
            </a:pPr>
            <a:r>
              <a:rPr lang="ru-RU" dirty="0"/>
              <a:t>начинайте комментарий с символов "&lt;!--",</a:t>
            </a:r>
          </a:p>
          <a:p>
            <a:pPr marL="285750" indent="-285750">
              <a:buFont typeface="Arial" panose="020B0604020202020204" pitchFamily="34" charset="0"/>
              <a:buChar char="•"/>
            </a:pPr>
            <a:r>
              <a:rPr lang="ru-RU" dirty="0"/>
              <a:t>завершайте комментарий символами "--&gt;",</a:t>
            </a:r>
          </a:p>
          <a:p>
            <a:pPr marL="285750" indent="-285750">
              <a:buFont typeface="Arial" panose="020B0604020202020204" pitchFamily="34" charset="0"/>
              <a:buChar char="•"/>
            </a:pPr>
            <a:r>
              <a:rPr lang="ru-RU" dirty="0"/>
              <a:t>не используйте внутри комментария символов "--".</a:t>
            </a:r>
            <a:endParaRPr lang="ru-BY" dirty="0"/>
          </a:p>
        </p:txBody>
      </p:sp>
    </p:spTree>
    <p:extLst>
      <p:ext uri="{BB962C8B-B14F-4D97-AF65-F5344CB8AC3E}">
        <p14:creationId xmlns:p14="http://schemas.microsoft.com/office/powerpoint/2010/main" val="21371865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47F25796-372B-430F-B157-B59EFA1BC958}"/>
              </a:ext>
            </a:extLst>
          </p:cNvPr>
          <p:cNvSpPr>
            <a:spLocks noChangeArrowheads="1"/>
          </p:cNvSpPr>
          <p:nvPr/>
        </p:nvSpPr>
        <p:spPr bwMode="auto">
          <a:xfrm>
            <a:off x="212149" y="197346"/>
            <a:ext cx="11767701" cy="64633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1" i="0" u="none" strike="noStrike" cap="none" normalizeH="0" baseline="0" dirty="0">
                <a:ln>
                  <a:noFill/>
                </a:ln>
                <a:solidFill>
                  <a:srgbClr val="4C4C4C"/>
                </a:solidFill>
                <a:effectLst/>
                <a:cs typeface="Arial" panose="020B0604020202020204" pitchFamily="34" charset="0"/>
              </a:rPr>
              <a:t>Имена и данные</a:t>
            </a: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4C4C4C"/>
                </a:solidFill>
                <a:effectLst/>
                <a:cs typeface="Arial" panose="020B0604020202020204" pitchFamily="34" charset="0"/>
              </a:rPr>
              <a:t>Все </a:t>
            </a:r>
            <a:r>
              <a:rPr kumimoji="0" lang="ru-BY" altLang="ru-BY" b="0" i="1" u="none" strike="noStrike" cap="none" normalizeH="0" baseline="0" dirty="0">
                <a:ln>
                  <a:noFill/>
                </a:ln>
                <a:solidFill>
                  <a:srgbClr val="4C4C4C"/>
                </a:solidFill>
                <a:effectLst/>
                <a:cs typeface="Arial" panose="020B0604020202020204" pitchFamily="34" charset="0"/>
              </a:rPr>
              <a:t>имена</a:t>
            </a:r>
            <a:r>
              <a:rPr kumimoji="0" lang="ru-BY" altLang="ru-BY" b="0" i="0" u="none" strike="noStrike" cap="none" normalizeH="0" baseline="0" dirty="0">
                <a:ln>
                  <a:noFill/>
                </a:ln>
                <a:solidFill>
                  <a:srgbClr val="4C4C4C"/>
                </a:solidFill>
                <a:effectLst/>
                <a:cs typeface="Arial" panose="020B0604020202020204" pitchFamily="34" charset="0"/>
              </a:rPr>
              <a:t> элементов, атрибутов и разделов должны начинаться с буквы </a:t>
            </a:r>
            <a:r>
              <a:rPr kumimoji="0" lang="ru-BY" altLang="ru-BY" b="0" i="0" u="none" strike="noStrike" cap="none" normalizeH="0" baseline="0" dirty="0" err="1">
                <a:ln>
                  <a:noFill/>
                </a:ln>
                <a:solidFill>
                  <a:srgbClr val="4C4C4C"/>
                </a:solidFill>
                <a:effectLst/>
                <a:cs typeface="Arial" panose="020B0604020202020204" pitchFamily="34" charset="0"/>
              </a:rPr>
              <a:t>Unicode</a:t>
            </a:r>
            <a:r>
              <a:rPr kumimoji="0" lang="ru-BY" altLang="ru-BY" b="0" i="0" u="none" strike="noStrike" cap="none" normalizeH="0" baseline="0" dirty="0">
                <a:ln>
                  <a:noFill/>
                </a:ln>
                <a:solidFill>
                  <a:srgbClr val="4C4C4C"/>
                </a:solidFill>
                <a:effectLst/>
                <a:cs typeface="Arial" panose="020B0604020202020204" pitchFamily="34" charset="0"/>
              </a:rPr>
              <a:t> и состоять из букв, цифр, символов точки (.), подчеркивания (_) и дефиса (-). Единственное ограничение состоит в том, что они не должны начинаться с комбинации букв </a:t>
            </a:r>
            <a:r>
              <a:rPr kumimoji="0" lang="ru-BY" altLang="ru-BY" b="0" i="0" u="none" strike="noStrike" cap="none" normalizeH="0" baseline="0" dirty="0" err="1">
                <a:ln>
                  <a:noFill/>
                </a:ln>
                <a:solidFill>
                  <a:srgbClr val="4C4C4C"/>
                </a:solidFill>
                <a:effectLst/>
                <a:cs typeface="Arial" panose="020B0604020202020204" pitchFamily="34" charset="0"/>
              </a:rPr>
              <a:t>xml</a:t>
            </a:r>
            <a:r>
              <a:rPr kumimoji="0" lang="ru-BY" altLang="ru-BY" b="0" i="0" u="none" strike="noStrike" cap="none" normalizeH="0" baseline="0" dirty="0">
                <a:ln>
                  <a:noFill/>
                </a:ln>
                <a:solidFill>
                  <a:srgbClr val="4C4C4C"/>
                </a:solidFill>
                <a:effectLst/>
                <a:cs typeface="Arial" panose="020B0604020202020204" pitchFamily="34" charset="0"/>
              </a:rPr>
              <a:t> в любом регистре; подобные имена зарезервированы для будущих расширений языка. Существенно, что стандарт допускает использование в именах не только английских букв, но и любых других, хотя существующие XML-процессоры часто ограничены теми системами кодировок, которые в них заложены создателями. Поэтому мы в своих примерах пишем имена по-английски.</a:t>
            </a:r>
            <a:endParaRPr kumimoji="0" lang="ru-BY" altLang="ru-BY"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1" u="none" strike="noStrike" cap="none" normalizeH="0" baseline="0" dirty="0">
                <a:ln>
                  <a:noFill/>
                </a:ln>
                <a:solidFill>
                  <a:srgbClr val="4C4C4C"/>
                </a:solidFill>
                <a:effectLst/>
                <a:cs typeface="Arial" panose="020B0604020202020204" pitchFamily="34" charset="0"/>
              </a:rPr>
              <a:t>Данные</a:t>
            </a:r>
            <a:r>
              <a:rPr kumimoji="0" lang="ru-BY" altLang="ru-BY" b="0" i="0" u="none" strike="noStrike" cap="none" normalizeH="0" baseline="0" dirty="0">
                <a:ln>
                  <a:noFill/>
                </a:ln>
                <a:solidFill>
                  <a:srgbClr val="4C4C4C"/>
                </a:solidFill>
                <a:effectLst/>
                <a:cs typeface="Arial" panose="020B0604020202020204" pitchFamily="34" charset="0"/>
              </a:rPr>
              <a:t>, т. е. содержимое элементов и значения атрибутов, могут состоять из любых символов, кроме перечисленных в следующем разделе.</a:t>
            </a:r>
            <a:endParaRPr kumimoji="0" lang="ru-BY" altLang="ru-BY" b="1" i="0" u="none" strike="noStrike" cap="none" normalizeH="0" baseline="0" dirty="0">
              <a:ln>
                <a:noFill/>
              </a:ln>
              <a:solidFill>
                <a:srgbClr val="4C4C4C"/>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1" i="0" u="none" strike="noStrike" cap="none" normalizeH="0" baseline="0" dirty="0">
                <a:ln>
                  <a:noFill/>
                </a:ln>
                <a:solidFill>
                  <a:srgbClr val="4C4C4C"/>
                </a:solidFill>
                <a:effectLst/>
                <a:cs typeface="Arial" panose="020B0604020202020204" pitchFamily="34" charset="0"/>
              </a:rPr>
              <a:t>Специальные символы</a:t>
            </a: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4C4C4C"/>
                </a:solidFill>
                <a:effectLst/>
                <a:cs typeface="Arial" panose="020B0604020202020204" pitchFamily="34" charset="0"/>
              </a:rPr>
              <a:t>Ряд символов в языке XML зарезервирован и должен представляться специальным образом:</a:t>
            </a:r>
            <a:endParaRPr kumimoji="0" lang="ru-RU" altLang="ru-BY" b="0" i="0" u="none" strike="noStrike" cap="none" normalizeH="0" baseline="0" dirty="0">
              <a:ln>
                <a:noFill/>
              </a:ln>
              <a:solidFill>
                <a:srgbClr val="4C4C4C"/>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ru-RU" altLang="ru-BY" dirty="0">
              <a:solidFill>
                <a:srgbClr val="4C4C4C"/>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BY" b="0" i="0" u="none" strike="noStrike" cap="none" normalizeH="0" baseline="0" dirty="0">
              <a:ln>
                <a:noFill/>
              </a:ln>
              <a:solidFill>
                <a:srgbClr val="4C4C4C"/>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ru-RU" altLang="ru-BY" dirty="0">
              <a:solidFill>
                <a:srgbClr val="4C4C4C"/>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BY" b="0" i="0" u="none" strike="noStrike" cap="none" normalizeH="0" baseline="0" dirty="0">
              <a:ln>
                <a:noFill/>
              </a:ln>
              <a:solidFill>
                <a:srgbClr val="4C4C4C"/>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BY" b="0" i="0" u="none" strike="noStrike" cap="none" normalizeH="0" baseline="0" dirty="0">
              <a:ln>
                <a:noFill/>
              </a:ln>
              <a:solidFill>
                <a:srgbClr val="4C4C4C"/>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BY" altLang="ru-BY"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4C4C4C"/>
                </a:solidFill>
                <a:effectLst/>
                <a:cs typeface="Arial" panose="020B0604020202020204" pitchFamily="34" charset="0"/>
              </a:rPr>
              <a:t>При желании можно пользоваться числовой кодировкой символов в стандарте </a:t>
            </a:r>
            <a:r>
              <a:rPr kumimoji="0" lang="ru-BY" altLang="ru-BY" b="0" i="0" u="none" strike="noStrike" cap="none" normalizeH="0" baseline="0" dirty="0" err="1">
                <a:ln>
                  <a:noFill/>
                </a:ln>
                <a:solidFill>
                  <a:srgbClr val="4C4C4C"/>
                </a:solidFill>
                <a:effectLst/>
                <a:cs typeface="Arial" panose="020B0604020202020204" pitchFamily="34" charset="0"/>
              </a:rPr>
              <a:t>Unicode</a:t>
            </a:r>
            <a:r>
              <a:rPr kumimoji="0" lang="ru-BY" altLang="ru-BY" b="0" i="0" u="none" strike="noStrike" cap="none" normalizeH="0" baseline="0" dirty="0">
                <a:ln>
                  <a:noFill/>
                </a:ln>
                <a:solidFill>
                  <a:srgbClr val="4C4C4C"/>
                </a:solidFill>
                <a:effectLst/>
                <a:cs typeface="Arial" panose="020B0604020202020204" pitchFamily="34" charset="0"/>
              </a:rPr>
              <a:t>. При этом символ может быть задан своим десятичным кодом (</a:t>
            </a:r>
            <a:r>
              <a:rPr kumimoji="0" lang="ru-BY" altLang="ru-BY" b="1" i="0" u="none" strike="noStrike" cap="none" normalizeH="0" baseline="0" dirty="0">
                <a:ln>
                  <a:noFill/>
                </a:ln>
                <a:solidFill>
                  <a:srgbClr val="4C4C4C"/>
                </a:solidFill>
                <a:effectLst/>
                <a:cs typeface="Arial" panose="020B0604020202020204" pitchFamily="34" charset="0"/>
              </a:rPr>
              <a:t>&amp;#</a:t>
            </a:r>
            <a:r>
              <a:rPr kumimoji="0" lang="ru-BY" altLang="ru-BY" b="1" i="1" u="none" strike="noStrike" cap="none" normalizeH="0" baseline="0" dirty="0">
                <a:ln>
                  <a:noFill/>
                </a:ln>
                <a:solidFill>
                  <a:srgbClr val="4C4C4C"/>
                </a:solidFill>
                <a:effectLst/>
                <a:cs typeface="Arial" panose="020B0604020202020204" pitchFamily="34" charset="0"/>
              </a:rPr>
              <a:t>код</a:t>
            </a:r>
            <a:r>
              <a:rPr kumimoji="0" lang="ru-BY" altLang="ru-BY" b="1" i="0" u="none" strike="noStrike" cap="none" normalizeH="0" baseline="0" dirty="0">
                <a:ln>
                  <a:noFill/>
                </a:ln>
                <a:solidFill>
                  <a:srgbClr val="4C4C4C"/>
                </a:solidFill>
                <a:effectLst/>
                <a:cs typeface="Arial" panose="020B0604020202020204" pitchFamily="34" charset="0"/>
              </a:rPr>
              <a:t>;</a:t>
            </a:r>
            <a:r>
              <a:rPr kumimoji="0" lang="ru-BY" altLang="ru-BY" b="0" i="0" u="none" strike="noStrike" cap="none" normalizeH="0" baseline="0" dirty="0">
                <a:ln>
                  <a:noFill/>
                </a:ln>
                <a:solidFill>
                  <a:srgbClr val="4C4C4C"/>
                </a:solidFill>
                <a:effectLst/>
                <a:cs typeface="Arial" panose="020B0604020202020204" pitchFamily="34" charset="0"/>
              </a:rPr>
              <a:t>) или шестнадцатеричным кодом (</a:t>
            </a:r>
            <a:r>
              <a:rPr kumimoji="0" lang="ru-BY" altLang="ru-BY" b="1" i="0" u="none" strike="noStrike" cap="none" normalizeH="0" baseline="0" dirty="0">
                <a:ln>
                  <a:noFill/>
                </a:ln>
                <a:solidFill>
                  <a:srgbClr val="4C4C4C"/>
                </a:solidFill>
                <a:effectLst/>
                <a:cs typeface="Arial" panose="020B0604020202020204" pitchFamily="34" charset="0"/>
              </a:rPr>
              <a:t>&amp;#</a:t>
            </a:r>
            <a:r>
              <a:rPr kumimoji="0" lang="ru-BY" altLang="ru-BY" b="1" i="0" u="none" strike="noStrike" cap="none" normalizeH="0" baseline="0" dirty="0" err="1">
                <a:ln>
                  <a:noFill/>
                </a:ln>
                <a:solidFill>
                  <a:srgbClr val="4C4C4C"/>
                </a:solidFill>
                <a:effectLst/>
                <a:cs typeface="Arial" panose="020B0604020202020204" pitchFamily="34" charset="0"/>
              </a:rPr>
              <a:t>x</a:t>
            </a:r>
            <a:r>
              <a:rPr kumimoji="0" lang="ru-BY" altLang="ru-BY" b="1" i="1" u="none" strike="noStrike" cap="none" normalizeH="0" baseline="0" dirty="0" err="1">
                <a:ln>
                  <a:noFill/>
                </a:ln>
                <a:solidFill>
                  <a:srgbClr val="4C4C4C"/>
                </a:solidFill>
                <a:effectLst/>
                <a:cs typeface="Arial" panose="020B0604020202020204" pitchFamily="34" charset="0"/>
              </a:rPr>
              <a:t>код</a:t>
            </a:r>
            <a:r>
              <a:rPr kumimoji="0" lang="ru-BY" altLang="ru-BY" b="1" i="0" u="none" strike="noStrike" cap="none" normalizeH="0" baseline="0" dirty="0">
                <a:ln>
                  <a:noFill/>
                </a:ln>
                <a:solidFill>
                  <a:srgbClr val="4C4C4C"/>
                </a:solidFill>
                <a:effectLst/>
                <a:cs typeface="Arial" panose="020B0604020202020204" pitchFamily="34" charset="0"/>
              </a:rPr>
              <a:t>;</a:t>
            </a:r>
            <a:r>
              <a:rPr kumimoji="0" lang="ru-BY" altLang="ru-BY" b="0" i="0" u="none" strike="noStrike" cap="none" normalizeH="0" baseline="0" dirty="0">
                <a:ln>
                  <a:noFill/>
                </a:ln>
                <a:solidFill>
                  <a:srgbClr val="4C4C4C"/>
                </a:solidFill>
                <a:effectLst/>
                <a:cs typeface="Arial" panose="020B0604020202020204" pitchFamily="34" charset="0"/>
              </a:rPr>
              <a:t>). Например </a:t>
            </a:r>
            <a:r>
              <a:rPr kumimoji="0" lang="ru-BY" altLang="ru-BY" b="1" i="0" u="none" strike="noStrike" cap="none" normalizeH="0" baseline="0" dirty="0">
                <a:ln>
                  <a:noFill/>
                </a:ln>
                <a:solidFill>
                  <a:srgbClr val="4C4C4C"/>
                </a:solidFill>
                <a:effectLst/>
                <a:cs typeface="Arial" panose="020B0604020202020204" pitchFamily="34" charset="0"/>
              </a:rPr>
              <a:t>&amp;#169;</a:t>
            </a:r>
            <a:r>
              <a:rPr kumimoji="0" lang="ru-BY" altLang="ru-BY" b="0" i="0" u="none" strike="noStrike" cap="none" normalizeH="0" baseline="0" dirty="0">
                <a:ln>
                  <a:noFill/>
                </a:ln>
                <a:solidFill>
                  <a:srgbClr val="4C4C4C"/>
                </a:solidFill>
                <a:effectLst/>
                <a:cs typeface="Arial" panose="020B0604020202020204" pitchFamily="34" charset="0"/>
              </a:rPr>
              <a:t> представляет символ авторского права </a:t>
            </a:r>
            <a:r>
              <a:rPr kumimoji="0" lang="ru-BY" altLang="ru-BY" b="1" i="0" u="none" strike="noStrike" cap="none" normalizeH="0" baseline="0" dirty="0">
                <a:ln>
                  <a:noFill/>
                </a:ln>
                <a:solidFill>
                  <a:srgbClr val="4C4C4C"/>
                </a:solidFill>
                <a:effectLst/>
                <a:cs typeface="Arial" panose="020B0604020202020204" pitchFamily="34" charset="0"/>
              </a:rPr>
              <a:t>©</a:t>
            </a:r>
            <a:r>
              <a:rPr kumimoji="0" lang="ru-BY" altLang="ru-BY" b="0" i="0" u="none" strike="noStrike" cap="none" normalizeH="0" baseline="0" dirty="0">
                <a:ln>
                  <a:noFill/>
                </a:ln>
                <a:solidFill>
                  <a:srgbClr val="4C4C4C"/>
                </a:solidFill>
                <a:effectLst/>
                <a:cs typeface="Arial" panose="020B0604020202020204" pitchFamily="34" charset="0"/>
              </a:rPr>
              <a:t>, а </a:t>
            </a:r>
            <a:r>
              <a:rPr kumimoji="0" lang="ru-BY" altLang="ru-BY" b="1" i="0" u="none" strike="noStrike" cap="none" normalizeH="0" baseline="0" dirty="0">
                <a:ln>
                  <a:noFill/>
                </a:ln>
                <a:solidFill>
                  <a:srgbClr val="4C4C4C"/>
                </a:solidFill>
                <a:effectLst/>
                <a:cs typeface="Arial" panose="020B0604020202020204" pitchFamily="34" charset="0"/>
              </a:rPr>
              <a:t>&amp;#x410;</a:t>
            </a:r>
            <a:r>
              <a:rPr kumimoji="0" lang="ru-BY" altLang="ru-BY" b="0" i="0" u="none" strike="noStrike" cap="none" normalizeH="0" baseline="0" dirty="0">
                <a:ln>
                  <a:noFill/>
                </a:ln>
                <a:solidFill>
                  <a:srgbClr val="4C4C4C"/>
                </a:solidFill>
                <a:effectLst/>
                <a:cs typeface="Arial" panose="020B0604020202020204" pitchFamily="34" charset="0"/>
              </a:rPr>
              <a:t> – русскую букву </a:t>
            </a:r>
            <a:r>
              <a:rPr kumimoji="0" lang="ru-BY" altLang="ru-BY" b="1" i="0" u="none" strike="noStrike" cap="none" normalizeH="0" baseline="0" dirty="0">
                <a:ln>
                  <a:noFill/>
                </a:ln>
                <a:solidFill>
                  <a:srgbClr val="4C4C4C"/>
                </a:solidFill>
                <a:effectLst/>
                <a:cs typeface="Arial" panose="020B0604020202020204" pitchFamily="34" charset="0"/>
              </a:rPr>
              <a:t>А</a:t>
            </a:r>
            <a:r>
              <a:rPr kumimoji="0" lang="ru-BY" altLang="ru-BY" b="0" i="0" u="none" strike="noStrike" cap="none" normalizeH="0" baseline="0" dirty="0">
                <a:ln>
                  <a:noFill/>
                </a:ln>
                <a:solidFill>
                  <a:srgbClr val="4C4C4C"/>
                </a:solidFill>
                <a:effectLst/>
                <a:cs typeface="Arial" panose="020B0604020202020204" pitchFamily="34" charset="0"/>
              </a:rPr>
              <a:t>. Как мы увидим в дальнейшем, XML гораздо богаче, чем HTML, в использовании подобных конструкций, поскольку позволяет осуществлять подстановку в текст документов любых символьных выражений.</a:t>
            </a:r>
            <a:endParaRPr kumimoji="0" lang="ru-BY" altLang="ru-BY" b="0" i="0" u="none" strike="noStrike" cap="none" normalizeH="0" baseline="0" dirty="0">
              <a:ln>
                <a:noFill/>
              </a:ln>
              <a:solidFill>
                <a:schemeClr val="tx1"/>
              </a:solidFill>
              <a:effectLst/>
            </a:endParaRPr>
          </a:p>
        </p:txBody>
      </p:sp>
      <p:graphicFrame>
        <p:nvGraphicFramePr>
          <p:cNvPr id="4" name="Таблица 3">
            <a:extLst>
              <a:ext uri="{FF2B5EF4-FFF2-40B4-BE49-F238E27FC236}">
                <a16:creationId xmlns:a16="http://schemas.microsoft.com/office/drawing/2014/main" id="{33D6A96E-B6DD-4C64-A24E-4A033F78AF0A}"/>
              </a:ext>
            </a:extLst>
          </p:cNvPr>
          <p:cNvGraphicFramePr>
            <a:graphicFrameLocks noGrp="1"/>
          </p:cNvGraphicFramePr>
          <p:nvPr>
            <p:extLst>
              <p:ext uri="{D42A27DB-BD31-4B8C-83A1-F6EECF244321}">
                <p14:modId xmlns:p14="http://schemas.microsoft.com/office/powerpoint/2010/main" val="582206485"/>
              </p:ext>
            </p:extLst>
          </p:nvPr>
        </p:nvGraphicFramePr>
        <p:xfrm>
          <a:off x="1254618" y="3558080"/>
          <a:ext cx="10058400" cy="1676400"/>
        </p:xfrm>
        <a:graphic>
          <a:graphicData uri="http://schemas.openxmlformats.org/drawingml/2006/table">
            <a:tbl>
              <a:tblPr/>
              <a:tblGrid>
                <a:gridCol w="5029200">
                  <a:extLst>
                    <a:ext uri="{9D8B030D-6E8A-4147-A177-3AD203B41FA5}">
                      <a16:colId xmlns:a16="http://schemas.microsoft.com/office/drawing/2014/main" val="2137200092"/>
                    </a:ext>
                  </a:extLst>
                </a:gridCol>
                <a:gridCol w="5029200">
                  <a:extLst>
                    <a:ext uri="{9D8B030D-6E8A-4147-A177-3AD203B41FA5}">
                      <a16:colId xmlns:a16="http://schemas.microsoft.com/office/drawing/2014/main" val="4252555429"/>
                    </a:ext>
                  </a:extLst>
                </a:gridCol>
              </a:tblGrid>
              <a:tr h="0">
                <a:tc>
                  <a:txBody>
                    <a:bodyPr/>
                    <a:lstStyle/>
                    <a:p>
                      <a:r>
                        <a:rPr lang="ru-RU" sz="1600">
                          <a:effectLst/>
                        </a:rPr>
                        <a:t>левая угловая скобка ("&lt;")</a:t>
                      </a:r>
                    </a:p>
                  </a:txBody>
                  <a:tcPr anchor="ctr">
                    <a:lnL w="9525" cap="flat" cmpd="sng" algn="ctr">
                      <a:solidFill>
                        <a:srgbClr val="EBEBEB"/>
                      </a:solidFill>
                      <a:prstDash val="solid"/>
                      <a:round/>
                      <a:headEnd type="none" w="med" len="med"/>
                      <a:tailEnd type="none" w="med" len="med"/>
                    </a:lnL>
                    <a:lnR w="9525" cap="flat" cmpd="sng" algn="ctr">
                      <a:solidFill>
                        <a:srgbClr val="EBEBEB"/>
                      </a:solidFill>
                      <a:prstDash val="solid"/>
                      <a:round/>
                      <a:headEnd type="none" w="med" len="med"/>
                      <a:tailEnd type="none" w="med" len="med"/>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c>
                  <a:txBody>
                    <a:bodyPr/>
                    <a:lstStyle/>
                    <a:p>
                      <a:r>
                        <a:rPr lang="en-US" sz="1600">
                          <a:effectLst/>
                        </a:rPr>
                        <a:t>&amp;lt;</a:t>
                      </a:r>
                    </a:p>
                  </a:txBody>
                  <a:tcPr anchor="ctr">
                    <a:lnL w="9525" cap="flat" cmpd="sng" algn="ctr">
                      <a:solidFill>
                        <a:srgbClr val="EBEBEB"/>
                      </a:solidFill>
                      <a:prstDash val="solid"/>
                      <a:round/>
                      <a:headEnd type="none" w="med" len="med"/>
                      <a:tailEnd type="none" w="med" len="med"/>
                    </a:lnL>
                    <a:lnR w="9525" cap="flat" cmpd="sng" algn="ctr">
                      <a:solidFill>
                        <a:srgbClr val="EBEBEB"/>
                      </a:solidFill>
                      <a:prstDash val="solid"/>
                      <a:round/>
                      <a:headEnd type="none" w="med" len="med"/>
                      <a:tailEnd type="none" w="med" len="med"/>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extLst>
                  <a:ext uri="{0D108BD9-81ED-4DB2-BD59-A6C34878D82A}">
                    <a16:rowId xmlns:a16="http://schemas.microsoft.com/office/drawing/2014/main" val="1840463754"/>
                  </a:ext>
                </a:extLst>
              </a:tr>
              <a:tr h="0">
                <a:tc>
                  <a:txBody>
                    <a:bodyPr/>
                    <a:lstStyle/>
                    <a:p>
                      <a:r>
                        <a:rPr lang="ru-RU" sz="1600">
                          <a:effectLst/>
                        </a:rPr>
                        <a:t>правая угловая скобка ("&gt;")</a:t>
                      </a:r>
                    </a:p>
                  </a:txBody>
                  <a:tcPr anchor="ctr">
                    <a:lnL w="9525" cap="flat" cmpd="sng" algn="ctr">
                      <a:solidFill>
                        <a:srgbClr val="EBEBEB"/>
                      </a:solidFill>
                      <a:prstDash val="solid"/>
                      <a:round/>
                      <a:headEnd type="none" w="med" len="med"/>
                      <a:tailEnd type="none" w="med" len="med"/>
                    </a:lnL>
                    <a:lnR w="9525" cap="flat" cmpd="sng" algn="ctr">
                      <a:solidFill>
                        <a:srgbClr val="EBEBEB"/>
                      </a:solidFill>
                      <a:prstDash val="solid"/>
                      <a:round/>
                      <a:headEnd type="none" w="med" len="med"/>
                      <a:tailEnd type="none" w="med" len="med"/>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c>
                  <a:txBody>
                    <a:bodyPr/>
                    <a:lstStyle/>
                    <a:p>
                      <a:r>
                        <a:rPr lang="en-US" sz="1600">
                          <a:effectLst/>
                        </a:rPr>
                        <a:t>&amp;gt;</a:t>
                      </a:r>
                    </a:p>
                  </a:txBody>
                  <a:tcPr anchor="ctr">
                    <a:lnL w="9525" cap="flat" cmpd="sng" algn="ctr">
                      <a:solidFill>
                        <a:srgbClr val="EBEBEB"/>
                      </a:solidFill>
                      <a:prstDash val="solid"/>
                      <a:round/>
                      <a:headEnd type="none" w="med" len="med"/>
                      <a:tailEnd type="none" w="med" len="med"/>
                    </a:lnL>
                    <a:lnR w="9525" cap="flat" cmpd="sng" algn="ctr">
                      <a:solidFill>
                        <a:srgbClr val="EBEBEB"/>
                      </a:solidFill>
                      <a:prstDash val="solid"/>
                      <a:round/>
                      <a:headEnd type="none" w="med" len="med"/>
                      <a:tailEnd type="none" w="med" len="med"/>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extLst>
                  <a:ext uri="{0D108BD9-81ED-4DB2-BD59-A6C34878D82A}">
                    <a16:rowId xmlns:a16="http://schemas.microsoft.com/office/drawing/2014/main" val="2385239874"/>
                  </a:ext>
                </a:extLst>
              </a:tr>
              <a:tr h="0">
                <a:tc>
                  <a:txBody>
                    <a:bodyPr/>
                    <a:lstStyle/>
                    <a:p>
                      <a:r>
                        <a:rPr lang="ru-RU" sz="1600">
                          <a:effectLst/>
                        </a:rPr>
                        <a:t>амперсант ("&amp;")</a:t>
                      </a:r>
                    </a:p>
                  </a:txBody>
                  <a:tcPr anchor="ctr">
                    <a:lnL w="9525" cap="flat" cmpd="sng" algn="ctr">
                      <a:solidFill>
                        <a:srgbClr val="EBEBEB"/>
                      </a:solidFill>
                      <a:prstDash val="solid"/>
                      <a:round/>
                      <a:headEnd type="none" w="med" len="med"/>
                      <a:tailEnd type="none" w="med" len="med"/>
                    </a:lnL>
                    <a:lnR w="9525" cap="flat" cmpd="sng" algn="ctr">
                      <a:solidFill>
                        <a:srgbClr val="EBEBEB"/>
                      </a:solidFill>
                      <a:prstDash val="solid"/>
                      <a:round/>
                      <a:headEnd type="none" w="med" len="med"/>
                      <a:tailEnd type="none" w="med" len="med"/>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c>
                  <a:txBody>
                    <a:bodyPr/>
                    <a:lstStyle/>
                    <a:p>
                      <a:r>
                        <a:rPr lang="en-US" sz="1600">
                          <a:effectLst/>
                        </a:rPr>
                        <a:t>&amp;amp;</a:t>
                      </a:r>
                    </a:p>
                  </a:txBody>
                  <a:tcPr anchor="ctr">
                    <a:lnL w="9525" cap="flat" cmpd="sng" algn="ctr">
                      <a:solidFill>
                        <a:srgbClr val="EBEBEB"/>
                      </a:solidFill>
                      <a:prstDash val="solid"/>
                      <a:round/>
                      <a:headEnd type="none" w="med" len="med"/>
                      <a:tailEnd type="none" w="med" len="med"/>
                    </a:lnL>
                    <a:lnR w="9525" cap="flat" cmpd="sng" algn="ctr">
                      <a:solidFill>
                        <a:srgbClr val="EBEBEB"/>
                      </a:solidFill>
                      <a:prstDash val="solid"/>
                      <a:round/>
                      <a:headEnd type="none" w="med" len="med"/>
                      <a:tailEnd type="none" w="med" len="med"/>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extLst>
                  <a:ext uri="{0D108BD9-81ED-4DB2-BD59-A6C34878D82A}">
                    <a16:rowId xmlns:a16="http://schemas.microsoft.com/office/drawing/2014/main" val="707982045"/>
                  </a:ext>
                </a:extLst>
              </a:tr>
              <a:tr h="0">
                <a:tc>
                  <a:txBody>
                    <a:bodyPr/>
                    <a:lstStyle/>
                    <a:p>
                      <a:r>
                        <a:rPr lang="ru-RU" sz="1600">
                          <a:effectLst/>
                        </a:rPr>
                        <a:t>двойная кавычка (") в значениях атрибутов</a:t>
                      </a:r>
                    </a:p>
                  </a:txBody>
                  <a:tcPr anchor="ctr">
                    <a:lnL w="9525" cap="flat" cmpd="sng" algn="ctr">
                      <a:solidFill>
                        <a:srgbClr val="EBEBEB"/>
                      </a:solidFill>
                      <a:prstDash val="solid"/>
                      <a:round/>
                      <a:headEnd type="none" w="med" len="med"/>
                      <a:tailEnd type="none" w="med" len="med"/>
                    </a:lnL>
                    <a:lnR w="9525" cap="flat" cmpd="sng" algn="ctr">
                      <a:solidFill>
                        <a:srgbClr val="EBEBEB"/>
                      </a:solidFill>
                      <a:prstDash val="solid"/>
                      <a:round/>
                      <a:headEnd type="none" w="med" len="med"/>
                      <a:tailEnd type="none" w="med" len="med"/>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c>
                  <a:txBody>
                    <a:bodyPr/>
                    <a:lstStyle/>
                    <a:p>
                      <a:r>
                        <a:rPr lang="en-US" sz="1600" dirty="0">
                          <a:effectLst/>
                        </a:rPr>
                        <a:t>&amp;</a:t>
                      </a:r>
                      <a:r>
                        <a:rPr lang="en-US" sz="1600" dirty="0" err="1">
                          <a:effectLst/>
                        </a:rPr>
                        <a:t>quot</a:t>
                      </a:r>
                      <a:r>
                        <a:rPr lang="en-US" sz="1600" dirty="0">
                          <a:effectLst/>
                        </a:rPr>
                        <a:t>;</a:t>
                      </a:r>
                    </a:p>
                  </a:txBody>
                  <a:tcPr anchor="ctr">
                    <a:lnL w="9525" cap="flat" cmpd="sng" algn="ctr">
                      <a:solidFill>
                        <a:srgbClr val="EBEBEB"/>
                      </a:solidFill>
                      <a:prstDash val="solid"/>
                      <a:round/>
                      <a:headEnd type="none" w="med" len="med"/>
                      <a:tailEnd type="none" w="med" len="med"/>
                    </a:lnL>
                    <a:lnR w="9525" cap="flat" cmpd="sng" algn="ctr">
                      <a:solidFill>
                        <a:srgbClr val="EBEBEB"/>
                      </a:solidFill>
                      <a:prstDash val="solid"/>
                      <a:round/>
                      <a:headEnd type="none" w="med" len="med"/>
                      <a:tailEnd type="none" w="med" len="med"/>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extLst>
                  <a:ext uri="{0D108BD9-81ED-4DB2-BD59-A6C34878D82A}">
                    <a16:rowId xmlns:a16="http://schemas.microsoft.com/office/drawing/2014/main" val="1448806598"/>
                  </a:ext>
                </a:extLst>
              </a:tr>
              <a:tr h="0">
                <a:tc>
                  <a:txBody>
                    <a:bodyPr/>
                    <a:lstStyle/>
                    <a:p>
                      <a:r>
                        <a:rPr lang="ru-RU" sz="1600">
                          <a:effectLst/>
                        </a:rPr>
                        <a:t>одинарная кавычка (') в значениях атрибутов</a:t>
                      </a:r>
                    </a:p>
                  </a:txBody>
                  <a:tcPr anchor="ctr">
                    <a:lnL w="9525" cap="flat" cmpd="sng" algn="ctr">
                      <a:solidFill>
                        <a:srgbClr val="EBEBEB"/>
                      </a:solidFill>
                      <a:prstDash val="solid"/>
                      <a:round/>
                      <a:headEnd type="none" w="med" len="med"/>
                      <a:tailEnd type="none" w="med" len="med"/>
                    </a:lnL>
                    <a:lnR w="9525" cap="flat" cmpd="sng" algn="ctr">
                      <a:solidFill>
                        <a:srgbClr val="EBEBEB"/>
                      </a:solidFill>
                      <a:prstDash val="solid"/>
                      <a:round/>
                      <a:headEnd type="none" w="med" len="med"/>
                      <a:tailEnd type="none" w="med" len="med"/>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c>
                  <a:txBody>
                    <a:bodyPr/>
                    <a:lstStyle/>
                    <a:p>
                      <a:r>
                        <a:rPr lang="en-US" sz="1600" dirty="0">
                          <a:effectLst/>
                        </a:rPr>
                        <a:t>&amp;apos;</a:t>
                      </a:r>
                    </a:p>
                  </a:txBody>
                  <a:tcPr anchor="ctr">
                    <a:lnL w="9525" cap="flat" cmpd="sng" algn="ctr">
                      <a:solidFill>
                        <a:srgbClr val="EBEBEB"/>
                      </a:solidFill>
                      <a:prstDash val="solid"/>
                      <a:round/>
                      <a:headEnd type="none" w="med" len="med"/>
                      <a:tailEnd type="none" w="med" len="med"/>
                    </a:lnL>
                    <a:lnR w="9525" cap="flat" cmpd="sng" algn="ctr">
                      <a:solidFill>
                        <a:srgbClr val="EBEBEB"/>
                      </a:solidFill>
                      <a:prstDash val="solid"/>
                      <a:round/>
                      <a:headEnd type="none" w="med" len="med"/>
                      <a:tailEnd type="none" w="med" len="med"/>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extLst>
                  <a:ext uri="{0D108BD9-81ED-4DB2-BD59-A6C34878D82A}">
                    <a16:rowId xmlns:a16="http://schemas.microsoft.com/office/drawing/2014/main" val="538519690"/>
                  </a:ext>
                </a:extLst>
              </a:tr>
            </a:tbl>
          </a:graphicData>
        </a:graphic>
      </p:graphicFrame>
    </p:spTree>
    <p:extLst>
      <p:ext uri="{BB962C8B-B14F-4D97-AF65-F5344CB8AC3E}">
        <p14:creationId xmlns:p14="http://schemas.microsoft.com/office/powerpoint/2010/main" val="170845880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64F4D6-6734-459F-9D3A-6406D4C6EB68}"/>
              </a:ext>
            </a:extLst>
          </p:cNvPr>
          <p:cNvSpPr txBox="1"/>
          <p:nvPr/>
        </p:nvSpPr>
        <p:spPr>
          <a:xfrm>
            <a:off x="492672" y="122232"/>
            <a:ext cx="11520651" cy="865173"/>
          </a:xfrm>
          <a:prstGeom prst="rect">
            <a:avLst/>
          </a:prstGeom>
          <a:noFill/>
        </p:spPr>
        <p:txBody>
          <a:bodyPr wrap="square">
            <a:spAutoFit/>
          </a:bodyPr>
          <a:lstStyle/>
          <a:p>
            <a:pPr marL="0" marR="0" lvl="0" indent="0" algn="just" defTabSz="457200" rtl="0" eaLnBrk="1" fontAlgn="auto" latinLnBrk="0" hangingPunct="1">
              <a:lnSpc>
                <a:spcPct val="107000"/>
              </a:lnSpc>
              <a:spcBef>
                <a:spcPts val="0"/>
              </a:spcBef>
              <a:spcAft>
                <a:spcPts val="0"/>
              </a:spcAft>
              <a:buClrTx/>
              <a:buSzTx/>
              <a:buFontTx/>
              <a:buNone/>
              <a:tabLst/>
              <a:defRPr/>
            </a:pPr>
            <a:r>
              <a:rPr kumimoji="0" lang="en-US" sz="2400" b="1" i="1" u="none" strike="noStrike" kern="1200" cap="none" spc="0" normalizeH="0" baseline="0" noProof="0" dirty="0">
                <a:ln>
                  <a:noFill/>
                </a:ln>
                <a:solidFill>
                  <a:srgbClr val="FF0000"/>
                </a:solidFill>
                <a:effectLst/>
                <a:uLnTx/>
                <a:uFillTx/>
                <a:latin typeface="Calibri Light" panose="020F0302020204030204"/>
                <a:ea typeface="Calibri" panose="020F0502020204030204" pitchFamily="34" charset="0"/>
                <a:cs typeface="Times New Roman" panose="02020603050405020304" pitchFamily="18" charset="0"/>
              </a:rPr>
              <a:t>46</a:t>
            </a:r>
            <a:r>
              <a:rPr kumimoji="0" lang="ru-RU" sz="2400" b="1" i="1" u="none" strike="noStrike" kern="1200" cap="none" spc="0" normalizeH="0" baseline="0" noProof="0" dirty="0">
                <a:ln>
                  <a:noFill/>
                </a:ln>
                <a:solidFill>
                  <a:srgbClr val="FF0000"/>
                </a:solidFill>
                <a:effectLst/>
                <a:uLnTx/>
                <a:uFillTx/>
                <a:latin typeface="Calibri Light" panose="020F0302020204030204"/>
                <a:ea typeface="Calibri" panose="020F0502020204030204" pitchFamily="34" charset="0"/>
                <a:cs typeface="Times New Roman" panose="02020603050405020304" pitchFamily="18" charset="0"/>
              </a:rPr>
              <a:t>) Описать пролог, тело документа (элементы, атрибуты, комментарии инструкции обработки, секции </a:t>
            </a:r>
            <a:r>
              <a:rPr kumimoji="0" lang="en-US" sz="2400" b="1" i="1" u="none" strike="noStrike" kern="1200" cap="none" spc="0" normalizeH="0" baseline="0" noProof="0" dirty="0">
                <a:ln>
                  <a:noFill/>
                </a:ln>
                <a:solidFill>
                  <a:srgbClr val="FF0000"/>
                </a:solidFill>
                <a:effectLst/>
                <a:uLnTx/>
                <a:uFillTx/>
                <a:latin typeface="Calibri Light" panose="020F0302020204030204"/>
                <a:ea typeface="Calibri" panose="020F0502020204030204" pitchFamily="34" charset="0"/>
                <a:cs typeface="Times New Roman" panose="02020603050405020304" pitchFamily="18" charset="0"/>
              </a:rPr>
              <a:t>CDATA</a:t>
            </a:r>
            <a:r>
              <a:rPr kumimoji="0" lang="ru-RU" sz="2400" b="1" i="1" u="none" strike="noStrike" kern="1200" cap="none" spc="0" normalizeH="0" baseline="0" noProof="0" dirty="0">
                <a:ln>
                  <a:noFill/>
                </a:ln>
                <a:solidFill>
                  <a:srgbClr val="FF0000"/>
                </a:solidFill>
                <a:effectLst/>
                <a:uLnTx/>
                <a:uFillTx/>
                <a:latin typeface="Calibri Light" panose="020F0302020204030204"/>
                <a:ea typeface="Calibri" panose="020F0502020204030204" pitchFamily="34" charset="0"/>
                <a:cs typeface="Times New Roman" panose="02020603050405020304" pitchFamily="18" charset="0"/>
              </a:rPr>
              <a:t>).</a:t>
            </a:r>
          </a:p>
        </p:txBody>
      </p:sp>
      <p:sp>
        <p:nvSpPr>
          <p:cNvPr id="4" name="Rectangle 1">
            <a:extLst>
              <a:ext uri="{FF2B5EF4-FFF2-40B4-BE49-F238E27FC236}">
                <a16:creationId xmlns:a16="http://schemas.microsoft.com/office/drawing/2014/main" id="{528B275F-BFF4-4C39-AEEB-2CBDA95D2273}"/>
              </a:ext>
            </a:extLst>
          </p:cNvPr>
          <p:cNvSpPr>
            <a:spLocks noChangeArrowheads="1"/>
          </p:cNvSpPr>
          <p:nvPr/>
        </p:nvSpPr>
        <p:spPr bwMode="auto">
          <a:xfrm>
            <a:off x="89338" y="987405"/>
            <a:ext cx="12013323" cy="57554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1" i="0" u="none" strike="noStrike" cap="none" normalizeH="0" baseline="0" dirty="0">
                <a:ln>
                  <a:noFill/>
                </a:ln>
                <a:solidFill>
                  <a:srgbClr val="4C4C4C"/>
                </a:solidFill>
                <a:effectLst/>
                <a:cs typeface="Arial" panose="020B0604020202020204" pitchFamily="34" charset="0"/>
              </a:rPr>
              <a:t>Пролог и директивы</a:t>
            </a: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4C4C4C"/>
                </a:solidFill>
                <a:effectLst/>
                <a:cs typeface="Arial" panose="020B0604020202020204" pitchFamily="34" charset="0"/>
              </a:rPr>
              <a:t>Любой XML-документ состоит из </a:t>
            </a:r>
            <a:r>
              <a:rPr kumimoji="0" lang="ru-BY" altLang="ru-BY" sz="1600" b="0" i="1" u="none" strike="noStrike" cap="none" normalizeH="0" baseline="0" dirty="0">
                <a:ln>
                  <a:noFill/>
                </a:ln>
                <a:solidFill>
                  <a:srgbClr val="4C4C4C"/>
                </a:solidFill>
                <a:effectLst/>
                <a:cs typeface="Arial" panose="020B0604020202020204" pitchFamily="34" charset="0"/>
              </a:rPr>
              <a:t>пролога</a:t>
            </a:r>
            <a:r>
              <a:rPr kumimoji="0" lang="ru-BY" altLang="ru-BY" sz="1600" b="0" i="0" u="none" strike="noStrike" cap="none" normalizeH="0" baseline="0" dirty="0">
                <a:ln>
                  <a:noFill/>
                </a:ln>
                <a:solidFill>
                  <a:srgbClr val="4C4C4C"/>
                </a:solidFill>
                <a:effectLst/>
                <a:cs typeface="Arial" panose="020B0604020202020204" pitchFamily="34" charset="0"/>
              </a:rPr>
              <a:t> и </a:t>
            </a:r>
            <a:r>
              <a:rPr kumimoji="0" lang="ru-BY" altLang="ru-BY" sz="1600" b="0" i="1" u="none" strike="noStrike" cap="none" normalizeH="0" baseline="0" dirty="0">
                <a:ln>
                  <a:noFill/>
                </a:ln>
                <a:solidFill>
                  <a:srgbClr val="4C4C4C"/>
                </a:solidFill>
                <a:effectLst/>
                <a:cs typeface="Arial" panose="020B0604020202020204" pitchFamily="34" charset="0"/>
              </a:rPr>
              <a:t>корневого элемента</a:t>
            </a:r>
            <a:r>
              <a:rPr kumimoji="0" lang="ru-BY" altLang="ru-BY" sz="1600" b="0" i="0" u="none" strike="noStrike" cap="none" normalizeH="0" baseline="0" dirty="0">
                <a:ln>
                  <a:noFill/>
                </a:ln>
                <a:solidFill>
                  <a:srgbClr val="4C4C4C"/>
                </a:solidFill>
                <a:effectLst/>
                <a:cs typeface="Arial" panose="020B0604020202020204" pitchFamily="34" charset="0"/>
              </a:rPr>
              <a:t>, например:</a:t>
            </a:r>
            <a:endParaRPr kumimoji="0" lang="ru-BY" altLang="ru-BY" sz="1600" b="0" i="0" u="none" strike="noStrike" cap="none" normalizeH="0" baseline="0" dirty="0">
              <a:ln>
                <a:noFill/>
              </a:ln>
              <a:solidFill>
                <a:srgbClr val="4C4C4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1" u="none" strike="noStrike" cap="none" normalizeH="0" baseline="0" dirty="0">
                <a:ln>
                  <a:noFill/>
                </a:ln>
                <a:solidFill>
                  <a:srgbClr val="4C4C4C"/>
                </a:solidFill>
                <a:effectLst/>
                <a:latin typeface="Arial Unicode MS"/>
              </a:rPr>
              <a:t>&lt;?</a:t>
            </a:r>
            <a:r>
              <a:rPr kumimoji="0" lang="ru-BY" altLang="ru-BY" sz="1600" b="0" i="1" u="none" strike="noStrike" cap="none" normalizeH="0" baseline="0" dirty="0" err="1">
                <a:ln>
                  <a:noFill/>
                </a:ln>
                <a:solidFill>
                  <a:srgbClr val="4C4C4C"/>
                </a:solidFill>
                <a:effectLst/>
                <a:latin typeface="Arial Unicode MS"/>
              </a:rPr>
              <a:t>xml</a:t>
            </a:r>
            <a:r>
              <a:rPr kumimoji="0" lang="ru-BY" altLang="ru-BY" sz="1600" b="0" i="1" u="none" strike="noStrike" cap="none" normalizeH="0" baseline="0" dirty="0">
                <a:ln>
                  <a:noFill/>
                </a:ln>
                <a:solidFill>
                  <a:srgbClr val="4C4C4C"/>
                </a:solidFill>
                <a:effectLst/>
                <a:latin typeface="Arial Unicode MS"/>
              </a:rPr>
              <a:t> </a:t>
            </a:r>
            <a:r>
              <a:rPr kumimoji="0" lang="ru-BY" altLang="ru-BY" sz="1600" b="0" i="1" u="none" strike="noStrike" cap="none" normalizeH="0" baseline="0" dirty="0" err="1">
                <a:ln>
                  <a:noFill/>
                </a:ln>
                <a:solidFill>
                  <a:srgbClr val="4C4C4C"/>
                </a:solidFill>
                <a:effectLst/>
                <a:latin typeface="Arial Unicode MS"/>
              </a:rPr>
              <a:t>version</a:t>
            </a:r>
            <a:r>
              <a:rPr kumimoji="0" lang="ru-BY" altLang="ru-BY" sz="1600" b="0" i="1" u="none" strike="noStrike" cap="none" normalizeH="0" baseline="0" dirty="0">
                <a:ln>
                  <a:noFill/>
                </a:ln>
                <a:solidFill>
                  <a:srgbClr val="4C4C4C"/>
                </a:solidFill>
                <a:effectLst/>
                <a:latin typeface="Arial Unicode MS"/>
              </a:rPr>
              <a:t>="1.0"?&gt; </a:t>
            </a:r>
            <a:endParaRPr kumimoji="0" lang="ru-RU" altLang="ru-BY" sz="1600" b="0" i="1" u="none" strike="noStrike" cap="none" normalizeH="0" baseline="0" dirty="0">
              <a:ln>
                <a:noFill/>
              </a:ln>
              <a:solidFill>
                <a:srgbClr val="4C4C4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1" u="none" strike="noStrike" cap="none" normalizeH="0" baseline="0" dirty="0">
                <a:ln>
                  <a:noFill/>
                </a:ln>
                <a:solidFill>
                  <a:srgbClr val="4C4C4C"/>
                </a:solidFill>
                <a:effectLst/>
                <a:latin typeface="Arial Unicode MS"/>
              </a:rPr>
              <a:t>&lt;</a:t>
            </a:r>
            <a:r>
              <a:rPr kumimoji="0" lang="ru-BY" altLang="ru-BY" sz="1600" b="0" i="1" u="none" strike="noStrike" cap="none" normalizeH="0" baseline="0" dirty="0" err="1">
                <a:ln>
                  <a:noFill/>
                </a:ln>
                <a:solidFill>
                  <a:srgbClr val="4C4C4C"/>
                </a:solidFill>
                <a:effectLst/>
                <a:latin typeface="Arial Unicode MS"/>
              </a:rPr>
              <a:t>books</a:t>
            </a:r>
            <a:r>
              <a:rPr kumimoji="0" lang="ru-BY" altLang="ru-BY" sz="1600" b="0" i="1" u="none" strike="noStrike" cap="none" normalizeH="0" baseline="0" dirty="0">
                <a:ln>
                  <a:noFill/>
                </a:ln>
                <a:solidFill>
                  <a:srgbClr val="4C4C4C"/>
                </a:solidFill>
                <a:effectLst/>
                <a:latin typeface="Arial Unicode MS"/>
              </a:rPr>
              <a:t>&gt; </a:t>
            </a:r>
            <a:endParaRPr kumimoji="0" lang="ru-RU" altLang="ru-BY" sz="1600" b="0" i="1" u="none" strike="noStrike" cap="none" normalizeH="0" baseline="0" dirty="0">
              <a:ln>
                <a:noFill/>
              </a:ln>
              <a:solidFill>
                <a:srgbClr val="4C4C4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1" u="none" strike="noStrike" cap="none" normalizeH="0" baseline="0" dirty="0">
                <a:ln>
                  <a:noFill/>
                </a:ln>
                <a:solidFill>
                  <a:srgbClr val="4C4C4C"/>
                </a:solidFill>
                <a:effectLst/>
                <a:latin typeface="Arial Unicode MS"/>
              </a:rPr>
              <a:t>&lt;</a:t>
            </a:r>
            <a:r>
              <a:rPr kumimoji="0" lang="ru-BY" altLang="ru-BY" sz="1600" b="0" i="1" u="none" strike="noStrike" cap="none" normalizeH="0" baseline="0" dirty="0" err="1">
                <a:ln>
                  <a:noFill/>
                </a:ln>
                <a:solidFill>
                  <a:srgbClr val="4C4C4C"/>
                </a:solidFill>
                <a:effectLst/>
                <a:latin typeface="Arial Unicode MS"/>
              </a:rPr>
              <a:t>book</a:t>
            </a:r>
            <a:r>
              <a:rPr kumimoji="0" lang="ru-BY" altLang="ru-BY" sz="1600" b="0" i="1" u="none" strike="noStrike" cap="none" normalizeH="0" baseline="0" dirty="0">
                <a:ln>
                  <a:noFill/>
                </a:ln>
                <a:solidFill>
                  <a:srgbClr val="4C4C4C"/>
                </a:solidFill>
                <a:effectLst/>
                <a:latin typeface="Arial Unicode MS"/>
              </a:rPr>
              <a:t> </a:t>
            </a:r>
            <a:r>
              <a:rPr kumimoji="0" lang="ru-BY" altLang="ru-BY" sz="1600" b="0" i="1" u="none" strike="noStrike" cap="none" normalizeH="0" baseline="0" dirty="0" err="1">
                <a:ln>
                  <a:noFill/>
                </a:ln>
                <a:solidFill>
                  <a:srgbClr val="4C4C4C"/>
                </a:solidFill>
                <a:effectLst/>
                <a:latin typeface="Arial Unicode MS"/>
              </a:rPr>
              <a:t>isbn</a:t>
            </a:r>
            <a:r>
              <a:rPr kumimoji="0" lang="ru-BY" altLang="ru-BY" sz="1600" b="0" i="1" u="none" strike="noStrike" cap="none" normalizeH="0" baseline="0" dirty="0">
                <a:ln>
                  <a:noFill/>
                </a:ln>
                <a:solidFill>
                  <a:srgbClr val="4C4C4C"/>
                </a:solidFill>
                <a:effectLst/>
                <a:latin typeface="Arial Unicode MS"/>
              </a:rPr>
              <a:t>="0345374827"&gt;</a:t>
            </a:r>
            <a:endParaRPr kumimoji="0" lang="ru-RU" altLang="ru-BY" sz="1600" b="0" i="1" u="none" strike="noStrike" cap="none" normalizeH="0" baseline="0" dirty="0">
              <a:ln>
                <a:noFill/>
              </a:ln>
              <a:solidFill>
                <a:srgbClr val="4C4C4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1" u="none" strike="noStrike" cap="none" normalizeH="0" baseline="0" dirty="0">
                <a:ln>
                  <a:noFill/>
                </a:ln>
                <a:solidFill>
                  <a:srgbClr val="4C4C4C"/>
                </a:solidFill>
                <a:effectLst/>
                <a:latin typeface="Arial Unicode MS"/>
              </a:rPr>
              <a:t> &lt;</a:t>
            </a:r>
            <a:r>
              <a:rPr kumimoji="0" lang="ru-BY" altLang="ru-BY" sz="1600" b="0" i="1" u="none" strike="noStrike" cap="none" normalizeH="0" baseline="0" dirty="0" err="1">
                <a:ln>
                  <a:noFill/>
                </a:ln>
                <a:solidFill>
                  <a:srgbClr val="4C4C4C"/>
                </a:solidFill>
                <a:effectLst/>
                <a:latin typeface="Arial Unicode MS"/>
              </a:rPr>
              <a:t>title</a:t>
            </a:r>
            <a:r>
              <a:rPr kumimoji="0" lang="ru-BY" altLang="ru-BY" sz="1600" b="0" i="1" u="none" strike="noStrike" cap="none" normalizeH="0" baseline="0" dirty="0">
                <a:ln>
                  <a:noFill/>
                </a:ln>
                <a:solidFill>
                  <a:srgbClr val="4C4C4C"/>
                </a:solidFill>
                <a:effectLst/>
                <a:latin typeface="Arial Unicode MS"/>
              </a:rPr>
              <a:t>&gt;Марш одиноких&lt;/</a:t>
            </a:r>
            <a:r>
              <a:rPr kumimoji="0" lang="ru-BY" altLang="ru-BY" sz="1600" b="0" i="1" u="none" strike="noStrike" cap="none" normalizeH="0" baseline="0" dirty="0" err="1">
                <a:ln>
                  <a:noFill/>
                </a:ln>
                <a:solidFill>
                  <a:srgbClr val="4C4C4C"/>
                </a:solidFill>
                <a:effectLst/>
                <a:latin typeface="Arial Unicode MS"/>
              </a:rPr>
              <a:t>title</a:t>
            </a:r>
            <a:r>
              <a:rPr kumimoji="0" lang="ru-BY" altLang="ru-BY" sz="1600" b="0" i="1" u="none" strike="noStrike" cap="none" normalizeH="0" baseline="0" dirty="0">
                <a:ln>
                  <a:noFill/>
                </a:ln>
                <a:solidFill>
                  <a:srgbClr val="4C4C4C"/>
                </a:solidFill>
                <a:effectLst/>
                <a:latin typeface="Arial Unicode MS"/>
              </a:rPr>
              <a:t>&gt; </a:t>
            </a:r>
            <a:endParaRPr kumimoji="0" lang="ru-RU" altLang="ru-BY" sz="1600" b="0" i="1" u="none" strike="noStrike" cap="none" normalizeH="0" baseline="0" dirty="0">
              <a:ln>
                <a:noFill/>
              </a:ln>
              <a:solidFill>
                <a:srgbClr val="4C4C4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1" u="none" strike="noStrike" cap="none" normalizeH="0" baseline="0" dirty="0">
                <a:ln>
                  <a:noFill/>
                </a:ln>
                <a:solidFill>
                  <a:srgbClr val="4C4C4C"/>
                </a:solidFill>
                <a:effectLst/>
                <a:latin typeface="Arial Unicode MS"/>
              </a:rPr>
              <a:t>&lt;</a:t>
            </a:r>
            <a:r>
              <a:rPr kumimoji="0" lang="ru-BY" altLang="ru-BY" sz="1600" b="0" i="1" u="none" strike="noStrike" cap="none" normalizeH="0" baseline="0" dirty="0" err="1">
                <a:ln>
                  <a:noFill/>
                </a:ln>
                <a:solidFill>
                  <a:srgbClr val="4C4C4C"/>
                </a:solidFill>
                <a:effectLst/>
                <a:latin typeface="Arial Unicode MS"/>
              </a:rPr>
              <a:t>author</a:t>
            </a:r>
            <a:r>
              <a:rPr kumimoji="0" lang="ru-BY" altLang="ru-BY" sz="1600" b="0" i="1" u="none" strike="noStrike" cap="none" normalizeH="0" baseline="0" dirty="0">
                <a:ln>
                  <a:noFill/>
                </a:ln>
                <a:solidFill>
                  <a:srgbClr val="4C4C4C"/>
                </a:solidFill>
                <a:effectLst/>
                <a:latin typeface="Arial Unicode MS"/>
              </a:rPr>
              <a:t>&gt;Довлатов, Сергей&lt;/</a:t>
            </a:r>
            <a:r>
              <a:rPr kumimoji="0" lang="ru-BY" altLang="ru-BY" sz="1600" b="0" i="1" u="none" strike="noStrike" cap="none" normalizeH="0" baseline="0" dirty="0" err="1">
                <a:ln>
                  <a:noFill/>
                </a:ln>
                <a:solidFill>
                  <a:srgbClr val="4C4C4C"/>
                </a:solidFill>
                <a:effectLst/>
                <a:latin typeface="Arial Unicode MS"/>
              </a:rPr>
              <a:t>author</a:t>
            </a:r>
            <a:r>
              <a:rPr kumimoji="0" lang="ru-BY" altLang="ru-BY" sz="1600" b="0" i="1" u="none" strike="noStrike" cap="none" normalizeH="0" baseline="0" dirty="0">
                <a:ln>
                  <a:noFill/>
                </a:ln>
                <a:solidFill>
                  <a:srgbClr val="4C4C4C"/>
                </a:solidFill>
                <a:effectLst/>
                <a:latin typeface="Arial Unicode MS"/>
              </a:rPr>
              <a:t>&gt; </a:t>
            </a:r>
            <a:endParaRPr kumimoji="0" lang="ru-RU" altLang="ru-BY" sz="1600" b="0" i="1" u="none" strike="noStrike" cap="none" normalizeH="0" baseline="0" dirty="0">
              <a:ln>
                <a:noFill/>
              </a:ln>
              <a:solidFill>
                <a:srgbClr val="4C4C4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1" u="none" strike="noStrike" cap="none" normalizeH="0" baseline="0" dirty="0">
                <a:ln>
                  <a:noFill/>
                </a:ln>
                <a:solidFill>
                  <a:srgbClr val="4C4C4C"/>
                </a:solidFill>
                <a:effectLst/>
                <a:latin typeface="Arial Unicode MS"/>
              </a:rPr>
              <a:t>&lt;</a:t>
            </a:r>
            <a:r>
              <a:rPr kumimoji="0" lang="ru-BY" altLang="ru-BY" sz="1600" b="0" i="1" u="none" strike="noStrike" cap="none" normalizeH="0" baseline="0" dirty="0" err="1">
                <a:ln>
                  <a:noFill/>
                </a:ln>
                <a:solidFill>
                  <a:srgbClr val="4C4C4C"/>
                </a:solidFill>
                <a:effectLst/>
                <a:latin typeface="Arial Unicode MS"/>
              </a:rPr>
              <a:t>present</a:t>
            </a:r>
            <a:r>
              <a:rPr kumimoji="0" lang="ru-BY" altLang="ru-BY" sz="1600" b="0" i="1" u="none" strike="noStrike" cap="none" normalizeH="0" baseline="0" dirty="0">
                <a:ln>
                  <a:noFill/>
                </a:ln>
                <a:solidFill>
                  <a:srgbClr val="4C4C4C"/>
                </a:solidFill>
                <a:effectLst/>
                <a:latin typeface="Arial Unicode MS"/>
              </a:rPr>
              <a:t>/&gt; </a:t>
            </a:r>
            <a:endParaRPr kumimoji="0" lang="ru-RU" altLang="ru-BY" sz="1600" b="0" i="1" u="none" strike="noStrike" cap="none" normalizeH="0" baseline="0" dirty="0">
              <a:ln>
                <a:noFill/>
              </a:ln>
              <a:solidFill>
                <a:srgbClr val="4C4C4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1" u="none" strike="noStrike" cap="none" normalizeH="0" baseline="0" dirty="0">
                <a:ln>
                  <a:noFill/>
                </a:ln>
                <a:solidFill>
                  <a:srgbClr val="4C4C4C"/>
                </a:solidFill>
                <a:effectLst/>
                <a:latin typeface="Arial Unicode MS"/>
              </a:rPr>
              <a:t>&lt;/</a:t>
            </a:r>
            <a:r>
              <a:rPr kumimoji="0" lang="ru-BY" altLang="ru-BY" sz="1600" b="0" i="1" u="none" strike="noStrike" cap="none" normalizeH="0" baseline="0" dirty="0" err="1">
                <a:ln>
                  <a:noFill/>
                </a:ln>
                <a:solidFill>
                  <a:srgbClr val="4C4C4C"/>
                </a:solidFill>
                <a:effectLst/>
                <a:latin typeface="Arial Unicode MS"/>
              </a:rPr>
              <a:t>book</a:t>
            </a:r>
            <a:r>
              <a:rPr kumimoji="0" lang="ru-BY" altLang="ru-BY" sz="1600" b="0" i="1" u="none" strike="noStrike" cap="none" normalizeH="0" baseline="0" dirty="0">
                <a:ln>
                  <a:noFill/>
                </a:ln>
                <a:solidFill>
                  <a:srgbClr val="4C4C4C"/>
                </a:solidFill>
                <a:effectLst/>
                <a:latin typeface="Arial Unicode MS"/>
              </a:rPr>
              <a:t>&gt;</a:t>
            </a:r>
            <a:endParaRPr kumimoji="0" lang="ru-RU" altLang="ru-BY" sz="1600" b="0" i="1" u="none" strike="noStrike" cap="none" normalizeH="0" baseline="0" dirty="0">
              <a:ln>
                <a:noFill/>
              </a:ln>
              <a:solidFill>
                <a:srgbClr val="4C4C4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1" u="none" strike="noStrike" cap="none" normalizeH="0" baseline="0" dirty="0">
                <a:ln>
                  <a:noFill/>
                </a:ln>
                <a:solidFill>
                  <a:srgbClr val="4C4C4C"/>
                </a:solidFill>
                <a:effectLst/>
                <a:latin typeface="Arial Unicode MS"/>
              </a:rPr>
              <a:t> &lt;/</a:t>
            </a:r>
            <a:r>
              <a:rPr kumimoji="0" lang="ru-BY" altLang="ru-BY" sz="1600" b="0" i="1" u="none" strike="noStrike" cap="none" normalizeH="0" baseline="0" dirty="0" err="1">
                <a:ln>
                  <a:noFill/>
                </a:ln>
                <a:solidFill>
                  <a:srgbClr val="4C4C4C"/>
                </a:solidFill>
                <a:effectLst/>
                <a:latin typeface="Arial Unicode MS"/>
              </a:rPr>
              <a:t>books</a:t>
            </a:r>
            <a:r>
              <a:rPr kumimoji="0" lang="ru-BY" altLang="ru-BY" sz="1600" b="0" i="1" u="none" strike="noStrike" cap="none" normalizeH="0" baseline="0" dirty="0">
                <a:ln>
                  <a:noFill/>
                </a:ln>
                <a:solidFill>
                  <a:srgbClr val="4C4C4C"/>
                </a:solidFill>
                <a:effectLst/>
                <a:latin typeface="Arial Unicode MS"/>
              </a:rPr>
              <a:t>&gt;</a:t>
            </a:r>
            <a:endParaRPr kumimoji="0" lang="ru-BY" altLang="ru-BY" sz="1600" b="0"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4C4C4C"/>
                </a:solidFill>
                <a:effectLst/>
                <a:cs typeface="Arial" panose="020B0604020202020204" pitchFamily="34" charset="0"/>
              </a:rPr>
              <a:t>В этом примере пролог сводится к единственной </a:t>
            </a:r>
            <a:r>
              <a:rPr kumimoji="0" lang="ru-BY" altLang="ru-BY" sz="1600" b="0" i="1" u="none" strike="noStrike" cap="none" normalizeH="0" baseline="0" dirty="0">
                <a:ln>
                  <a:noFill/>
                </a:ln>
                <a:solidFill>
                  <a:srgbClr val="4C4C4C"/>
                </a:solidFill>
                <a:effectLst/>
                <a:cs typeface="Arial" panose="020B0604020202020204" pitchFamily="34" charset="0"/>
              </a:rPr>
              <a:t>директиве</a:t>
            </a:r>
            <a:r>
              <a:rPr kumimoji="0" lang="ru-BY" altLang="ru-BY" sz="1600" b="0" i="0" u="none" strike="noStrike" cap="none" normalizeH="0" baseline="0" dirty="0">
                <a:ln>
                  <a:noFill/>
                </a:ln>
                <a:solidFill>
                  <a:srgbClr val="4C4C4C"/>
                </a:solidFill>
                <a:effectLst/>
                <a:cs typeface="Arial" panose="020B0604020202020204" pitchFamily="34" charset="0"/>
              </a:rPr>
              <a:t> (первая строка документа), указывающей версию XML. За ней следует XML-элемент с уникальным именем, который содержит в себе все остальные элементы и называется корневым. Директива (</a:t>
            </a:r>
            <a:r>
              <a:rPr kumimoji="0" lang="ru-BY" altLang="ru-BY" sz="1600" b="0" i="0" u="none" strike="noStrike" cap="none" normalizeH="0" baseline="0" dirty="0" err="1">
                <a:ln>
                  <a:noFill/>
                </a:ln>
                <a:solidFill>
                  <a:srgbClr val="4C4C4C"/>
                </a:solidFill>
                <a:effectLst/>
                <a:cs typeface="Arial" panose="020B0604020202020204" pitchFamily="34" charset="0"/>
              </a:rPr>
              <a:t>processing</a:t>
            </a:r>
            <a:r>
              <a:rPr kumimoji="0" lang="ru-BY" altLang="ru-BY" sz="1600" b="0" i="0" u="none" strike="noStrike" cap="none" normalizeH="0" baseline="0" dirty="0">
                <a:ln>
                  <a:noFill/>
                </a:ln>
                <a:solidFill>
                  <a:srgbClr val="4C4C4C"/>
                </a:solidFill>
                <a:effectLst/>
                <a:cs typeface="Arial" panose="020B0604020202020204" pitchFamily="34" charset="0"/>
              </a:rPr>
              <a:t> </a:t>
            </a:r>
            <a:r>
              <a:rPr kumimoji="0" lang="ru-BY" altLang="ru-BY" sz="1600" b="0" i="0" u="none" strike="noStrike" cap="none" normalizeH="0" baseline="0" dirty="0" err="1">
                <a:ln>
                  <a:noFill/>
                </a:ln>
                <a:solidFill>
                  <a:srgbClr val="4C4C4C"/>
                </a:solidFill>
                <a:effectLst/>
                <a:cs typeface="Arial" panose="020B0604020202020204" pitchFamily="34" charset="0"/>
              </a:rPr>
              <a:t>instruction</a:t>
            </a:r>
            <a:r>
              <a:rPr kumimoji="0" lang="ru-BY" altLang="ru-BY" sz="1600" b="0" i="0" u="none" strike="noStrike" cap="none" normalizeH="0" baseline="0" dirty="0">
                <a:ln>
                  <a:noFill/>
                </a:ln>
                <a:solidFill>
                  <a:srgbClr val="4C4C4C"/>
                </a:solidFill>
                <a:effectLst/>
                <a:cs typeface="Arial" panose="020B0604020202020204" pitchFamily="34" charset="0"/>
              </a:rPr>
              <a:t>) — это выражение, заключенное в специальные теги "&lt;?" и "?&gt;", которое содержит указания программе, обрабатывающей XML-документ.</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4C4C4C"/>
                </a:solidFill>
                <a:effectLst/>
                <a:cs typeface="Arial" panose="020B0604020202020204" pitchFamily="34" charset="0"/>
              </a:rPr>
              <a:t>Стандарт XML резервирует только одну директиву </a:t>
            </a:r>
            <a:r>
              <a:rPr kumimoji="0" lang="ru-BY" altLang="ru-BY" sz="1600" b="0" i="0" u="none" strike="noStrike" cap="none" normalizeH="0" baseline="0" dirty="0">
                <a:ln>
                  <a:noFill/>
                </a:ln>
                <a:solidFill>
                  <a:srgbClr val="4C4C4C"/>
                </a:solidFill>
                <a:effectLst/>
                <a:latin typeface="Arial Unicode MS"/>
                <a:cs typeface="Arial" panose="020B0604020202020204" pitchFamily="34" charset="0"/>
              </a:rPr>
              <a:t>&lt;?</a:t>
            </a:r>
            <a:r>
              <a:rPr kumimoji="0" lang="ru-BY" altLang="ru-BY" sz="1600" b="0" i="0" u="none" strike="noStrike" cap="none" normalizeH="0" baseline="0" dirty="0" err="1">
                <a:ln>
                  <a:noFill/>
                </a:ln>
                <a:solidFill>
                  <a:srgbClr val="4C4C4C"/>
                </a:solidFill>
                <a:effectLst/>
                <a:latin typeface="Arial Unicode MS"/>
                <a:cs typeface="Arial" panose="020B0604020202020204" pitchFamily="34" charset="0"/>
              </a:rPr>
              <a:t>xml</a:t>
            </a:r>
            <a:r>
              <a:rPr kumimoji="0" lang="ru-BY" altLang="ru-BY" sz="1600" b="0" i="0" u="none" strike="noStrike" cap="none" normalizeH="0" baseline="0" dirty="0">
                <a:ln>
                  <a:noFill/>
                </a:ln>
                <a:solidFill>
                  <a:srgbClr val="4C4C4C"/>
                </a:solidFill>
                <a:effectLst/>
                <a:latin typeface="Arial Unicode MS"/>
                <a:cs typeface="Arial" panose="020B0604020202020204" pitchFamily="34" charset="0"/>
              </a:rPr>
              <a:t> </a:t>
            </a:r>
            <a:r>
              <a:rPr kumimoji="0" lang="ru-BY" altLang="ru-BY" sz="1600" b="0" i="0" u="none" strike="noStrike" cap="none" normalizeH="0" baseline="0" dirty="0" err="1">
                <a:ln>
                  <a:noFill/>
                </a:ln>
                <a:solidFill>
                  <a:srgbClr val="4C4C4C"/>
                </a:solidFill>
                <a:effectLst/>
                <a:latin typeface="Arial Unicode MS"/>
                <a:cs typeface="Arial" panose="020B0604020202020204" pitchFamily="34" charset="0"/>
              </a:rPr>
              <a:t>version</a:t>
            </a:r>
            <a:r>
              <a:rPr kumimoji="0" lang="ru-BY" altLang="ru-BY" sz="1600" b="0" i="0" u="none" strike="noStrike" cap="none" normalizeH="0" baseline="0" dirty="0">
                <a:ln>
                  <a:noFill/>
                </a:ln>
                <a:solidFill>
                  <a:srgbClr val="4C4C4C"/>
                </a:solidFill>
                <a:effectLst/>
                <a:latin typeface="Arial Unicode MS"/>
                <a:cs typeface="Arial" panose="020B0604020202020204" pitchFamily="34" charset="0"/>
              </a:rPr>
              <a:t>="1.0"?&gt;</a:t>
            </a:r>
            <a:r>
              <a:rPr kumimoji="0" lang="ru-BY" altLang="ru-BY" sz="1600" b="0" i="0" u="none" strike="noStrike" cap="none" normalizeH="0" baseline="0" dirty="0">
                <a:ln>
                  <a:noFill/>
                </a:ln>
                <a:solidFill>
                  <a:srgbClr val="4C4C4C"/>
                </a:solidFill>
                <a:effectLst/>
                <a:cs typeface="Arial" panose="020B0604020202020204" pitchFamily="34" charset="0"/>
              </a:rPr>
              <a:t>, указывающую на версию языка XML, которой соответствует данный документ (второй версии XML пока нет). В действительности, эта директива несколько богаче и в самом общем виде выглядит так:</a:t>
            </a:r>
            <a:endParaRPr kumimoji="0" lang="ru-BY" altLang="ru-BY" sz="1600" b="0" i="0" u="none" strike="noStrike" cap="none" normalizeH="0" baseline="0" dirty="0">
              <a:ln>
                <a:noFill/>
              </a:ln>
              <a:solidFill>
                <a:srgbClr val="4C4C4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1" u="none" strike="noStrike" cap="none" normalizeH="0" baseline="0" dirty="0">
                <a:ln>
                  <a:noFill/>
                </a:ln>
                <a:solidFill>
                  <a:srgbClr val="4C4C4C"/>
                </a:solidFill>
                <a:effectLst/>
                <a:latin typeface="Arial Unicode MS"/>
              </a:rPr>
              <a:t>&lt;?</a:t>
            </a:r>
            <a:r>
              <a:rPr kumimoji="0" lang="ru-BY" altLang="ru-BY" sz="1600" b="0" i="1" u="none" strike="noStrike" cap="none" normalizeH="0" baseline="0" dirty="0" err="1">
                <a:ln>
                  <a:noFill/>
                </a:ln>
                <a:solidFill>
                  <a:srgbClr val="4C4C4C"/>
                </a:solidFill>
                <a:effectLst/>
                <a:latin typeface="Arial Unicode MS"/>
              </a:rPr>
              <a:t>xml</a:t>
            </a:r>
            <a:r>
              <a:rPr kumimoji="0" lang="ru-BY" altLang="ru-BY" sz="1600" b="0" i="1" u="none" strike="noStrike" cap="none" normalizeH="0" baseline="0" dirty="0">
                <a:ln>
                  <a:noFill/>
                </a:ln>
                <a:solidFill>
                  <a:srgbClr val="4C4C4C"/>
                </a:solidFill>
                <a:effectLst/>
                <a:latin typeface="Arial Unicode MS"/>
              </a:rPr>
              <a:t> </a:t>
            </a:r>
            <a:r>
              <a:rPr kumimoji="0" lang="ru-BY" altLang="ru-BY" sz="1600" b="0" i="1" u="none" strike="noStrike" cap="none" normalizeH="0" baseline="0" dirty="0" err="1">
                <a:ln>
                  <a:noFill/>
                </a:ln>
                <a:solidFill>
                  <a:srgbClr val="4C4C4C"/>
                </a:solidFill>
                <a:effectLst/>
                <a:latin typeface="Arial Unicode MS"/>
              </a:rPr>
              <a:t>version</a:t>
            </a:r>
            <a:r>
              <a:rPr kumimoji="0" lang="ru-BY" altLang="ru-BY" sz="1600" b="0" i="1" u="none" strike="noStrike" cap="none" normalizeH="0" baseline="0" dirty="0">
                <a:ln>
                  <a:noFill/>
                </a:ln>
                <a:solidFill>
                  <a:srgbClr val="4C4C4C"/>
                </a:solidFill>
                <a:effectLst/>
                <a:latin typeface="Arial Unicode MS"/>
              </a:rPr>
              <a:t>="1.0" </a:t>
            </a:r>
            <a:r>
              <a:rPr kumimoji="0" lang="ru-BY" altLang="ru-BY" sz="1600" b="0" i="1" u="none" strike="noStrike" cap="none" normalizeH="0" baseline="0" dirty="0" err="1">
                <a:ln>
                  <a:noFill/>
                </a:ln>
                <a:solidFill>
                  <a:srgbClr val="4C4C4C"/>
                </a:solidFill>
                <a:effectLst/>
                <a:latin typeface="Arial Unicode MS"/>
              </a:rPr>
              <a:t>encoding</a:t>
            </a:r>
            <a:r>
              <a:rPr kumimoji="0" lang="ru-BY" altLang="ru-BY" sz="1600" b="0" i="1" u="none" strike="noStrike" cap="none" normalizeH="0" baseline="0" dirty="0">
                <a:ln>
                  <a:noFill/>
                </a:ln>
                <a:solidFill>
                  <a:srgbClr val="4C4C4C"/>
                </a:solidFill>
                <a:effectLst/>
                <a:latin typeface="Arial Unicode MS"/>
              </a:rPr>
              <a:t>="ISO-8859-1" </a:t>
            </a:r>
            <a:r>
              <a:rPr kumimoji="0" lang="ru-BY" altLang="ru-BY" sz="1600" b="0" i="1" u="none" strike="noStrike" cap="none" normalizeH="0" baseline="0" dirty="0" err="1">
                <a:ln>
                  <a:noFill/>
                </a:ln>
                <a:solidFill>
                  <a:srgbClr val="4C4C4C"/>
                </a:solidFill>
                <a:effectLst/>
                <a:latin typeface="Arial Unicode MS"/>
              </a:rPr>
              <a:t>standalone</a:t>
            </a:r>
            <a:r>
              <a:rPr kumimoji="0" lang="ru-BY" altLang="ru-BY" sz="1600" b="0" i="1" u="none" strike="noStrike" cap="none" normalizeH="0" baseline="0" dirty="0">
                <a:ln>
                  <a:noFill/>
                </a:ln>
                <a:solidFill>
                  <a:srgbClr val="4C4C4C"/>
                </a:solidFill>
                <a:effectLst/>
                <a:latin typeface="Arial Unicode MS"/>
              </a:rPr>
              <a:t>="</a:t>
            </a:r>
            <a:r>
              <a:rPr kumimoji="0" lang="ru-BY" altLang="ru-BY" sz="1600" b="0" i="1" u="none" strike="noStrike" cap="none" normalizeH="0" baseline="0" dirty="0" err="1">
                <a:ln>
                  <a:noFill/>
                </a:ln>
                <a:solidFill>
                  <a:srgbClr val="4C4C4C"/>
                </a:solidFill>
                <a:effectLst/>
                <a:latin typeface="Arial Unicode MS"/>
              </a:rPr>
              <a:t>yes</a:t>
            </a:r>
            <a:r>
              <a:rPr kumimoji="0" lang="ru-BY" altLang="ru-BY" sz="1600" b="0" i="1" u="none" strike="noStrike" cap="none" normalizeH="0" baseline="0" dirty="0">
                <a:ln>
                  <a:noFill/>
                </a:ln>
                <a:solidFill>
                  <a:srgbClr val="4C4C4C"/>
                </a:solidFill>
                <a:effectLst/>
                <a:latin typeface="Arial Unicode MS"/>
              </a:rPr>
              <a:t>"?&gt; </a:t>
            </a:r>
            <a:endParaRPr kumimoji="0" lang="ru-BY" altLang="ru-BY" sz="1600" b="0"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4C4C4C"/>
                </a:solidFill>
                <a:effectLst/>
                <a:cs typeface="Arial" panose="020B0604020202020204" pitchFamily="34" charset="0"/>
              </a:rPr>
              <a:t>Здесь атрибут </a:t>
            </a:r>
            <a:r>
              <a:rPr kumimoji="0" lang="ru-BY" altLang="ru-BY" sz="1600" b="0" i="0" u="none" strike="noStrike" cap="none" normalizeH="0" baseline="0" dirty="0" err="1">
                <a:ln>
                  <a:noFill/>
                </a:ln>
                <a:solidFill>
                  <a:srgbClr val="4C4C4C"/>
                </a:solidFill>
                <a:effectLst/>
                <a:latin typeface="Arial Unicode MS"/>
                <a:cs typeface="Arial" panose="020B0604020202020204" pitchFamily="34" charset="0"/>
              </a:rPr>
              <a:t>encoding</a:t>
            </a:r>
            <a:r>
              <a:rPr kumimoji="0" lang="ru-BY" altLang="ru-BY" sz="1600" b="0" i="0" u="none" strike="noStrike" cap="none" normalizeH="0" baseline="0" dirty="0">
                <a:ln>
                  <a:noFill/>
                </a:ln>
                <a:solidFill>
                  <a:srgbClr val="4C4C4C"/>
                </a:solidFill>
                <a:effectLst/>
                <a:cs typeface="Arial" panose="020B0604020202020204" pitchFamily="34" charset="0"/>
              </a:rPr>
              <a:t> задает кодировку символов документа. По умолчанию считается, что XML-документы должны создаваться в формате UTF-8 или UTF-16. Если же используется какая-либо другая кодировка символов, то ее название согласно Таблицы П7.1 должно быть указано в данном атрибуте, как показано в примере. Атрибут </a:t>
            </a:r>
            <a:r>
              <a:rPr kumimoji="0" lang="ru-BY" altLang="ru-BY" sz="1600" b="0" i="0" u="none" strike="noStrike" cap="none" normalizeH="0" baseline="0" dirty="0" err="1">
                <a:ln>
                  <a:noFill/>
                </a:ln>
                <a:solidFill>
                  <a:srgbClr val="4C4C4C"/>
                </a:solidFill>
                <a:effectLst/>
                <a:latin typeface="Arial Unicode MS"/>
                <a:cs typeface="Arial" panose="020B0604020202020204" pitchFamily="34" charset="0"/>
              </a:rPr>
              <a:t>standalone</a:t>
            </a:r>
            <a:r>
              <a:rPr kumimoji="0" lang="ru-BY" altLang="ru-BY" sz="1600" b="0" i="0" u="none" strike="noStrike" cap="none" normalizeH="0" baseline="0" dirty="0">
                <a:ln>
                  <a:noFill/>
                </a:ln>
                <a:solidFill>
                  <a:srgbClr val="4C4C4C"/>
                </a:solidFill>
                <a:effectLst/>
                <a:cs typeface="Arial" panose="020B0604020202020204" pitchFamily="34" charset="0"/>
              </a:rPr>
              <a:t> говорит о том, содержит ли данный документ внешние разделы. Значение </a:t>
            </a:r>
            <a:r>
              <a:rPr kumimoji="0" lang="ru-BY" altLang="ru-BY" sz="1600" b="0" i="0" u="none" strike="noStrike" cap="none" normalizeH="0" baseline="0" dirty="0" err="1">
                <a:ln>
                  <a:noFill/>
                </a:ln>
                <a:solidFill>
                  <a:srgbClr val="4C4C4C"/>
                </a:solidFill>
                <a:effectLst/>
                <a:latin typeface="Arial Unicode MS"/>
                <a:cs typeface="Arial" panose="020B0604020202020204" pitchFamily="34" charset="0"/>
              </a:rPr>
              <a:t>yes</a:t>
            </a:r>
            <a:r>
              <a:rPr kumimoji="0" lang="ru-BY" altLang="ru-BY" sz="1600" b="0" i="0" u="none" strike="noStrike" cap="none" normalizeH="0" baseline="0" dirty="0">
                <a:ln>
                  <a:noFill/>
                </a:ln>
                <a:solidFill>
                  <a:srgbClr val="4C4C4C"/>
                </a:solidFill>
                <a:effectLst/>
                <a:cs typeface="Arial" panose="020B0604020202020204" pitchFamily="34" charset="0"/>
              </a:rPr>
              <a:t> означает, что таких разделов нет, значение </a:t>
            </a:r>
            <a:r>
              <a:rPr kumimoji="0" lang="ru-BY" altLang="ru-BY" sz="1600" b="0" i="0" u="none" strike="noStrike" cap="none" normalizeH="0" baseline="0" dirty="0" err="1">
                <a:ln>
                  <a:noFill/>
                </a:ln>
                <a:solidFill>
                  <a:srgbClr val="4C4C4C"/>
                </a:solidFill>
                <a:effectLst/>
                <a:latin typeface="Arial Unicode MS"/>
                <a:cs typeface="Arial" panose="020B0604020202020204" pitchFamily="34" charset="0"/>
              </a:rPr>
              <a:t>no</a:t>
            </a:r>
            <a:r>
              <a:rPr kumimoji="0" lang="ru-BY" altLang="ru-BY" sz="1600" b="0" i="0" u="none" strike="noStrike" cap="none" normalizeH="0" baseline="0" dirty="0">
                <a:ln>
                  <a:noFill/>
                </a:ln>
                <a:solidFill>
                  <a:srgbClr val="4C4C4C"/>
                </a:solidFill>
                <a:effectLst/>
                <a:cs typeface="Arial" panose="020B0604020202020204" pitchFamily="34" charset="0"/>
              </a:rPr>
              <a:t> — что они есть.</a:t>
            </a:r>
            <a:r>
              <a:rPr kumimoji="0" lang="ru-RU" altLang="ru-BY" sz="1600" b="0" i="0" u="none" strike="noStrike" cap="none" normalizeH="0" baseline="0" dirty="0">
                <a:ln>
                  <a:noFill/>
                </a:ln>
                <a:solidFill>
                  <a:srgbClr val="4C4C4C"/>
                </a:solidFill>
                <a:effectLst/>
                <a:cs typeface="Arial" panose="020B0604020202020204" pitchFamily="34" charset="0"/>
              </a:rPr>
              <a:t> </a:t>
            </a:r>
            <a:r>
              <a:rPr lang="ru-RU" sz="1600" b="0" i="0" dirty="0">
                <a:solidFill>
                  <a:srgbClr val="4C4C4C"/>
                </a:solidFill>
                <a:effectLst/>
              </a:rPr>
              <a:t>В общем случае, пролог может содержать также декларации типа документа.</a:t>
            </a:r>
            <a:endParaRPr kumimoji="0" lang="ru-BY" altLang="ru-BY"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2131644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328F07-9C30-4E3B-A9A4-ACCF4F4BC053}"/>
              </a:ext>
            </a:extLst>
          </p:cNvPr>
          <p:cNvSpPr txBox="1"/>
          <p:nvPr/>
        </p:nvSpPr>
        <p:spPr>
          <a:xfrm>
            <a:off x="555733" y="243811"/>
            <a:ext cx="11173811" cy="595932"/>
          </a:xfrm>
          <a:prstGeom prst="rect">
            <a:avLst/>
          </a:prstGeom>
          <a:noFill/>
        </p:spPr>
        <p:txBody>
          <a:bodyPr wrap="square">
            <a:spAutoFit/>
          </a:bodyPr>
          <a:lstStyle/>
          <a:p>
            <a:pPr marL="0" marR="0" lvl="0" indent="0" algn="just" defTabSz="457200" rtl="0" eaLnBrk="1" fontAlgn="auto" latinLnBrk="0" hangingPunct="1">
              <a:lnSpc>
                <a:spcPct val="107000"/>
              </a:lnSpc>
              <a:spcBef>
                <a:spcPts val="0"/>
              </a:spcBef>
              <a:spcAft>
                <a:spcPts val="0"/>
              </a:spcAft>
              <a:buClrTx/>
              <a:buSzTx/>
              <a:buFontTx/>
              <a:buNone/>
              <a:tabLst/>
              <a:defRPr/>
            </a:pPr>
            <a:r>
              <a:rPr kumimoji="0" lang="en-US" sz="3200" b="1" i="1" u="none" strike="noStrike" kern="1200" cap="none" spc="0" normalizeH="0" baseline="0" noProof="0" dirty="0">
                <a:ln>
                  <a:noFill/>
                </a:ln>
                <a:solidFill>
                  <a:srgbClr val="FF0000"/>
                </a:solidFill>
                <a:effectLst/>
                <a:uLnTx/>
                <a:uFillTx/>
                <a:latin typeface="Calibri Light" panose="020F0302020204030204"/>
                <a:ea typeface="Calibri" panose="020F0502020204030204" pitchFamily="34" charset="0"/>
                <a:cs typeface="Times New Roman" panose="02020603050405020304" pitchFamily="18" charset="0"/>
              </a:rPr>
              <a:t>47</a:t>
            </a:r>
            <a:r>
              <a:rPr kumimoji="0" lang="ru-RU" sz="3200" b="1" i="1" u="none" strike="noStrike" kern="1200" cap="none" spc="0" normalizeH="0" baseline="0" noProof="0" dirty="0">
                <a:ln>
                  <a:noFill/>
                </a:ln>
                <a:solidFill>
                  <a:srgbClr val="FF0000"/>
                </a:solidFill>
                <a:effectLst/>
                <a:uLnTx/>
                <a:uFillTx/>
                <a:latin typeface="Calibri Light" panose="020F0302020204030204"/>
                <a:ea typeface="Calibri" panose="020F0502020204030204" pitchFamily="34" charset="0"/>
                <a:cs typeface="Times New Roman" panose="02020603050405020304" pitchFamily="18" charset="0"/>
              </a:rPr>
              <a:t>) Охарактеризовать пространство имен </a:t>
            </a:r>
            <a:r>
              <a:rPr kumimoji="0" lang="en-US" sz="3200" b="1" i="1" u="none" strike="noStrike" kern="1200" cap="none" spc="0" normalizeH="0" baseline="0" noProof="0" dirty="0">
                <a:ln>
                  <a:noFill/>
                </a:ln>
                <a:solidFill>
                  <a:srgbClr val="FF0000"/>
                </a:solidFill>
                <a:effectLst/>
                <a:uLnTx/>
                <a:uFillTx/>
                <a:latin typeface="Calibri Light" panose="020F0302020204030204"/>
                <a:ea typeface="Calibri" panose="020F0502020204030204" pitchFamily="34" charset="0"/>
                <a:cs typeface="Times New Roman" panose="02020603050405020304" pitchFamily="18" charset="0"/>
              </a:rPr>
              <a:t>XML</a:t>
            </a:r>
            <a:r>
              <a:rPr kumimoji="0" lang="ru-RU" sz="3200" b="1" i="1" u="none" strike="noStrike" kern="1200" cap="none" spc="0" normalizeH="0" baseline="0" noProof="0" dirty="0">
                <a:ln>
                  <a:noFill/>
                </a:ln>
                <a:solidFill>
                  <a:srgbClr val="FF0000"/>
                </a:solidFill>
                <a:effectLst/>
                <a:uLnTx/>
                <a:uFillTx/>
                <a:latin typeface="Calibri Light" panose="020F0302020204030204"/>
                <a:ea typeface="Calibri" panose="020F0502020204030204" pitchFamily="34" charset="0"/>
                <a:cs typeface="Times New Roman" panose="02020603050405020304" pitchFamily="18" charset="0"/>
              </a:rPr>
              <a:t>-документа.  </a:t>
            </a:r>
          </a:p>
        </p:txBody>
      </p:sp>
      <p:sp>
        <p:nvSpPr>
          <p:cNvPr id="4" name="Rectangle 2">
            <a:extLst>
              <a:ext uri="{FF2B5EF4-FFF2-40B4-BE49-F238E27FC236}">
                <a16:creationId xmlns:a16="http://schemas.microsoft.com/office/drawing/2014/main" id="{D62A363E-F2B1-460B-B90B-5B9096C961EF}"/>
              </a:ext>
            </a:extLst>
          </p:cNvPr>
          <p:cNvSpPr>
            <a:spLocks noChangeArrowheads="1"/>
          </p:cNvSpPr>
          <p:nvPr/>
        </p:nvSpPr>
        <p:spPr bwMode="auto">
          <a:xfrm>
            <a:off x="299544" y="989247"/>
            <a:ext cx="11173811" cy="52263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333333"/>
                </a:solidFill>
                <a:effectLst/>
                <a:latin typeface="Georgia" panose="02040502050405020303" pitchFamily="18" charset="0"/>
              </a:rPr>
              <a:t>В XML имена элементов определяет разработчик. Часто это становится причиной конфликта имен при попытке одновременного использования нескольких XML документов от разных XML приложений.</a:t>
            </a:r>
            <a:endParaRPr kumimoji="0" lang="ru-BY" altLang="ru-BY"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333333"/>
                </a:solidFill>
                <a:effectLst/>
                <a:latin typeface="Georgia" panose="02040502050405020303" pitchFamily="18" charset="0"/>
              </a:rPr>
              <a:t>Следующий код XML содержит информацию о HTML таблице:</a:t>
            </a:r>
            <a:endParaRPr kumimoji="0" lang="ru-BY" altLang="ru-BY" b="0" i="0" u="none" strike="noStrike" cap="none" normalizeH="0" baseline="0" dirty="0">
              <a:ln>
                <a:noFill/>
              </a:ln>
              <a:solidFill>
                <a:srgbClr val="5F6364"/>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5F6364"/>
                </a:solidFill>
                <a:effectLst/>
                <a:latin typeface="Consolas" panose="020B0609020204030204" pitchFamily="49" charset="0"/>
              </a:rPr>
              <a:t>&lt;</a:t>
            </a:r>
            <a:r>
              <a:rPr kumimoji="0" lang="ru-BY" altLang="ru-BY" b="0" i="0" u="none" strike="noStrike" cap="none" normalizeH="0" baseline="0" dirty="0" err="1">
                <a:ln>
                  <a:noFill/>
                </a:ln>
                <a:solidFill>
                  <a:srgbClr val="C92C2C"/>
                </a:solidFill>
                <a:effectLst/>
                <a:latin typeface="Consolas" panose="020B0609020204030204" pitchFamily="49" charset="0"/>
              </a:rPr>
              <a:t>table</a:t>
            </a:r>
            <a:r>
              <a:rPr kumimoji="0" lang="ru-BY" altLang="ru-BY" b="0" i="0" u="none" strike="noStrike" cap="none" normalizeH="0" baseline="0" dirty="0">
                <a:ln>
                  <a:noFill/>
                </a:ln>
                <a:solidFill>
                  <a:srgbClr val="5F6364"/>
                </a:solidFill>
                <a:effectLst/>
                <a:latin typeface="Consolas" panose="020B0609020204030204" pitchFamily="49" charset="0"/>
              </a:rPr>
              <a:t>&gt;</a:t>
            </a:r>
            <a:endParaRPr kumimoji="0" lang="ru-RU" altLang="ru-BY" b="0" i="0" u="none" strike="noStrike" cap="none" normalizeH="0" baseline="0" dirty="0">
              <a:ln>
                <a:noFill/>
              </a:ln>
              <a:solidFill>
                <a:srgbClr val="5F6364"/>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000000"/>
                </a:solidFill>
                <a:effectLst/>
                <a:latin typeface="Consolas" panose="020B0609020204030204" pitchFamily="49" charset="0"/>
              </a:rPr>
              <a:t> </a:t>
            </a:r>
            <a:r>
              <a:rPr kumimoji="0" lang="ru-BY" altLang="ru-BY" b="0" i="0" u="none" strike="noStrike" cap="none" normalizeH="0" baseline="0" dirty="0">
                <a:ln>
                  <a:noFill/>
                </a:ln>
                <a:solidFill>
                  <a:srgbClr val="5F6364"/>
                </a:solidFill>
                <a:effectLst/>
                <a:latin typeface="Consolas" panose="020B0609020204030204" pitchFamily="49" charset="0"/>
              </a:rPr>
              <a:t>&lt;</a:t>
            </a:r>
            <a:r>
              <a:rPr kumimoji="0" lang="ru-BY" altLang="ru-BY" b="0" i="0" u="none" strike="noStrike" cap="none" normalizeH="0" baseline="0" dirty="0" err="1">
                <a:ln>
                  <a:noFill/>
                </a:ln>
                <a:solidFill>
                  <a:srgbClr val="C92C2C"/>
                </a:solidFill>
                <a:effectLst/>
                <a:latin typeface="Consolas" panose="020B0609020204030204" pitchFamily="49" charset="0"/>
              </a:rPr>
              <a:t>tr</a:t>
            </a:r>
            <a:r>
              <a:rPr kumimoji="0" lang="ru-BY" altLang="ru-BY" b="0" i="0" u="none" strike="noStrike" cap="none" normalizeH="0" baseline="0" dirty="0">
                <a:ln>
                  <a:noFill/>
                </a:ln>
                <a:solidFill>
                  <a:srgbClr val="5F6364"/>
                </a:solidFill>
                <a:effectLst/>
                <a:latin typeface="Consolas" panose="020B0609020204030204" pitchFamily="49" charset="0"/>
              </a:rPr>
              <a:t>&gt;</a:t>
            </a:r>
            <a:r>
              <a:rPr kumimoji="0" lang="ru-BY" altLang="ru-BY" b="0" i="0" u="none" strike="noStrike" cap="none" normalizeH="0" baseline="0" dirty="0">
                <a:ln>
                  <a:noFill/>
                </a:ln>
                <a:solidFill>
                  <a:srgbClr val="000000"/>
                </a:solidFill>
                <a:effectLst/>
                <a:latin typeface="Consolas" panose="020B0609020204030204" pitchFamily="49" charset="0"/>
              </a:rPr>
              <a:t> </a:t>
            </a:r>
            <a:endParaRPr kumimoji="0" lang="ru-RU" altLang="ru-BY"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5F6364"/>
                </a:solidFill>
                <a:effectLst/>
                <a:latin typeface="Consolas" panose="020B0609020204030204" pitchFamily="49" charset="0"/>
              </a:rPr>
              <a:t>&lt;</a:t>
            </a:r>
            <a:r>
              <a:rPr kumimoji="0" lang="ru-BY" altLang="ru-BY" b="0" i="0" u="none" strike="noStrike" cap="none" normalizeH="0" baseline="0" dirty="0" err="1">
                <a:ln>
                  <a:noFill/>
                </a:ln>
                <a:solidFill>
                  <a:srgbClr val="C92C2C"/>
                </a:solidFill>
                <a:effectLst/>
                <a:latin typeface="Consolas" panose="020B0609020204030204" pitchFamily="49" charset="0"/>
              </a:rPr>
              <a:t>td</a:t>
            </a:r>
            <a:r>
              <a:rPr kumimoji="0" lang="ru-BY" altLang="ru-BY" b="0" i="0" u="none" strike="noStrike" cap="none" normalizeH="0" baseline="0" dirty="0">
                <a:ln>
                  <a:noFill/>
                </a:ln>
                <a:solidFill>
                  <a:srgbClr val="5F6364"/>
                </a:solidFill>
                <a:effectLst/>
                <a:latin typeface="Consolas" panose="020B0609020204030204" pitchFamily="49" charset="0"/>
              </a:rPr>
              <a:t>&gt;</a:t>
            </a:r>
            <a:r>
              <a:rPr kumimoji="0" lang="ru-BY" altLang="ru-BY" b="0" i="0" u="none" strike="noStrike" cap="none" normalizeH="0" baseline="0" dirty="0">
                <a:ln>
                  <a:noFill/>
                </a:ln>
                <a:solidFill>
                  <a:srgbClr val="000000"/>
                </a:solidFill>
                <a:effectLst/>
                <a:latin typeface="Consolas" panose="020B0609020204030204" pitchFamily="49" charset="0"/>
              </a:rPr>
              <a:t>Яблоки</a:t>
            </a:r>
            <a:r>
              <a:rPr kumimoji="0" lang="ru-BY" altLang="ru-BY" b="0" i="0" u="none" strike="noStrike" cap="none" normalizeH="0" baseline="0" dirty="0">
                <a:ln>
                  <a:noFill/>
                </a:ln>
                <a:solidFill>
                  <a:srgbClr val="5F6364"/>
                </a:solidFill>
                <a:effectLst/>
                <a:latin typeface="Consolas" panose="020B0609020204030204" pitchFamily="49" charset="0"/>
              </a:rPr>
              <a:t>&lt;/</a:t>
            </a:r>
            <a:r>
              <a:rPr kumimoji="0" lang="ru-BY" altLang="ru-BY" b="0" i="0" u="none" strike="noStrike" cap="none" normalizeH="0" baseline="0" dirty="0" err="1">
                <a:ln>
                  <a:noFill/>
                </a:ln>
                <a:solidFill>
                  <a:srgbClr val="C92C2C"/>
                </a:solidFill>
                <a:effectLst/>
                <a:latin typeface="Consolas" panose="020B0609020204030204" pitchFamily="49" charset="0"/>
              </a:rPr>
              <a:t>td</a:t>
            </a:r>
            <a:r>
              <a:rPr kumimoji="0" lang="ru-BY" altLang="ru-BY" b="0" i="0" u="none" strike="noStrike" cap="none" normalizeH="0" baseline="0" dirty="0">
                <a:ln>
                  <a:noFill/>
                </a:ln>
                <a:solidFill>
                  <a:srgbClr val="5F6364"/>
                </a:solidFill>
                <a:effectLst/>
                <a:latin typeface="Consolas" panose="020B0609020204030204" pitchFamily="49" charset="0"/>
              </a:rPr>
              <a:t>&gt;</a:t>
            </a:r>
            <a:endParaRPr kumimoji="0" lang="ru-RU" altLang="ru-BY" b="0" i="0" u="none" strike="noStrike" cap="none" normalizeH="0" baseline="0" dirty="0">
              <a:ln>
                <a:noFill/>
              </a:ln>
              <a:solidFill>
                <a:srgbClr val="5F6364"/>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000000"/>
                </a:solidFill>
                <a:effectLst/>
                <a:latin typeface="Consolas" panose="020B0609020204030204" pitchFamily="49" charset="0"/>
              </a:rPr>
              <a:t> </a:t>
            </a:r>
            <a:r>
              <a:rPr kumimoji="0" lang="ru-BY" altLang="ru-BY" b="0" i="0" u="none" strike="noStrike" cap="none" normalizeH="0" baseline="0" dirty="0">
                <a:ln>
                  <a:noFill/>
                </a:ln>
                <a:solidFill>
                  <a:srgbClr val="5F6364"/>
                </a:solidFill>
                <a:effectLst/>
                <a:latin typeface="Consolas" panose="020B0609020204030204" pitchFamily="49" charset="0"/>
              </a:rPr>
              <a:t>&lt;</a:t>
            </a:r>
            <a:r>
              <a:rPr kumimoji="0" lang="ru-BY" altLang="ru-BY" b="0" i="0" u="none" strike="noStrike" cap="none" normalizeH="0" baseline="0" dirty="0" err="1">
                <a:ln>
                  <a:noFill/>
                </a:ln>
                <a:solidFill>
                  <a:srgbClr val="C92C2C"/>
                </a:solidFill>
                <a:effectLst/>
                <a:latin typeface="Consolas" panose="020B0609020204030204" pitchFamily="49" charset="0"/>
              </a:rPr>
              <a:t>td</a:t>
            </a:r>
            <a:r>
              <a:rPr kumimoji="0" lang="ru-BY" altLang="ru-BY" b="0" i="0" u="none" strike="noStrike" cap="none" normalizeH="0" baseline="0" dirty="0">
                <a:ln>
                  <a:noFill/>
                </a:ln>
                <a:solidFill>
                  <a:srgbClr val="5F6364"/>
                </a:solidFill>
                <a:effectLst/>
                <a:latin typeface="Consolas" panose="020B0609020204030204" pitchFamily="49" charset="0"/>
              </a:rPr>
              <a:t>&gt;</a:t>
            </a:r>
            <a:r>
              <a:rPr kumimoji="0" lang="ru-BY" altLang="ru-BY" b="0" i="0" u="none" strike="noStrike" cap="none" normalizeH="0" baseline="0" dirty="0">
                <a:ln>
                  <a:noFill/>
                </a:ln>
                <a:solidFill>
                  <a:srgbClr val="000000"/>
                </a:solidFill>
                <a:effectLst/>
                <a:latin typeface="Consolas" panose="020B0609020204030204" pitchFamily="49" charset="0"/>
              </a:rPr>
              <a:t>Бананы</a:t>
            </a:r>
            <a:r>
              <a:rPr kumimoji="0" lang="ru-BY" altLang="ru-BY" b="0" i="0" u="none" strike="noStrike" cap="none" normalizeH="0" baseline="0" dirty="0">
                <a:ln>
                  <a:noFill/>
                </a:ln>
                <a:solidFill>
                  <a:srgbClr val="5F6364"/>
                </a:solidFill>
                <a:effectLst/>
                <a:latin typeface="Consolas" panose="020B0609020204030204" pitchFamily="49" charset="0"/>
              </a:rPr>
              <a:t>&lt;/</a:t>
            </a:r>
            <a:r>
              <a:rPr kumimoji="0" lang="ru-BY" altLang="ru-BY" b="0" i="0" u="none" strike="noStrike" cap="none" normalizeH="0" baseline="0" dirty="0" err="1">
                <a:ln>
                  <a:noFill/>
                </a:ln>
                <a:solidFill>
                  <a:srgbClr val="C92C2C"/>
                </a:solidFill>
                <a:effectLst/>
                <a:latin typeface="Consolas" panose="020B0609020204030204" pitchFamily="49" charset="0"/>
              </a:rPr>
              <a:t>td</a:t>
            </a:r>
            <a:r>
              <a:rPr kumimoji="0" lang="ru-BY" altLang="ru-BY" b="0" i="0" u="none" strike="noStrike" cap="none" normalizeH="0" baseline="0" dirty="0">
                <a:ln>
                  <a:noFill/>
                </a:ln>
                <a:solidFill>
                  <a:srgbClr val="5F6364"/>
                </a:solidFill>
                <a:effectLst/>
                <a:latin typeface="Consolas" panose="020B0609020204030204" pitchFamily="49" charset="0"/>
              </a:rPr>
              <a:t>&gt;</a:t>
            </a:r>
            <a:r>
              <a:rPr kumimoji="0" lang="ru-BY" altLang="ru-BY" b="0" i="0" u="none" strike="noStrike" cap="none" normalizeH="0" baseline="0" dirty="0">
                <a:ln>
                  <a:noFill/>
                </a:ln>
                <a:solidFill>
                  <a:srgbClr val="000000"/>
                </a:solidFill>
                <a:effectLst/>
                <a:latin typeface="Consolas" panose="020B0609020204030204" pitchFamily="49" charset="0"/>
              </a:rPr>
              <a:t> </a:t>
            </a:r>
            <a:endParaRPr kumimoji="0" lang="ru-RU" altLang="ru-BY"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5F6364"/>
                </a:solidFill>
                <a:effectLst/>
                <a:latin typeface="Consolas" panose="020B0609020204030204" pitchFamily="49" charset="0"/>
              </a:rPr>
              <a:t>&lt;/</a:t>
            </a:r>
            <a:r>
              <a:rPr kumimoji="0" lang="ru-BY" altLang="ru-BY" b="0" i="0" u="none" strike="noStrike" cap="none" normalizeH="0" baseline="0" dirty="0" err="1">
                <a:ln>
                  <a:noFill/>
                </a:ln>
                <a:solidFill>
                  <a:srgbClr val="C92C2C"/>
                </a:solidFill>
                <a:effectLst/>
                <a:latin typeface="Consolas" panose="020B0609020204030204" pitchFamily="49" charset="0"/>
              </a:rPr>
              <a:t>tr</a:t>
            </a:r>
            <a:r>
              <a:rPr kumimoji="0" lang="ru-BY" altLang="ru-BY" b="0" i="0" u="none" strike="noStrike" cap="none" normalizeH="0" baseline="0" dirty="0">
                <a:ln>
                  <a:noFill/>
                </a:ln>
                <a:solidFill>
                  <a:srgbClr val="5F6364"/>
                </a:solidFill>
                <a:effectLst/>
                <a:latin typeface="Consolas" panose="020B0609020204030204" pitchFamily="49" charset="0"/>
              </a:rPr>
              <a:t>&gt;</a:t>
            </a:r>
            <a:r>
              <a:rPr kumimoji="0" lang="ru-BY" altLang="ru-BY" b="0" i="0" u="none" strike="noStrike" cap="none" normalizeH="0" baseline="0" dirty="0">
                <a:ln>
                  <a:noFill/>
                </a:ln>
                <a:solidFill>
                  <a:srgbClr val="000000"/>
                </a:solidFill>
                <a:effectLst/>
                <a:latin typeface="Consolas" panose="020B0609020204030204" pitchFamily="49" charset="0"/>
              </a:rPr>
              <a:t> </a:t>
            </a:r>
            <a:endParaRPr kumimoji="0" lang="ru-RU" altLang="ru-BY"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5F6364"/>
                </a:solidFill>
                <a:effectLst/>
                <a:latin typeface="Consolas" panose="020B0609020204030204" pitchFamily="49" charset="0"/>
              </a:rPr>
              <a:t>&lt;/</a:t>
            </a:r>
            <a:r>
              <a:rPr kumimoji="0" lang="ru-BY" altLang="ru-BY" b="0" i="0" u="none" strike="noStrike" cap="none" normalizeH="0" baseline="0" dirty="0" err="1">
                <a:ln>
                  <a:noFill/>
                </a:ln>
                <a:solidFill>
                  <a:srgbClr val="C92C2C"/>
                </a:solidFill>
                <a:effectLst/>
                <a:latin typeface="Consolas" panose="020B0609020204030204" pitchFamily="49" charset="0"/>
              </a:rPr>
              <a:t>table</a:t>
            </a:r>
            <a:r>
              <a:rPr kumimoji="0" lang="ru-BY" altLang="ru-BY" b="0" i="0" u="none" strike="noStrike" cap="none" normalizeH="0" baseline="0" dirty="0">
                <a:ln>
                  <a:noFill/>
                </a:ln>
                <a:solidFill>
                  <a:srgbClr val="5F6364"/>
                </a:solidFill>
                <a:effectLst/>
                <a:latin typeface="Consolas" panose="020B0609020204030204" pitchFamily="49" charset="0"/>
              </a:rPr>
              <a:t>&gt;</a:t>
            </a:r>
            <a:r>
              <a:rPr kumimoji="0" lang="ru-BY" altLang="ru-BY" b="0" i="0" u="none" strike="noStrike" cap="none" normalizeH="0" baseline="0" dirty="0">
                <a:ln>
                  <a:noFill/>
                </a:ln>
                <a:solidFill>
                  <a:srgbClr val="000000"/>
                </a:solidFill>
                <a:effectLst/>
                <a:latin typeface="Consolas" panose="020B0609020204030204" pitchFamily="49" charset="0"/>
              </a:rPr>
              <a:t> </a:t>
            </a:r>
            <a:endParaRPr kumimoji="0" lang="ru-BY" altLang="ru-BY"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333333"/>
                </a:solidFill>
                <a:effectLst/>
                <a:latin typeface="Georgia" panose="02040502050405020303" pitchFamily="18" charset="0"/>
              </a:rPr>
              <a:t>Следующий код XML содержит информацию о столе (предмет мебели), который по англ. тоже </a:t>
            </a:r>
            <a:r>
              <a:rPr kumimoji="0" lang="ru-BY" altLang="ru-BY" b="0" i="0" u="none" strike="noStrike" cap="none" normalizeH="0" baseline="0" dirty="0" err="1">
                <a:ln>
                  <a:noFill/>
                </a:ln>
                <a:solidFill>
                  <a:srgbClr val="333333"/>
                </a:solidFill>
                <a:effectLst/>
                <a:latin typeface="Georgia" panose="02040502050405020303" pitchFamily="18" charset="0"/>
              </a:rPr>
              <a:t>table</a:t>
            </a:r>
            <a:r>
              <a:rPr kumimoji="0" lang="ru-BY" altLang="ru-BY" b="0" i="0" u="none" strike="noStrike" cap="none" normalizeH="0" baseline="0" dirty="0">
                <a:ln>
                  <a:noFill/>
                </a:ln>
                <a:solidFill>
                  <a:srgbClr val="333333"/>
                </a:solidFill>
                <a:effectLst/>
                <a:latin typeface="Georgia" panose="02040502050405020303" pitchFamily="18" charset="0"/>
              </a:rPr>
              <a:t>:</a:t>
            </a:r>
            <a:endParaRPr kumimoji="0" lang="ru-BY" altLang="ru-BY" b="0" i="0" u="none" strike="noStrike" cap="none" normalizeH="0" baseline="0" dirty="0">
              <a:ln>
                <a:noFill/>
              </a:ln>
              <a:solidFill>
                <a:srgbClr val="5F6364"/>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5F6364"/>
                </a:solidFill>
                <a:effectLst/>
                <a:latin typeface="Consolas" panose="020B0609020204030204" pitchFamily="49" charset="0"/>
              </a:rPr>
              <a:t>&lt;</a:t>
            </a:r>
            <a:r>
              <a:rPr kumimoji="0" lang="ru-BY" altLang="ru-BY" b="0" i="0" u="none" strike="noStrike" cap="none" normalizeH="0" baseline="0" dirty="0" err="1">
                <a:ln>
                  <a:noFill/>
                </a:ln>
                <a:solidFill>
                  <a:srgbClr val="C92C2C"/>
                </a:solidFill>
                <a:effectLst/>
                <a:latin typeface="Consolas" panose="020B0609020204030204" pitchFamily="49" charset="0"/>
              </a:rPr>
              <a:t>table</a:t>
            </a:r>
            <a:r>
              <a:rPr kumimoji="0" lang="ru-BY" altLang="ru-BY" b="0" i="0" u="none" strike="noStrike" cap="none" normalizeH="0" baseline="0" dirty="0">
                <a:ln>
                  <a:noFill/>
                </a:ln>
                <a:solidFill>
                  <a:srgbClr val="5F6364"/>
                </a:solidFill>
                <a:effectLst/>
                <a:latin typeface="Consolas" panose="020B0609020204030204" pitchFamily="49" charset="0"/>
              </a:rPr>
              <a:t>&gt;</a:t>
            </a:r>
            <a:r>
              <a:rPr kumimoji="0" lang="ru-BY" altLang="ru-BY" b="0" i="0" u="none" strike="noStrike" cap="none" normalizeH="0" baseline="0" dirty="0">
                <a:ln>
                  <a:noFill/>
                </a:ln>
                <a:solidFill>
                  <a:srgbClr val="000000"/>
                </a:solidFill>
                <a:effectLst/>
                <a:latin typeface="Consolas" panose="020B0609020204030204" pitchFamily="49" charset="0"/>
              </a:rPr>
              <a:t> </a:t>
            </a:r>
            <a:endParaRPr kumimoji="0" lang="ru-RU" altLang="ru-BY"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5F6364"/>
                </a:solidFill>
                <a:effectLst/>
                <a:latin typeface="Consolas" panose="020B0609020204030204" pitchFamily="49" charset="0"/>
              </a:rPr>
              <a:t>&lt;</a:t>
            </a:r>
            <a:r>
              <a:rPr kumimoji="0" lang="ru-BY" altLang="ru-BY" b="0" i="0" u="none" strike="noStrike" cap="none" normalizeH="0" baseline="0" dirty="0" err="1">
                <a:ln>
                  <a:noFill/>
                </a:ln>
                <a:solidFill>
                  <a:srgbClr val="C92C2C"/>
                </a:solidFill>
                <a:effectLst/>
                <a:latin typeface="Consolas" panose="020B0609020204030204" pitchFamily="49" charset="0"/>
              </a:rPr>
              <a:t>name</a:t>
            </a:r>
            <a:r>
              <a:rPr kumimoji="0" lang="ru-BY" altLang="ru-BY" b="0" i="0" u="none" strike="noStrike" cap="none" normalizeH="0" baseline="0" dirty="0">
                <a:ln>
                  <a:noFill/>
                </a:ln>
                <a:solidFill>
                  <a:srgbClr val="5F6364"/>
                </a:solidFill>
                <a:effectLst/>
                <a:latin typeface="Consolas" panose="020B0609020204030204" pitchFamily="49" charset="0"/>
              </a:rPr>
              <a:t>&gt;</a:t>
            </a:r>
            <a:r>
              <a:rPr kumimoji="0" lang="ru-BY" altLang="ru-BY" b="0" i="0" u="none" strike="noStrike" cap="none" normalizeH="0" baseline="0" dirty="0">
                <a:ln>
                  <a:noFill/>
                </a:ln>
                <a:solidFill>
                  <a:srgbClr val="000000"/>
                </a:solidFill>
                <a:effectLst/>
                <a:latin typeface="Consolas" panose="020B0609020204030204" pitchFamily="49" charset="0"/>
              </a:rPr>
              <a:t>Африканский кофейный столик</a:t>
            </a:r>
            <a:r>
              <a:rPr kumimoji="0" lang="ru-BY" altLang="ru-BY" b="0" i="0" u="none" strike="noStrike" cap="none" normalizeH="0" baseline="0" dirty="0">
                <a:ln>
                  <a:noFill/>
                </a:ln>
                <a:solidFill>
                  <a:srgbClr val="5F6364"/>
                </a:solidFill>
                <a:effectLst/>
                <a:latin typeface="Consolas" panose="020B0609020204030204" pitchFamily="49" charset="0"/>
              </a:rPr>
              <a:t>&lt;/</a:t>
            </a:r>
            <a:r>
              <a:rPr kumimoji="0" lang="ru-BY" altLang="ru-BY" b="0" i="0" u="none" strike="noStrike" cap="none" normalizeH="0" baseline="0" dirty="0" err="1">
                <a:ln>
                  <a:noFill/>
                </a:ln>
                <a:solidFill>
                  <a:srgbClr val="C92C2C"/>
                </a:solidFill>
                <a:effectLst/>
                <a:latin typeface="Consolas" panose="020B0609020204030204" pitchFamily="49" charset="0"/>
              </a:rPr>
              <a:t>name</a:t>
            </a:r>
            <a:r>
              <a:rPr kumimoji="0" lang="ru-BY" altLang="ru-BY" b="0" i="0" u="none" strike="noStrike" cap="none" normalizeH="0" baseline="0" dirty="0">
                <a:ln>
                  <a:noFill/>
                </a:ln>
                <a:solidFill>
                  <a:srgbClr val="5F6364"/>
                </a:solidFill>
                <a:effectLst/>
                <a:latin typeface="Consolas" panose="020B0609020204030204" pitchFamily="49" charset="0"/>
              </a:rPr>
              <a:t>&gt;</a:t>
            </a:r>
            <a:endParaRPr kumimoji="0" lang="ru-RU" altLang="ru-BY" b="0" i="0" u="none" strike="noStrike" cap="none" normalizeH="0" baseline="0" dirty="0">
              <a:ln>
                <a:noFill/>
              </a:ln>
              <a:solidFill>
                <a:srgbClr val="5F6364"/>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000000"/>
                </a:solidFill>
                <a:effectLst/>
                <a:latin typeface="Consolas" panose="020B0609020204030204" pitchFamily="49" charset="0"/>
              </a:rPr>
              <a:t> </a:t>
            </a:r>
            <a:r>
              <a:rPr kumimoji="0" lang="ru-BY" altLang="ru-BY" b="0" i="0" u="none" strike="noStrike" cap="none" normalizeH="0" baseline="0" dirty="0">
                <a:ln>
                  <a:noFill/>
                </a:ln>
                <a:solidFill>
                  <a:srgbClr val="5F6364"/>
                </a:solidFill>
                <a:effectLst/>
                <a:latin typeface="Consolas" panose="020B0609020204030204" pitchFamily="49" charset="0"/>
              </a:rPr>
              <a:t>&lt;</a:t>
            </a:r>
            <a:r>
              <a:rPr kumimoji="0" lang="ru-BY" altLang="ru-BY" b="0" i="0" u="none" strike="noStrike" cap="none" normalizeH="0" baseline="0" dirty="0" err="1">
                <a:ln>
                  <a:noFill/>
                </a:ln>
                <a:solidFill>
                  <a:srgbClr val="C92C2C"/>
                </a:solidFill>
                <a:effectLst/>
                <a:latin typeface="Consolas" panose="020B0609020204030204" pitchFamily="49" charset="0"/>
              </a:rPr>
              <a:t>width</a:t>
            </a:r>
            <a:r>
              <a:rPr kumimoji="0" lang="ru-BY" altLang="ru-BY" b="0" i="0" u="none" strike="noStrike" cap="none" normalizeH="0" baseline="0" dirty="0">
                <a:ln>
                  <a:noFill/>
                </a:ln>
                <a:solidFill>
                  <a:srgbClr val="5F6364"/>
                </a:solidFill>
                <a:effectLst/>
                <a:latin typeface="Consolas" panose="020B0609020204030204" pitchFamily="49" charset="0"/>
              </a:rPr>
              <a:t>&gt;</a:t>
            </a:r>
            <a:r>
              <a:rPr kumimoji="0" lang="ru-BY" altLang="ru-BY" b="0" i="0" u="none" strike="noStrike" cap="none" normalizeH="0" baseline="0" dirty="0">
                <a:ln>
                  <a:noFill/>
                </a:ln>
                <a:solidFill>
                  <a:srgbClr val="000000"/>
                </a:solidFill>
                <a:effectLst/>
                <a:latin typeface="Consolas" panose="020B0609020204030204" pitchFamily="49" charset="0"/>
              </a:rPr>
              <a:t>80</a:t>
            </a:r>
            <a:r>
              <a:rPr kumimoji="0" lang="ru-BY" altLang="ru-BY" b="0" i="0" u="none" strike="noStrike" cap="none" normalizeH="0" baseline="0" dirty="0">
                <a:ln>
                  <a:noFill/>
                </a:ln>
                <a:solidFill>
                  <a:srgbClr val="5F6364"/>
                </a:solidFill>
                <a:effectLst/>
                <a:latin typeface="Consolas" panose="020B0609020204030204" pitchFamily="49" charset="0"/>
              </a:rPr>
              <a:t>&lt;/</a:t>
            </a:r>
            <a:r>
              <a:rPr kumimoji="0" lang="ru-BY" altLang="ru-BY" b="0" i="0" u="none" strike="noStrike" cap="none" normalizeH="0" baseline="0" dirty="0" err="1">
                <a:ln>
                  <a:noFill/>
                </a:ln>
                <a:solidFill>
                  <a:srgbClr val="C92C2C"/>
                </a:solidFill>
                <a:effectLst/>
                <a:latin typeface="Consolas" panose="020B0609020204030204" pitchFamily="49" charset="0"/>
              </a:rPr>
              <a:t>width</a:t>
            </a:r>
            <a:r>
              <a:rPr kumimoji="0" lang="ru-BY" altLang="ru-BY" b="0" i="0" u="none" strike="noStrike" cap="none" normalizeH="0" baseline="0" dirty="0">
                <a:ln>
                  <a:noFill/>
                </a:ln>
                <a:solidFill>
                  <a:srgbClr val="5F6364"/>
                </a:solidFill>
                <a:effectLst/>
                <a:latin typeface="Consolas" panose="020B0609020204030204" pitchFamily="49" charset="0"/>
              </a:rPr>
              <a:t>&gt;</a:t>
            </a:r>
            <a:r>
              <a:rPr kumimoji="0" lang="ru-BY" altLang="ru-BY" b="0" i="0" u="none" strike="noStrike" cap="none" normalizeH="0" baseline="0" dirty="0">
                <a:ln>
                  <a:noFill/>
                </a:ln>
                <a:solidFill>
                  <a:srgbClr val="000000"/>
                </a:solidFill>
                <a:effectLst/>
                <a:latin typeface="Consolas" panose="020B0609020204030204" pitchFamily="49" charset="0"/>
              </a:rPr>
              <a:t> </a:t>
            </a:r>
            <a:endParaRPr kumimoji="0" lang="ru-RU" altLang="ru-BY"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5F6364"/>
                </a:solidFill>
                <a:effectLst/>
                <a:latin typeface="Consolas" panose="020B0609020204030204" pitchFamily="49" charset="0"/>
              </a:rPr>
              <a:t>&lt;</a:t>
            </a:r>
            <a:r>
              <a:rPr kumimoji="0" lang="ru-BY" altLang="ru-BY" b="0" i="0" u="none" strike="noStrike" cap="none" normalizeH="0" baseline="0" dirty="0" err="1">
                <a:ln>
                  <a:noFill/>
                </a:ln>
                <a:solidFill>
                  <a:srgbClr val="C92C2C"/>
                </a:solidFill>
                <a:effectLst/>
                <a:latin typeface="Consolas" panose="020B0609020204030204" pitchFamily="49" charset="0"/>
              </a:rPr>
              <a:t>length</a:t>
            </a:r>
            <a:r>
              <a:rPr kumimoji="0" lang="ru-BY" altLang="ru-BY" b="0" i="0" u="none" strike="noStrike" cap="none" normalizeH="0" baseline="0" dirty="0">
                <a:ln>
                  <a:noFill/>
                </a:ln>
                <a:solidFill>
                  <a:srgbClr val="5F6364"/>
                </a:solidFill>
                <a:effectLst/>
                <a:latin typeface="Consolas" panose="020B0609020204030204" pitchFamily="49" charset="0"/>
              </a:rPr>
              <a:t>&gt;</a:t>
            </a:r>
            <a:r>
              <a:rPr kumimoji="0" lang="ru-BY" altLang="ru-BY" b="0" i="0" u="none" strike="noStrike" cap="none" normalizeH="0" baseline="0" dirty="0">
                <a:ln>
                  <a:noFill/>
                </a:ln>
                <a:solidFill>
                  <a:srgbClr val="000000"/>
                </a:solidFill>
                <a:effectLst/>
                <a:latin typeface="Consolas" panose="020B0609020204030204" pitchFamily="49" charset="0"/>
              </a:rPr>
              <a:t>120</a:t>
            </a:r>
            <a:r>
              <a:rPr kumimoji="0" lang="ru-BY" altLang="ru-BY" b="0" i="0" u="none" strike="noStrike" cap="none" normalizeH="0" baseline="0" dirty="0">
                <a:ln>
                  <a:noFill/>
                </a:ln>
                <a:solidFill>
                  <a:srgbClr val="5F6364"/>
                </a:solidFill>
                <a:effectLst/>
                <a:latin typeface="Consolas" panose="020B0609020204030204" pitchFamily="49" charset="0"/>
              </a:rPr>
              <a:t>&lt;/</a:t>
            </a:r>
            <a:r>
              <a:rPr kumimoji="0" lang="ru-BY" altLang="ru-BY" b="0" i="0" u="none" strike="noStrike" cap="none" normalizeH="0" baseline="0" dirty="0" err="1">
                <a:ln>
                  <a:noFill/>
                </a:ln>
                <a:solidFill>
                  <a:srgbClr val="C92C2C"/>
                </a:solidFill>
                <a:effectLst/>
                <a:latin typeface="Consolas" panose="020B0609020204030204" pitchFamily="49" charset="0"/>
              </a:rPr>
              <a:t>length</a:t>
            </a:r>
            <a:r>
              <a:rPr kumimoji="0" lang="ru-BY" altLang="ru-BY" b="0" i="0" u="none" strike="noStrike" cap="none" normalizeH="0" baseline="0" dirty="0">
                <a:ln>
                  <a:noFill/>
                </a:ln>
                <a:solidFill>
                  <a:srgbClr val="5F6364"/>
                </a:solidFill>
                <a:effectLst/>
                <a:latin typeface="Consolas" panose="020B0609020204030204" pitchFamily="49" charset="0"/>
              </a:rPr>
              <a:t>&gt;</a:t>
            </a:r>
            <a:r>
              <a:rPr kumimoji="0" lang="ru-BY" altLang="ru-BY" b="0" i="0" u="none" strike="noStrike" cap="none" normalizeH="0" baseline="0" dirty="0">
                <a:ln>
                  <a:noFill/>
                </a:ln>
                <a:solidFill>
                  <a:srgbClr val="000000"/>
                </a:solidFill>
                <a:effectLst/>
                <a:latin typeface="Consolas" panose="020B0609020204030204" pitchFamily="49" charset="0"/>
              </a:rPr>
              <a:t> </a:t>
            </a:r>
            <a:endParaRPr kumimoji="0" lang="ru-RU" altLang="ru-BY"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5F6364"/>
                </a:solidFill>
                <a:effectLst/>
                <a:latin typeface="Consolas" panose="020B0609020204030204" pitchFamily="49" charset="0"/>
              </a:rPr>
              <a:t>&lt;/</a:t>
            </a:r>
            <a:r>
              <a:rPr kumimoji="0" lang="ru-BY" altLang="ru-BY" b="0" i="0" u="none" strike="noStrike" cap="none" normalizeH="0" baseline="0" dirty="0" err="1">
                <a:ln>
                  <a:noFill/>
                </a:ln>
                <a:solidFill>
                  <a:srgbClr val="C92C2C"/>
                </a:solidFill>
                <a:effectLst/>
                <a:latin typeface="Consolas" panose="020B0609020204030204" pitchFamily="49" charset="0"/>
              </a:rPr>
              <a:t>table</a:t>
            </a:r>
            <a:r>
              <a:rPr kumimoji="0" lang="ru-BY" altLang="ru-BY" b="0" i="0" u="none" strike="noStrike" cap="none" normalizeH="0" baseline="0" dirty="0">
                <a:ln>
                  <a:noFill/>
                </a:ln>
                <a:solidFill>
                  <a:srgbClr val="5F6364"/>
                </a:solidFill>
                <a:effectLst/>
                <a:latin typeface="Consolas" panose="020B0609020204030204" pitchFamily="49" charset="0"/>
              </a:rPr>
              <a:t>&gt;</a:t>
            </a:r>
            <a:r>
              <a:rPr kumimoji="0" lang="ru-BY" altLang="ru-BY" b="0" i="0" u="none" strike="noStrike" cap="none" normalizeH="0" baseline="0" dirty="0">
                <a:ln>
                  <a:noFill/>
                </a:ln>
                <a:solidFill>
                  <a:srgbClr val="000000"/>
                </a:solidFill>
                <a:effectLst/>
                <a:latin typeface="Consolas" panose="020B0609020204030204" pitchFamily="49" charset="0"/>
              </a:rPr>
              <a:t> </a:t>
            </a:r>
            <a:endParaRPr kumimoji="0" lang="ru-BY" altLang="ru-BY"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333333"/>
                </a:solidFill>
                <a:effectLst/>
                <a:latin typeface="Georgia" panose="02040502050405020303" pitchFamily="18" charset="0"/>
              </a:rPr>
              <a:t>Если эти два фрагмента кода XML будут сведены вместе, то возникнет конфликт имен. Так как оба документа содержат элемент </a:t>
            </a:r>
            <a:r>
              <a:rPr kumimoji="0" lang="ru-BY" altLang="ru-BY" b="1" i="0" u="none" strike="noStrike" cap="none" normalizeH="0" baseline="0" dirty="0">
                <a:ln>
                  <a:noFill/>
                </a:ln>
                <a:solidFill>
                  <a:srgbClr val="333333"/>
                </a:solidFill>
                <a:effectLst/>
                <a:latin typeface="Georgia" panose="02040502050405020303" pitchFamily="18" charset="0"/>
              </a:rPr>
              <a:t>&lt;</a:t>
            </a:r>
            <a:r>
              <a:rPr kumimoji="0" lang="ru-BY" altLang="ru-BY" b="1" i="0" u="none" strike="noStrike" cap="none" normalizeH="0" baseline="0" dirty="0" err="1">
                <a:ln>
                  <a:noFill/>
                </a:ln>
                <a:solidFill>
                  <a:srgbClr val="333333"/>
                </a:solidFill>
                <a:effectLst/>
                <a:latin typeface="Georgia" panose="02040502050405020303" pitchFamily="18" charset="0"/>
              </a:rPr>
              <a:t>table</a:t>
            </a:r>
            <a:r>
              <a:rPr kumimoji="0" lang="ru-BY" altLang="ru-BY" b="1" i="0" u="none" strike="noStrike" cap="none" normalizeH="0" baseline="0" dirty="0">
                <a:ln>
                  <a:noFill/>
                </a:ln>
                <a:solidFill>
                  <a:srgbClr val="333333"/>
                </a:solidFill>
                <a:effectLst/>
                <a:latin typeface="Georgia" panose="02040502050405020303" pitchFamily="18" charset="0"/>
              </a:rPr>
              <a:t>&gt;</a:t>
            </a:r>
            <a:r>
              <a:rPr kumimoji="0" lang="ru-BY" altLang="ru-BY" b="0" i="0" u="none" strike="noStrike" cap="none" normalizeH="0" baseline="0" dirty="0">
                <a:ln>
                  <a:noFill/>
                </a:ln>
                <a:solidFill>
                  <a:srgbClr val="333333"/>
                </a:solidFill>
                <a:effectLst/>
                <a:latin typeface="Georgia" panose="02040502050405020303" pitchFamily="18" charset="0"/>
              </a:rPr>
              <a:t>, хотя и с разным контентом и значением.</a:t>
            </a:r>
            <a:endParaRPr kumimoji="0" lang="ru-BY" altLang="ru-BY"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333333"/>
                </a:solidFill>
                <a:effectLst/>
                <a:latin typeface="Georgia" panose="02040502050405020303" pitchFamily="18" charset="0"/>
              </a:rPr>
              <a:t>Пользователь или XML приложение не будут знать, каким образом обрабатывать эти различия.</a:t>
            </a:r>
            <a:endParaRPr kumimoji="0" lang="ru-BY" altLang="ru-BY"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23866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A73C3E-A085-4018-994E-C41D4BB72E7A}"/>
              </a:ext>
            </a:extLst>
          </p:cNvPr>
          <p:cNvSpPr>
            <a:spLocks noGrp="1"/>
          </p:cNvSpPr>
          <p:nvPr>
            <p:ph type="title"/>
          </p:nvPr>
        </p:nvSpPr>
        <p:spPr>
          <a:xfrm>
            <a:off x="1066800" y="202713"/>
            <a:ext cx="10058400" cy="1450757"/>
          </a:xfrm>
        </p:spPr>
        <p:txBody>
          <a:bodyPr>
            <a:normAutofit/>
          </a:bodyPr>
          <a:lstStyle/>
          <a:p>
            <a:r>
              <a:rPr lang="en-US" sz="4400" b="1" i="1" dirty="0">
                <a:solidFill>
                  <a:srgbClr val="FF0000"/>
                </a:solidFill>
              </a:rPr>
              <a:t>5</a:t>
            </a:r>
            <a:r>
              <a:rPr lang="ru-RU" sz="4400" b="1" i="1" dirty="0">
                <a:solidFill>
                  <a:srgbClr val="FF0000"/>
                </a:solidFill>
              </a:rPr>
              <a:t>) Описать физическое и логическое форматирование текста</a:t>
            </a:r>
          </a:p>
        </p:txBody>
      </p:sp>
      <p:sp>
        <p:nvSpPr>
          <p:cNvPr id="4" name="TextBox 3">
            <a:extLst>
              <a:ext uri="{FF2B5EF4-FFF2-40B4-BE49-F238E27FC236}">
                <a16:creationId xmlns:a16="http://schemas.microsoft.com/office/drawing/2014/main" id="{90D87896-A9FA-4350-AF9E-696CFDB5D9BB}"/>
              </a:ext>
            </a:extLst>
          </p:cNvPr>
          <p:cNvSpPr txBox="1"/>
          <p:nvPr/>
        </p:nvSpPr>
        <p:spPr>
          <a:xfrm>
            <a:off x="328569" y="1653470"/>
            <a:ext cx="11534862" cy="1200329"/>
          </a:xfrm>
          <a:prstGeom prst="rect">
            <a:avLst/>
          </a:prstGeom>
          <a:noFill/>
        </p:spPr>
        <p:txBody>
          <a:bodyPr wrap="square">
            <a:spAutoFit/>
          </a:bodyPr>
          <a:lstStyle/>
          <a:p>
            <a:pPr algn="just"/>
            <a:r>
              <a:rPr lang="ru-RU" b="0" i="0" dirty="0">
                <a:solidFill>
                  <a:srgbClr val="000000"/>
                </a:solidFill>
                <a:effectLst/>
                <a:latin typeface="verdana" panose="020B0604030504040204" pitchFamily="34" charset="0"/>
              </a:rPr>
              <a:t>Различают </a:t>
            </a:r>
            <a:r>
              <a:rPr lang="ru-RU" b="0" i="0" u="sng" dirty="0">
                <a:solidFill>
                  <a:srgbClr val="000000"/>
                </a:solidFill>
                <a:effectLst/>
                <a:latin typeface="verdana" panose="020B0604030504040204" pitchFamily="34" charset="0"/>
              </a:rPr>
              <a:t>теги физического и логического форматирования</a:t>
            </a:r>
            <a:r>
              <a:rPr lang="ru-RU" b="0" i="0" dirty="0">
                <a:solidFill>
                  <a:srgbClr val="000000"/>
                </a:solidFill>
                <a:effectLst/>
                <a:latin typeface="verdana" panose="020B0604030504040204" pitchFamily="34" charset="0"/>
              </a:rPr>
              <a:t>. </a:t>
            </a:r>
            <a:r>
              <a:rPr lang="ru-RU" b="1" i="0" dirty="0">
                <a:solidFill>
                  <a:srgbClr val="000000"/>
                </a:solidFill>
                <a:effectLst/>
                <a:latin typeface="verdana" panose="020B0604030504040204" pitchFamily="34" charset="0"/>
              </a:rPr>
              <a:t>Различие</a:t>
            </a:r>
            <a:r>
              <a:rPr lang="ru-RU" b="0" i="0" dirty="0">
                <a:solidFill>
                  <a:srgbClr val="000000"/>
                </a:solidFill>
                <a:effectLst/>
                <a:latin typeface="verdana" panose="020B0604030504040204" pitchFamily="34" charset="0"/>
              </a:rPr>
              <a:t> между ними состоит в том, что теги </a:t>
            </a:r>
            <a:r>
              <a:rPr lang="ru-RU" b="1" i="0" dirty="0">
                <a:solidFill>
                  <a:srgbClr val="00B050"/>
                </a:solidFill>
                <a:effectLst/>
                <a:latin typeface="verdana" panose="020B0604030504040204" pitchFamily="34" charset="0"/>
              </a:rPr>
              <a:t>физического форматирования прямо указывают на то, какие свойства шрифта следует изменить </a:t>
            </a:r>
            <a:r>
              <a:rPr lang="ru-RU" b="0" i="0" dirty="0">
                <a:solidFill>
                  <a:srgbClr val="000000"/>
                </a:solidFill>
                <a:effectLst/>
                <a:latin typeface="verdana" panose="020B0604030504040204" pitchFamily="34" charset="0"/>
              </a:rPr>
              <a:t>(например, сделать жирным), в то время как </a:t>
            </a:r>
            <a:r>
              <a:rPr lang="ru-RU" b="1" i="0" dirty="0">
                <a:solidFill>
                  <a:srgbClr val="0070C0"/>
                </a:solidFill>
                <a:effectLst/>
                <a:latin typeface="verdana" panose="020B0604030504040204" pitchFamily="34" charset="0"/>
              </a:rPr>
              <a:t>теги логического форматирования указывают, какой это текст </a:t>
            </a:r>
            <a:r>
              <a:rPr lang="ru-RU" b="0" i="0" dirty="0">
                <a:solidFill>
                  <a:srgbClr val="000000"/>
                </a:solidFill>
                <a:effectLst/>
                <a:latin typeface="verdana" panose="020B0604030504040204" pitchFamily="34" charset="0"/>
              </a:rPr>
              <a:t>(например, важный).</a:t>
            </a:r>
          </a:p>
        </p:txBody>
      </p:sp>
      <p:graphicFrame>
        <p:nvGraphicFramePr>
          <p:cNvPr id="5" name="Таблица 4">
            <a:extLst>
              <a:ext uri="{FF2B5EF4-FFF2-40B4-BE49-F238E27FC236}">
                <a16:creationId xmlns:a16="http://schemas.microsoft.com/office/drawing/2014/main" id="{655FBA16-51EE-4C1D-9753-BE12DB915528}"/>
              </a:ext>
            </a:extLst>
          </p:cNvPr>
          <p:cNvGraphicFramePr>
            <a:graphicFrameLocks noGrp="1"/>
          </p:cNvGraphicFramePr>
          <p:nvPr>
            <p:extLst>
              <p:ext uri="{D42A27DB-BD31-4B8C-83A1-F6EECF244321}">
                <p14:modId xmlns:p14="http://schemas.microsoft.com/office/powerpoint/2010/main" val="2498514938"/>
              </p:ext>
            </p:extLst>
          </p:nvPr>
        </p:nvGraphicFramePr>
        <p:xfrm>
          <a:off x="469783" y="3046508"/>
          <a:ext cx="11393646" cy="3059430"/>
        </p:xfrm>
        <a:graphic>
          <a:graphicData uri="http://schemas.openxmlformats.org/drawingml/2006/table">
            <a:tbl>
              <a:tblPr/>
              <a:tblGrid>
                <a:gridCol w="3797882">
                  <a:extLst>
                    <a:ext uri="{9D8B030D-6E8A-4147-A177-3AD203B41FA5}">
                      <a16:colId xmlns:a16="http://schemas.microsoft.com/office/drawing/2014/main" val="2955702439"/>
                    </a:ext>
                  </a:extLst>
                </a:gridCol>
                <a:gridCol w="3797882">
                  <a:extLst>
                    <a:ext uri="{9D8B030D-6E8A-4147-A177-3AD203B41FA5}">
                      <a16:colId xmlns:a16="http://schemas.microsoft.com/office/drawing/2014/main" val="2202745679"/>
                    </a:ext>
                  </a:extLst>
                </a:gridCol>
                <a:gridCol w="3797882">
                  <a:extLst>
                    <a:ext uri="{9D8B030D-6E8A-4147-A177-3AD203B41FA5}">
                      <a16:colId xmlns:a16="http://schemas.microsoft.com/office/drawing/2014/main" val="1424507288"/>
                    </a:ext>
                  </a:extLst>
                </a:gridCol>
              </a:tblGrid>
              <a:tr h="0">
                <a:tc>
                  <a:txBody>
                    <a:bodyPr/>
                    <a:lstStyle/>
                    <a:p>
                      <a:pPr algn="ctr"/>
                      <a:r>
                        <a:rPr lang="ru-RU" sz="2000" dirty="0"/>
                        <a:t>Действие тега</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ru-RU" sz="2000" dirty="0"/>
                        <a:t>Тег физического форматирования</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ru-RU" sz="2000"/>
                        <a:t>Тег логического форматирования</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10251308"/>
                  </a:ext>
                </a:extLst>
              </a:tr>
              <a:tr h="0">
                <a:tc>
                  <a:txBody>
                    <a:bodyPr/>
                    <a:lstStyle/>
                    <a:p>
                      <a:pPr algn="ctr"/>
                      <a:r>
                        <a:rPr lang="ru-RU" sz="2000" dirty="0">
                          <a:effectLst/>
                          <a:latin typeface="verdana" panose="020B0604030504040204" pitchFamily="34" charset="0"/>
                        </a:rPr>
                        <a:t>Полужирный текст</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000">
                          <a:effectLst/>
                          <a:latin typeface="verdana" panose="020B0604030504040204" pitchFamily="34" charset="0"/>
                        </a:rPr>
                        <a:t>&lt;B&gt;</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000">
                          <a:effectLst/>
                          <a:latin typeface="verdana" panose="020B0604030504040204" pitchFamily="34" charset="0"/>
                        </a:rPr>
                        <a:t>&lt;STRONG&gt;</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7617911"/>
                  </a:ext>
                </a:extLst>
              </a:tr>
              <a:tr h="0">
                <a:tc>
                  <a:txBody>
                    <a:bodyPr/>
                    <a:lstStyle/>
                    <a:p>
                      <a:pPr algn="ctr"/>
                      <a:r>
                        <a:rPr lang="ru-RU" sz="2000" dirty="0">
                          <a:effectLst/>
                          <a:latin typeface="verdana" panose="020B0604030504040204" pitchFamily="34" charset="0"/>
                        </a:rPr>
                        <a:t>Курсив</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000" dirty="0">
                          <a:effectLst/>
                          <a:latin typeface="verdana" panose="020B0604030504040204" pitchFamily="34" charset="0"/>
                        </a:rPr>
                        <a:t>&lt;I&gt;</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000">
                          <a:effectLst/>
                          <a:latin typeface="verdana" panose="020B0604030504040204" pitchFamily="34" charset="0"/>
                        </a:rPr>
                        <a:t>&lt;EM&gt;</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23260959"/>
                  </a:ext>
                </a:extLst>
              </a:tr>
              <a:tr h="0">
                <a:tc>
                  <a:txBody>
                    <a:bodyPr/>
                    <a:lstStyle/>
                    <a:p>
                      <a:pPr algn="ctr"/>
                      <a:r>
                        <a:rPr lang="ru-RU" sz="2000">
                          <a:effectLst/>
                          <a:latin typeface="verdana" panose="020B0604030504040204" pitchFamily="34" charset="0"/>
                        </a:rPr>
                        <a:t>Моноширинный шрифт</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000" dirty="0">
                          <a:effectLst/>
                          <a:latin typeface="verdana" panose="020B0604030504040204" pitchFamily="34" charset="0"/>
                        </a:rPr>
                        <a:t>&lt;TT&gt;</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ru-RU" sz="2000" dirty="0">
                          <a:effectLst/>
                          <a:latin typeface="verdana" panose="020B0604030504040204" pitchFamily="34" charset="0"/>
                        </a:rPr>
                        <a:t>&lt;CODE&gt; (</a:t>
                      </a:r>
                      <a:r>
                        <a:rPr lang="ru-RU" sz="1400" dirty="0">
                          <a:effectLst/>
                          <a:latin typeface="verdana" panose="020B0604030504040204" pitchFamily="34" charset="0"/>
                        </a:rPr>
                        <a:t>для выделения программных кодов, текстов программ и т.п. Обычно выделяется шрифтом фиксированной ширины</a:t>
                      </a:r>
                      <a:r>
                        <a:rPr lang="ru-RU" sz="2000" dirty="0">
                          <a:effectLst/>
                          <a:latin typeface="verdana" panose="020B0604030504040204" pitchFamily="34" charset="0"/>
                        </a:rPr>
                        <a:t>)</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18179406"/>
                  </a:ext>
                </a:extLst>
              </a:tr>
              <a:tr h="0">
                <a:tc>
                  <a:txBody>
                    <a:bodyPr/>
                    <a:lstStyle/>
                    <a:p>
                      <a:pPr algn="ctr"/>
                      <a:r>
                        <a:rPr lang="ru-RU" sz="2000" dirty="0">
                          <a:effectLst/>
                          <a:latin typeface="verdana" panose="020B0604030504040204" pitchFamily="34" charset="0"/>
                        </a:rPr>
                        <a:t>Перечеркнутый текст</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000">
                          <a:effectLst/>
                          <a:latin typeface="verdana" panose="020B0604030504040204" pitchFamily="34" charset="0"/>
                        </a:rPr>
                        <a:t>&lt;S&gt;</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ru-RU" sz="2000" dirty="0">
                          <a:effectLst/>
                          <a:latin typeface="verdana" panose="020B0604030504040204" pitchFamily="34" charset="0"/>
                        </a:rPr>
                        <a:t>&lt;DEL&gt; (</a:t>
                      </a:r>
                      <a:r>
                        <a:rPr lang="ru-RU" sz="1400" dirty="0">
                          <a:effectLst/>
                          <a:latin typeface="verdana" panose="020B0604030504040204" pitchFamily="34" charset="0"/>
                        </a:rPr>
                        <a:t>в настоящее время распознаётся только браузером Microsoft Internet Explorer</a:t>
                      </a:r>
                      <a:r>
                        <a:rPr lang="ru-RU" sz="2000" dirty="0">
                          <a:effectLst/>
                          <a:latin typeface="verdana" panose="020B0604030504040204" pitchFamily="34" charset="0"/>
                        </a:rPr>
                        <a:t>)</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81513894"/>
                  </a:ext>
                </a:extLst>
              </a:tr>
            </a:tbl>
          </a:graphicData>
        </a:graphic>
      </p:graphicFrame>
    </p:spTree>
    <p:extLst>
      <p:ext uri="{BB962C8B-B14F-4D97-AF65-F5344CB8AC3E}">
        <p14:creationId xmlns:p14="http://schemas.microsoft.com/office/powerpoint/2010/main" val="196221052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40520B0-CAB2-4296-AD17-B66AF35B18CC}"/>
              </a:ext>
            </a:extLst>
          </p:cNvPr>
          <p:cNvSpPr>
            <a:spLocks noChangeArrowheads="1"/>
          </p:cNvSpPr>
          <p:nvPr/>
        </p:nvSpPr>
        <p:spPr bwMode="auto">
          <a:xfrm>
            <a:off x="220719" y="269627"/>
            <a:ext cx="11098923" cy="43953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1" i="0" u="none" strike="noStrike" cap="none" normalizeH="0" baseline="0" dirty="0">
                <a:ln>
                  <a:noFill/>
                </a:ln>
                <a:solidFill>
                  <a:srgbClr val="333333"/>
                </a:solidFill>
                <a:effectLst/>
                <a:latin typeface="Georgia" panose="02040502050405020303" pitchFamily="18" charset="0"/>
              </a:rPr>
              <a:t>Разрешение конфликта имен при помощи префикса</a:t>
            </a: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333333"/>
                </a:solidFill>
                <a:effectLst/>
                <a:latin typeface="Georgia" panose="02040502050405020303" pitchFamily="18" charset="0"/>
              </a:rPr>
              <a:t>В XML избежать конфликта имен можно при помощи префикса имени элемента.</a:t>
            </a:r>
            <a:endParaRPr kumimoji="0" lang="ru-BY" altLang="ru-BY"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333333"/>
                </a:solidFill>
                <a:effectLst/>
                <a:latin typeface="Georgia" panose="02040502050405020303" pitchFamily="18" charset="0"/>
              </a:rPr>
              <a:t>Следующий код XML содержит информацию о таблице HTML и о столе:</a:t>
            </a:r>
            <a:endParaRPr kumimoji="0" lang="ru-BY" altLang="ru-BY" b="0" i="0" u="none" strike="noStrike" cap="none" normalizeH="0" baseline="0" dirty="0">
              <a:ln>
                <a:noFill/>
              </a:ln>
              <a:solidFill>
                <a:srgbClr val="5F6364"/>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5F6364"/>
                </a:solidFill>
                <a:effectLst/>
                <a:latin typeface="Consolas" panose="020B0609020204030204" pitchFamily="49" charset="0"/>
              </a:rPr>
              <a:t>&lt;</a:t>
            </a:r>
            <a:r>
              <a:rPr kumimoji="0" lang="ru-BY" altLang="ru-BY" b="0" i="0" u="none" strike="noStrike" cap="none" normalizeH="0" baseline="0" dirty="0" err="1">
                <a:ln>
                  <a:noFill/>
                </a:ln>
                <a:solidFill>
                  <a:srgbClr val="C92C2C"/>
                </a:solidFill>
                <a:effectLst/>
                <a:latin typeface="Consolas" panose="020B0609020204030204" pitchFamily="49" charset="0"/>
              </a:rPr>
              <a:t>h:table</a:t>
            </a:r>
            <a:r>
              <a:rPr kumimoji="0" lang="ru-BY" altLang="ru-BY" b="0" i="0" u="none" strike="noStrike" cap="none" normalizeH="0" baseline="0" dirty="0">
                <a:ln>
                  <a:noFill/>
                </a:ln>
                <a:solidFill>
                  <a:srgbClr val="5F6364"/>
                </a:solidFill>
                <a:effectLst/>
                <a:latin typeface="Consolas" panose="020B0609020204030204" pitchFamily="49" charset="0"/>
              </a:rPr>
              <a:t>&gt;</a:t>
            </a:r>
            <a:endParaRPr kumimoji="0" lang="ru-RU" altLang="ru-BY" b="0" i="0" u="none" strike="noStrike" cap="none" normalizeH="0" baseline="0" dirty="0">
              <a:ln>
                <a:noFill/>
              </a:ln>
              <a:solidFill>
                <a:srgbClr val="5F6364"/>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5F6364"/>
                </a:solidFill>
                <a:effectLst/>
                <a:latin typeface="Consolas" panose="020B0609020204030204" pitchFamily="49" charset="0"/>
              </a:rPr>
              <a:t>&lt;</a:t>
            </a:r>
            <a:r>
              <a:rPr kumimoji="0" lang="ru-BY" altLang="ru-BY" b="0" i="0" u="none" strike="noStrike" cap="none" normalizeH="0" baseline="0" dirty="0" err="1">
                <a:ln>
                  <a:noFill/>
                </a:ln>
                <a:solidFill>
                  <a:srgbClr val="C92C2C"/>
                </a:solidFill>
                <a:effectLst/>
                <a:latin typeface="Consolas" panose="020B0609020204030204" pitchFamily="49" charset="0"/>
              </a:rPr>
              <a:t>h:tr</a:t>
            </a:r>
            <a:r>
              <a:rPr kumimoji="0" lang="ru-BY" altLang="ru-BY" b="0" i="0" u="none" strike="noStrike" cap="none" normalizeH="0" baseline="0" dirty="0">
                <a:ln>
                  <a:noFill/>
                </a:ln>
                <a:solidFill>
                  <a:srgbClr val="5F6364"/>
                </a:solidFill>
                <a:effectLst/>
                <a:latin typeface="Consolas" panose="020B0609020204030204" pitchFamily="49" charset="0"/>
              </a:rPr>
              <a:t>&gt;</a:t>
            </a:r>
            <a:r>
              <a:rPr kumimoji="0" lang="ru-BY" altLang="ru-BY" b="0" i="0" u="none" strike="noStrike" cap="none" normalizeH="0" baseline="0" dirty="0">
                <a:ln>
                  <a:noFill/>
                </a:ln>
                <a:solidFill>
                  <a:srgbClr val="000000"/>
                </a:solidFill>
                <a:effectLst/>
                <a:latin typeface="Consolas" panose="020B0609020204030204" pitchFamily="49" charset="0"/>
              </a:rPr>
              <a:t> </a:t>
            </a:r>
            <a:endParaRPr kumimoji="0" lang="ru-RU" altLang="ru-BY"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5F6364"/>
                </a:solidFill>
                <a:effectLst/>
                <a:latin typeface="Consolas" panose="020B0609020204030204" pitchFamily="49" charset="0"/>
              </a:rPr>
              <a:t>&lt;</a:t>
            </a:r>
            <a:r>
              <a:rPr kumimoji="0" lang="ru-BY" altLang="ru-BY" b="0" i="0" u="none" strike="noStrike" cap="none" normalizeH="0" baseline="0" dirty="0" err="1">
                <a:ln>
                  <a:noFill/>
                </a:ln>
                <a:solidFill>
                  <a:srgbClr val="C92C2C"/>
                </a:solidFill>
                <a:effectLst/>
                <a:latin typeface="Consolas" panose="020B0609020204030204" pitchFamily="49" charset="0"/>
              </a:rPr>
              <a:t>h:td</a:t>
            </a:r>
            <a:r>
              <a:rPr kumimoji="0" lang="ru-BY" altLang="ru-BY" b="0" i="0" u="none" strike="noStrike" cap="none" normalizeH="0" baseline="0" dirty="0">
                <a:ln>
                  <a:noFill/>
                </a:ln>
                <a:solidFill>
                  <a:srgbClr val="5F6364"/>
                </a:solidFill>
                <a:effectLst/>
                <a:latin typeface="Consolas" panose="020B0609020204030204" pitchFamily="49" charset="0"/>
              </a:rPr>
              <a:t>&gt;</a:t>
            </a:r>
            <a:r>
              <a:rPr kumimoji="0" lang="ru-BY" altLang="ru-BY" b="0" i="0" u="none" strike="noStrike" cap="none" normalizeH="0" baseline="0" dirty="0">
                <a:ln>
                  <a:noFill/>
                </a:ln>
                <a:solidFill>
                  <a:srgbClr val="000000"/>
                </a:solidFill>
                <a:effectLst/>
                <a:latin typeface="Consolas" panose="020B0609020204030204" pitchFamily="49" charset="0"/>
              </a:rPr>
              <a:t>Яблоки</a:t>
            </a:r>
            <a:r>
              <a:rPr kumimoji="0" lang="ru-BY" altLang="ru-BY" b="0" i="0" u="none" strike="noStrike" cap="none" normalizeH="0" baseline="0" dirty="0">
                <a:ln>
                  <a:noFill/>
                </a:ln>
                <a:solidFill>
                  <a:srgbClr val="5F6364"/>
                </a:solidFill>
                <a:effectLst/>
                <a:latin typeface="Consolas" panose="020B0609020204030204" pitchFamily="49" charset="0"/>
              </a:rPr>
              <a:t>&lt;/</a:t>
            </a:r>
            <a:r>
              <a:rPr kumimoji="0" lang="ru-BY" altLang="ru-BY" b="0" i="0" u="none" strike="noStrike" cap="none" normalizeH="0" baseline="0" dirty="0" err="1">
                <a:ln>
                  <a:noFill/>
                </a:ln>
                <a:solidFill>
                  <a:srgbClr val="C92C2C"/>
                </a:solidFill>
                <a:effectLst/>
                <a:latin typeface="Consolas" panose="020B0609020204030204" pitchFamily="49" charset="0"/>
              </a:rPr>
              <a:t>h:td</a:t>
            </a:r>
            <a:r>
              <a:rPr kumimoji="0" lang="ru-BY" altLang="ru-BY" b="0" i="0" u="none" strike="noStrike" cap="none" normalizeH="0" baseline="0" dirty="0">
                <a:ln>
                  <a:noFill/>
                </a:ln>
                <a:solidFill>
                  <a:srgbClr val="5F6364"/>
                </a:solidFill>
                <a:effectLst/>
                <a:latin typeface="Consolas" panose="020B0609020204030204" pitchFamily="49" charset="0"/>
              </a:rPr>
              <a:t>&gt;</a:t>
            </a:r>
            <a:endParaRPr kumimoji="0" lang="ru-RU" altLang="ru-BY" b="0" i="0" u="none" strike="noStrike" cap="none" normalizeH="0" baseline="0" dirty="0">
              <a:ln>
                <a:noFill/>
              </a:ln>
              <a:solidFill>
                <a:srgbClr val="5F6364"/>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5F6364"/>
                </a:solidFill>
                <a:effectLst/>
                <a:latin typeface="Consolas" panose="020B0609020204030204" pitchFamily="49" charset="0"/>
              </a:rPr>
              <a:t>&lt;</a:t>
            </a:r>
            <a:r>
              <a:rPr kumimoji="0" lang="ru-BY" altLang="ru-BY" b="0" i="0" u="none" strike="noStrike" cap="none" normalizeH="0" baseline="0" dirty="0" err="1">
                <a:ln>
                  <a:noFill/>
                </a:ln>
                <a:solidFill>
                  <a:srgbClr val="C92C2C"/>
                </a:solidFill>
                <a:effectLst/>
                <a:latin typeface="Consolas" panose="020B0609020204030204" pitchFamily="49" charset="0"/>
              </a:rPr>
              <a:t>h:td</a:t>
            </a:r>
            <a:r>
              <a:rPr kumimoji="0" lang="ru-BY" altLang="ru-BY" b="0" i="0" u="none" strike="noStrike" cap="none" normalizeH="0" baseline="0" dirty="0">
                <a:ln>
                  <a:noFill/>
                </a:ln>
                <a:solidFill>
                  <a:srgbClr val="5F6364"/>
                </a:solidFill>
                <a:effectLst/>
                <a:latin typeface="Consolas" panose="020B0609020204030204" pitchFamily="49" charset="0"/>
              </a:rPr>
              <a:t>&gt;</a:t>
            </a:r>
            <a:r>
              <a:rPr kumimoji="0" lang="ru-BY" altLang="ru-BY" b="0" i="0" u="none" strike="noStrike" cap="none" normalizeH="0" baseline="0" dirty="0">
                <a:ln>
                  <a:noFill/>
                </a:ln>
                <a:solidFill>
                  <a:srgbClr val="000000"/>
                </a:solidFill>
                <a:effectLst/>
                <a:latin typeface="Consolas" panose="020B0609020204030204" pitchFamily="49" charset="0"/>
              </a:rPr>
              <a:t>Бананы</a:t>
            </a:r>
            <a:r>
              <a:rPr kumimoji="0" lang="ru-BY" altLang="ru-BY" b="0" i="0" u="none" strike="noStrike" cap="none" normalizeH="0" baseline="0" dirty="0">
                <a:ln>
                  <a:noFill/>
                </a:ln>
                <a:solidFill>
                  <a:srgbClr val="5F6364"/>
                </a:solidFill>
                <a:effectLst/>
                <a:latin typeface="Consolas" panose="020B0609020204030204" pitchFamily="49" charset="0"/>
              </a:rPr>
              <a:t>&lt;/</a:t>
            </a:r>
            <a:r>
              <a:rPr kumimoji="0" lang="ru-BY" altLang="ru-BY" b="0" i="0" u="none" strike="noStrike" cap="none" normalizeH="0" baseline="0" dirty="0" err="1">
                <a:ln>
                  <a:noFill/>
                </a:ln>
                <a:solidFill>
                  <a:srgbClr val="C92C2C"/>
                </a:solidFill>
                <a:effectLst/>
                <a:latin typeface="Consolas" panose="020B0609020204030204" pitchFamily="49" charset="0"/>
              </a:rPr>
              <a:t>h:td</a:t>
            </a:r>
            <a:r>
              <a:rPr kumimoji="0" lang="ru-BY" altLang="ru-BY" b="0" i="0" u="none" strike="noStrike" cap="none" normalizeH="0" baseline="0" dirty="0">
                <a:ln>
                  <a:noFill/>
                </a:ln>
                <a:solidFill>
                  <a:srgbClr val="5F6364"/>
                </a:solidFill>
                <a:effectLst/>
                <a:latin typeface="Consolas" panose="020B0609020204030204" pitchFamily="49" charset="0"/>
              </a:rPr>
              <a:t>&gt;</a:t>
            </a:r>
            <a:r>
              <a:rPr kumimoji="0" lang="ru-BY" altLang="ru-BY" b="0" i="0" u="none" strike="noStrike" cap="none" normalizeH="0" baseline="0" dirty="0">
                <a:ln>
                  <a:noFill/>
                </a:ln>
                <a:solidFill>
                  <a:srgbClr val="000000"/>
                </a:solidFill>
                <a:effectLst/>
                <a:latin typeface="Consolas" panose="020B0609020204030204" pitchFamily="49" charset="0"/>
              </a:rPr>
              <a:t> </a:t>
            </a:r>
            <a:endParaRPr kumimoji="0" lang="ru-RU" altLang="ru-BY"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5F6364"/>
                </a:solidFill>
                <a:effectLst/>
                <a:latin typeface="Consolas" panose="020B0609020204030204" pitchFamily="49" charset="0"/>
              </a:rPr>
              <a:t>&lt;/</a:t>
            </a:r>
            <a:r>
              <a:rPr kumimoji="0" lang="ru-BY" altLang="ru-BY" b="0" i="0" u="none" strike="noStrike" cap="none" normalizeH="0" baseline="0" dirty="0" err="1">
                <a:ln>
                  <a:noFill/>
                </a:ln>
                <a:solidFill>
                  <a:srgbClr val="C92C2C"/>
                </a:solidFill>
                <a:effectLst/>
                <a:latin typeface="Consolas" panose="020B0609020204030204" pitchFamily="49" charset="0"/>
              </a:rPr>
              <a:t>h:tr</a:t>
            </a:r>
            <a:r>
              <a:rPr kumimoji="0" lang="ru-BY" altLang="ru-BY" b="0" i="0" u="none" strike="noStrike" cap="none" normalizeH="0" baseline="0" dirty="0">
                <a:ln>
                  <a:noFill/>
                </a:ln>
                <a:solidFill>
                  <a:srgbClr val="5F6364"/>
                </a:solidFill>
                <a:effectLst/>
                <a:latin typeface="Consolas" panose="020B0609020204030204" pitchFamily="49" charset="0"/>
              </a:rPr>
              <a:t>&gt;</a:t>
            </a:r>
            <a:r>
              <a:rPr kumimoji="0" lang="ru-BY" altLang="ru-BY" b="0" i="0" u="none" strike="noStrike" cap="none" normalizeH="0" baseline="0" dirty="0">
                <a:ln>
                  <a:noFill/>
                </a:ln>
                <a:solidFill>
                  <a:srgbClr val="000000"/>
                </a:solidFill>
                <a:effectLst/>
                <a:latin typeface="Consolas" panose="020B0609020204030204" pitchFamily="49" charset="0"/>
              </a:rPr>
              <a:t> </a:t>
            </a:r>
            <a:endParaRPr kumimoji="0" lang="ru-RU" altLang="ru-BY"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5F6364"/>
                </a:solidFill>
                <a:effectLst/>
                <a:latin typeface="Consolas" panose="020B0609020204030204" pitchFamily="49" charset="0"/>
              </a:rPr>
              <a:t>&lt;/</a:t>
            </a:r>
            <a:r>
              <a:rPr kumimoji="0" lang="ru-BY" altLang="ru-BY" b="0" i="0" u="none" strike="noStrike" cap="none" normalizeH="0" baseline="0" dirty="0" err="1">
                <a:ln>
                  <a:noFill/>
                </a:ln>
                <a:solidFill>
                  <a:srgbClr val="C92C2C"/>
                </a:solidFill>
                <a:effectLst/>
                <a:latin typeface="Consolas" panose="020B0609020204030204" pitchFamily="49" charset="0"/>
              </a:rPr>
              <a:t>h:table</a:t>
            </a:r>
            <a:r>
              <a:rPr kumimoji="0" lang="ru-BY" altLang="ru-BY" b="0" i="0" u="none" strike="noStrike" cap="none" normalizeH="0" baseline="0" dirty="0">
                <a:ln>
                  <a:noFill/>
                </a:ln>
                <a:solidFill>
                  <a:srgbClr val="5F6364"/>
                </a:solidFill>
                <a:effectLst/>
                <a:latin typeface="Consolas" panose="020B0609020204030204" pitchFamily="49" charset="0"/>
              </a:rPr>
              <a:t>&gt;</a:t>
            </a:r>
            <a:endParaRPr kumimoji="0" lang="ru-RU" altLang="ru-BY" b="0" i="0" u="none" strike="noStrike" cap="none" normalizeH="0" baseline="0" dirty="0">
              <a:ln>
                <a:noFill/>
              </a:ln>
              <a:solidFill>
                <a:srgbClr val="5F6364"/>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5F6364"/>
                </a:solidFill>
                <a:effectLst/>
                <a:latin typeface="Consolas" panose="020B0609020204030204" pitchFamily="49" charset="0"/>
              </a:rPr>
              <a:t>&lt;</a:t>
            </a:r>
            <a:r>
              <a:rPr kumimoji="0" lang="ru-BY" altLang="ru-BY" b="0" i="0" u="none" strike="noStrike" cap="none" normalizeH="0" baseline="0" dirty="0" err="1">
                <a:ln>
                  <a:noFill/>
                </a:ln>
                <a:solidFill>
                  <a:srgbClr val="C92C2C"/>
                </a:solidFill>
                <a:effectLst/>
                <a:latin typeface="Consolas" panose="020B0609020204030204" pitchFamily="49" charset="0"/>
              </a:rPr>
              <a:t>f:table</a:t>
            </a:r>
            <a:r>
              <a:rPr kumimoji="0" lang="ru-BY" altLang="ru-BY" b="0" i="0" u="none" strike="noStrike" cap="none" normalizeH="0" baseline="0" dirty="0">
                <a:ln>
                  <a:noFill/>
                </a:ln>
                <a:solidFill>
                  <a:srgbClr val="5F6364"/>
                </a:solidFill>
                <a:effectLst/>
                <a:latin typeface="Consolas" panose="020B0609020204030204" pitchFamily="49" charset="0"/>
              </a:rPr>
              <a:t>&gt;</a:t>
            </a:r>
            <a:r>
              <a:rPr kumimoji="0" lang="ru-BY" altLang="ru-BY" b="0" i="0" u="none" strike="noStrike" cap="none" normalizeH="0" baseline="0" dirty="0">
                <a:ln>
                  <a:noFill/>
                </a:ln>
                <a:solidFill>
                  <a:srgbClr val="000000"/>
                </a:solidFill>
                <a:effectLst/>
                <a:latin typeface="Consolas" panose="020B0609020204030204" pitchFamily="49" charset="0"/>
              </a:rPr>
              <a:t> </a:t>
            </a:r>
            <a:endParaRPr kumimoji="0" lang="ru-RU" altLang="ru-BY"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5F6364"/>
                </a:solidFill>
                <a:effectLst/>
                <a:latin typeface="Consolas" panose="020B0609020204030204" pitchFamily="49" charset="0"/>
              </a:rPr>
              <a:t>&lt;</a:t>
            </a:r>
            <a:r>
              <a:rPr kumimoji="0" lang="ru-BY" altLang="ru-BY" b="0" i="0" u="none" strike="noStrike" cap="none" normalizeH="0" baseline="0" dirty="0" err="1">
                <a:ln>
                  <a:noFill/>
                </a:ln>
                <a:solidFill>
                  <a:srgbClr val="C92C2C"/>
                </a:solidFill>
                <a:effectLst/>
                <a:latin typeface="Consolas" panose="020B0609020204030204" pitchFamily="49" charset="0"/>
              </a:rPr>
              <a:t>f:name</a:t>
            </a:r>
            <a:r>
              <a:rPr kumimoji="0" lang="ru-BY" altLang="ru-BY" b="0" i="0" u="none" strike="noStrike" cap="none" normalizeH="0" baseline="0" dirty="0">
                <a:ln>
                  <a:noFill/>
                </a:ln>
                <a:solidFill>
                  <a:srgbClr val="5F6364"/>
                </a:solidFill>
                <a:effectLst/>
                <a:latin typeface="Consolas" panose="020B0609020204030204" pitchFamily="49" charset="0"/>
              </a:rPr>
              <a:t>&gt;</a:t>
            </a:r>
            <a:r>
              <a:rPr kumimoji="0" lang="ru-BY" altLang="ru-BY" b="0" i="0" u="none" strike="noStrike" cap="none" normalizeH="0" baseline="0" dirty="0">
                <a:ln>
                  <a:noFill/>
                </a:ln>
                <a:solidFill>
                  <a:srgbClr val="000000"/>
                </a:solidFill>
                <a:effectLst/>
                <a:latin typeface="Consolas" panose="020B0609020204030204" pitchFamily="49" charset="0"/>
              </a:rPr>
              <a:t>Африканский кофейный столик</a:t>
            </a:r>
            <a:r>
              <a:rPr kumimoji="0" lang="ru-BY" altLang="ru-BY" b="0" i="0" u="none" strike="noStrike" cap="none" normalizeH="0" baseline="0" dirty="0">
                <a:ln>
                  <a:noFill/>
                </a:ln>
                <a:solidFill>
                  <a:srgbClr val="5F6364"/>
                </a:solidFill>
                <a:effectLst/>
                <a:latin typeface="Consolas" panose="020B0609020204030204" pitchFamily="49" charset="0"/>
              </a:rPr>
              <a:t>&lt;/</a:t>
            </a:r>
            <a:r>
              <a:rPr kumimoji="0" lang="ru-BY" altLang="ru-BY" b="0" i="0" u="none" strike="noStrike" cap="none" normalizeH="0" baseline="0" dirty="0" err="1">
                <a:ln>
                  <a:noFill/>
                </a:ln>
                <a:solidFill>
                  <a:srgbClr val="C92C2C"/>
                </a:solidFill>
                <a:effectLst/>
                <a:latin typeface="Consolas" panose="020B0609020204030204" pitchFamily="49" charset="0"/>
              </a:rPr>
              <a:t>f:name</a:t>
            </a:r>
            <a:r>
              <a:rPr kumimoji="0" lang="ru-BY" altLang="ru-BY" b="0" i="0" u="none" strike="noStrike" cap="none" normalizeH="0" baseline="0" dirty="0">
                <a:ln>
                  <a:noFill/>
                </a:ln>
                <a:solidFill>
                  <a:srgbClr val="5F6364"/>
                </a:solidFill>
                <a:effectLst/>
                <a:latin typeface="Consolas" panose="020B0609020204030204" pitchFamily="49" charset="0"/>
              </a:rPr>
              <a:t>&gt;</a:t>
            </a:r>
            <a:r>
              <a:rPr kumimoji="0" lang="ru-BY" altLang="ru-BY" b="0" i="0" u="none" strike="noStrike" cap="none" normalizeH="0" baseline="0" dirty="0">
                <a:ln>
                  <a:noFill/>
                </a:ln>
                <a:solidFill>
                  <a:srgbClr val="000000"/>
                </a:solidFill>
                <a:effectLst/>
                <a:latin typeface="Consolas" panose="020B0609020204030204" pitchFamily="49" charset="0"/>
              </a:rPr>
              <a:t> </a:t>
            </a:r>
            <a:endParaRPr kumimoji="0" lang="ru-RU" altLang="ru-BY"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5F6364"/>
                </a:solidFill>
                <a:effectLst/>
                <a:latin typeface="Consolas" panose="020B0609020204030204" pitchFamily="49" charset="0"/>
              </a:rPr>
              <a:t>&lt;</a:t>
            </a:r>
            <a:r>
              <a:rPr kumimoji="0" lang="ru-BY" altLang="ru-BY" b="0" i="0" u="none" strike="noStrike" cap="none" normalizeH="0" baseline="0" dirty="0" err="1">
                <a:ln>
                  <a:noFill/>
                </a:ln>
                <a:solidFill>
                  <a:srgbClr val="C92C2C"/>
                </a:solidFill>
                <a:effectLst/>
                <a:latin typeface="Consolas" panose="020B0609020204030204" pitchFamily="49" charset="0"/>
              </a:rPr>
              <a:t>f:width</a:t>
            </a:r>
            <a:r>
              <a:rPr kumimoji="0" lang="ru-BY" altLang="ru-BY" b="0" i="0" u="none" strike="noStrike" cap="none" normalizeH="0" baseline="0" dirty="0">
                <a:ln>
                  <a:noFill/>
                </a:ln>
                <a:solidFill>
                  <a:srgbClr val="5F6364"/>
                </a:solidFill>
                <a:effectLst/>
                <a:latin typeface="Consolas" panose="020B0609020204030204" pitchFamily="49" charset="0"/>
              </a:rPr>
              <a:t>&gt;</a:t>
            </a:r>
            <a:r>
              <a:rPr kumimoji="0" lang="ru-BY" altLang="ru-BY" b="0" i="0" u="none" strike="noStrike" cap="none" normalizeH="0" baseline="0" dirty="0">
                <a:ln>
                  <a:noFill/>
                </a:ln>
                <a:solidFill>
                  <a:srgbClr val="000000"/>
                </a:solidFill>
                <a:effectLst/>
                <a:latin typeface="Consolas" panose="020B0609020204030204" pitchFamily="49" charset="0"/>
              </a:rPr>
              <a:t>80</a:t>
            </a:r>
            <a:r>
              <a:rPr kumimoji="0" lang="ru-BY" altLang="ru-BY" b="0" i="0" u="none" strike="noStrike" cap="none" normalizeH="0" baseline="0" dirty="0">
                <a:ln>
                  <a:noFill/>
                </a:ln>
                <a:solidFill>
                  <a:srgbClr val="5F6364"/>
                </a:solidFill>
                <a:effectLst/>
                <a:latin typeface="Consolas" panose="020B0609020204030204" pitchFamily="49" charset="0"/>
              </a:rPr>
              <a:t>&lt;/</a:t>
            </a:r>
            <a:r>
              <a:rPr kumimoji="0" lang="ru-BY" altLang="ru-BY" b="0" i="0" u="none" strike="noStrike" cap="none" normalizeH="0" baseline="0" dirty="0" err="1">
                <a:ln>
                  <a:noFill/>
                </a:ln>
                <a:solidFill>
                  <a:srgbClr val="C92C2C"/>
                </a:solidFill>
                <a:effectLst/>
                <a:latin typeface="Consolas" panose="020B0609020204030204" pitchFamily="49" charset="0"/>
              </a:rPr>
              <a:t>f:width</a:t>
            </a:r>
            <a:r>
              <a:rPr kumimoji="0" lang="ru-BY" altLang="ru-BY" b="0" i="0" u="none" strike="noStrike" cap="none" normalizeH="0" baseline="0" dirty="0">
                <a:ln>
                  <a:noFill/>
                </a:ln>
                <a:solidFill>
                  <a:srgbClr val="5F6364"/>
                </a:solidFill>
                <a:effectLst/>
                <a:latin typeface="Consolas" panose="020B0609020204030204" pitchFamily="49" charset="0"/>
              </a:rPr>
              <a:t>&gt;</a:t>
            </a:r>
            <a:r>
              <a:rPr kumimoji="0" lang="ru-BY" altLang="ru-BY" b="0" i="0" u="none" strike="noStrike" cap="none" normalizeH="0" baseline="0" dirty="0">
                <a:ln>
                  <a:noFill/>
                </a:ln>
                <a:solidFill>
                  <a:srgbClr val="000000"/>
                </a:solidFill>
                <a:effectLst/>
                <a:latin typeface="Consolas" panose="020B0609020204030204" pitchFamily="49" charset="0"/>
              </a:rPr>
              <a:t> </a:t>
            </a:r>
            <a:endParaRPr kumimoji="0" lang="ru-RU" altLang="ru-BY"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5F6364"/>
                </a:solidFill>
                <a:effectLst/>
                <a:latin typeface="Consolas" panose="020B0609020204030204" pitchFamily="49" charset="0"/>
              </a:rPr>
              <a:t>&lt;</a:t>
            </a:r>
            <a:r>
              <a:rPr kumimoji="0" lang="ru-BY" altLang="ru-BY" b="0" i="0" u="none" strike="noStrike" cap="none" normalizeH="0" baseline="0" dirty="0" err="1">
                <a:ln>
                  <a:noFill/>
                </a:ln>
                <a:solidFill>
                  <a:srgbClr val="C92C2C"/>
                </a:solidFill>
                <a:effectLst/>
                <a:latin typeface="Consolas" panose="020B0609020204030204" pitchFamily="49" charset="0"/>
              </a:rPr>
              <a:t>f:length</a:t>
            </a:r>
            <a:r>
              <a:rPr kumimoji="0" lang="ru-BY" altLang="ru-BY" b="0" i="0" u="none" strike="noStrike" cap="none" normalizeH="0" baseline="0" dirty="0">
                <a:ln>
                  <a:noFill/>
                </a:ln>
                <a:solidFill>
                  <a:srgbClr val="5F6364"/>
                </a:solidFill>
                <a:effectLst/>
                <a:latin typeface="Consolas" panose="020B0609020204030204" pitchFamily="49" charset="0"/>
              </a:rPr>
              <a:t>&gt;</a:t>
            </a:r>
            <a:r>
              <a:rPr kumimoji="0" lang="ru-BY" altLang="ru-BY" b="0" i="0" u="none" strike="noStrike" cap="none" normalizeH="0" baseline="0" dirty="0">
                <a:ln>
                  <a:noFill/>
                </a:ln>
                <a:solidFill>
                  <a:srgbClr val="000000"/>
                </a:solidFill>
                <a:effectLst/>
                <a:latin typeface="Consolas" panose="020B0609020204030204" pitchFamily="49" charset="0"/>
              </a:rPr>
              <a:t>120</a:t>
            </a:r>
            <a:r>
              <a:rPr kumimoji="0" lang="ru-BY" altLang="ru-BY" b="0" i="0" u="none" strike="noStrike" cap="none" normalizeH="0" baseline="0" dirty="0">
                <a:ln>
                  <a:noFill/>
                </a:ln>
                <a:solidFill>
                  <a:srgbClr val="5F6364"/>
                </a:solidFill>
                <a:effectLst/>
                <a:latin typeface="Consolas" panose="020B0609020204030204" pitchFamily="49" charset="0"/>
              </a:rPr>
              <a:t>&lt;/</a:t>
            </a:r>
            <a:r>
              <a:rPr kumimoji="0" lang="ru-BY" altLang="ru-BY" b="0" i="0" u="none" strike="noStrike" cap="none" normalizeH="0" baseline="0" dirty="0" err="1">
                <a:ln>
                  <a:noFill/>
                </a:ln>
                <a:solidFill>
                  <a:srgbClr val="C92C2C"/>
                </a:solidFill>
                <a:effectLst/>
                <a:latin typeface="Consolas" panose="020B0609020204030204" pitchFamily="49" charset="0"/>
              </a:rPr>
              <a:t>f:length</a:t>
            </a:r>
            <a:r>
              <a:rPr kumimoji="0" lang="ru-BY" altLang="ru-BY" b="0" i="0" u="none" strike="noStrike" cap="none" normalizeH="0" baseline="0" dirty="0">
                <a:ln>
                  <a:noFill/>
                </a:ln>
                <a:solidFill>
                  <a:srgbClr val="5F6364"/>
                </a:solidFill>
                <a:effectLst/>
                <a:latin typeface="Consolas" panose="020B0609020204030204" pitchFamily="49" charset="0"/>
              </a:rPr>
              <a:t>&gt;</a:t>
            </a:r>
            <a:endParaRPr kumimoji="0" lang="ru-RU" altLang="ru-BY" b="0" i="0" u="none" strike="noStrike" cap="none" normalizeH="0" baseline="0" dirty="0">
              <a:ln>
                <a:noFill/>
              </a:ln>
              <a:solidFill>
                <a:srgbClr val="5F6364"/>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5F6364"/>
                </a:solidFill>
                <a:effectLst/>
                <a:latin typeface="Consolas" panose="020B0609020204030204" pitchFamily="49" charset="0"/>
              </a:rPr>
              <a:t>&lt;/</a:t>
            </a:r>
            <a:r>
              <a:rPr kumimoji="0" lang="ru-BY" altLang="ru-BY" b="0" i="0" u="none" strike="noStrike" cap="none" normalizeH="0" baseline="0" dirty="0" err="1">
                <a:ln>
                  <a:noFill/>
                </a:ln>
                <a:solidFill>
                  <a:srgbClr val="C92C2C"/>
                </a:solidFill>
                <a:effectLst/>
                <a:latin typeface="Consolas" panose="020B0609020204030204" pitchFamily="49" charset="0"/>
              </a:rPr>
              <a:t>f:table</a:t>
            </a:r>
            <a:r>
              <a:rPr kumimoji="0" lang="ru-BY" altLang="ru-BY" b="0" i="0" u="none" strike="noStrike" cap="none" normalizeH="0" baseline="0" dirty="0">
                <a:ln>
                  <a:noFill/>
                </a:ln>
                <a:solidFill>
                  <a:srgbClr val="5F6364"/>
                </a:solidFill>
                <a:effectLst/>
                <a:latin typeface="Consolas" panose="020B0609020204030204" pitchFamily="49" charset="0"/>
              </a:rPr>
              <a:t>&gt;</a:t>
            </a:r>
            <a:r>
              <a:rPr kumimoji="0" lang="ru-BY" altLang="ru-BY" b="0" i="0" u="none" strike="noStrike" cap="none" normalizeH="0" baseline="0" dirty="0">
                <a:ln>
                  <a:noFill/>
                </a:ln>
                <a:solidFill>
                  <a:srgbClr val="000000"/>
                </a:solidFill>
                <a:effectLst/>
                <a:latin typeface="Consolas" panose="020B0609020204030204" pitchFamily="49" charset="0"/>
              </a:rPr>
              <a:t> </a:t>
            </a:r>
            <a:endParaRPr kumimoji="0" lang="ru-BY" altLang="ru-BY"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333333"/>
                </a:solidFill>
                <a:effectLst/>
                <a:latin typeface="Georgia" panose="02040502050405020303" pitchFamily="18" charset="0"/>
              </a:rPr>
              <a:t>В этом примере не будет конфликта имен, так как два элемента </a:t>
            </a:r>
            <a:r>
              <a:rPr kumimoji="0" lang="ru-BY" altLang="ru-BY" b="1" i="0" u="none" strike="noStrike" cap="none" normalizeH="0" baseline="0" dirty="0">
                <a:ln>
                  <a:noFill/>
                </a:ln>
                <a:solidFill>
                  <a:srgbClr val="333333"/>
                </a:solidFill>
                <a:effectLst/>
                <a:latin typeface="Georgia" panose="02040502050405020303" pitchFamily="18" charset="0"/>
              </a:rPr>
              <a:t>&lt;</a:t>
            </a:r>
            <a:r>
              <a:rPr kumimoji="0" lang="ru-BY" altLang="ru-BY" b="1" i="0" u="none" strike="noStrike" cap="none" normalizeH="0" baseline="0" dirty="0" err="1">
                <a:ln>
                  <a:noFill/>
                </a:ln>
                <a:solidFill>
                  <a:srgbClr val="333333"/>
                </a:solidFill>
                <a:effectLst/>
                <a:latin typeface="Georgia" panose="02040502050405020303" pitchFamily="18" charset="0"/>
              </a:rPr>
              <a:t>table</a:t>
            </a:r>
            <a:r>
              <a:rPr kumimoji="0" lang="ru-BY" altLang="ru-BY" b="1" i="0" u="none" strike="noStrike" cap="none" normalizeH="0" baseline="0" dirty="0">
                <a:ln>
                  <a:noFill/>
                </a:ln>
                <a:solidFill>
                  <a:srgbClr val="333333"/>
                </a:solidFill>
                <a:effectLst/>
                <a:latin typeface="Georgia" panose="02040502050405020303" pitchFamily="18" charset="0"/>
              </a:rPr>
              <a:t>&gt;</a:t>
            </a:r>
            <a:r>
              <a:rPr kumimoji="0" lang="ru-BY" altLang="ru-BY" b="0" i="0" u="none" strike="noStrike" cap="none" normalizeH="0" baseline="0" dirty="0">
                <a:ln>
                  <a:noFill/>
                </a:ln>
                <a:solidFill>
                  <a:srgbClr val="333333"/>
                </a:solidFill>
                <a:effectLst/>
                <a:latin typeface="Georgia" panose="02040502050405020303" pitchFamily="18" charset="0"/>
              </a:rPr>
              <a:t> имеют разные имена.</a:t>
            </a:r>
            <a:endParaRPr kumimoji="0" lang="ru-BY" altLang="ru-BY" b="0" i="0" u="none" strike="noStrike" cap="none" normalizeH="0" baseline="0" dirty="0">
              <a:ln>
                <a:noFill/>
              </a:ln>
              <a:solidFill>
                <a:schemeClr val="tx1"/>
              </a:solidFill>
              <a:effectLst/>
            </a:endParaRPr>
          </a:p>
        </p:txBody>
      </p:sp>
      <p:sp>
        <p:nvSpPr>
          <p:cNvPr id="4" name="TextBox 3">
            <a:extLst>
              <a:ext uri="{FF2B5EF4-FFF2-40B4-BE49-F238E27FC236}">
                <a16:creationId xmlns:a16="http://schemas.microsoft.com/office/drawing/2014/main" id="{6941E007-A100-4569-9433-99B507474CE8}"/>
              </a:ext>
            </a:extLst>
          </p:cNvPr>
          <p:cNvSpPr txBox="1"/>
          <p:nvPr/>
        </p:nvSpPr>
        <p:spPr>
          <a:xfrm>
            <a:off x="220719" y="4664985"/>
            <a:ext cx="11750562" cy="1477328"/>
          </a:xfrm>
          <a:prstGeom prst="rect">
            <a:avLst/>
          </a:prstGeom>
          <a:noFill/>
        </p:spPr>
        <p:txBody>
          <a:bodyPr wrap="square">
            <a:spAutoFit/>
          </a:bodyPr>
          <a:lstStyle/>
          <a:p>
            <a:pPr algn="l"/>
            <a:r>
              <a:rPr lang="ru-RU" b="1" i="0" dirty="0">
                <a:solidFill>
                  <a:srgbClr val="333333"/>
                </a:solidFill>
                <a:effectLst/>
                <a:latin typeface="Georgia" panose="02040502050405020303" pitchFamily="18" charset="0"/>
              </a:rPr>
              <a:t>Пространства имен XML – Атрибут </a:t>
            </a:r>
            <a:r>
              <a:rPr lang="ru-RU" b="1" i="0" dirty="0" err="1">
                <a:solidFill>
                  <a:srgbClr val="333333"/>
                </a:solidFill>
                <a:effectLst/>
                <a:latin typeface="Georgia" panose="02040502050405020303" pitchFamily="18" charset="0"/>
              </a:rPr>
              <a:t>xmlns</a:t>
            </a:r>
            <a:endParaRPr lang="ru-RU" b="1" i="0" dirty="0">
              <a:solidFill>
                <a:srgbClr val="333333"/>
              </a:solidFill>
              <a:effectLst/>
              <a:latin typeface="Georgia" panose="02040502050405020303" pitchFamily="18" charset="0"/>
            </a:endParaRPr>
          </a:p>
          <a:p>
            <a:pPr algn="l"/>
            <a:r>
              <a:rPr lang="ru-RU" b="0" i="0" dirty="0">
                <a:solidFill>
                  <a:srgbClr val="333333"/>
                </a:solidFill>
                <a:effectLst/>
                <a:latin typeface="Georgia" panose="02040502050405020303" pitchFamily="18" charset="0"/>
              </a:rPr>
              <a:t>При использовании в XML префиксов необходимо определить, так называемое, пространство имен префикса.</a:t>
            </a:r>
          </a:p>
          <a:p>
            <a:pPr algn="l"/>
            <a:r>
              <a:rPr lang="ru-RU" b="0" i="1" dirty="0">
                <a:solidFill>
                  <a:srgbClr val="333333"/>
                </a:solidFill>
                <a:effectLst/>
                <a:latin typeface="Georgia" panose="02040502050405020303" pitchFamily="18" charset="0"/>
              </a:rPr>
              <a:t>Пространство имен</a:t>
            </a:r>
            <a:r>
              <a:rPr lang="ru-RU" b="0" i="0" dirty="0">
                <a:solidFill>
                  <a:srgbClr val="333333"/>
                </a:solidFill>
                <a:effectLst/>
                <a:latin typeface="Georgia" panose="02040502050405020303" pitchFamily="18" charset="0"/>
              </a:rPr>
              <a:t> определяется благодаря </a:t>
            </a:r>
            <a:r>
              <a:rPr lang="ru-RU" b="1" i="1" dirty="0">
                <a:solidFill>
                  <a:srgbClr val="333333"/>
                </a:solidFill>
                <a:effectLst/>
                <a:latin typeface="Georgia" panose="02040502050405020303" pitchFamily="18" charset="0"/>
              </a:rPr>
              <a:t>атрибуту </a:t>
            </a:r>
            <a:r>
              <a:rPr lang="ru-RU" b="1" i="1" dirty="0" err="1">
                <a:solidFill>
                  <a:srgbClr val="333333"/>
                </a:solidFill>
                <a:effectLst/>
                <a:latin typeface="Georgia" panose="02040502050405020303" pitchFamily="18" charset="0"/>
              </a:rPr>
              <a:t>xmlns</a:t>
            </a:r>
            <a:r>
              <a:rPr lang="ru-RU" b="0" i="0" dirty="0">
                <a:solidFill>
                  <a:srgbClr val="333333"/>
                </a:solidFill>
                <a:effectLst/>
                <a:latin typeface="Georgia" panose="02040502050405020303" pitchFamily="18" charset="0"/>
              </a:rPr>
              <a:t> в начальном теге элемента.</a:t>
            </a:r>
          </a:p>
          <a:p>
            <a:pPr algn="l"/>
            <a:r>
              <a:rPr lang="ru-RU" b="0" i="0" dirty="0">
                <a:solidFill>
                  <a:srgbClr val="333333"/>
                </a:solidFill>
                <a:effectLst/>
                <a:latin typeface="Georgia" panose="02040502050405020303" pitchFamily="18" charset="0"/>
              </a:rPr>
              <a:t>Декларация пространства имен имеет следующий синтаксис - </a:t>
            </a:r>
            <a:r>
              <a:rPr lang="ru-RU" b="1" i="0" dirty="0" err="1">
                <a:solidFill>
                  <a:srgbClr val="333333"/>
                </a:solidFill>
                <a:effectLst/>
                <a:latin typeface="Georgia" panose="02040502050405020303" pitchFamily="18" charset="0"/>
              </a:rPr>
              <a:t>xmlns:</a:t>
            </a:r>
            <a:r>
              <a:rPr lang="ru-RU" b="1" i="1" dirty="0" err="1">
                <a:solidFill>
                  <a:srgbClr val="333333"/>
                </a:solidFill>
                <a:effectLst/>
                <a:latin typeface="Georgia" panose="02040502050405020303" pitchFamily="18" charset="0"/>
              </a:rPr>
              <a:t>префикс</a:t>
            </a:r>
            <a:r>
              <a:rPr lang="ru-RU" b="1" i="0" dirty="0">
                <a:solidFill>
                  <a:srgbClr val="333333"/>
                </a:solidFill>
                <a:effectLst/>
                <a:latin typeface="Georgia" panose="02040502050405020303" pitchFamily="18" charset="0"/>
              </a:rPr>
              <a:t>="</a:t>
            </a:r>
            <a:r>
              <a:rPr lang="ru-RU" b="1" i="1" dirty="0">
                <a:solidFill>
                  <a:srgbClr val="333333"/>
                </a:solidFill>
                <a:effectLst/>
                <a:latin typeface="Georgia" panose="02040502050405020303" pitchFamily="18" charset="0"/>
              </a:rPr>
              <a:t>URI</a:t>
            </a:r>
            <a:r>
              <a:rPr lang="ru-RU" b="1" i="0" dirty="0">
                <a:solidFill>
                  <a:srgbClr val="333333"/>
                </a:solidFill>
                <a:effectLst/>
                <a:latin typeface="Georgia" panose="02040502050405020303" pitchFamily="18" charset="0"/>
              </a:rPr>
              <a:t>"</a:t>
            </a:r>
            <a:r>
              <a:rPr lang="ru-RU" b="0" i="0" dirty="0">
                <a:solidFill>
                  <a:srgbClr val="333333"/>
                </a:solidFill>
                <a:effectLst/>
                <a:latin typeface="Georgia" panose="02040502050405020303" pitchFamily="18" charset="0"/>
              </a:rPr>
              <a:t>.</a:t>
            </a:r>
          </a:p>
        </p:txBody>
      </p:sp>
    </p:spTree>
    <p:extLst>
      <p:ext uri="{BB962C8B-B14F-4D97-AF65-F5344CB8AC3E}">
        <p14:creationId xmlns:p14="http://schemas.microsoft.com/office/powerpoint/2010/main" val="42265222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7AE5E4D-D809-4BA9-ABAA-E1DF82D5ACAC}"/>
              </a:ext>
            </a:extLst>
          </p:cNvPr>
          <p:cNvSpPr>
            <a:spLocks noChangeArrowheads="1"/>
          </p:cNvSpPr>
          <p:nvPr/>
        </p:nvSpPr>
        <p:spPr bwMode="auto">
          <a:xfrm>
            <a:off x="173421" y="184880"/>
            <a:ext cx="11808371" cy="64882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1" i="0" u="none" strike="noStrike" cap="none" normalizeH="0" baseline="0" dirty="0">
                <a:ln>
                  <a:noFill/>
                </a:ln>
                <a:solidFill>
                  <a:srgbClr val="333333"/>
                </a:solidFill>
                <a:effectLst/>
                <a:latin typeface="Georgia" panose="02040502050405020303" pitchFamily="18" charset="0"/>
              </a:rPr>
              <a:t>Унифицированный идентификатор ресурса (URI)</a:t>
            </a: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333333"/>
                </a:solidFill>
                <a:effectLst/>
                <a:latin typeface="Georgia" panose="02040502050405020303" pitchFamily="18" charset="0"/>
              </a:rPr>
              <a:t>Унифицированный идентификатор ресурса (URI) это символьная строка, идентифицирующая интернет-ресурс.</a:t>
            </a:r>
            <a:endParaRPr kumimoji="0" lang="ru-BY" altLang="ru-BY"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333333"/>
                </a:solidFill>
                <a:effectLst/>
                <a:latin typeface="Georgia" panose="02040502050405020303" pitchFamily="18" charset="0"/>
              </a:rPr>
              <a:t>В наиболее общей форме URI является единым указателем ресурса (URL), который идентифицирует доменный адрес в интернете. Другой, более частный вид URI — единообразное имя ресурса (URN).</a:t>
            </a:r>
            <a:endParaRPr kumimoji="0" lang="ru-BY" altLang="ru-BY"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333333"/>
                </a:solidFill>
                <a:effectLst/>
                <a:latin typeface="Georgia" panose="02040502050405020303" pitchFamily="18" charset="0"/>
              </a:rPr>
              <a:t>В наших примерах мы будем использовать только URL.</a:t>
            </a: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1" i="0" u="none" strike="noStrike" cap="none" normalizeH="0" baseline="0" dirty="0">
                <a:ln>
                  <a:noFill/>
                </a:ln>
                <a:solidFill>
                  <a:srgbClr val="333333"/>
                </a:solidFill>
                <a:effectLst/>
                <a:latin typeface="Georgia" panose="02040502050405020303" pitchFamily="18" charset="0"/>
              </a:rPr>
              <a:t>Пространства имен по умолчанию</a:t>
            </a: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333333"/>
                </a:solidFill>
                <a:effectLst/>
                <a:latin typeface="Georgia" panose="02040502050405020303" pitchFamily="18" charset="0"/>
              </a:rPr>
              <a:t>Определение пространства имен по умолчанию позволяет избежать использования префиксов во всех дочерних элементах. Такое определение имеет следующий синтаксис:</a:t>
            </a:r>
            <a:endParaRPr kumimoji="0" lang="ru-BY" altLang="ru-BY"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err="1">
                <a:ln>
                  <a:noFill/>
                </a:ln>
                <a:solidFill>
                  <a:srgbClr val="000000"/>
                </a:solidFill>
                <a:effectLst/>
                <a:latin typeface="Consolas" panose="020B0609020204030204" pitchFamily="49" charset="0"/>
              </a:rPr>
              <a:t>xmlns</a:t>
            </a:r>
            <a:r>
              <a:rPr kumimoji="0" lang="ru-BY" altLang="ru-BY" b="0" i="0" u="none" strike="noStrike" cap="none" normalizeH="0" baseline="0" dirty="0">
                <a:ln>
                  <a:noFill/>
                </a:ln>
                <a:solidFill>
                  <a:srgbClr val="000000"/>
                </a:solidFill>
                <a:effectLst/>
                <a:latin typeface="Consolas" panose="020B0609020204030204" pitchFamily="49" charset="0"/>
              </a:rPr>
              <a:t>="URI пространства имен" </a:t>
            </a:r>
            <a:endParaRPr kumimoji="0" lang="ru-BY" altLang="ru-BY"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333333"/>
                </a:solidFill>
                <a:effectLst/>
                <a:latin typeface="Georgia" panose="02040502050405020303" pitchFamily="18" charset="0"/>
              </a:rPr>
              <a:t>Следующий код XML содержит информацию о таблице HTML:</a:t>
            </a:r>
            <a:endParaRPr kumimoji="0" lang="ru-BY" altLang="ru-BY" b="0" i="0" u="none" strike="noStrike" cap="none" normalizeH="0" baseline="0" dirty="0">
              <a:ln>
                <a:noFill/>
              </a:ln>
              <a:solidFill>
                <a:srgbClr val="5F6364"/>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5F6364"/>
                </a:solidFill>
                <a:effectLst/>
                <a:latin typeface="Consolas" panose="020B0609020204030204" pitchFamily="49" charset="0"/>
              </a:rPr>
              <a:t>&lt;</a:t>
            </a:r>
            <a:r>
              <a:rPr kumimoji="0" lang="ru-BY" altLang="ru-BY" sz="1600" b="0" i="0" u="none" strike="noStrike" cap="none" normalizeH="0" baseline="0" dirty="0" err="1">
                <a:ln>
                  <a:noFill/>
                </a:ln>
                <a:solidFill>
                  <a:srgbClr val="C92C2C"/>
                </a:solidFill>
                <a:effectLst/>
                <a:latin typeface="Consolas" panose="020B0609020204030204" pitchFamily="49" charset="0"/>
              </a:rPr>
              <a:t>table</a:t>
            </a:r>
            <a:r>
              <a:rPr kumimoji="0" lang="ru-BY" altLang="ru-BY" sz="1600" b="0" i="0" u="none" strike="noStrike" cap="none" normalizeH="0" baseline="0" dirty="0">
                <a:ln>
                  <a:noFill/>
                </a:ln>
                <a:solidFill>
                  <a:srgbClr val="C92C2C"/>
                </a:solidFill>
                <a:effectLst/>
                <a:latin typeface="Consolas" panose="020B0609020204030204" pitchFamily="49" charset="0"/>
              </a:rPr>
              <a:t> </a:t>
            </a:r>
            <a:r>
              <a:rPr kumimoji="0" lang="ru-BY" altLang="ru-BY" sz="1600" b="0" i="0" u="none" strike="noStrike" cap="none" normalizeH="0" baseline="0" dirty="0" err="1">
                <a:ln>
                  <a:noFill/>
                </a:ln>
                <a:solidFill>
                  <a:srgbClr val="2F9C0A"/>
                </a:solidFill>
                <a:effectLst/>
                <a:latin typeface="Consolas" panose="020B0609020204030204" pitchFamily="49" charset="0"/>
              </a:rPr>
              <a:t>xmlns</a:t>
            </a:r>
            <a:r>
              <a:rPr kumimoji="0" lang="ru-BY" altLang="ru-BY" sz="1600" b="0" i="0" u="none" strike="noStrike" cap="none" normalizeH="0" baseline="0" dirty="0">
                <a:ln>
                  <a:noFill/>
                </a:ln>
                <a:solidFill>
                  <a:srgbClr val="5F6364"/>
                </a:solidFill>
                <a:effectLst/>
                <a:latin typeface="Consolas" panose="020B0609020204030204" pitchFamily="49" charset="0"/>
              </a:rPr>
              <a:t>="</a:t>
            </a:r>
            <a:r>
              <a:rPr kumimoji="0" lang="ru-BY" altLang="ru-BY" sz="1600" b="0" i="0" u="none" strike="noStrike" cap="none" normalizeH="0" baseline="0" dirty="0">
                <a:ln>
                  <a:noFill/>
                </a:ln>
                <a:solidFill>
                  <a:srgbClr val="1990B8"/>
                </a:solidFill>
                <a:effectLst/>
                <a:latin typeface="Consolas" panose="020B0609020204030204" pitchFamily="49" charset="0"/>
              </a:rPr>
              <a:t>http://www.w3.org/TR/html4/</a:t>
            </a:r>
            <a:r>
              <a:rPr kumimoji="0" lang="ru-BY" altLang="ru-BY" sz="1600" b="0" i="0" u="none" strike="noStrike" cap="none" normalizeH="0" baseline="0" dirty="0">
                <a:ln>
                  <a:noFill/>
                </a:ln>
                <a:solidFill>
                  <a:srgbClr val="5F6364"/>
                </a:solidFill>
                <a:effectLst/>
                <a:latin typeface="Consolas" panose="020B0609020204030204" pitchFamily="49" charset="0"/>
              </a:rPr>
              <a:t>"&gt;</a:t>
            </a:r>
            <a:r>
              <a:rPr kumimoji="0" lang="ru-BY" altLang="ru-BY" sz="1600" b="0" i="0" u="none" strike="noStrike" cap="none" normalizeH="0" baseline="0" dirty="0">
                <a:ln>
                  <a:noFill/>
                </a:ln>
                <a:solidFill>
                  <a:srgbClr val="000000"/>
                </a:solidFill>
                <a:effectLst/>
                <a:latin typeface="Consolas" panose="020B0609020204030204" pitchFamily="49" charset="0"/>
              </a:rPr>
              <a:t> </a:t>
            </a:r>
            <a:endParaRPr kumimoji="0" lang="ru-RU" altLang="ru-BY"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5F6364"/>
                </a:solidFill>
                <a:effectLst/>
                <a:latin typeface="Consolas" panose="020B0609020204030204" pitchFamily="49" charset="0"/>
              </a:rPr>
              <a:t>&lt;</a:t>
            </a:r>
            <a:r>
              <a:rPr kumimoji="0" lang="ru-BY" altLang="ru-BY" sz="1600" b="0" i="0" u="none" strike="noStrike" cap="none" normalizeH="0" baseline="0" dirty="0" err="1">
                <a:ln>
                  <a:noFill/>
                </a:ln>
                <a:solidFill>
                  <a:srgbClr val="C92C2C"/>
                </a:solidFill>
                <a:effectLst/>
                <a:latin typeface="Consolas" panose="020B0609020204030204" pitchFamily="49" charset="0"/>
              </a:rPr>
              <a:t>tr</a:t>
            </a:r>
            <a:r>
              <a:rPr kumimoji="0" lang="ru-BY" altLang="ru-BY" sz="1600" b="0" i="0" u="none" strike="noStrike" cap="none" normalizeH="0" baseline="0" dirty="0">
                <a:ln>
                  <a:noFill/>
                </a:ln>
                <a:solidFill>
                  <a:srgbClr val="5F6364"/>
                </a:solidFill>
                <a:effectLst/>
                <a:latin typeface="Consolas" panose="020B0609020204030204" pitchFamily="49" charset="0"/>
              </a:rPr>
              <a:t>&gt;</a:t>
            </a:r>
            <a:r>
              <a:rPr kumimoji="0" lang="ru-BY" altLang="ru-BY" sz="1600" b="0" i="0" u="none" strike="noStrike" cap="none" normalizeH="0" baseline="0" dirty="0">
                <a:ln>
                  <a:noFill/>
                </a:ln>
                <a:solidFill>
                  <a:srgbClr val="000000"/>
                </a:solidFill>
                <a:effectLst/>
                <a:latin typeface="Consolas" panose="020B0609020204030204" pitchFamily="49" charset="0"/>
              </a:rPr>
              <a:t> </a:t>
            </a:r>
            <a:endParaRPr kumimoji="0" lang="ru-RU" altLang="ru-BY"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5F6364"/>
                </a:solidFill>
                <a:effectLst/>
                <a:latin typeface="Consolas" panose="020B0609020204030204" pitchFamily="49" charset="0"/>
              </a:rPr>
              <a:t>&lt;</a:t>
            </a:r>
            <a:r>
              <a:rPr kumimoji="0" lang="ru-BY" altLang="ru-BY" sz="1600" b="0" i="0" u="none" strike="noStrike" cap="none" normalizeH="0" baseline="0" dirty="0" err="1">
                <a:ln>
                  <a:noFill/>
                </a:ln>
                <a:solidFill>
                  <a:srgbClr val="C92C2C"/>
                </a:solidFill>
                <a:effectLst/>
                <a:latin typeface="Consolas" panose="020B0609020204030204" pitchFamily="49" charset="0"/>
              </a:rPr>
              <a:t>td</a:t>
            </a:r>
            <a:r>
              <a:rPr kumimoji="0" lang="ru-BY" altLang="ru-BY" sz="1600" b="0" i="0" u="none" strike="noStrike" cap="none" normalizeH="0" baseline="0" dirty="0">
                <a:ln>
                  <a:noFill/>
                </a:ln>
                <a:solidFill>
                  <a:srgbClr val="5F6364"/>
                </a:solidFill>
                <a:effectLst/>
                <a:latin typeface="Consolas" panose="020B0609020204030204" pitchFamily="49" charset="0"/>
              </a:rPr>
              <a:t>&gt;</a:t>
            </a:r>
            <a:r>
              <a:rPr kumimoji="0" lang="ru-BY" altLang="ru-BY" sz="1600" b="0" i="0" u="none" strike="noStrike" cap="none" normalizeH="0" baseline="0" dirty="0">
                <a:ln>
                  <a:noFill/>
                </a:ln>
                <a:solidFill>
                  <a:srgbClr val="000000"/>
                </a:solidFill>
                <a:effectLst/>
                <a:latin typeface="Consolas" panose="020B0609020204030204" pitchFamily="49" charset="0"/>
              </a:rPr>
              <a:t>Яблоки</a:t>
            </a:r>
            <a:r>
              <a:rPr kumimoji="0" lang="ru-BY" altLang="ru-BY" sz="1600" b="0" i="0" u="none" strike="noStrike" cap="none" normalizeH="0" baseline="0" dirty="0">
                <a:ln>
                  <a:noFill/>
                </a:ln>
                <a:solidFill>
                  <a:srgbClr val="5F6364"/>
                </a:solidFill>
                <a:effectLst/>
                <a:latin typeface="Consolas" panose="020B0609020204030204" pitchFamily="49" charset="0"/>
              </a:rPr>
              <a:t>&lt;/</a:t>
            </a:r>
            <a:r>
              <a:rPr kumimoji="0" lang="ru-BY" altLang="ru-BY" sz="1600" b="0" i="0" u="none" strike="noStrike" cap="none" normalizeH="0" baseline="0" dirty="0" err="1">
                <a:ln>
                  <a:noFill/>
                </a:ln>
                <a:solidFill>
                  <a:srgbClr val="C92C2C"/>
                </a:solidFill>
                <a:effectLst/>
                <a:latin typeface="Consolas" panose="020B0609020204030204" pitchFamily="49" charset="0"/>
              </a:rPr>
              <a:t>td</a:t>
            </a:r>
            <a:r>
              <a:rPr kumimoji="0" lang="ru-BY" altLang="ru-BY" sz="1600" b="0" i="0" u="none" strike="noStrike" cap="none" normalizeH="0" baseline="0" dirty="0">
                <a:ln>
                  <a:noFill/>
                </a:ln>
                <a:solidFill>
                  <a:srgbClr val="5F6364"/>
                </a:solidFill>
                <a:effectLst/>
                <a:latin typeface="Consolas" panose="020B0609020204030204" pitchFamily="49" charset="0"/>
              </a:rPr>
              <a:t>&gt;</a:t>
            </a:r>
            <a:endParaRPr kumimoji="0" lang="ru-RU" altLang="ru-BY" sz="1600" b="0" i="0" u="none" strike="noStrike" cap="none" normalizeH="0" baseline="0" dirty="0">
              <a:ln>
                <a:noFill/>
              </a:ln>
              <a:solidFill>
                <a:srgbClr val="5F6364"/>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00"/>
                </a:solidFill>
                <a:effectLst/>
                <a:latin typeface="Consolas" panose="020B0609020204030204" pitchFamily="49" charset="0"/>
              </a:rPr>
              <a:t> </a:t>
            </a:r>
            <a:r>
              <a:rPr kumimoji="0" lang="ru-BY" altLang="ru-BY" sz="1600" b="0" i="0" u="none" strike="noStrike" cap="none" normalizeH="0" baseline="0" dirty="0">
                <a:ln>
                  <a:noFill/>
                </a:ln>
                <a:solidFill>
                  <a:srgbClr val="5F6364"/>
                </a:solidFill>
                <a:effectLst/>
                <a:latin typeface="Consolas" panose="020B0609020204030204" pitchFamily="49" charset="0"/>
              </a:rPr>
              <a:t>&lt;</a:t>
            </a:r>
            <a:r>
              <a:rPr kumimoji="0" lang="ru-BY" altLang="ru-BY" sz="1600" b="0" i="0" u="none" strike="noStrike" cap="none" normalizeH="0" baseline="0" dirty="0" err="1">
                <a:ln>
                  <a:noFill/>
                </a:ln>
                <a:solidFill>
                  <a:srgbClr val="C92C2C"/>
                </a:solidFill>
                <a:effectLst/>
                <a:latin typeface="Consolas" panose="020B0609020204030204" pitchFamily="49" charset="0"/>
              </a:rPr>
              <a:t>td</a:t>
            </a:r>
            <a:r>
              <a:rPr kumimoji="0" lang="ru-BY" altLang="ru-BY" sz="1600" b="0" i="0" u="none" strike="noStrike" cap="none" normalizeH="0" baseline="0" dirty="0">
                <a:ln>
                  <a:noFill/>
                </a:ln>
                <a:solidFill>
                  <a:srgbClr val="5F6364"/>
                </a:solidFill>
                <a:effectLst/>
                <a:latin typeface="Consolas" panose="020B0609020204030204" pitchFamily="49" charset="0"/>
              </a:rPr>
              <a:t>&gt;</a:t>
            </a:r>
            <a:r>
              <a:rPr kumimoji="0" lang="ru-BY" altLang="ru-BY" sz="1600" b="0" i="0" u="none" strike="noStrike" cap="none" normalizeH="0" baseline="0" dirty="0">
                <a:ln>
                  <a:noFill/>
                </a:ln>
                <a:solidFill>
                  <a:srgbClr val="000000"/>
                </a:solidFill>
                <a:effectLst/>
                <a:latin typeface="Consolas" panose="020B0609020204030204" pitchFamily="49" charset="0"/>
              </a:rPr>
              <a:t>Бананы</a:t>
            </a:r>
            <a:r>
              <a:rPr kumimoji="0" lang="ru-BY" altLang="ru-BY" sz="1600" b="0" i="0" u="none" strike="noStrike" cap="none" normalizeH="0" baseline="0" dirty="0">
                <a:ln>
                  <a:noFill/>
                </a:ln>
                <a:solidFill>
                  <a:srgbClr val="5F6364"/>
                </a:solidFill>
                <a:effectLst/>
                <a:latin typeface="Consolas" panose="020B0609020204030204" pitchFamily="49" charset="0"/>
              </a:rPr>
              <a:t>&lt;/</a:t>
            </a:r>
            <a:r>
              <a:rPr kumimoji="0" lang="ru-BY" altLang="ru-BY" sz="1600" b="0" i="0" u="none" strike="noStrike" cap="none" normalizeH="0" baseline="0" dirty="0" err="1">
                <a:ln>
                  <a:noFill/>
                </a:ln>
                <a:solidFill>
                  <a:srgbClr val="C92C2C"/>
                </a:solidFill>
                <a:effectLst/>
                <a:latin typeface="Consolas" panose="020B0609020204030204" pitchFamily="49" charset="0"/>
              </a:rPr>
              <a:t>td</a:t>
            </a:r>
            <a:r>
              <a:rPr kumimoji="0" lang="ru-BY" altLang="ru-BY" sz="1600" b="0" i="0" u="none" strike="noStrike" cap="none" normalizeH="0" baseline="0" dirty="0">
                <a:ln>
                  <a:noFill/>
                </a:ln>
                <a:solidFill>
                  <a:srgbClr val="5F6364"/>
                </a:solidFill>
                <a:effectLst/>
                <a:latin typeface="Consolas" panose="020B0609020204030204" pitchFamily="49" charset="0"/>
              </a:rPr>
              <a:t>&gt;</a:t>
            </a:r>
            <a:endParaRPr kumimoji="0" lang="ru-RU" altLang="ru-BY" sz="1600" b="0" i="0" u="none" strike="noStrike" cap="none" normalizeH="0" baseline="0" dirty="0">
              <a:ln>
                <a:noFill/>
              </a:ln>
              <a:solidFill>
                <a:srgbClr val="5F6364"/>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00"/>
                </a:solidFill>
                <a:effectLst/>
                <a:latin typeface="Consolas" panose="020B0609020204030204" pitchFamily="49" charset="0"/>
              </a:rPr>
              <a:t> </a:t>
            </a:r>
            <a:r>
              <a:rPr kumimoji="0" lang="ru-BY" altLang="ru-BY" sz="1600" b="0" i="0" u="none" strike="noStrike" cap="none" normalizeH="0" baseline="0" dirty="0">
                <a:ln>
                  <a:noFill/>
                </a:ln>
                <a:solidFill>
                  <a:srgbClr val="5F6364"/>
                </a:solidFill>
                <a:effectLst/>
                <a:latin typeface="Consolas" panose="020B0609020204030204" pitchFamily="49" charset="0"/>
              </a:rPr>
              <a:t>&lt;/</a:t>
            </a:r>
            <a:r>
              <a:rPr kumimoji="0" lang="ru-BY" altLang="ru-BY" sz="1600" b="0" i="0" u="none" strike="noStrike" cap="none" normalizeH="0" baseline="0" dirty="0" err="1">
                <a:ln>
                  <a:noFill/>
                </a:ln>
                <a:solidFill>
                  <a:srgbClr val="C92C2C"/>
                </a:solidFill>
                <a:effectLst/>
                <a:latin typeface="Consolas" panose="020B0609020204030204" pitchFamily="49" charset="0"/>
              </a:rPr>
              <a:t>tr</a:t>
            </a:r>
            <a:r>
              <a:rPr kumimoji="0" lang="ru-BY" altLang="ru-BY" sz="1600" b="0" i="0" u="none" strike="noStrike" cap="none" normalizeH="0" baseline="0" dirty="0">
                <a:ln>
                  <a:noFill/>
                </a:ln>
                <a:solidFill>
                  <a:srgbClr val="5F6364"/>
                </a:solidFill>
                <a:effectLst/>
                <a:latin typeface="Consolas" panose="020B0609020204030204" pitchFamily="49" charset="0"/>
              </a:rPr>
              <a:t>&gt;</a:t>
            </a:r>
            <a:endParaRPr kumimoji="0" lang="ru-RU" altLang="ru-BY" sz="1600" b="0" i="0" u="none" strike="noStrike" cap="none" normalizeH="0" baseline="0" dirty="0">
              <a:ln>
                <a:noFill/>
              </a:ln>
              <a:solidFill>
                <a:srgbClr val="5F6364"/>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00"/>
                </a:solidFill>
                <a:effectLst/>
                <a:latin typeface="Consolas" panose="020B0609020204030204" pitchFamily="49" charset="0"/>
              </a:rPr>
              <a:t> </a:t>
            </a:r>
            <a:r>
              <a:rPr kumimoji="0" lang="ru-BY" altLang="ru-BY" sz="1600" b="0" i="0" u="none" strike="noStrike" cap="none" normalizeH="0" baseline="0" dirty="0">
                <a:ln>
                  <a:noFill/>
                </a:ln>
                <a:solidFill>
                  <a:srgbClr val="5F6364"/>
                </a:solidFill>
                <a:effectLst/>
                <a:latin typeface="Consolas" panose="020B0609020204030204" pitchFamily="49" charset="0"/>
              </a:rPr>
              <a:t>&lt;/</a:t>
            </a:r>
            <a:r>
              <a:rPr kumimoji="0" lang="ru-BY" altLang="ru-BY" sz="1600" b="0" i="0" u="none" strike="noStrike" cap="none" normalizeH="0" baseline="0" dirty="0" err="1">
                <a:ln>
                  <a:noFill/>
                </a:ln>
                <a:solidFill>
                  <a:srgbClr val="C92C2C"/>
                </a:solidFill>
                <a:effectLst/>
                <a:latin typeface="Consolas" panose="020B0609020204030204" pitchFamily="49" charset="0"/>
              </a:rPr>
              <a:t>table</a:t>
            </a:r>
            <a:r>
              <a:rPr kumimoji="0" lang="ru-BY" altLang="ru-BY" sz="1600" b="0" i="0" u="none" strike="noStrike" cap="none" normalizeH="0" baseline="0" dirty="0">
                <a:ln>
                  <a:noFill/>
                </a:ln>
                <a:solidFill>
                  <a:srgbClr val="5F6364"/>
                </a:solidFill>
                <a:effectLst/>
                <a:latin typeface="Consolas" panose="020B0609020204030204" pitchFamily="49" charset="0"/>
              </a:rPr>
              <a:t>&gt;</a:t>
            </a:r>
            <a:r>
              <a:rPr kumimoji="0" lang="ru-BY" altLang="ru-BY" sz="1600" b="0" i="0" u="none" strike="noStrike" cap="none" normalizeH="0" baseline="0" dirty="0">
                <a:ln>
                  <a:noFill/>
                </a:ln>
                <a:solidFill>
                  <a:srgbClr val="000000"/>
                </a:solidFill>
                <a:effectLst/>
                <a:latin typeface="Consolas" panose="020B0609020204030204" pitchFamily="49" charset="0"/>
              </a:rPr>
              <a:t> </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b="0" i="0" u="none" strike="noStrike" cap="none" normalizeH="0" baseline="0" dirty="0">
                <a:ln>
                  <a:noFill/>
                </a:ln>
                <a:solidFill>
                  <a:srgbClr val="333333"/>
                </a:solidFill>
                <a:effectLst/>
                <a:latin typeface="Georgia" panose="02040502050405020303" pitchFamily="18" charset="0"/>
              </a:rPr>
              <a:t>Следующий код XML содержит информацию о предмете мебели — столе:</a:t>
            </a:r>
            <a:endParaRPr kumimoji="0" lang="ru-BY" altLang="ru-BY" b="0" i="0" u="none" strike="noStrike" cap="none" normalizeH="0" baseline="0" dirty="0">
              <a:ln>
                <a:noFill/>
              </a:ln>
              <a:solidFill>
                <a:srgbClr val="5F6364"/>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5F6364"/>
                </a:solidFill>
                <a:effectLst/>
                <a:latin typeface="Consolas" panose="020B0609020204030204" pitchFamily="49" charset="0"/>
              </a:rPr>
              <a:t>&lt;</a:t>
            </a:r>
            <a:r>
              <a:rPr kumimoji="0" lang="ru-BY" altLang="ru-BY" sz="1600" b="0" i="0" u="none" strike="noStrike" cap="none" normalizeH="0" baseline="0" dirty="0" err="1">
                <a:ln>
                  <a:noFill/>
                </a:ln>
                <a:solidFill>
                  <a:srgbClr val="C92C2C"/>
                </a:solidFill>
                <a:effectLst/>
                <a:latin typeface="Consolas" panose="020B0609020204030204" pitchFamily="49" charset="0"/>
              </a:rPr>
              <a:t>table</a:t>
            </a:r>
            <a:r>
              <a:rPr kumimoji="0" lang="ru-BY" altLang="ru-BY" sz="1600" b="0" i="0" u="none" strike="noStrike" cap="none" normalizeH="0" baseline="0" dirty="0">
                <a:ln>
                  <a:noFill/>
                </a:ln>
                <a:solidFill>
                  <a:srgbClr val="C92C2C"/>
                </a:solidFill>
                <a:effectLst/>
                <a:latin typeface="Consolas" panose="020B0609020204030204" pitchFamily="49" charset="0"/>
              </a:rPr>
              <a:t> </a:t>
            </a:r>
            <a:r>
              <a:rPr kumimoji="0" lang="ru-BY" altLang="ru-BY" sz="1600" b="0" i="0" u="none" strike="noStrike" cap="none" normalizeH="0" baseline="0" dirty="0" err="1">
                <a:ln>
                  <a:noFill/>
                </a:ln>
                <a:solidFill>
                  <a:srgbClr val="2F9C0A"/>
                </a:solidFill>
                <a:effectLst/>
                <a:latin typeface="Consolas" panose="020B0609020204030204" pitchFamily="49" charset="0"/>
              </a:rPr>
              <a:t>xmlns</a:t>
            </a:r>
            <a:r>
              <a:rPr kumimoji="0" lang="ru-BY" altLang="ru-BY" sz="1600" b="0" i="0" u="none" strike="noStrike" cap="none" normalizeH="0" baseline="0" dirty="0">
                <a:ln>
                  <a:noFill/>
                </a:ln>
                <a:solidFill>
                  <a:srgbClr val="5F6364"/>
                </a:solidFill>
                <a:effectLst/>
                <a:latin typeface="Consolas" panose="020B0609020204030204" pitchFamily="49" charset="0"/>
              </a:rPr>
              <a:t>="</a:t>
            </a:r>
            <a:r>
              <a:rPr kumimoji="0" lang="ru-BY" altLang="ru-BY" sz="1600" b="0" i="0" u="none" strike="noStrike" cap="none" normalizeH="0" baseline="0" dirty="0">
                <a:ln>
                  <a:noFill/>
                </a:ln>
                <a:solidFill>
                  <a:srgbClr val="1990B8"/>
                </a:solidFill>
                <a:effectLst/>
                <a:latin typeface="Consolas" panose="020B0609020204030204" pitchFamily="49" charset="0"/>
              </a:rPr>
              <a:t>http://www.w3schools.com/furniture</a:t>
            </a:r>
            <a:r>
              <a:rPr kumimoji="0" lang="ru-BY" altLang="ru-BY" sz="1600" b="0" i="0" u="none" strike="noStrike" cap="none" normalizeH="0" baseline="0" dirty="0">
                <a:ln>
                  <a:noFill/>
                </a:ln>
                <a:solidFill>
                  <a:srgbClr val="5F6364"/>
                </a:solidFill>
                <a:effectLst/>
                <a:latin typeface="Consolas" panose="020B0609020204030204" pitchFamily="49" charset="0"/>
              </a:rPr>
              <a:t>"&gt;</a:t>
            </a:r>
            <a:r>
              <a:rPr kumimoji="0" lang="ru-BY" altLang="ru-BY" sz="1600" b="0" i="0" u="none" strike="noStrike" cap="none" normalizeH="0" baseline="0" dirty="0">
                <a:ln>
                  <a:noFill/>
                </a:ln>
                <a:solidFill>
                  <a:srgbClr val="000000"/>
                </a:solidFill>
                <a:effectLst/>
                <a:latin typeface="Consolas" panose="020B0609020204030204" pitchFamily="49" charset="0"/>
              </a:rPr>
              <a:t> </a:t>
            </a:r>
            <a:endParaRPr kumimoji="0" lang="ru-RU" altLang="ru-BY"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5F6364"/>
                </a:solidFill>
                <a:effectLst/>
                <a:latin typeface="Consolas" panose="020B0609020204030204" pitchFamily="49" charset="0"/>
              </a:rPr>
              <a:t>&lt;</a:t>
            </a:r>
            <a:r>
              <a:rPr kumimoji="0" lang="ru-BY" altLang="ru-BY" sz="1600" b="0" i="0" u="none" strike="noStrike" cap="none" normalizeH="0" baseline="0" dirty="0" err="1">
                <a:ln>
                  <a:noFill/>
                </a:ln>
                <a:solidFill>
                  <a:srgbClr val="C92C2C"/>
                </a:solidFill>
                <a:effectLst/>
                <a:latin typeface="Consolas" panose="020B0609020204030204" pitchFamily="49" charset="0"/>
              </a:rPr>
              <a:t>name</a:t>
            </a:r>
            <a:r>
              <a:rPr kumimoji="0" lang="ru-BY" altLang="ru-BY" sz="1600" b="0" i="0" u="none" strike="noStrike" cap="none" normalizeH="0" baseline="0" dirty="0">
                <a:ln>
                  <a:noFill/>
                </a:ln>
                <a:solidFill>
                  <a:srgbClr val="5F6364"/>
                </a:solidFill>
                <a:effectLst/>
                <a:latin typeface="Consolas" panose="020B0609020204030204" pitchFamily="49" charset="0"/>
              </a:rPr>
              <a:t>&gt;</a:t>
            </a:r>
            <a:r>
              <a:rPr kumimoji="0" lang="ru-BY" altLang="ru-BY" sz="1600" b="0" i="0" u="none" strike="noStrike" cap="none" normalizeH="0" baseline="0" dirty="0">
                <a:ln>
                  <a:noFill/>
                </a:ln>
                <a:solidFill>
                  <a:srgbClr val="000000"/>
                </a:solidFill>
                <a:effectLst/>
                <a:latin typeface="Consolas" panose="020B0609020204030204" pitchFamily="49" charset="0"/>
              </a:rPr>
              <a:t>Африканский кофейный столик</a:t>
            </a:r>
            <a:r>
              <a:rPr kumimoji="0" lang="ru-BY" altLang="ru-BY" sz="1600" b="0" i="0" u="none" strike="noStrike" cap="none" normalizeH="0" baseline="0" dirty="0">
                <a:ln>
                  <a:noFill/>
                </a:ln>
                <a:solidFill>
                  <a:srgbClr val="5F6364"/>
                </a:solidFill>
                <a:effectLst/>
                <a:latin typeface="Consolas" panose="020B0609020204030204" pitchFamily="49" charset="0"/>
              </a:rPr>
              <a:t>&lt;/</a:t>
            </a:r>
            <a:r>
              <a:rPr kumimoji="0" lang="ru-BY" altLang="ru-BY" sz="1600" b="0" i="0" u="none" strike="noStrike" cap="none" normalizeH="0" baseline="0" dirty="0" err="1">
                <a:ln>
                  <a:noFill/>
                </a:ln>
                <a:solidFill>
                  <a:srgbClr val="C92C2C"/>
                </a:solidFill>
                <a:effectLst/>
                <a:latin typeface="Consolas" panose="020B0609020204030204" pitchFamily="49" charset="0"/>
              </a:rPr>
              <a:t>name</a:t>
            </a:r>
            <a:r>
              <a:rPr kumimoji="0" lang="ru-BY" altLang="ru-BY" sz="1600" b="0" i="0" u="none" strike="noStrike" cap="none" normalizeH="0" baseline="0" dirty="0">
                <a:ln>
                  <a:noFill/>
                </a:ln>
                <a:solidFill>
                  <a:srgbClr val="5F6364"/>
                </a:solidFill>
                <a:effectLst/>
                <a:latin typeface="Consolas" panose="020B0609020204030204" pitchFamily="49" charset="0"/>
              </a:rPr>
              <a:t>&gt;</a:t>
            </a:r>
            <a:endParaRPr kumimoji="0" lang="ru-RU" altLang="ru-BY" sz="1600" b="0" i="0" u="none" strike="noStrike" cap="none" normalizeH="0" baseline="0" dirty="0">
              <a:ln>
                <a:noFill/>
              </a:ln>
              <a:solidFill>
                <a:srgbClr val="5F6364"/>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000000"/>
                </a:solidFill>
                <a:effectLst/>
                <a:latin typeface="Consolas" panose="020B0609020204030204" pitchFamily="49" charset="0"/>
              </a:rPr>
              <a:t> </a:t>
            </a:r>
            <a:r>
              <a:rPr kumimoji="0" lang="ru-BY" altLang="ru-BY" sz="1600" b="0" i="0" u="none" strike="noStrike" cap="none" normalizeH="0" baseline="0" dirty="0">
                <a:ln>
                  <a:noFill/>
                </a:ln>
                <a:solidFill>
                  <a:srgbClr val="5F6364"/>
                </a:solidFill>
                <a:effectLst/>
                <a:latin typeface="Consolas" panose="020B0609020204030204" pitchFamily="49" charset="0"/>
              </a:rPr>
              <a:t>&lt;</a:t>
            </a:r>
            <a:r>
              <a:rPr kumimoji="0" lang="ru-BY" altLang="ru-BY" sz="1600" b="0" i="0" u="none" strike="noStrike" cap="none" normalizeH="0" baseline="0" dirty="0" err="1">
                <a:ln>
                  <a:noFill/>
                </a:ln>
                <a:solidFill>
                  <a:srgbClr val="C92C2C"/>
                </a:solidFill>
                <a:effectLst/>
                <a:latin typeface="Consolas" panose="020B0609020204030204" pitchFamily="49" charset="0"/>
              </a:rPr>
              <a:t>width</a:t>
            </a:r>
            <a:r>
              <a:rPr kumimoji="0" lang="ru-BY" altLang="ru-BY" sz="1600" b="0" i="0" u="none" strike="noStrike" cap="none" normalizeH="0" baseline="0" dirty="0">
                <a:ln>
                  <a:noFill/>
                </a:ln>
                <a:solidFill>
                  <a:srgbClr val="5F6364"/>
                </a:solidFill>
                <a:effectLst/>
                <a:latin typeface="Consolas" panose="020B0609020204030204" pitchFamily="49" charset="0"/>
              </a:rPr>
              <a:t>&gt;</a:t>
            </a:r>
            <a:r>
              <a:rPr kumimoji="0" lang="ru-BY" altLang="ru-BY" sz="1600" b="0" i="0" u="none" strike="noStrike" cap="none" normalizeH="0" baseline="0" dirty="0">
                <a:ln>
                  <a:noFill/>
                </a:ln>
                <a:solidFill>
                  <a:srgbClr val="000000"/>
                </a:solidFill>
                <a:effectLst/>
                <a:latin typeface="Consolas" panose="020B0609020204030204" pitchFamily="49" charset="0"/>
              </a:rPr>
              <a:t>80</a:t>
            </a:r>
            <a:r>
              <a:rPr kumimoji="0" lang="ru-BY" altLang="ru-BY" sz="1600" b="0" i="0" u="none" strike="noStrike" cap="none" normalizeH="0" baseline="0" dirty="0">
                <a:ln>
                  <a:noFill/>
                </a:ln>
                <a:solidFill>
                  <a:srgbClr val="5F6364"/>
                </a:solidFill>
                <a:effectLst/>
                <a:latin typeface="Consolas" panose="020B0609020204030204" pitchFamily="49" charset="0"/>
              </a:rPr>
              <a:t>&lt;/</a:t>
            </a:r>
            <a:r>
              <a:rPr kumimoji="0" lang="ru-BY" altLang="ru-BY" sz="1600" b="0" i="0" u="none" strike="noStrike" cap="none" normalizeH="0" baseline="0" dirty="0" err="1">
                <a:ln>
                  <a:noFill/>
                </a:ln>
                <a:solidFill>
                  <a:srgbClr val="C92C2C"/>
                </a:solidFill>
                <a:effectLst/>
                <a:latin typeface="Consolas" panose="020B0609020204030204" pitchFamily="49" charset="0"/>
              </a:rPr>
              <a:t>width</a:t>
            </a:r>
            <a:r>
              <a:rPr kumimoji="0" lang="ru-BY" altLang="ru-BY" sz="1600" b="0" i="0" u="none" strike="noStrike" cap="none" normalizeH="0" baseline="0" dirty="0">
                <a:ln>
                  <a:noFill/>
                </a:ln>
                <a:solidFill>
                  <a:srgbClr val="5F6364"/>
                </a:solidFill>
                <a:effectLst/>
                <a:latin typeface="Consolas" panose="020B0609020204030204" pitchFamily="49" charset="0"/>
              </a:rPr>
              <a:t>&gt;</a:t>
            </a:r>
            <a:r>
              <a:rPr kumimoji="0" lang="ru-BY" altLang="ru-BY" sz="1600" b="0" i="0" u="none" strike="noStrike" cap="none" normalizeH="0" baseline="0" dirty="0">
                <a:ln>
                  <a:noFill/>
                </a:ln>
                <a:solidFill>
                  <a:srgbClr val="000000"/>
                </a:solidFill>
                <a:effectLst/>
                <a:latin typeface="Consolas" panose="020B0609020204030204" pitchFamily="49" charset="0"/>
              </a:rPr>
              <a:t> </a:t>
            </a:r>
            <a:endParaRPr kumimoji="0" lang="ru-RU" altLang="ru-BY"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5F6364"/>
                </a:solidFill>
                <a:effectLst/>
                <a:latin typeface="Consolas" panose="020B0609020204030204" pitchFamily="49" charset="0"/>
              </a:rPr>
              <a:t>&lt;</a:t>
            </a:r>
            <a:r>
              <a:rPr kumimoji="0" lang="ru-BY" altLang="ru-BY" sz="1600" b="0" i="0" u="none" strike="noStrike" cap="none" normalizeH="0" baseline="0" dirty="0" err="1">
                <a:ln>
                  <a:noFill/>
                </a:ln>
                <a:solidFill>
                  <a:srgbClr val="C92C2C"/>
                </a:solidFill>
                <a:effectLst/>
                <a:latin typeface="Consolas" panose="020B0609020204030204" pitchFamily="49" charset="0"/>
              </a:rPr>
              <a:t>length</a:t>
            </a:r>
            <a:r>
              <a:rPr kumimoji="0" lang="ru-BY" altLang="ru-BY" sz="1600" b="0" i="0" u="none" strike="noStrike" cap="none" normalizeH="0" baseline="0" dirty="0">
                <a:ln>
                  <a:noFill/>
                </a:ln>
                <a:solidFill>
                  <a:srgbClr val="5F6364"/>
                </a:solidFill>
                <a:effectLst/>
                <a:latin typeface="Consolas" panose="020B0609020204030204" pitchFamily="49" charset="0"/>
              </a:rPr>
              <a:t>&gt;</a:t>
            </a:r>
            <a:r>
              <a:rPr kumimoji="0" lang="ru-BY" altLang="ru-BY" sz="1600" b="0" i="0" u="none" strike="noStrike" cap="none" normalizeH="0" baseline="0" dirty="0">
                <a:ln>
                  <a:noFill/>
                </a:ln>
                <a:solidFill>
                  <a:srgbClr val="000000"/>
                </a:solidFill>
                <a:effectLst/>
                <a:latin typeface="Consolas" panose="020B0609020204030204" pitchFamily="49" charset="0"/>
              </a:rPr>
              <a:t>120</a:t>
            </a:r>
            <a:r>
              <a:rPr kumimoji="0" lang="ru-BY" altLang="ru-BY" sz="1600" b="0" i="0" u="none" strike="noStrike" cap="none" normalizeH="0" baseline="0" dirty="0">
                <a:ln>
                  <a:noFill/>
                </a:ln>
                <a:solidFill>
                  <a:srgbClr val="5F6364"/>
                </a:solidFill>
                <a:effectLst/>
                <a:latin typeface="Consolas" panose="020B0609020204030204" pitchFamily="49" charset="0"/>
              </a:rPr>
              <a:t>&lt;/</a:t>
            </a:r>
            <a:r>
              <a:rPr kumimoji="0" lang="ru-BY" altLang="ru-BY" sz="1600" b="0" i="0" u="none" strike="noStrike" cap="none" normalizeH="0" baseline="0" dirty="0" err="1">
                <a:ln>
                  <a:noFill/>
                </a:ln>
                <a:solidFill>
                  <a:srgbClr val="C92C2C"/>
                </a:solidFill>
                <a:effectLst/>
                <a:latin typeface="Consolas" panose="020B0609020204030204" pitchFamily="49" charset="0"/>
              </a:rPr>
              <a:t>length</a:t>
            </a:r>
            <a:r>
              <a:rPr kumimoji="0" lang="ru-BY" altLang="ru-BY" sz="1600" b="0" i="0" u="none" strike="noStrike" cap="none" normalizeH="0" baseline="0" dirty="0">
                <a:ln>
                  <a:noFill/>
                </a:ln>
                <a:solidFill>
                  <a:srgbClr val="5F6364"/>
                </a:solidFill>
                <a:effectLst/>
                <a:latin typeface="Consolas" panose="020B0609020204030204" pitchFamily="49" charset="0"/>
              </a:rPr>
              <a:t>&gt;</a:t>
            </a:r>
            <a:r>
              <a:rPr kumimoji="0" lang="ru-BY" altLang="ru-BY" sz="1600" b="0" i="0" u="none" strike="noStrike" cap="none" normalizeH="0" baseline="0" dirty="0">
                <a:ln>
                  <a:noFill/>
                </a:ln>
                <a:solidFill>
                  <a:srgbClr val="000000"/>
                </a:solidFill>
                <a:effectLst/>
                <a:latin typeface="Consolas" panose="020B0609020204030204" pitchFamily="49" charset="0"/>
              </a:rPr>
              <a:t> </a:t>
            </a:r>
            <a:endParaRPr kumimoji="0" lang="ru-RU" altLang="ru-BY"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0" i="0" u="none" strike="noStrike" cap="none" normalizeH="0" baseline="0" dirty="0">
                <a:ln>
                  <a:noFill/>
                </a:ln>
                <a:solidFill>
                  <a:srgbClr val="5F6364"/>
                </a:solidFill>
                <a:effectLst/>
                <a:latin typeface="Consolas" panose="020B0609020204030204" pitchFamily="49" charset="0"/>
              </a:rPr>
              <a:t>&lt;/</a:t>
            </a:r>
            <a:r>
              <a:rPr kumimoji="0" lang="ru-BY" altLang="ru-BY" sz="1600" b="0" i="0" u="none" strike="noStrike" cap="none" normalizeH="0" baseline="0" dirty="0" err="1">
                <a:ln>
                  <a:noFill/>
                </a:ln>
                <a:solidFill>
                  <a:srgbClr val="C92C2C"/>
                </a:solidFill>
                <a:effectLst/>
                <a:latin typeface="Consolas" panose="020B0609020204030204" pitchFamily="49" charset="0"/>
              </a:rPr>
              <a:t>table</a:t>
            </a:r>
            <a:r>
              <a:rPr kumimoji="0" lang="ru-BY" altLang="ru-BY" sz="1600" b="0" i="0" u="none" strike="noStrike" cap="none" normalizeH="0" baseline="0" dirty="0">
                <a:ln>
                  <a:noFill/>
                </a:ln>
                <a:solidFill>
                  <a:srgbClr val="5F6364"/>
                </a:solidFill>
                <a:effectLst/>
                <a:latin typeface="Consolas" panose="020B0609020204030204" pitchFamily="49" charset="0"/>
              </a:rPr>
              <a:t>&gt;</a:t>
            </a:r>
            <a:r>
              <a:rPr kumimoji="0" lang="ru-BY" altLang="ru-BY" sz="1600" b="0" i="0" u="none" strike="noStrike" cap="none" normalizeH="0" baseline="0" dirty="0">
                <a:ln>
                  <a:noFill/>
                </a:ln>
                <a:solidFill>
                  <a:srgbClr val="000000"/>
                </a:solidFill>
                <a:effectLst/>
                <a:latin typeface="Consolas" panose="020B0609020204030204" pitchFamily="49" charset="0"/>
              </a:rPr>
              <a:t> </a:t>
            </a:r>
            <a:br>
              <a:rPr kumimoji="0" lang="ru-BY" altLang="ru-BY" sz="1600" b="0" i="0" u="none" strike="noStrike" cap="none" normalizeH="0" baseline="0" dirty="0">
                <a:ln>
                  <a:noFill/>
                </a:ln>
                <a:solidFill>
                  <a:schemeClr val="tx1"/>
                </a:solidFill>
                <a:effectLst/>
              </a:rPr>
            </a:br>
            <a:endParaRPr kumimoji="0" lang="ru-BY" altLang="ru-BY"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6712486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735D24-1137-4198-83F5-9052C0BDC96E}"/>
              </a:ext>
            </a:extLst>
          </p:cNvPr>
          <p:cNvSpPr txBox="1"/>
          <p:nvPr/>
        </p:nvSpPr>
        <p:spPr>
          <a:xfrm>
            <a:off x="303485" y="184804"/>
            <a:ext cx="11552183" cy="1754326"/>
          </a:xfrm>
          <a:prstGeom prst="rect">
            <a:avLst/>
          </a:prstGeom>
          <a:noFill/>
        </p:spPr>
        <p:txBody>
          <a:bodyPr wrap="square">
            <a:spAutoFit/>
          </a:bodyPr>
          <a:lstStyle/>
          <a:p>
            <a:pPr algn="l"/>
            <a:r>
              <a:rPr lang="ru-RU" b="1" i="0" dirty="0">
                <a:solidFill>
                  <a:srgbClr val="333333"/>
                </a:solidFill>
                <a:effectLst/>
                <a:latin typeface="Georgia" panose="02040502050405020303" pitchFamily="18" charset="0"/>
              </a:rPr>
              <a:t>Реальное использование пространства имен</a:t>
            </a:r>
          </a:p>
          <a:p>
            <a:pPr algn="l"/>
            <a:r>
              <a:rPr lang="ru-RU" b="0" i="0" dirty="0">
                <a:solidFill>
                  <a:srgbClr val="333333"/>
                </a:solidFill>
                <a:effectLst/>
                <a:latin typeface="Georgia" panose="02040502050405020303" pitchFamily="18" charset="0"/>
              </a:rPr>
              <a:t>XSLT — это XML язык, который может использоваться для преобразования документов XML в другие форматы, например, HTML.</a:t>
            </a:r>
          </a:p>
          <a:p>
            <a:pPr algn="l"/>
            <a:r>
              <a:rPr lang="ru-RU" b="0" i="0" dirty="0">
                <a:solidFill>
                  <a:srgbClr val="333333"/>
                </a:solidFill>
                <a:effectLst/>
                <a:latin typeface="Georgia" panose="02040502050405020303" pitchFamily="18" charset="0"/>
              </a:rPr>
              <a:t>В следующем документе XSLT вы можете увидеть, что большинство элементов являются тегами HTML. Те элементы, которые не являются тегами HTML, имеют префикс </a:t>
            </a:r>
            <a:r>
              <a:rPr lang="ru-RU" b="0" i="1" dirty="0" err="1">
                <a:solidFill>
                  <a:srgbClr val="333333"/>
                </a:solidFill>
                <a:effectLst/>
                <a:latin typeface="Georgia" panose="02040502050405020303" pitchFamily="18" charset="0"/>
              </a:rPr>
              <a:t>xsl</a:t>
            </a:r>
            <a:r>
              <a:rPr lang="ru-RU" b="0" i="0" dirty="0">
                <a:solidFill>
                  <a:srgbClr val="333333"/>
                </a:solidFill>
                <a:effectLst/>
                <a:latin typeface="Georgia" panose="02040502050405020303" pitchFamily="18" charset="0"/>
              </a:rPr>
              <a:t>, идентифицированный пространством имен </a:t>
            </a:r>
            <a:r>
              <a:rPr lang="ru-RU" b="0" i="1" dirty="0" err="1">
                <a:solidFill>
                  <a:srgbClr val="333333"/>
                </a:solidFill>
                <a:effectLst/>
                <a:latin typeface="Georgia" panose="02040502050405020303" pitchFamily="18" charset="0"/>
              </a:rPr>
              <a:t>xmlns:xsl</a:t>
            </a:r>
            <a:r>
              <a:rPr lang="ru-RU" b="0" i="1" dirty="0">
                <a:solidFill>
                  <a:srgbClr val="333333"/>
                </a:solidFill>
                <a:effectLst/>
                <a:latin typeface="Georgia" panose="02040502050405020303" pitchFamily="18" charset="0"/>
              </a:rPr>
              <a:t>="http://www.w3.org/1999/XSL/Transform"</a:t>
            </a:r>
            <a:r>
              <a:rPr lang="ru-RU" b="0" i="0" dirty="0">
                <a:solidFill>
                  <a:srgbClr val="333333"/>
                </a:solidFill>
                <a:effectLst/>
                <a:latin typeface="Georgia" panose="02040502050405020303" pitchFamily="18" charset="0"/>
              </a:rPr>
              <a:t>:</a:t>
            </a:r>
          </a:p>
        </p:txBody>
      </p:sp>
      <p:pic>
        <p:nvPicPr>
          <p:cNvPr id="5" name="Рисунок 4">
            <a:extLst>
              <a:ext uri="{FF2B5EF4-FFF2-40B4-BE49-F238E27FC236}">
                <a16:creationId xmlns:a16="http://schemas.microsoft.com/office/drawing/2014/main" id="{8D6E6E14-74C1-4161-B330-8ECC4B2B4D5E}"/>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l="59741" t="28275" r="6896" b="26437"/>
          <a:stretch/>
        </p:blipFill>
        <p:spPr>
          <a:xfrm>
            <a:off x="2017985" y="1939130"/>
            <a:ext cx="6199887" cy="4734066"/>
          </a:xfrm>
          <a:prstGeom prst="rect">
            <a:avLst/>
          </a:prstGeom>
        </p:spPr>
      </p:pic>
    </p:spTree>
    <p:extLst>
      <p:ext uri="{BB962C8B-B14F-4D97-AF65-F5344CB8AC3E}">
        <p14:creationId xmlns:p14="http://schemas.microsoft.com/office/powerpoint/2010/main" val="38805748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1308AC-50AC-48D7-AE8E-6A6A27C85755}"/>
              </a:ext>
            </a:extLst>
          </p:cNvPr>
          <p:cNvSpPr txBox="1"/>
          <p:nvPr/>
        </p:nvSpPr>
        <p:spPr>
          <a:xfrm>
            <a:off x="492672" y="113144"/>
            <a:ext cx="11252638" cy="1122871"/>
          </a:xfrm>
          <a:prstGeom prst="rect">
            <a:avLst/>
          </a:prstGeom>
          <a:noFill/>
        </p:spPr>
        <p:txBody>
          <a:bodyPr wrap="square">
            <a:spAutoFit/>
          </a:bodyPr>
          <a:lstStyle/>
          <a:p>
            <a:pPr marL="0" marR="0" lvl="0" indent="0" algn="just" defTabSz="457200" rtl="0" eaLnBrk="1" fontAlgn="auto" latinLnBrk="0" hangingPunct="1">
              <a:lnSpc>
                <a:spcPct val="107000"/>
              </a:lnSpc>
              <a:spcBef>
                <a:spcPts val="0"/>
              </a:spcBef>
              <a:spcAft>
                <a:spcPts val="800"/>
              </a:spcAft>
              <a:buClrTx/>
              <a:buSzTx/>
              <a:buFontTx/>
              <a:buNone/>
              <a:tabLst/>
              <a:defRPr/>
            </a:pPr>
            <a:r>
              <a:rPr kumimoji="0" lang="en-US" sz="3200" b="1" i="1" u="none" strike="noStrike" kern="1200" cap="none" spc="0" normalizeH="0" baseline="0" noProof="0" dirty="0">
                <a:ln>
                  <a:noFill/>
                </a:ln>
                <a:solidFill>
                  <a:srgbClr val="FF0000"/>
                </a:solidFill>
                <a:effectLst/>
                <a:uLnTx/>
                <a:uFillTx/>
                <a:latin typeface="Calibri Light" panose="020F0302020204030204"/>
                <a:ea typeface="Calibri" panose="020F0502020204030204" pitchFamily="34" charset="0"/>
                <a:cs typeface="Times New Roman" panose="02020603050405020304" pitchFamily="18" charset="0"/>
              </a:rPr>
              <a:t>48</a:t>
            </a:r>
            <a:r>
              <a:rPr kumimoji="0" lang="ru-RU" sz="3200" b="1" i="1" u="none" strike="noStrike" kern="1200" cap="none" spc="0" normalizeH="0" baseline="0" noProof="0" dirty="0">
                <a:ln>
                  <a:noFill/>
                </a:ln>
                <a:solidFill>
                  <a:srgbClr val="FF0000"/>
                </a:solidFill>
                <a:effectLst/>
                <a:uLnTx/>
                <a:uFillTx/>
                <a:latin typeface="Calibri Light" panose="020F0302020204030204"/>
                <a:ea typeface="Calibri" panose="020F0502020204030204" pitchFamily="34" charset="0"/>
                <a:cs typeface="Times New Roman" panose="02020603050405020304" pitchFamily="18" charset="0"/>
              </a:rPr>
              <a:t>) Сформулировать технологии обработки данных в формате XML.</a:t>
            </a:r>
          </a:p>
        </p:txBody>
      </p:sp>
      <p:sp>
        <p:nvSpPr>
          <p:cNvPr id="2" name="Rectangle 1">
            <a:extLst>
              <a:ext uri="{FF2B5EF4-FFF2-40B4-BE49-F238E27FC236}">
                <a16:creationId xmlns:a16="http://schemas.microsoft.com/office/drawing/2014/main" id="{E865F061-0D42-4C04-9F20-29D531CC95E6}"/>
              </a:ext>
            </a:extLst>
          </p:cNvPr>
          <p:cNvSpPr>
            <a:spLocks noChangeArrowheads="1"/>
          </p:cNvSpPr>
          <p:nvPr/>
        </p:nvSpPr>
        <p:spPr bwMode="auto">
          <a:xfrm>
            <a:off x="209556" y="1166843"/>
            <a:ext cx="1181887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BY" sz="1600" b="0" i="0" u="none" strike="noStrike" cap="none" normalizeH="0" baseline="0" dirty="0">
                <a:ln>
                  <a:noFill/>
                </a:ln>
                <a:solidFill>
                  <a:srgbClr val="000000"/>
                </a:solidFill>
                <a:effectLst/>
                <a:cs typeface="Arial" panose="020B0604020202020204" pitchFamily="34" charset="0"/>
              </a:rPr>
              <a:t>	</a:t>
            </a:r>
            <a:r>
              <a:rPr kumimoji="0" lang="ru-BY" altLang="ru-BY" sz="1600" b="0" i="0" u="none" strike="noStrike" cap="none" normalizeH="0" baseline="0" dirty="0">
                <a:ln>
                  <a:noFill/>
                </a:ln>
                <a:solidFill>
                  <a:srgbClr val="000000"/>
                </a:solidFill>
                <a:effectLst/>
                <a:cs typeface="Arial" panose="020B0604020202020204" pitchFamily="34" charset="0"/>
              </a:rPr>
              <a:t>Основным сдерживающим фактором в продвижении XML технологии в Web на сегодняшний день является отсутствие полной поддержки этого формата всеми производителями браузеров - программ, наиболее часто используемых на стороне клиента. Выходом из создавшейся ситуации может стать вариант, при котором обработкой XML документов занимается серверная сторона Используя любой существующий XML-анализатор, можно формировать необходимую информацию уже на сервере и посылать клиенту нормальный HTML-документ. Однако такой способ, конечно, менее гибок, и позволяет использовать XML технологию лишь для хранения структурированной информации, но не для ее динамического изменения на стороне клиента.</a:t>
            </a:r>
            <a:endParaRPr kumimoji="0" lang="ru-BY" altLang="ru-BY"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BY" sz="1600" b="0" i="0" u="none" strike="noStrike" cap="none" normalizeH="0" baseline="0" dirty="0">
                <a:ln>
                  <a:noFill/>
                </a:ln>
                <a:solidFill>
                  <a:srgbClr val="000000"/>
                </a:solidFill>
                <a:effectLst/>
                <a:cs typeface="Arial" panose="020B0604020202020204" pitchFamily="34" charset="0"/>
              </a:rPr>
              <a:t>	</a:t>
            </a:r>
            <a:r>
              <a:rPr kumimoji="0" lang="ru-BY" altLang="ru-BY" sz="1600" b="0" i="0" u="none" strike="noStrike" cap="none" normalizeH="0" baseline="0" dirty="0">
                <a:ln>
                  <a:noFill/>
                </a:ln>
                <a:solidFill>
                  <a:srgbClr val="000000"/>
                </a:solidFill>
                <a:effectLst/>
                <a:cs typeface="Arial" panose="020B0604020202020204" pitchFamily="34" charset="0"/>
              </a:rPr>
              <a:t>В августе 1997 RFC 2376 были утверждены MIME типы для XML-ресурсов: </a:t>
            </a:r>
            <a:r>
              <a:rPr kumimoji="0" lang="ru-BY" altLang="ru-BY" sz="1600" b="0" i="0" u="none" strike="noStrike" cap="none" normalizeH="0" baseline="0" dirty="0" err="1">
                <a:ln>
                  <a:noFill/>
                </a:ln>
                <a:solidFill>
                  <a:srgbClr val="000000"/>
                </a:solidFill>
                <a:effectLst/>
                <a:cs typeface="Arial" panose="020B0604020202020204" pitchFamily="34" charset="0"/>
              </a:rPr>
              <a:t>text</a:t>
            </a:r>
            <a:r>
              <a:rPr kumimoji="0" lang="ru-BY" altLang="ru-BY" sz="1600" b="0" i="0" u="none" strike="noStrike" cap="none" normalizeH="0" baseline="0" dirty="0">
                <a:ln>
                  <a:noFill/>
                </a:ln>
                <a:solidFill>
                  <a:srgbClr val="000000"/>
                </a:solidFill>
                <a:effectLst/>
                <a:cs typeface="Arial" panose="020B0604020202020204" pitchFamily="34" charset="0"/>
              </a:rPr>
              <a:t>/</a:t>
            </a:r>
            <a:r>
              <a:rPr kumimoji="0" lang="ru-BY" altLang="ru-BY" sz="1600" b="0" i="0" u="none" strike="noStrike" cap="none" normalizeH="0" baseline="0" dirty="0" err="1">
                <a:ln>
                  <a:noFill/>
                </a:ln>
                <a:solidFill>
                  <a:srgbClr val="000000"/>
                </a:solidFill>
                <a:effectLst/>
                <a:cs typeface="Arial" panose="020B0604020202020204" pitchFamily="34" charset="0"/>
              </a:rPr>
              <a:t>xml</a:t>
            </a:r>
            <a:r>
              <a:rPr kumimoji="0" lang="ru-BY" altLang="ru-BY" sz="1600" b="0" i="0" u="none" strike="noStrike" cap="none" normalizeH="0" baseline="0" dirty="0">
                <a:ln>
                  <a:noFill/>
                </a:ln>
                <a:solidFill>
                  <a:srgbClr val="000000"/>
                </a:solidFill>
                <a:effectLst/>
                <a:cs typeface="Arial" panose="020B0604020202020204" pitchFamily="34" charset="0"/>
              </a:rPr>
              <a:t> и </a:t>
            </a:r>
            <a:r>
              <a:rPr kumimoji="0" lang="ru-BY" altLang="ru-BY" sz="1600" b="0" i="0" u="none" strike="noStrike" cap="none" normalizeH="0" baseline="0" dirty="0" err="1">
                <a:ln>
                  <a:noFill/>
                </a:ln>
                <a:solidFill>
                  <a:srgbClr val="000000"/>
                </a:solidFill>
                <a:effectLst/>
                <a:cs typeface="Arial" panose="020B0604020202020204" pitchFamily="34" charset="0"/>
              </a:rPr>
              <a:t>application</a:t>
            </a:r>
            <a:r>
              <a:rPr kumimoji="0" lang="ru-BY" altLang="ru-BY" sz="1600" b="0" i="0" u="none" strike="noStrike" cap="none" normalizeH="0" baseline="0" dirty="0">
                <a:ln>
                  <a:noFill/>
                </a:ln>
                <a:solidFill>
                  <a:srgbClr val="000000"/>
                </a:solidFill>
                <a:effectLst/>
                <a:cs typeface="Arial" panose="020B0604020202020204" pitchFamily="34" charset="0"/>
              </a:rPr>
              <a:t>/</a:t>
            </a:r>
            <a:r>
              <a:rPr kumimoji="0" lang="ru-BY" altLang="ru-BY" sz="1600" b="0" i="0" u="none" strike="noStrike" cap="none" normalizeH="0" baseline="0" dirty="0" err="1">
                <a:ln>
                  <a:noFill/>
                </a:ln>
                <a:solidFill>
                  <a:srgbClr val="000000"/>
                </a:solidFill>
                <a:effectLst/>
                <a:cs typeface="Arial" panose="020B0604020202020204" pitchFamily="34" charset="0"/>
              </a:rPr>
              <a:t>xml</a:t>
            </a:r>
            <a:r>
              <a:rPr kumimoji="0" lang="ru-BY" altLang="ru-BY" sz="1600" b="0" i="0" u="none" strike="noStrike" cap="none" normalizeH="0" baseline="0" dirty="0">
                <a:ln>
                  <a:noFill/>
                </a:ln>
                <a:solidFill>
                  <a:srgbClr val="000000"/>
                </a:solidFill>
                <a:effectLst/>
                <a:cs typeface="Arial" panose="020B0604020202020204" pitchFamily="34" charset="0"/>
              </a:rPr>
              <a:t>. Поэтому XML документы могут передаваться по HTTP и отображаться программой просмотра также, как и обычные HTML- страницы. Для этого нужно немного изменить конфигурацию Web-сервера (в Apache - добавить в файл </a:t>
            </a:r>
            <a:r>
              <a:rPr kumimoji="0" lang="ru-BY" altLang="ru-BY" sz="1600" b="0" i="0" u="none" strike="noStrike" cap="none" normalizeH="0" baseline="0" dirty="0" err="1">
                <a:ln>
                  <a:noFill/>
                </a:ln>
                <a:solidFill>
                  <a:srgbClr val="000000"/>
                </a:solidFill>
                <a:effectLst/>
                <a:cs typeface="Arial" panose="020B0604020202020204" pitchFamily="34" charset="0"/>
              </a:rPr>
              <a:t>mime.types</a:t>
            </a:r>
            <a:r>
              <a:rPr kumimoji="0" lang="ru-BY" altLang="ru-BY" sz="1600" b="0" i="0" u="none" strike="noStrike" cap="none" normalizeH="0" baseline="0" dirty="0">
                <a:ln>
                  <a:noFill/>
                </a:ln>
                <a:solidFill>
                  <a:srgbClr val="000000"/>
                </a:solidFill>
                <a:effectLst/>
                <a:cs typeface="Arial" panose="020B0604020202020204" pitchFamily="34" charset="0"/>
              </a:rPr>
              <a:t> строчку "</a:t>
            </a:r>
            <a:r>
              <a:rPr kumimoji="0" lang="ru-BY" altLang="ru-BY" sz="1600" b="0" i="0" u="none" strike="noStrike" cap="none" normalizeH="0" baseline="0" dirty="0" err="1">
                <a:ln>
                  <a:noFill/>
                </a:ln>
                <a:solidFill>
                  <a:srgbClr val="000000"/>
                </a:solidFill>
                <a:effectLst/>
                <a:cs typeface="Arial" panose="020B0604020202020204" pitchFamily="34" charset="0"/>
              </a:rPr>
              <a:t>text</a:t>
            </a:r>
            <a:r>
              <a:rPr kumimoji="0" lang="ru-BY" altLang="ru-BY" sz="1600" b="0" i="0" u="none" strike="noStrike" cap="none" normalizeH="0" baseline="0" dirty="0">
                <a:ln>
                  <a:noFill/>
                </a:ln>
                <a:solidFill>
                  <a:srgbClr val="000000"/>
                </a:solidFill>
                <a:effectLst/>
                <a:cs typeface="Arial" panose="020B0604020202020204" pitchFamily="34" charset="0"/>
              </a:rPr>
              <a:t>/</a:t>
            </a:r>
            <a:r>
              <a:rPr kumimoji="0" lang="ru-BY" altLang="ru-BY" sz="1600" b="0" i="0" u="none" strike="noStrike" cap="none" normalizeH="0" baseline="0" dirty="0" err="1">
                <a:ln>
                  <a:noFill/>
                </a:ln>
                <a:solidFill>
                  <a:srgbClr val="000000"/>
                </a:solidFill>
                <a:effectLst/>
                <a:cs typeface="Arial" panose="020B0604020202020204" pitchFamily="34" charset="0"/>
              </a:rPr>
              <a:t>xml</a:t>
            </a:r>
            <a:r>
              <a:rPr kumimoji="0" lang="ru-BY" altLang="ru-BY" sz="1600" b="0" i="0" u="none" strike="noStrike" cap="none" normalizeH="0" baseline="0" dirty="0">
                <a:ln>
                  <a:noFill/>
                </a:ln>
                <a:solidFill>
                  <a:srgbClr val="000000"/>
                </a:solidFill>
                <a:effectLst/>
                <a:cs typeface="Arial" panose="020B0604020202020204" pitchFamily="34" charset="0"/>
              </a:rPr>
              <a:t> </a:t>
            </a:r>
            <a:r>
              <a:rPr kumimoji="0" lang="ru-BY" altLang="ru-BY" sz="1600" b="0" i="0" u="none" strike="noStrike" cap="none" normalizeH="0" baseline="0" dirty="0" err="1">
                <a:ln>
                  <a:noFill/>
                </a:ln>
                <a:solidFill>
                  <a:srgbClr val="000000"/>
                </a:solidFill>
                <a:effectLst/>
                <a:cs typeface="Arial" panose="020B0604020202020204" pitchFamily="34" charset="0"/>
              </a:rPr>
              <a:t>xml</a:t>
            </a:r>
            <a:r>
              <a:rPr kumimoji="0" lang="ru-BY" altLang="ru-BY" sz="1600" b="0" i="0" u="none" strike="noStrike" cap="none" normalizeH="0" baseline="0" dirty="0">
                <a:ln>
                  <a:noFill/>
                </a:ln>
                <a:solidFill>
                  <a:srgbClr val="000000"/>
                </a:solidFill>
                <a:effectLst/>
                <a:cs typeface="Arial" panose="020B0604020202020204" pitchFamily="34" charset="0"/>
              </a:rPr>
              <a:t> </a:t>
            </a:r>
            <a:r>
              <a:rPr kumimoji="0" lang="ru-BY" altLang="ru-BY" sz="1600" b="0" i="0" u="none" strike="noStrike" cap="none" normalizeH="0" baseline="0" dirty="0" err="1">
                <a:ln>
                  <a:noFill/>
                </a:ln>
                <a:solidFill>
                  <a:srgbClr val="000000"/>
                </a:solidFill>
                <a:effectLst/>
                <a:cs typeface="Arial" panose="020B0604020202020204" pitchFamily="34" charset="0"/>
              </a:rPr>
              <a:t>ddt</a:t>
            </a:r>
            <a:r>
              <a:rPr kumimoji="0" lang="ru-BY" altLang="ru-BY" sz="1600" b="0" i="0" u="none" strike="noStrike" cap="none" normalizeH="0" baseline="0" dirty="0">
                <a:ln>
                  <a:noFill/>
                </a:ln>
                <a:solidFill>
                  <a:srgbClr val="000000"/>
                </a:solidFill>
                <a:effectLst/>
                <a:cs typeface="Arial" panose="020B0604020202020204" pitchFamily="34" charset="0"/>
              </a:rPr>
              <a:t>"), а на стороне клиента иметь браузер, поддерживающий стилевые таблицы или JavaScript. Сегодня такими браузерами являются Microsoft Internet Explorer 5, первый браузер, поддерживающий спецификацию XML 1.0 и стилевые таблицы XSL; браузер </a:t>
            </a:r>
            <a:r>
              <a:rPr kumimoji="0" lang="ru-BY" altLang="ru-BY" sz="1600" b="0" i="0" u="none" strike="noStrike" cap="none" normalizeH="0" baseline="0" dirty="0" err="1">
                <a:ln>
                  <a:noFill/>
                </a:ln>
                <a:solidFill>
                  <a:srgbClr val="000000"/>
                </a:solidFill>
                <a:effectLst/>
                <a:cs typeface="Arial" panose="020B0604020202020204" pitchFamily="34" charset="0"/>
              </a:rPr>
              <a:t>Amaya</a:t>
            </a:r>
            <a:r>
              <a:rPr kumimoji="0" lang="ru-BY" altLang="ru-BY" sz="1600" b="0" i="0" u="none" strike="noStrike" cap="none" normalizeH="0" baseline="0" dirty="0">
                <a:ln>
                  <a:noFill/>
                </a:ln>
                <a:solidFill>
                  <a:srgbClr val="000000"/>
                </a:solidFill>
                <a:effectLst/>
                <a:cs typeface="Arial" panose="020B0604020202020204" pitchFamily="34" charset="0"/>
              </a:rPr>
              <a:t>, предлагаемый консорциумом специально для тестовых целей (</a:t>
            </a:r>
            <a:r>
              <a:rPr kumimoji="0" lang="ru-BY" altLang="ru-BY" sz="1600" b="0" i="0" u="sng" strike="noStrike" cap="none" normalizeH="0" baseline="0" dirty="0">
                <a:ln>
                  <a:noFill/>
                </a:ln>
                <a:solidFill>
                  <a:srgbClr val="0000FF"/>
                </a:solidFill>
                <a:effectLst/>
                <a:cs typeface="Arial" panose="020B0604020202020204" pitchFamily="34" charset="0"/>
                <a:hlinkClick r:id="rId2"/>
              </a:rPr>
              <a:t>http://www.w3.org/Amaya/User/BinDist.html</a:t>
            </a:r>
            <a:r>
              <a:rPr kumimoji="0" lang="ru-BY" altLang="ru-BY" sz="1600" b="0" i="0" u="none" strike="noStrike" cap="none" normalizeH="0" baseline="0" dirty="0">
                <a:ln>
                  <a:noFill/>
                </a:ln>
                <a:solidFill>
                  <a:srgbClr val="000000"/>
                </a:solidFill>
                <a:effectLst/>
                <a:cs typeface="Arial" panose="020B0604020202020204" pitchFamily="34" charset="0"/>
              </a:rPr>
              <a:t>) и поддерживающий практически все разрабатываемые стандарты W3C. Поддержка XML также планируется в будущих версиях Netscape Navigator.</a:t>
            </a:r>
            <a:endParaRPr kumimoji="0" lang="en-US" altLang="ru-BY" sz="1600" b="0" i="0" u="none" strike="noStrike" cap="none" normalizeH="0" baseline="0" dirty="0">
              <a:ln>
                <a:noFill/>
              </a:ln>
              <a:solidFill>
                <a:srgbClr val="000000"/>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BY" altLang="ru-BY" sz="1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BY" altLang="ru-BY" sz="1600" b="0" i="0" u="sng" strike="noStrike" cap="none" normalizeH="0" baseline="0" dirty="0">
                <a:ln>
                  <a:noFill/>
                </a:ln>
                <a:solidFill>
                  <a:srgbClr val="0000FF"/>
                </a:solidFill>
                <a:effectLst/>
                <a:cs typeface="Arial" panose="020B0604020202020204" pitchFamily="34" charset="0"/>
                <a:hlinkClick r:id="rId3"/>
              </a:rPr>
              <a:t>ООП</a:t>
            </a:r>
            <a:r>
              <a:rPr kumimoji="0" lang="ru-BY" altLang="ru-BY" sz="1600" b="0" i="0" u="none" strike="noStrike" cap="none" normalizeH="0" baseline="0" dirty="0">
                <a:ln>
                  <a:noFill/>
                </a:ln>
                <a:solidFill>
                  <a:srgbClr val="000000"/>
                </a:solidFill>
                <a:effectLst/>
                <a:cs typeface="Arial" panose="020B0604020202020204" pitchFamily="34" charset="0"/>
              </a:rPr>
              <a:t>   </a:t>
            </a:r>
            <a:r>
              <a:rPr kumimoji="0" lang="ru-BY" altLang="ru-BY" sz="1600" b="0" i="0" u="sng" strike="noStrike" cap="none" normalizeH="0" baseline="0" dirty="0">
                <a:ln>
                  <a:noFill/>
                </a:ln>
                <a:solidFill>
                  <a:srgbClr val="0000FF"/>
                </a:solidFill>
                <a:effectLst/>
                <a:cs typeface="Arial" panose="020B0604020202020204" pitchFamily="34" charset="0"/>
                <a:hlinkClick r:id="rId4"/>
              </a:rPr>
              <a:t>СУБД</a:t>
            </a:r>
            <a:r>
              <a:rPr kumimoji="0" lang="ru-BY" altLang="ru-BY" sz="1600" b="0" i="0" u="none" strike="noStrike" cap="none" normalizeH="0" baseline="0" dirty="0">
                <a:ln>
                  <a:noFill/>
                </a:ln>
                <a:solidFill>
                  <a:srgbClr val="000000"/>
                </a:solidFill>
                <a:effectLst/>
                <a:cs typeface="Arial" panose="020B0604020202020204" pitchFamily="34" charset="0"/>
              </a:rPr>
              <a:t>   </a:t>
            </a:r>
            <a:r>
              <a:rPr kumimoji="0" lang="ru-BY" altLang="ru-BY" sz="1600" b="0" i="0" u="sng" strike="noStrike" cap="none" normalizeH="0" baseline="0" dirty="0" err="1">
                <a:ln>
                  <a:noFill/>
                </a:ln>
                <a:solidFill>
                  <a:srgbClr val="0000FF"/>
                </a:solidFill>
                <a:effectLst/>
                <a:cs typeface="Arial" panose="020B0604020202020204" pitchFamily="34" charset="0"/>
                <a:hlinkClick r:id="rId5"/>
              </a:rPr>
              <a:t>ЯиМП</a:t>
            </a:r>
            <a:r>
              <a:rPr kumimoji="0" lang="ru-BY" altLang="ru-BY" sz="1600" b="0" i="0" u="none" strike="noStrike" cap="none" normalizeH="0" baseline="0" dirty="0">
                <a:ln>
                  <a:noFill/>
                </a:ln>
                <a:solidFill>
                  <a:srgbClr val="000000"/>
                </a:solidFill>
                <a:effectLst/>
                <a:cs typeface="Arial" panose="020B0604020202020204" pitchFamily="34" charset="0"/>
              </a:rPr>
              <a:t>   </a:t>
            </a:r>
            <a:r>
              <a:rPr kumimoji="0" lang="ru-BY" altLang="ru-BY" sz="1600" b="0" i="0" u="sng" strike="noStrike" cap="none" normalizeH="0" baseline="0" dirty="0">
                <a:ln>
                  <a:noFill/>
                </a:ln>
                <a:solidFill>
                  <a:srgbClr val="0000FF"/>
                </a:solidFill>
                <a:effectLst/>
                <a:cs typeface="Arial" panose="020B0604020202020204" pitchFamily="34" charset="0"/>
                <a:hlinkClick r:id="rId6"/>
              </a:rPr>
              <a:t>3GL</a:t>
            </a:r>
            <a:r>
              <a:rPr kumimoji="0" lang="ru-BY" altLang="ru-BY" sz="1600" b="0" i="0" u="none" strike="noStrike" cap="none" normalizeH="0" baseline="0" dirty="0">
                <a:ln>
                  <a:noFill/>
                </a:ln>
                <a:solidFill>
                  <a:srgbClr val="000000"/>
                </a:solidFill>
                <a:effectLst/>
                <a:cs typeface="Arial" panose="020B0604020202020204" pitchFamily="34" charset="0"/>
              </a:rPr>
              <a:t>   </a:t>
            </a:r>
            <a:r>
              <a:rPr kumimoji="0" lang="ru-BY" altLang="ru-BY" sz="1600" b="0" i="0" u="sng" strike="noStrike" cap="none" normalizeH="0" baseline="0" dirty="0">
                <a:ln>
                  <a:noFill/>
                </a:ln>
                <a:solidFill>
                  <a:srgbClr val="0000FF"/>
                </a:solidFill>
                <a:effectLst/>
                <a:cs typeface="Arial" panose="020B0604020202020204" pitchFamily="34" charset="0"/>
                <a:hlinkClick r:id="rId7"/>
              </a:rPr>
              <a:t>4GL</a:t>
            </a:r>
            <a:r>
              <a:rPr kumimoji="0" lang="ru-BY" altLang="ru-BY" sz="1600" b="0" i="0" u="none" strike="noStrike" cap="none" normalizeH="0" baseline="0" dirty="0">
                <a:ln>
                  <a:noFill/>
                </a:ln>
                <a:solidFill>
                  <a:srgbClr val="000000"/>
                </a:solidFill>
                <a:effectLst/>
                <a:cs typeface="Arial" panose="020B0604020202020204" pitchFamily="34" charset="0"/>
              </a:rPr>
              <a:t>   </a:t>
            </a:r>
            <a:r>
              <a:rPr kumimoji="0" lang="ru-BY" altLang="ru-BY" sz="1600" b="0" i="0" u="sng" strike="noStrike" cap="none" normalizeH="0" baseline="0" dirty="0">
                <a:ln>
                  <a:noFill/>
                </a:ln>
                <a:solidFill>
                  <a:srgbClr val="0000FF"/>
                </a:solidFill>
                <a:effectLst/>
                <a:cs typeface="Arial" panose="020B0604020202020204" pitchFamily="34" charset="0"/>
                <a:hlinkClick r:id="rId8"/>
              </a:rPr>
              <a:t>5GL</a:t>
            </a:r>
            <a:r>
              <a:rPr kumimoji="0" lang="ru-BY" altLang="ru-BY" sz="1600" b="0" i="0" u="none" strike="noStrike" cap="none" normalizeH="0" baseline="0" dirty="0">
                <a:ln>
                  <a:noFill/>
                </a:ln>
                <a:solidFill>
                  <a:srgbClr val="000000"/>
                </a:solidFill>
                <a:effectLst/>
                <a:cs typeface="Arial" panose="020B0604020202020204" pitchFamily="34" charset="0"/>
              </a:rPr>
              <a:t>   </a:t>
            </a:r>
            <a:r>
              <a:rPr kumimoji="0" lang="ru-BY" altLang="ru-BY" sz="1600" b="0" i="0" u="sng" strike="noStrike" cap="none" normalizeH="0" baseline="0" dirty="0">
                <a:ln>
                  <a:noFill/>
                </a:ln>
                <a:solidFill>
                  <a:srgbClr val="0000FF"/>
                </a:solidFill>
                <a:effectLst/>
                <a:cs typeface="Arial" panose="020B0604020202020204" pitchFamily="34" charset="0"/>
                <a:hlinkClick r:id="rId9"/>
              </a:rPr>
              <a:t>технологии </a:t>
            </a:r>
            <a:r>
              <a:rPr kumimoji="0" lang="ru-BY" altLang="ru-BY" sz="1600" b="0" i="0" u="sng" strike="noStrike" cap="none" normalizeH="0" baseline="0" dirty="0" err="1">
                <a:ln>
                  <a:noFill/>
                </a:ln>
                <a:solidFill>
                  <a:srgbClr val="0000FF"/>
                </a:solidFill>
                <a:effectLst/>
                <a:cs typeface="Arial" panose="020B0604020202020204" pitchFamily="34" charset="0"/>
                <a:hlinkClick r:id="rId9"/>
              </a:rPr>
              <a:t>прогр</a:t>
            </a:r>
            <a:r>
              <a:rPr kumimoji="0" lang="ru-BY" altLang="ru-BY" sz="1600" b="0" i="0" u="sng" strike="noStrike" cap="none" normalizeH="0" baseline="0" dirty="0">
                <a:ln>
                  <a:noFill/>
                </a:ln>
                <a:solidFill>
                  <a:srgbClr val="0000FF"/>
                </a:solidFill>
                <a:effectLst/>
                <a:cs typeface="Arial" panose="020B0604020202020204" pitchFamily="34" charset="0"/>
                <a:hlinkClick r:id="rId9"/>
              </a:rPr>
              <a:t>.</a:t>
            </a:r>
            <a:endParaRPr kumimoji="0" lang="ru-BY" altLang="ru-BY" sz="1600" b="0" i="0" u="none" strike="noStrike" cap="none" normalizeH="0" baseline="0" dirty="0">
              <a:ln>
                <a:noFill/>
              </a:ln>
              <a:solidFill>
                <a:srgbClr val="000000"/>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BY" altLang="ru-BY"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6949154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2FC7A5-D655-41E0-94E2-9EACB6835131}"/>
              </a:ext>
            </a:extLst>
          </p:cNvPr>
          <p:cNvSpPr txBox="1"/>
          <p:nvPr/>
        </p:nvSpPr>
        <p:spPr>
          <a:xfrm>
            <a:off x="120650" y="58846"/>
            <a:ext cx="11950700" cy="6740307"/>
          </a:xfrm>
          <a:prstGeom prst="rect">
            <a:avLst/>
          </a:prstGeom>
          <a:noFill/>
        </p:spPr>
        <p:txBody>
          <a:bodyPr wrap="square">
            <a:spAutoFit/>
          </a:bodyPr>
          <a:lstStyle/>
          <a:p>
            <a:pPr algn="l"/>
            <a:r>
              <a:rPr lang="ru-RU" sz="1600" b="1" i="0" dirty="0">
                <a:solidFill>
                  <a:srgbClr val="000080"/>
                </a:solidFill>
                <a:effectLst/>
                <a:latin typeface="Bookman Old Style" panose="02050604050505020204" pitchFamily="18" charset="0"/>
              </a:rPr>
              <a:t>Достоинства XML</a:t>
            </a:r>
          </a:p>
          <a:p>
            <a:pPr algn="l">
              <a:buFont typeface="Arial" panose="020B0604020202020204" pitchFamily="34" charset="0"/>
              <a:buChar char="•"/>
            </a:pPr>
            <a:r>
              <a:rPr lang="ru-RU" sz="1600" b="0" i="0" dirty="0">
                <a:solidFill>
                  <a:srgbClr val="000000"/>
                </a:solidFill>
                <a:effectLst/>
                <a:latin typeface="Arial" panose="020B0604020202020204" pitchFamily="34" charset="0"/>
              </a:rPr>
              <a:t>XML - язык разметки, позволяющий стандартизировать вид файлов-данных, используемых компьютерными программами, в виде текста, понятного человеку;</a:t>
            </a:r>
          </a:p>
          <a:p>
            <a:pPr algn="l">
              <a:buFont typeface="Arial" panose="020B0604020202020204" pitchFamily="34" charset="0"/>
              <a:buChar char="•"/>
            </a:pPr>
            <a:r>
              <a:rPr lang="ru-RU" sz="1600" b="0" i="0" dirty="0">
                <a:solidFill>
                  <a:srgbClr val="000000"/>
                </a:solidFill>
                <a:effectLst/>
                <a:latin typeface="Arial" panose="020B0604020202020204" pitchFamily="34" charset="0"/>
              </a:rPr>
              <a:t>XML поддерживает Юникод;</a:t>
            </a:r>
          </a:p>
          <a:p>
            <a:pPr algn="l">
              <a:buFont typeface="Arial" panose="020B0604020202020204" pitchFamily="34" charset="0"/>
              <a:buChar char="•"/>
            </a:pPr>
            <a:r>
              <a:rPr lang="ru-RU" sz="1600" b="0" i="0" dirty="0">
                <a:solidFill>
                  <a:srgbClr val="000000"/>
                </a:solidFill>
                <a:effectLst/>
                <a:latin typeface="Arial" panose="020B0604020202020204" pitchFamily="34" charset="0"/>
              </a:rPr>
              <a:t>в формате XML могут быть описаны такие структуры данных, как записи, списки, деревья, форматированный текст;</a:t>
            </a:r>
          </a:p>
          <a:p>
            <a:pPr algn="l">
              <a:buFont typeface="Arial" panose="020B0604020202020204" pitchFamily="34" charset="0"/>
              <a:buChar char="•"/>
            </a:pPr>
            <a:r>
              <a:rPr lang="ru-RU" sz="1600" b="0" i="0" dirty="0">
                <a:solidFill>
                  <a:srgbClr val="000000"/>
                </a:solidFill>
                <a:effectLst/>
                <a:latin typeface="Arial" panose="020B0604020202020204" pitchFamily="34" charset="0"/>
              </a:rPr>
              <a:t>XML - это </a:t>
            </a:r>
            <a:r>
              <a:rPr lang="ru-RU" sz="1600" b="0" i="0" dirty="0" err="1">
                <a:solidFill>
                  <a:srgbClr val="000000"/>
                </a:solidFill>
                <a:effectLst/>
                <a:latin typeface="Arial" panose="020B0604020202020204" pitchFamily="34" charset="0"/>
              </a:rPr>
              <a:t>самодокументируемый</a:t>
            </a:r>
            <a:r>
              <a:rPr lang="ru-RU" sz="1600" b="0" i="0" dirty="0">
                <a:solidFill>
                  <a:srgbClr val="000000"/>
                </a:solidFill>
                <a:effectLst/>
                <a:latin typeface="Arial" panose="020B0604020202020204" pitchFamily="34" charset="0"/>
              </a:rPr>
              <a:t> формат, который описывает структуру и имена полей так же как и значения полей;</a:t>
            </a:r>
          </a:p>
          <a:p>
            <a:pPr algn="l">
              <a:buFont typeface="Arial" panose="020B0604020202020204" pitchFamily="34" charset="0"/>
              <a:buChar char="•"/>
            </a:pPr>
            <a:r>
              <a:rPr lang="ru-RU" sz="1600" b="0" i="0" dirty="0">
                <a:solidFill>
                  <a:srgbClr val="000000"/>
                </a:solidFill>
                <a:effectLst/>
                <a:latin typeface="Arial" panose="020B0604020202020204" pitchFamily="34" charset="0"/>
              </a:rPr>
              <a:t>XML имеет строго определённый синтаксис и требования к анализу, что позволяет ему оставаться простым, эффективным и непротиворечивым. Одновременно с этим, разные разработчики не ограничены в выборе экспрессивных методов (например, можно моделировать данные, помещая значения в параметры тегов или в тело тегов, можно использовать различные языки и нотации для именования тегов и т. д.);</a:t>
            </a:r>
          </a:p>
          <a:p>
            <a:pPr algn="l">
              <a:buFont typeface="Arial" panose="020B0604020202020204" pitchFamily="34" charset="0"/>
              <a:buChar char="•"/>
            </a:pPr>
            <a:r>
              <a:rPr lang="ru-RU" sz="1600" b="0" i="0" dirty="0">
                <a:solidFill>
                  <a:srgbClr val="000000"/>
                </a:solidFill>
                <a:effectLst/>
                <a:latin typeface="Arial" panose="020B0604020202020204" pitchFamily="34" charset="0"/>
              </a:rPr>
              <a:t>XML - формат, основанный на международных стандартах;</a:t>
            </a:r>
          </a:p>
          <a:p>
            <a:pPr algn="l">
              <a:buFont typeface="Arial" panose="020B0604020202020204" pitchFamily="34" charset="0"/>
              <a:buChar char="•"/>
            </a:pPr>
            <a:r>
              <a:rPr lang="ru-RU" sz="1600" b="0" i="0" dirty="0">
                <a:solidFill>
                  <a:srgbClr val="000000"/>
                </a:solidFill>
                <a:effectLst/>
                <a:latin typeface="Arial" panose="020B0604020202020204" pitchFamily="34" charset="0"/>
              </a:rPr>
              <a:t>Иерархическая структура XML подходит для описания практически любых типов документов, кроме аудио и видео мультимедийных потоков, растровых изображений, сетевых структур данных и двоичных данных;</a:t>
            </a:r>
          </a:p>
          <a:p>
            <a:pPr algn="l">
              <a:buFont typeface="Arial" panose="020B0604020202020204" pitchFamily="34" charset="0"/>
              <a:buChar char="•"/>
            </a:pPr>
            <a:r>
              <a:rPr lang="ru-RU" sz="1600" b="0" i="0" dirty="0">
                <a:solidFill>
                  <a:srgbClr val="000000"/>
                </a:solidFill>
                <a:effectLst/>
                <a:latin typeface="Arial" panose="020B0604020202020204" pitchFamily="34" charset="0"/>
              </a:rPr>
              <a:t>XML представляет собой простой текст, свободный от лицензирования и каких-либо ограничений;</a:t>
            </a:r>
          </a:p>
          <a:p>
            <a:pPr algn="l">
              <a:buFont typeface="Arial" panose="020B0604020202020204" pitchFamily="34" charset="0"/>
              <a:buChar char="•"/>
            </a:pPr>
            <a:r>
              <a:rPr lang="ru-RU" sz="1600" b="0" i="0" dirty="0">
                <a:solidFill>
                  <a:srgbClr val="000000"/>
                </a:solidFill>
                <a:effectLst/>
                <a:latin typeface="Arial" panose="020B0604020202020204" pitchFamily="34" charset="0"/>
              </a:rPr>
              <a:t>XML не зависит от платформы;</a:t>
            </a:r>
          </a:p>
          <a:p>
            <a:pPr algn="l">
              <a:buFont typeface="Arial" panose="020B0604020202020204" pitchFamily="34" charset="0"/>
              <a:buChar char="•"/>
            </a:pPr>
            <a:r>
              <a:rPr lang="ru-RU" sz="1600" b="0" i="0" dirty="0">
                <a:solidFill>
                  <a:srgbClr val="000000"/>
                </a:solidFill>
                <a:effectLst/>
                <a:latin typeface="Arial" panose="020B0604020202020204" pitchFamily="34" charset="0"/>
              </a:rPr>
              <a:t>XML является подмножеством </a:t>
            </a:r>
            <a:r>
              <a:rPr lang="ru-RU" sz="1600" b="0" i="0" u="sng" dirty="0">
                <a:solidFill>
                  <a:srgbClr val="0000FF"/>
                </a:solidFill>
                <a:effectLst/>
                <a:latin typeface="Arial" panose="020B0604020202020204" pitchFamily="34" charset="0"/>
                <a:hlinkClick r:id="rId2"/>
              </a:rPr>
              <a:t>SGML</a:t>
            </a:r>
            <a:r>
              <a:rPr lang="ru-RU" sz="1600" b="0" i="0" dirty="0">
                <a:solidFill>
                  <a:srgbClr val="000000"/>
                </a:solidFill>
                <a:effectLst/>
                <a:latin typeface="Arial" panose="020B0604020202020204" pitchFamily="34" charset="0"/>
              </a:rPr>
              <a:t> (который используется с 1986 года). Уже накоплен большой опыт работы с языком и созданы специализированные приложения;</a:t>
            </a:r>
          </a:p>
          <a:p>
            <a:pPr algn="l">
              <a:buFont typeface="Arial" panose="020B0604020202020204" pitchFamily="34" charset="0"/>
              <a:buChar char="•"/>
            </a:pPr>
            <a:r>
              <a:rPr lang="ru-RU" sz="1600" b="0" i="0" dirty="0">
                <a:solidFill>
                  <a:srgbClr val="000000"/>
                </a:solidFill>
                <a:effectLst/>
                <a:latin typeface="Arial" panose="020B0604020202020204" pitchFamily="34" charset="0"/>
              </a:rPr>
              <a:t>XML не накладывает требований на порядок расположения атрибутов в элементе и вложенных элементов разных типов, что существенно облегчает выполнение требований обратной совместимости;</a:t>
            </a:r>
          </a:p>
          <a:p>
            <a:pPr algn="l">
              <a:buFont typeface="Arial" panose="020B0604020202020204" pitchFamily="34" charset="0"/>
              <a:buChar char="•"/>
            </a:pPr>
            <a:r>
              <a:rPr lang="ru-RU" sz="1600" b="0" i="0" dirty="0">
                <a:solidFill>
                  <a:srgbClr val="000000"/>
                </a:solidFill>
                <a:effectLst/>
                <a:latin typeface="Arial" panose="020B0604020202020204" pitchFamily="34" charset="0"/>
              </a:rPr>
              <a:t>В отличие от бинарных форматов, XML содержит метаданные об именах, типах и классах описываемых объектов, по которым приложение может обработать документ неизвестной структуры (например, для динамического построения интерфейсов);</a:t>
            </a:r>
          </a:p>
          <a:p>
            <a:pPr algn="l">
              <a:buFont typeface="Arial" panose="020B0604020202020204" pitchFamily="34" charset="0"/>
              <a:buChar char="•"/>
            </a:pPr>
            <a:r>
              <a:rPr lang="ru-RU" sz="1600" b="0" i="0" dirty="0">
                <a:solidFill>
                  <a:srgbClr val="000000"/>
                </a:solidFill>
                <a:effectLst/>
                <a:latin typeface="Arial" panose="020B0604020202020204" pitchFamily="34" charset="0"/>
              </a:rPr>
              <a:t>XML имеет реализации парсеров для всех современных языков программирования;</a:t>
            </a:r>
          </a:p>
          <a:p>
            <a:pPr algn="l">
              <a:buFont typeface="Arial" panose="020B0604020202020204" pitchFamily="34" charset="0"/>
              <a:buChar char="•"/>
            </a:pPr>
            <a:r>
              <a:rPr lang="ru-RU" sz="1600" b="0" i="0" dirty="0">
                <a:solidFill>
                  <a:srgbClr val="000000"/>
                </a:solidFill>
                <a:effectLst/>
                <a:latin typeface="Arial" panose="020B0604020202020204" pitchFamily="34" charset="0"/>
              </a:rPr>
              <a:t>Существует стандартный механизм преобразования XSLT, реализации которого встроены в браузеры, операционные системы, веб-серверы.</a:t>
            </a:r>
          </a:p>
          <a:p>
            <a:pPr algn="l">
              <a:buFont typeface="Arial" panose="020B0604020202020204" pitchFamily="34" charset="0"/>
              <a:buChar char="•"/>
            </a:pPr>
            <a:r>
              <a:rPr lang="ru-RU" sz="1600" b="0" i="0" dirty="0">
                <a:solidFill>
                  <a:srgbClr val="000000"/>
                </a:solidFill>
                <a:effectLst/>
                <a:latin typeface="Arial" panose="020B0604020202020204" pitchFamily="34" charset="0"/>
              </a:rPr>
              <a:t>XML поддерживается на низком аппаратном, микропрограммном и программном уровнях в современных аппаратных решениях.</a:t>
            </a:r>
          </a:p>
        </p:txBody>
      </p:sp>
    </p:spTree>
    <p:extLst>
      <p:ext uri="{BB962C8B-B14F-4D97-AF65-F5344CB8AC3E}">
        <p14:creationId xmlns:p14="http://schemas.microsoft.com/office/powerpoint/2010/main" val="35384519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B0075E-24FD-4339-A3ED-ABB82A517462}"/>
              </a:ext>
            </a:extLst>
          </p:cNvPr>
          <p:cNvSpPr>
            <a:spLocks noChangeArrowheads="1"/>
          </p:cNvSpPr>
          <p:nvPr/>
        </p:nvSpPr>
        <p:spPr bwMode="auto">
          <a:xfrm>
            <a:off x="139700" y="551288"/>
            <a:ext cx="11912600"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BY" altLang="ru-BY" sz="1600" b="1" i="0" u="none" strike="noStrike" cap="none" normalizeH="0" baseline="0" dirty="0">
                <a:ln>
                  <a:noFill/>
                </a:ln>
                <a:solidFill>
                  <a:srgbClr val="000080"/>
                </a:solidFill>
                <a:effectLst/>
                <a:latin typeface="Bookman Old Style" panose="02050604050505020204" pitchFamily="18" charset="0"/>
              </a:rPr>
              <a:t>Недостатки XML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BY" altLang="ru-BY"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Синтаксис XML избыточен.</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BY" altLang="ru-BY"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Размер XML-документа существенно больше бинарного представления тех же данных. В грубых оценках величину этого фактора принимают за 1 порядок (в 10 раз).</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BY" altLang="ru-BY"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Размер XML-документа существенно больше, чем документа в альтернативных текстовых форматах передачи данных (например, JSON, YAML, Protocol </a:t>
            </a:r>
            <a:r>
              <a:rPr kumimoji="0" lang="ru-BY" altLang="ru-BY" sz="16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Buffers</a:t>
            </a:r>
            <a:r>
              <a:rPr kumimoji="0" lang="ru-BY" altLang="ru-BY"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и особенно в форматах данных, оптимизированных для конкретного случая использования.</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BY" altLang="ru-BY"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Избыточность XML может повлиять на эффективность приложения. Возрастает стоимость хранения, обработки и передачи данных.</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BY" altLang="ru-BY"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XML содержит метаданные (об именах полей, классов, вложенности структур), и одновременно XML позиционируется как язык взаимодействия открытых систем. При передаче между системами большого количества объектов одного типа (одной структуры), передавать метаданные повторно нет смысла, хотя они содержатся в каждом экземпляре XML описания.</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BY" altLang="ru-BY"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Для большого количества задач не нужна вся мощь синтаксиса XML и можно использовать значительно более простые и производительные решения.</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BY" altLang="ru-BY"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Неоднозначность моделирования.</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BY" altLang="ru-BY"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Нет общепринятой методологии для моделирования данных в XML, в то время как для реляционной модели и объектно-ориентированной такие средства разработаны и базируются на реляционной алгебре, системном подходе и системном анализе.</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BY" altLang="ru-BY"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В природе есть множество объектов и явлений, для описания которых разные структуры данных (сетевая, реляционная, иерархическая) являются естественными, и отображение объекта в неестественную для него модель является болезненным для его сути. В случае с реляционной и иерархической моделями определены процедуры декомпозиции, обеспечивающие относительную однозначность, чего нельзя сказать о сетевой модели.</a:t>
            </a:r>
          </a:p>
        </p:txBody>
      </p:sp>
    </p:spTree>
    <p:extLst>
      <p:ext uri="{BB962C8B-B14F-4D97-AF65-F5344CB8AC3E}">
        <p14:creationId xmlns:p14="http://schemas.microsoft.com/office/powerpoint/2010/main" val="155203531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83B744-92E4-46A2-B710-AA1F35AF65CE}"/>
              </a:ext>
            </a:extLst>
          </p:cNvPr>
          <p:cNvSpPr>
            <a:spLocks noChangeArrowheads="1"/>
          </p:cNvSpPr>
          <p:nvPr/>
        </p:nvSpPr>
        <p:spPr bwMode="auto">
          <a:xfrm rot="10800000" flipV="1">
            <a:off x="222159" y="135216"/>
            <a:ext cx="1143644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BY" altLang="ru-BY"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BY" altLang="ru-BY"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В результате большой гибкости языка и отсутствия строгих ограничений, одна и та же структура может быть представлена множеством способов (различными разработчиками), например, значение может быть записано как атрибут тега или как тело тега и т. д. Например:</a:t>
            </a:r>
            <a:br>
              <a:rPr kumimoji="0" lang="ru-BY" altLang="ru-BY"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ru-BY" altLang="ru-BY" sz="1600" b="1" i="0" u="none" strike="noStrike" cap="none" normalizeH="0" baseline="0" dirty="0">
                <a:ln>
                  <a:noFill/>
                </a:ln>
                <a:solidFill>
                  <a:srgbClr val="202000"/>
                </a:solidFill>
                <a:effectLst/>
                <a:latin typeface="Courier New" panose="02070309020205020404" pitchFamily="49" charset="0"/>
                <a:cs typeface="Courier New" panose="02070309020205020404" pitchFamily="49" charset="0"/>
              </a:rPr>
              <a:t>&lt;a b="1" c="1"/&gt; &lt;a&gt;&lt;b&gt;1&lt;/b&gt;&lt;c&gt;1&lt;/c&gt;&lt;/a&gt; &lt;a&gt;&lt;b </a:t>
            </a:r>
            <a:r>
              <a:rPr kumimoji="0" lang="ru-BY" altLang="ru-BY" sz="1600" b="1" i="0" u="none" strike="noStrike" cap="none" normalizeH="0" baseline="0" dirty="0" err="1">
                <a:ln>
                  <a:noFill/>
                </a:ln>
                <a:solidFill>
                  <a:srgbClr val="202000"/>
                </a:solidFill>
                <a:effectLst/>
                <a:latin typeface="Courier New" panose="02070309020205020404" pitchFamily="49" charset="0"/>
                <a:cs typeface="Courier New" panose="02070309020205020404" pitchFamily="49" charset="0"/>
              </a:rPr>
              <a:t>value</a:t>
            </a:r>
            <a:r>
              <a:rPr kumimoji="0" lang="ru-BY" altLang="ru-BY" sz="1600" b="1" i="0" u="none" strike="noStrike" cap="none" normalizeH="0" baseline="0" dirty="0">
                <a:ln>
                  <a:noFill/>
                </a:ln>
                <a:solidFill>
                  <a:srgbClr val="202000"/>
                </a:solidFill>
                <a:effectLst/>
                <a:latin typeface="Courier New" panose="02070309020205020404" pitchFamily="49" charset="0"/>
                <a:cs typeface="Courier New" panose="02070309020205020404" pitchFamily="49" charset="0"/>
              </a:rPr>
              <a:t>="1"/&gt;&lt;c </a:t>
            </a:r>
            <a:r>
              <a:rPr kumimoji="0" lang="ru-BY" altLang="ru-BY" sz="1600" b="1" i="0" u="none" strike="noStrike" cap="none" normalizeH="0" baseline="0" dirty="0" err="1">
                <a:ln>
                  <a:noFill/>
                </a:ln>
                <a:solidFill>
                  <a:srgbClr val="202000"/>
                </a:solidFill>
                <a:effectLst/>
                <a:latin typeface="Courier New" panose="02070309020205020404" pitchFamily="49" charset="0"/>
                <a:cs typeface="Courier New" panose="02070309020205020404" pitchFamily="49" charset="0"/>
              </a:rPr>
              <a:t>value</a:t>
            </a:r>
            <a:r>
              <a:rPr kumimoji="0" lang="ru-BY" altLang="ru-BY" sz="1600" b="1" i="0" u="none" strike="noStrike" cap="none" normalizeH="0" baseline="0" dirty="0">
                <a:ln>
                  <a:noFill/>
                </a:ln>
                <a:solidFill>
                  <a:srgbClr val="202000"/>
                </a:solidFill>
                <a:effectLst/>
                <a:latin typeface="Courier New" panose="02070309020205020404" pitchFamily="49" charset="0"/>
                <a:cs typeface="Courier New" panose="02070309020205020404" pitchFamily="49" charset="0"/>
              </a:rPr>
              <a:t>="1"/&gt;&lt;/a&gt; &lt;a&gt;&lt;</a:t>
            </a:r>
            <a:r>
              <a:rPr kumimoji="0" lang="ru-BY" altLang="ru-BY" sz="1600" b="1" i="0" u="none" strike="noStrike" cap="none" normalizeH="0" baseline="0" dirty="0" err="1">
                <a:ln>
                  <a:noFill/>
                </a:ln>
                <a:solidFill>
                  <a:srgbClr val="202000"/>
                </a:solidFill>
                <a:effectLst/>
                <a:latin typeface="Courier New" panose="02070309020205020404" pitchFamily="49" charset="0"/>
                <a:cs typeface="Courier New" panose="02070309020205020404" pitchFamily="49" charset="0"/>
              </a:rPr>
              <a:t>fields</a:t>
            </a:r>
            <a:r>
              <a:rPr kumimoji="0" lang="ru-BY" altLang="ru-BY" sz="1600" b="1" i="0" u="none" strike="noStrike" cap="none" normalizeH="0" baseline="0" dirty="0">
                <a:ln>
                  <a:noFill/>
                </a:ln>
                <a:solidFill>
                  <a:srgbClr val="202000"/>
                </a:solidFill>
                <a:effectLst/>
                <a:latin typeface="Courier New" panose="02070309020205020404" pitchFamily="49" charset="0"/>
                <a:cs typeface="Courier New" panose="02070309020205020404" pitchFamily="49" charset="0"/>
              </a:rPr>
              <a:t> b="1" c="1"/&gt;&lt;/a&gt; </a:t>
            </a:r>
            <a:r>
              <a:rPr kumimoji="0" lang="ru-BY" altLang="ru-BY"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и т. д., что делает XML неоднозначным.</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BY" altLang="ru-BY"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Поддержка многих языков в именовании тегов дает возможность назвать, например вес русским словом, в таком случае компьютер никак не сможет установить соответствия этого поля с полем </a:t>
            </a:r>
            <a:r>
              <a:rPr kumimoji="0" lang="ru-BY" altLang="ru-BY" sz="16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weight</a:t>
            </a:r>
            <a:r>
              <a:rPr kumimoji="0" lang="ru-BY" altLang="ru-BY"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в англоязычной версии программы и с полями в версиях модели объекта на множестве других языков.</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BY" altLang="ru-BY"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XML не содержит встроенной в язык поддержки типов данных. В нём нет строгой типизации, то есть понятий "целых чисел", "строк", "дат", "булевых значений" и т. д.</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BY" altLang="ru-BY"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Иерархическая модель данных, предлагаемая XML, ограничена по сравнению с реляционной моделью и объектно-ориентированными графами и сетевой моделью данных.</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BY" altLang="ru-BY"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Выражение неиерархических данных (например графов) требует дополнительных усилий</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BY" altLang="ru-BY"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Кристофер </a:t>
            </a:r>
            <a:r>
              <a:rPr kumimoji="0" lang="ru-BY" altLang="ru-BY" sz="16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Дейт</a:t>
            </a:r>
            <a:r>
              <a:rPr kumimoji="0" lang="ru-BY" altLang="ru-BY"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специалист в области реляционных баз данных, автор классического учебника "</a:t>
            </a:r>
            <a:r>
              <a:rPr kumimoji="0" lang="ru-BY" altLang="ru-BY" sz="16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An</a:t>
            </a:r>
            <a:r>
              <a:rPr kumimoji="0" lang="ru-BY" altLang="ru-BY"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ru-BY" altLang="ru-BY" sz="16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Introduction</a:t>
            </a:r>
            <a:r>
              <a:rPr kumimoji="0" lang="ru-BY" altLang="ru-BY"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ru-BY" altLang="ru-BY" sz="16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to</a:t>
            </a:r>
            <a:r>
              <a:rPr kumimoji="0" lang="ru-BY" altLang="ru-BY"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Database Systems", отмечал, что ":XML является попыткой заново изобрести иерархические базы данных:".</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BY" altLang="ru-BY"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Пространства имён XML сложно использовать и их сложно реализовывать в XML-парсерах.</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BY" altLang="ru-BY"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880672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AE20201-6C7E-43AF-84BF-B12AF6DC35D6}"/>
              </a:ext>
            </a:extLst>
          </p:cNvPr>
          <p:cNvSpPr/>
          <p:nvPr/>
        </p:nvSpPr>
        <p:spPr>
          <a:xfrm>
            <a:off x="129396" y="116231"/>
            <a:ext cx="11714671" cy="993926"/>
          </a:xfrm>
          <a:prstGeom prst="rect">
            <a:avLst/>
          </a:prstGeom>
        </p:spPr>
        <p:txBody>
          <a:bodyPr wrap="square">
            <a:spAutoFit/>
          </a:bodyPr>
          <a:lstStyle/>
          <a:p>
            <a:pPr lvl="0" algn="just">
              <a:lnSpc>
                <a:spcPct val="107000"/>
              </a:lnSpc>
              <a:spcAft>
                <a:spcPts val="800"/>
              </a:spcAft>
            </a:pPr>
            <a:r>
              <a:rPr lang="en-US" sz="2800" b="1" i="1" dirty="0">
                <a:solidFill>
                  <a:srgbClr val="FF0000"/>
                </a:solidFill>
                <a:latin typeface="+mj-lt"/>
                <a:ea typeface="Calibri" panose="020F0502020204030204" pitchFamily="34" charset="0"/>
                <a:cs typeface="Times New Roman" panose="02020603050405020304" pitchFamily="18" charset="0"/>
              </a:rPr>
              <a:t>49</a:t>
            </a:r>
            <a:r>
              <a:rPr lang="ru-RU" sz="2800" b="1" i="1" dirty="0">
                <a:solidFill>
                  <a:srgbClr val="FF0000"/>
                </a:solidFill>
                <a:latin typeface="+mj-lt"/>
                <a:ea typeface="Calibri" panose="020F0502020204030204" pitchFamily="34" charset="0"/>
                <a:cs typeface="Times New Roman" panose="02020603050405020304" pitchFamily="18" charset="0"/>
              </a:rPr>
              <a:t>) Описать схему </a:t>
            </a:r>
            <a:r>
              <a:rPr lang="en-US" sz="2800" b="1" i="1" dirty="0">
                <a:solidFill>
                  <a:srgbClr val="FF0000"/>
                </a:solidFill>
                <a:latin typeface="+mj-lt"/>
                <a:ea typeface="Calibri" panose="020F0502020204030204" pitchFamily="34" charset="0"/>
                <a:cs typeface="Times New Roman" panose="02020603050405020304" pitchFamily="18" charset="0"/>
              </a:rPr>
              <a:t>DTD</a:t>
            </a:r>
            <a:r>
              <a:rPr lang="ru-RU" sz="2800" b="1" i="1" dirty="0">
                <a:solidFill>
                  <a:srgbClr val="FF0000"/>
                </a:solidFill>
                <a:latin typeface="+mj-lt"/>
                <a:ea typeface="Calibri" panose="020F0502020204030204" pitchFamily="34" charset="0"/>
                <a:cs typeface="Times New Roman" panose="02020603050405020304" pitchFamily="18" charset="0"/>
              </a:rPr>
              <a:t>, недостатки технологии XML </a:t>
            </a:r>
            <a:r>
              <a:rPr lang="en-US" sz="2800" b="1" i="1" dirty="0">
                <a:solidFill>
                  <a:srgbClr val="FF0000"/>
                </a:solidFill>
                <a:latin typeface="+mj-lt"/>
                <a:ea typeface="Calibri" panose="020F0502020204030204" pitchFamily="34" charset="0"/>
                <a:cs typeface="Times New Roman" panose="02020603050405020304" pitchFamily="18" charset="0"/>
              </a:rPr>
              <a:t>DTD</a:t>
            </a:r>
            <a:r>
              <a:rPr lang="ru-RU" sz="2800" b="1" i="1" dirty="0">
                <a:solidFill>
                  <a:srgbClr val="FF0000"/>
                </a:solidFill>
                <a:latin typeface="+mj-lt"/>
                <a:ea typeface="Calibri" panose="020F0502020204030204" pitchFamily="34" charset="0"/>
                <a:cs typeface="Times New Roman" panose="02020603050405020304" pitchFamily="18" charset="0"/>
              </a:rPr>
              <a:t> перед XML </a:t>
            </a:r>
            <a:r>
              <a:rPr lang="en-US" sz="2800" b="1" i="1" dirty="0">
                <a:solidFill>
                  <a:srgbClr val="FF0000"/>
                </a:solidFill>
                <a:latin typeface="+mj-lt"/>
                <a:ea typeface="Calibri" panose="020F0502020204030204" pitchFamily="34" charset="0"/>
                <a:cs typeface="Times New Roman" panose="02020603050405020304" pitchFamily="18" charset="0"/>
              </a:rPr>
              <a:t>Schema</a:t>
            </a:r>
            <a:r>
              <a:rPr lang="ru-RU" sz="2800" b="1" i="1" dirty="0">
                <a:solidFill>
                  <a:srgbClr val="FF0000"/>
                </a:solidFill>
                <a:latin typeface="+mj-lt"/>
                <a:ea typeface="Calibri" panose="020F0502020204030204" pitchFamily="34" charset="0"/>
                <a:cs typeface="Times New Roman" panose="02020603050405020304" pitchFamily="18" charset="0"/>
              </a:rPr>
              <a:t>. </a:t>
            </a:r>
          </a:p>
        </p:txBody>
      </p:sp>
      <p:sp>
        <p:nvSpPr>
          <p:cNvPr id="4" name="TextBox 3">
            <a:extLst>
              <a:ext uri="{FF2B5EF4-FFF2-40B4-BE49-F238E27FC236}">
                <a16:creationId xmlns:a16="http://schemas.microsoft.com/office/drawing/2014/main" id="{A10057FF-D3EF-4252-846C-2628CCCEE395}"/>
              </a:ext>
            </a:extLst>
          </p:cNvPr>
          <p:cNvSpPr txBox="1"/>
          <p:nvPr/>
        </p:nvSpPr>
        <p:spPr>
          <a:xfrm>
            <a:off x="129396" y="913580"/>
            <a:ext cx="11526567" cy="830997"/>
          </a:xfrm>
          <a:prstGeom prst="rect">
            <a:avLst/>
          </a:prstGeom>
          <a:noFill/>
        </p:spPr>
        <p:txBody>
          <a:bodyPr wrap="square">
            <a:spAutoFit/>
          </a:bodyPr>
          <a:lstStyle/>
          <a:p>
            <a:r>
              <a:rPr lang="en-US" sz="1600" dirty="0"/>
              <a:t>	</a:t>
            </a:r>
            <a:r>
              <a:rPr lang="ru-RU" sz="1600" dirty="0"/>
              <a:t>Схема DTD (как и любая другая схема) представляет шаблон разметки документа, в котором указываются наличие, порядок следования и расположение элементов и их атрибутов в документе XML. Т.е. схемы DTD задают структуру и синтаксис XML документов, а не их содержание.</a:t>
            </a:r>
          </a:p>
        </p:txBody>
      </p:sp>
      <p:sp>
        <p:nvSpPr>
          <p:cNvPr id="6" name="TextBox 5">
            <a:extLst>
              <a:ext uri="{FF2B5EF4-FFF2-40B4-BE49-F238E27FC236}">
                <a16:creationId xmlns:a16="http://schemas.microsoft.com/office/drawing/2014/main" id="{6FC83474-2E35-4236-A7AE-46CD7A802C41}"/>
              </a:ext>
            </a:extLst>
          </p:cNvPr>
          <p:cNvSpPr txBox="1"/>
          <p:nvPr/>
        </p:nvSpPr>
        <p:spPr>
          <a:xfrm>
            <a:off x="129396" y="1694233"/>
            <a:ext cx="12062604" cy="5047536"/>
          </a:xfrm>
          <a:prstGeom prst="rect">
            <a:avLst/>
          </a:prstGeom>
          <a:noFill/>
        </p:spPr>
        <p:txBody>
          <a:bodyPr wrap="square">
            <a:spAutoFit/>
          </a:bodyPr>
          <a:lstStyle/>
          <a:p>
            <a:r>
              <a:rPr lang="ru-RU" sz="1400" dirty="0"/>
              <a:t>Сегодня XML может использоваться в любых приложениях, которым нужна структурированная информация - от сложных геоинформационных систем, с гигантскими объемами передаваемой информации до обычных "</a:t>
            </a:r>
            <a:r>
              <a:rPr lang="ru-RU" sz="1400" dirty="0" err="1"/>
              <a:t>однокомпьютерных</a:t>
            </a:r>
            <a:r>
              <a:rPr lang="ru-RU" sz="1400" dirty="0"/>
              <a:t>" программ, использующих этот язык для описания служебной информации. При внимательном взгляде на окружающий нас информационный мир можно выделить множество задач, связанных с созданием и обработкой структурированной информации, для решения которых может использоваться XML:</a:t>
            </a:r>
          </a:p>
          <a:p>
            <a:pPr marL="285750" indent="-285750">
              <a:buFont typeface="Arial" panose="020B0604020202020204" pitchFamily="34" charset="0"/>
              <a:buChar char="•"/>
            </a:pPr>
            <a:r>
              <a:rPr lang="ru-RU" sz="1400" dirty="0"/>
              <a:t>В первую очередь, эта технология может оказаться полезной для разработчиков сложных информационных систем, с большим количеством приложений, связанных потоками информации самой различной структурой. В этом случае XML-документы выполняют роль универсального формата для обмена информацией между отдельными компонентами большой программы, объектами различных программных комплексов, информационных систем и сетей.</a:t>
            </a:r>
          </a:p>
          <a:p>
            <a:pPr marL="285750" indent="-285750">
              <a:buFont typeface="Arial" panose="020B0604020202020204" pitchFamily="34" charset="0"/>
              <a:buChar char="•"/>
            </a:pPr>
            <a:r>
              <a:rPr lang="ru-RU" sz="1400" dirty="0"/>
              <a:t>XML является базовым стандартом для нового языка описания ресурсов, RDF, позволяющего упростить многие проблемы в Web, связанные с поиском нужной информации, обеспечением контроля за содержимым сетевых ресурсов, создания электронных библиотек и т.д.</a:t>
            </a:r>
          </a:p>
          <a:p>
            <a:pPr marL="285750" indent="-285750">
              <a:buFont typeface="Arial" panose="020B0604020202020204" pitchFamily="34" charset="0"/>
              <a:buChar char="•"/>
            </a:pPr>
            <a:r>
              <a:rPr lang="ru-RU" sz="1400" dirty="0"/>
              <a:t>Язык XML позволяет описывать данные произвольного типа и используется для представления специализированной информации, например химических, математических, физических формул, медицинских рецептов, нотных записей, и т.д. Это означает, что XML может служить мощным дополнением к HTML для распространения в Web "нестандартной", то есть объектно-ориентированной информации. Возможно, в самом ближайшем будущем XML полностью заменит собой HTML, по крайней мере, первые попытки интеграции этих двух языков уже делаются (спецификация XHTML).</a:t>
            </a:r>
          </a:p>
          <a:p>
            <a:pPr marL="285750" indent="-285750">
              <a:buFont typeface="Arial" panose="020B0604020202020204" pitchFamily="34" charset="0"/>
              <a:buChar char="•"/>
            </a:pPr>
            <a:r>
              <a:rPr lang="ru-RU" sz="1400" dirty="0"/>
              <a:t>XML-документы могут использоваться в качестве промежуточного формата данных в трехзвенных системах. Обычно схема взаимодействия между серверами приложений и баз данных зависит от конкретной СУБД и диалекта SQL, используемого для доступа к данным. Если же результаты запроса будут представлены в некотором универсальном текстовом формате, то звено СУБД, как таковое, станет "прозрачным" для приложения. Кроме того, сегодня на рассмотрение W3C предложена спецификация нового языка запросов к базам данных XQL, который в будущем может стать альтернативой SQL.</a:t>
            </a:r>
          </a:p>
          <a:p>
            <a:pPr marL="285750" indent="-285750">
              <a:buFont typeface="Arial" panose="020B0604020202020204" pitchFamily="34" charset="0"/>
              <a:buChar char="•"/>
            </a:pPr>
            <a:r>
              <a:rPr lang="ru-RU" sz="1400" dirty="0"/>
              <a:t>Информация, содержащаяся в XML-документах, может изменяться, передаваться на машину клиента и обновляться по частям. Разрабатываемые спецификации </a:t>
            </a:r>
            <a:r>
              <a:rPr lang="ru-RU" sz="1400" dirty="0" err="1"/>
              <a:t>XLink</a:t>
            </a:r>
            <a:r>
              <a:rPr lang="ru-RU" sz="1400" dirty="0"/>
              <a:t> и </a:t>
            </a:r>
            <a:r>
              <a:rPr lang="ru-RU" sz="1400" dirty="0" err="1"/>
              <a:t>Xpointer</a:t>
            </a:r>
            <a:r>
              <a:rPr lang="ru-RU" sz="1400" dirty="0"/>
              <a:t> </a:t>
            </a:r>
            <a:r>
              <a:rPr lang="ru-RU" sz="1400" dirty="0" err="1"/>
              <a:t>поволят</a:t>
            </a:r>
            <a:r>
              <a:rPr lang="ru-RU" sz="1400" dirty="0"/>
              <a:t> ссылаться на отдельные элементы документа, c учетом их вложенности и значений атрибутов.</a:t>
            </a:r>
          </a:p>
          <a:p>
            <a:pPr marL="285750" indent="-285750">
              <a:buFont typeface="Arial" panose="020B0604020202020204" pitchFamily="34" charset="0"/>
              <a:buChar char="•"/>
            </a:pPr>
            <a:r>
              <a:rPr lang="ru-RU" sz="1400" dirty="0"/>
              <a:t>Использование стилевых таблиц (XSL) позволяет обеспечить независимое от конкретного устройства вывода отображение XML- документов.</a:t>
            </a:r>
          </a:p>
          <a:p>
            <a:pPr marL="285750" indent="-285750">
              <a:buFont typeface="Arial" panose="020B0604020202020204" pitchFamily="34" charset="0"/>
              <a:buChar char="•"/>
            </a:pPr>
            <a:r>
              <a:rPr lang="ru-RU" sz="1400" dirty="0"/>
              <a:t>XML может использоваться в обычных приложениях для хранения и обработки структурированных данных в едином формате.</a:t>
            </a:r>
            <a:endParaRPr lang="ru-BY" sz="1400" dirty="0"/>
          </a:p>
        </p:txBody>
      </p:sp>
    </p:spTree>
    <p:extLst>
      <p:ext uri="{BB962C8B-B14F-4D97-AF65-F5344CB8AC3E}">
        <p14:creationId xmlns:p14="http://schemas.microsoft.com/office/powerpoint/2010/main" val="26003356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D330E5-C888-4AF3-B9DC-C5E72DB2E0F4}"/>
              </a:ext>
            </a:extLst>
          </p:cNvPr>
          <p:cNvSpPr txBox="1"/>
          <p:nvPr/>
        </p:nvSpPr>
        <p:spPr>
          <a:xfrm>
            <a:off x="190500" y="203200"/>
            <a:ext cx="11811000" cy="6186309"/>
          </a:xfrm>
          <a:prstGeom prst="rect">
            <a:avLst/>
          </a:prstGeom>
          <a:noFill/>
        </p:spPr>
        <p:txBody>
          <a:bodyPr wrap="square">
            <a:spAutoFit/>
          </a:bodyPr>
          <a:lstStyle/>
          <a:p>
            <a:r>
              <a:rPr lang="ru-RU" dirty="0"/>
              <a:t>Для того чтобы использовать схему DTD в документе, можно:</a:t>
            </a:r>
          </a:p>
          <a:p>
            <a:r>
              <a:rPr lang="ru-RU" dirty="0"/>
              <a:t>1)	описать ее во внешнем файле (c расширением .</a:t>
            </a:r>
            <a:r>
              <a:rPr lang="ru-RU" dirty="0" err="1"/>
              <a:t>dtd</a:t>
            </a:r>
            <a:r>
              <a:rPr lang="ru-RU" dirty="0"/>
              <a:t> ) и при описании схемы DTD просто указать ссылку на этот файл (внешняя схема DTD):</a:t>
            </a:r>
          </a:p>
          <a:p>
            <a:r>
              <a:rPr lang="ru-RU" dirty="0"/>
              <a:t>&lt;! DOCTYPE </a:t>
            </a:r>
            <a:r>
              <a:rPr lang="ru-RU" dirty="0" err="1"/>
              <a:t>имя_элемента</a:t>
            </a:r>
            <a:r>
              <a:rPr lang="ru-RU" dirty="0"/>
              <a:t> SYSTEM "имя_файла.dtd"&gt;</a:t>
            </a:r>
          </a:p>
          <a:p>
            <a:r>
              <a:rPr lang="ru-RU" dirty="0"/>
              <a:t>Для внешних DTD декларация DOCTYPE состоит из обычного ключевого </a:t>
            </a:r>
            <a:r>
              <a:rPr lang="ru-RU" dirty="0" err="1"/>
              <a:t>сло¬ва</a:t>
            </a:r>
            <a:r>
              <a:rPr lang="ru-RU" dirty="0"/>
              <a:t> и имени корневого элемента, за которым следует еще одно ключевое слово SYSTEM либо PUBLIC, обозначающее источник внешнего определения DTD, а за ним — локализация этого определения.</a:t>
            </a:r>
          </a:p>
          <a:p>
            <a:r>
              <a:rPr lang="ru-RU" b="1" dirty="0"/>
              <a:t>Например:</a:t>
            </a:r>
          </a:p>
          <a:p>
            <a:r>
              <a:rPr lang="en-US" i="1" dirty="0"/>
              <a:t>		</a:t>
            </a:r>
            <a:r>
              <a:rPr lang="ru-RU" i="1" dirty="0"/>
              <a:t>&lt;?</a:t>
            </a:r>
            <a:r>
              <a:rPr lang="ru-RU" i="1" dirty="0" err="1"/>
              <a:t>xml</a:t>
            </a:r>
            <a:r>
              <a:rPr lang="ru-RU" i="1" dirty="0"/>
              <a:t> </a:t>
            </a:r>
            <a:r>
              <a:rPr lang="ru-RU" i="1" dirty="0" err="1"/>
              <a:t>version</a:t>
            </a:r>
            <a:r>
              <a:rPr lang="ru-RU" i="1" dirty="0"/>
              <a:t>="1.0" </a:t>
            </a:r>
            <a:r>
              <a:rPr lang="ru-RU" i="1" dirty="0" err="1"/>
              <a:t>encoding</a:t>
            </a:r>
            <a:r>
              <a:rPr lang="ru-RU" i="1" dirty="0"/>
              <a:t>="UTF-8"?&gt;</a:t>
            </a:r>
          </a:p>
          <a:p>
            <a:r>
              <a:rPr lang="en-US" i="1" dirty="0"/>
              <a:t>		</a:t>
            </a:r>
            <a:r>
              <a:rPr lang="ru-RU" i="1" dirty="0"/>
              <a:t>&lt;! DOCTYPE </a:t>
            </a:r>
            <a:r>
              <a:rPr lang="ru-RU" i="1" dirty="0" err="1"/>
              <a:t>example</a:t>
            </a:r>
            <a:r>
              <a:rPr lang="ru-RU" i="1" dirty="0"/>
              <a:t>  SYSTEM "example.dtd"&gt;</a:t>
            </a:r>
          </a:p>
          <a:p>
            <a:r>
              <a:rPr lang="en-US" i="1" dirty="0"/>
              <a:t>		</a:t>
            </a:r>
            <a:r>
              <a:rPr lang="ru-RU" i="1" dirty="0"/>
              <a:t>&lt;</a:t>
            </a:r>
            <a:r>
              <a:rPr lang="ru-RU" i="1" dirty="0" err="1"/>
              <a:t>example</a:t>
            </a:r>
            <a:r>
              <a:rPr lang="ru-RU" i="1" dirty="0"/>
              <a:t>&gt; Это внешняя схема &lt;/</a:t>
            </a:r>
            <a:r>
              <a:rPr lang="ru-RU" i="1" dirty="0" err="1"/>
              <a:t>example</a:t>
            </a:r>
            <a:r>
              <a:rPr lang="ru-RU" i="1" dirty="0"/>
              <a:t>&gt;</a:t>
            </a:r>
          </a:p>
          <a:p>
            <a:r>
              <a:rPr lang="ru-RU" dirty="0"/>
              <a:t>2)	непосредственно  внутри  самого  документа  выделить  область, в которой определить нужные правила (внутренняя схема DTD):</a:t>
            </a:r>
          </a:p>
          <a:p>
            <a:r>
              <a:rPr lang="ru-RU" dirty="0"/>
              <a:t>&lt;! DOCTYPE </a:t>
            </a:r>
            <a:r>
              <a:rPr lang="ru-RU" dirty="0" err="1"/>
              <a:t>имя_элемента</a:t>
            </a:r>
            <a:r>
              <a:rPr lang="ru-RU" dirty="0"/>
              <a:t> [</a:t>
            </a:r>
          </a:p>
          <a:p>
            <a:r>
              <a:rPr lang="ru-RU" dirty="0"/>
              <a:t>&lt;!ELEMENT  </a:t>
            </a:r>
            <a:r>
              <a:rPr lang="ru-RU" dirty="0" err="1"/>
              <a:t>имя_элемента</a:t>
            </a:r>
            <a:r>
              <a:rPr lang="ru-RU" dirty="0"/>
              <a:t> (</a:t>
            </a:r>
            <a:r>
              <a:rPr lang="ru-RU" dirty="0" err="1"/>
              <a:t>дочерний_элемент</a:t>
            </a:r>
            <a:r>
              <a:rPr lang="ru-RU" dirty="0"/>
              <a:t>)&gt;</a:t>
            </a:r>
          </a:p>
          <a:p>
            <a:r>
              <a:rPr lang="ru-RU" b="1" dirty="0"/>
              <a:t>Например:</a:t>
            </a:r>
          </a:p>
          <a:p>
            <a:r>
              <a:rPr lang="en-US" i="1" dirty="0"/>
              <a:t>		</a:t>
            </a:r>
            <a:r>
              <a:rPr lang="ru-RU" i="1" dirty="0"/>
              <a:t>&lt;?</a:t>
            </a:r>
            <a:r>
              <a:rPr lang="ru-RU" i="1" dirty="0" err="1"/>
              <a:t>xml</a:t>
            </a:r>
            <a:r>
              <a:rPr lang="ru-RU" i="1" dirty="0"/>
              <a:t> </a:t>
            </a:r>
            <a:r>
              <a:rPr lang="ru-RU" i="1" dirty="0" err="1"/>
              <a:t>version</a:t>
            </a:r>
            <a:r>
              <a:rPr lang="ru-RU" i="1" dirty="0"/>
              <a:t>="1.0" </a:t>
            </a:r>
            <a:r>
              <a:rPr lang="ru-RU" i="1" dirty="0" err="1"/>
              <a:t>encoding</a:t>
            </a:r>
            <a:r>
              <a:rPr lang="ru-RU" i="1" dirty="0"/>
              <a:t>="UTF-8"?&gt;</a:t>
            </a:r>
          </a:p>
          <a:p>
            <a:r>
              <a:rPr lang="en-US" i="1" dirty="0"/>
              <a:t>		</a:t>
            </a:r>
            <a:r>
              <a:rPr lang="ru-RU" i="1" dirty="0"/>
              <a:t>&lt;! DOCTYPE </a:t>
            </a:r>
            <a:r>
              <a:rPr lang="ru-RU" i="1" dirty="0" err="1"/>
              <a:t>example</a:t>
            </a:r>
            <a:r>
              <a:rPr lang="ru-RU" i="1" dirty="0"/>
              <a:t>  [</a:t>
            </a:r>
          </a:p>
          <a:p>
            <a:r>
              <a:rPr lang="en-US" i="1" dirty="0"/>
              <a:t>		</a:t>
            </a:r>
            <a:r>
              <a:rPr lang="ru-RU" i="1" dirty="0"/>
              <a:t>&lt;!ELEMENT </a:t>
            </a:r>
            <a:r>
              <a:rPr lang="ru-RU" i="1" dirty="0" err="1"/>
              <a:t>example</a:t>
            </a:r>
            <a:r>
              <a:rPr lang="ru-RU" i="1" dirty="0"/>
              <a:t> (#PCDATA)&gt;</a:t>
            </a:r>
          </a:p>
          <a:p>
            <a:r>
              <a:rPr lang="en-US" i="1" dirty="0"/>
              <a:t>		</a:t>
            </a:r>
            <a:r>
              <a:rPr lang="ru-RU" i="1" dirty="0"/>
              <a:t>]&gt;</a:t>
            </a:r>
          </a:p>
          <a:p>
            <a:r>
              <a:rPr lang="en-US" i="1" dirty="0"/>
              <a:t>		</a:t>
            </a:r>
            <a:r>
              <a:rPr lang="ru-RU" i="1" dirty="0"/>
              <a:t>&lt;</a:t>
            </a:r>
            <a:r>
              <a:rPr lang="ru-RU" i="1" dirty="0" err="1"/>
              <a:t>example</a:t>
            </a:r>
            <a:r>
              <a:rPr lang="ru-RU" i="1" dirty="0"/>
              <a:t>&gt; Это внутренняя схема &lt;/</a:t>
            </a:r>
            <a:r>
              <a:rPr lang="ru-RU" i="1" dirty="0" err="1"/>
              <a:t>example</a:t>
            </a:r>
            <a:r>
              <a:rPr lang="ru-RU" i="1" dirty="0"/>
              <a:t>&gt;</a:t>
            </a:r>
          </a:p>
          <a:p>
            <a:r>
              <a:rPr lang="ru-RU" dirty="0"/>
              <a:t>Все, что указано в квадратных скобках […] образует внутреннюю схему DTD.</a:t>
            </a:r>
          </a:p>
        </p:txBody>
      </p:sp>
    </p:spTree>
    <p:extLst>
      <p:ext uri="{BB962C8B-B14F-4D97-AF65-F5344CB8AC3E}">
        <p14:creationId xmlns:p14="http://schemas.microsoft.com/office/powerpoint/2010/main" val="414655450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416BC49F-A7B5-4EA5-8B61-9E51467382D3}"/>
              </a:ext>
            </a:extLst>
          </p:cNvPr>
          <p:cNvSpPr/>
          <p:nvPr/>
        </p:nvSpPr>
        <p:spPr>
          <a:xfrm>
            <a:off x="129396" y="116231"/>
            <a:ext cx="11714671" cy="595932"/>
          </a:xfrm>
          <a:prstGeom prst="rect">
            <a:avLst/>
          </a:prstGeom>
        </p:spPr>
        <p:txBody>
          <a:bodyPr wrap="square">
            <a:spAutoFit/>
          </a:bodyPr>
          <a:lstStyle/>
          <a:p>
            <a:pPr lvl="0" algn="just">
              <a:lnSpc>
                <a:spcPct val="107000"/>
              </a:lnSpc>
              <a:spcAft>
                <a:spcPts val="800"/>
              </a:spcAft>
            </a:pPr>
            <a:r>
              <a:rPr lang="ru-RU" sz="3200" b="1" i="1" dirty="0">
                <a:solidFill>
                  <a:srgbClr val="FF0000"/>
                </a:solidFill>
                <a:latin typeface="+mj-lt"/>
                <a:ea typeface="Calibri" panose="020F0502020204030204" pitchFamily="34" charset="0"/>
                <a:cs typeface="Times New Roman" panose="02020603050405020304" pitchFamily="18" charset="0"/>
              </a:rPr>
              <a:t>50)	Описать назначение веб-сервера Apache, его возможности </a:t>
            </a:r>
          </a:p>
        </p:txBody>
      </p:sp>
      <p:sp>
        <p:nvSpPr>
          <p:cNvPr id="4" name="TextBox 3">
            <a:extLst>
              <a:ext uri="{FF2B5EF4-FFF2-40B4-BE49-F238E27FC236}">
                <a16:creationId xmlns:a16="http://schemas.microsoft.com/office/drawing/2014/main" id="{B7F428BC-F900-4C9E-AA57-CDCA3DC52D37}"/>
              </a:ext>
            </a:extLst>
          </p:cNvPr>
          <p:cNvSpPr txBox="1"/>
          <p:nvPr/>
        </p:nvSpPr>
        <p:spPr>
          <a:xfrm>
            <a:off x="129395" y="599595"/>
            <a:ext cx="11714671" cy="1754326"/>
          </a:xfrm>
          <a:prstGeom prst="rect">
            <a:avLst/>
          </a:prstGeom>
          <a:noFill/>
        </p:spPr>
        <p:txBody>
          <a:bodyPr wrap="square">
            <a:spAutoFit/>
          </a:bodyPr>
          <a:lstStyle/>
          <a:p>
            <a:r>
              <a:rPr lang="ru-RU" b="0" i="0" dirty="0">
                <a:solidFill>
                  <a:srgbClr val="626570"/>
                </a:solidFill>
                <a:effectLst/>
                <a:latin typeface="Roboto"/>
              </a:rPr>
              <a:t>Сервер Apache – универсальный инструмент для быстрого и безопасного запуска интернет-проектов разного масштаба. Веб-сервер совместим с большинством существующих операционных систем, программных  продуктов и языков разработки.</a:t>
            </a:r>
            <a:br>
              <a:rPr lang="ru-RU" dirty="0"/>
            </a:br>
            <a:r>
              <a:rPr lang="ru-RU" b="0" i="0" dirty="0">
                <a:solidFill>
                  <a:srgbClr val="626570"/>
                </a:solidFill>
                <a:effectLst/>
                <a:latin typeface="Roboto"/>
              </a:rPr>
              <a:t>Система конфигурационных файлов дает «Апач» гибкие возможности для настройки, а динамически подгружаемые модули расширяют функционал до максимума. Особенно эффективно использовать веб-сервер Apache в связке с ближайшим аналогом – </a:t>
            </a:r>
            <a:r>
              <a:rPr lang="ru-RU" b="0" i="0" dirty="0" err="1">
                <a:solidFill>
                  <a:srgbClr val="626570"/>
                </a:solidFill>
                <a:effectLst/>
                <a:latin typeface="Roboto"/>
              </a:rPr>
              <a:t>Nginx</a:t>
            </a:r>
            <a:r>
              <a:rPr lang="ru-RU" b="0" i="0" dirty="0">
                <a:solidFill>
                  <a:srgbClr val="626570"/>
                </a:solidFill>
                <a:effectLst/>
                <a:latin typeface="Roboto"/>
              </a:rPr>
              <a:t>.</a:t>
            </a:r>
            <a:endParaRPr lang="ru-BY" dirty="0"/>
          </a:p>
        </p:txBody>
      </p:sp>
      <p:sp>
        <p:nvSpPr>
          <p:cNvPr id="6" name="TextBox 5">
            <a:extLst>
              <a:ext uri="{FF2B5EF4-FFF2-40B4-BE49-F238E27FC236}">
                <a16:creationId xmlns:a16="http://schemas.microsoft.com/office/drawing/2014/main" id="{9E1BE29C-3932-47D0-A7E3-41AC977BB999}"/>
              </a:ext>
            </a:extLst>
          </p:cNvPr>
          <p:cNvSpPr txBox="1"/>
          <p:nvPr/>
        </p:nvSpPr>
        <p:spPr>
          <a:xfrm>
            <a:off x="129394" y="2229200"/>
            <a:ext cx="11496132" cy="2862322"/>
          </a:xfrm>
          <a:prstGeom prst="rect">
            <a:avLst/>
          </a:prstGeom>
          <a:noFill/>
        </p:spPr>
        <p:txBody>
          <a:bodyPr wrap="square">
            <a:spAutoFit/>
          </a:bodyPr>
          <a:lstStyle/>
          <a:p>
            <a:pPr algn="l"/>
            <a:r>
              <a:rPr lang="ru-RU" b="0" i="0" dirty="0">
                <a:solidFill>
                  <a:srgbClr val="626570"/>
                </a:solidFill>
                <a:effectLst/>
                <a:latin typeface="Roboto"/>
              </a:rPr>
              <a:t>Система конфигурации Apache работает на текстовых файлах с прописанными настройками. Она подразделяется на три условных уровня, для каждого из которых имеется свой конфигурационный файл:</a:t>
            </a:r>
          </a:p>
          <a:p>
            <a:pPr algn="l">
              <a:buFont typeface="+mj-lt"/>
              <a:buAutoNum type="arabicPeriod"/>
            </a:pPr>
            <a:r>
              <a:rPr lang="ru-RU" b="0" i="0" dirty="0">
                <a:solidFill>
                  <a:srgbClr val="626570"/>
                </a:solidFill>
                <a:effectLst/>
                <a:latin typeface="Roboto"/>
              </a:rPr>
              <a:t>Уровень конфигурации сервера (файл </a:t>
            </a:r>
            <a:r>
              <a:rPr lang="ru-RU" b="1" i="0" dirty="0" err="1">
                <a:solidFill>
                  <a:srgbClr val="202737"/>
                </a:solidFill>
                <a:effectLst/>
                <a:latin typeface="Roboto"/>
              </a:rPr>
              <a:t>httpd.conf</a:t>
            </a:r>
            <a:r>
              <a:rPr lang="ru-RU" b="0" i="0" dirty="0">
                <a:solidFill>
                  <a:srgbClr val="626570"/>
                </a:solidFill>
                <a:effectLst/>
                <a:latin typeface="Roboto"/>
              </a:rPr>
              <a:t>) – основной конфигурационный файл. Действие распространяется на весь механизм веб-сервера.</a:t>
            </a:r>
          </a:p>
          <a:p>
            <a:pPr algn="l">
              <a:buFont typeface="+mj-lt"/>
              <a:buAutoNum type="arabicPeriod"/>
            </a:pPr>
            <a:r>
              <a:rPr lang="ru-RU" b="0" i="0" dirty="0">
                <a:solidFill>
                  <a:srgbClr val="626570"/>
                </a:solidFill>
                <a:effectLst/>
                <a:latin typeface="Roboto"/>
              </a:rPr>
              <a:t>Уровень каталога (файл </a:t>
            </a:r>
            <a:r>
              <a:rPr lang="ru-RU" b="1" i="0" dirty="0">
                <a:solidFill>
                  <a:srgbClr val="202737"/>
                </a:solidFill>
                <a:effectLst/>
                <a:latin typeface="Roboto"/>
              </a:rPr>
              <a:t>.</a:t>
            </a:r>
            <a:r>
              <a:rPr lang="ru-RU" b="1" i="0" dirty="0" err="1">
                <a:solidFill>
                  <a:srgbClr val="202737"/>
                </a:solidFill>
                <a:effectLst/>
                <a:latin typeface="Roboto"/>
              </a:rPr>
              <a:t>htaccess</a:t>
            </a:r>
            <a:r>
              <a:rPr lang="ru-RU" b="0" i="0" dirty="0">
                <a:solidFill>
                  <a:srgbClr val="626570"/>
                </a:solidFill>
                <a:effectLst/>
                <a:latin typeface="Roboto"/>
              </a:rPr>
              <a:t>) – дополнительный конфигурационный файл. Его директивы охватывают только каталог, где расположен файл, а также вложенные подкаталоги.</a:t>
            </a:r>
          </a:p>
          <a:p>
            <a:pPr algn="l">
              <a:buFont typeface="+mj-lt"/>
              <a:buAutoNum type="arabicPeriod"/>
            </a:pPr>
            <a:r>
              <a:rPr lang="ru-RU" b="0" i="0" dirty="0">
                <a:solidFill>
                  <a:srgbClr val="626570"/>
                </a:solidFill>
                <a:effectLst/>
                <a:latin typeface="Roboto"/>
              </a:rPr>
              <a:t>Уровень виртуального хоста (файл </a:t>
            </a:r>
            <a:r>
              <a:rPr lang="ru-RU" b="1" i="0" dirty="0" err="1">
                <a:solidFill>
                  <a:srgbClr val="202737"/>
                </a:solidFill>
                <a:effectLst/>
                <a:latin typeface="Roboto"/>
              </a:rPr>
              <a:t>httpd.conf</a:t>
            </a:r>
            <a:r>
              <a:rPr lang="ru-RU" b="0" i="0" dirty="0">
                <a:solidFill>
                  <a:srgbClr val="626570"/>
                </a:solidFill>
                <a:effectLst/>
                <a:latin typeface="Roboto"/>
              </a:rPr>
              <a:t>&gt; или </a:t>
            </a:r>
            <a:r>
              <a:rPr lang="ru-RU" b="1" i="0" dirty="0" err="1">
                <a:solidFill>
                  <a:srgbClr val="202737"/>
                </a:solidFill>
                <a:effectLst/>
                <a:latin typeface="Roboto"/>
              </a:rPr>
              <a:t>extra</a:t>
            </a:r>
            <a:r>
              <a:rPr lang="ru-RU" b="1" i="0" dirty="0">
                <a:solidFill>
                  <a:srgbClr val="202737"/>
                </a:solidFill>
                <a:effectLst/>
                <a:latin typeface="Roboto"/>
              </a:rPr>
              <a:t>/</a:t>
            </a:r>
            <a:r>
              <a:rPr lang="ru-RU" b="1" i="0" dirty="0" err="1">
                <a:solidFill>
                  <a:srgbClr val="202737"/>
                </a:solidFill>
                <a:effectLst/>
                <a:latin typeface="Roboto"/>
              </a:rPr>
              <a:t>httpd-vhosts.conf</a:t>
            </a:r>
            <a:r>
              <a:rPr lang="ru-RU" b="0" i="0" dirty="0">
                <a:solidFill>
                  <a:srgbClr val="626570"/>
                </a:solidFill>
                <a:effectLst/>
                <a:latin typeface="Roboto"/>
              </a:rPr>
              <a:t>).</a:t>
            </a:r>
          </a:p>
          <a:p>
            <a:pPr algn="l"/>
            <a:r>
              <a:rPr lang="ru-RU" b="0" i="0" dirty="0">
                <a:solidFill>
                  <a:srgbClr val="626570"/>
                </a:solidFill>
                <a:effectLst/>
                <a:latin typeface="Roboto"/>
              </a:rPr>
              <a:t>Обычно конфигурационные файлы Apache находятся в папке «</a:t>
            </a:r>
            <a:r>
              <a:rPr lang="ru-RU" b="0" i="0" dirty="0" err="1">
                <a:solidFill>
                  <a:srgbClr val="626570"/>
                </a:solidFill>
                <a:effectLst/>
                <a:latin typeface="Roboto"/>
              </a:rPr>
              <a:t>conf</a:t>
            </a:r>
            <a:r>
              <a:rPr lang="ru-RU" b="0" i="0" dirty="0">
                <a:solidFill>
                  <a:srgbClr val="626570"/>
                </a:solidFill>
                <a:effectLst/>
                <a:latin typeface="Roboto"/>
              </a:rPr>
              <a:t>», а дополнительные конфигурационные файлы во вложенной в нее папке «</a:t>
            </a:r>
            <a:r>
              <a:rPr lang="ru-RU" b="0" i="0" dirty="0" err="1">
                <a:solidFill>
                  <a:srgbClr val="626570"/>
                </a:solidFill>
                <a:effectLst/>
                <a:latin typeface="Roboto"/>
              </a:rPr>
              <a:t>extra</a:t>
            </a:r>
            <a:r>
              <a:rPr lang="ru-RU" b="0" i="0" dirty="0">
                <a:solidFill>
                  <a:srgbClr val="626570"/>
                </a:solidFill>
                <a:effectLst/>
                <a:latin typeface="Roboto"/>
              </a:rPr>
              <a:t>». Внести изменения можно как через редактирование самого файла, так и через командную строку.</a:t>
            </a:r>
          </a:p>
        </p:txBody>
      </p:sp>
      <p:sp>
        <p:nvSpPr>
          <p:cNvPr id="7" name="TextBox 6">
            <a:extLst>
              <a:ext uri="{FF2B5EF4-FFF2-40B4-BE49-F238E27FC236}">
                <a16:creationId xmlns:a16="http://schemas.microsoft.com/office/drawing/2014/main" id="{424F6E80-14D3-4638-9532-065B2F1F6359}"/>
              </a:ext>
            </a:extLst>
          </p:cNvPr>
          <p:cNvSpPr txBox="1"/>
          <p:nvPr/>
        </p:nvSpPr>
        <p:spPr>
          <a:xfrm>
            <a:off x="129393" y="5009660"/>
            <a:ext cx="11662610" cy="1754326"/>
          </a:xfrm>
          <a:prstGeom prst="rect">
            <a:avLst/>
          </a:prstGeom>
          <a:noFill/>
        </p:spPr>
        <p:txBody>
          <a:bodyPr wrap="square">
            <a:spAutoFit/>
          </a:bodyPr>
          <a:lstStyle/>
          <a:p>
            <a:pPr algn="l"/>
            <a:r>
              <a:rPr lang="ru-RU" b="0" i="0" dirty="0">
                <a:solidFill>
                  <a:srgbClr val="626570"/>
                </a:solidFill>
                <a:effectLst/>
                <a:latin typeface="Roboto"/>
              </a:rPr>
              <a:t>Веб-хост – это компонент сервера, отвечающий за обслуживание одного размещенного на нем объекта (сайта, виртуального сервера). Система виртуальных хостов Apache позволяет одновременно запускать несколько проектов с одного IP-адреса.</a:t>
            </a:r>
          </a:p>
          <a:p>
            <a:pPr algn="l"/>
            <a:r>
              <a:rPr lang="ru-RU" b="0" i="0" dirty="0">
                <a:solidFill>
                  <a:srgbClr val="626570"/>
                </a:solidFill>
                <a:effectLst/>
                <a:latin typeface="Roboto"/>
              </a:rPr>
              <a:t>В Apache можно установить настройки модуля и ядра, а также вводить лимиты на потребление серверных ресурсов (трафик, RAM, CPU) для каждого виртуального хоста в отдельности. Это технологическая основа всего механизма веб-хостинга.</a:t>
            </a:r>
          </a:p>
        </p:txBody>
      </p:sp>
    </p:spTree>
    <p:extLst>
      <p:ext uri="{BB962C8B-B14F-4D97-AF65-F5344CB8AC3E}">
        <p14:creationId xmlns:p14="http://schemas.microsoft.com/office/powerpoint/2010/main" val="3440418100"/>
      </p:ext>
    </p:extLst>
  </p:cSld>
  <p:clrMapOvr>
    <a:masterClrMapping/>
  </p:clrMapOvr>
</p:sld>
</file>

<file path=ppt/theme/theme1.xml><?xml version="1.0" encoding="utf-8"?>
<a:theme xmlns:a="http://schemas.openxmlformats.org/drawingml/2006/main" name="Ретро">
  <a:themeElements>
    <a:clrScheme name="Ретро">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
  <TotalTime>1657</TotalTime>
  <Words>22233</Words>
  <Application>Microsoft Office PowerPoint</Application>
  <PresentationFormat>Широкоэкранный</PresentationFormat>
  <Paragraphs>1411</Paragraphs>
  <Slides>131</Slides>
  <Notes>0</Notes>
  <HiddenSlides>0</HiddenSlides>
  <MMClips>0</MMClips>
  <ScaleCrop>false</ScaleCrop>
  <HeadingPairs>
    <vt:vector size="6" baseType="variant">
      <vt:variant>
        <vt:lpstr>Использованные шрифты</vt:lpstr>
      </vt:variant>
      <vt:variant>
        <vt:i4>36</vt:i4>
      </vt:variant>
      <vt:variant>
        <vt:lpstr>Тема</vt:lpstr>
      </vt:variant>
      <vt:variant>
        <vt:i4>1</vt:i4>
      </vt:variant>
      <vt:variant>
        <vt:lpstr>Заголовки слайдов</vt:lpstr>
      </vt:variant>
      <vt:variant>
        <vt:i4>131</vt:i4>
      </vt:variant>
    </vt:vector>
  </HeadingPairs>
  <TitlesOfParts>
    <vt:vector size="168" baseType="lpstr">
      <vt:lpstr>-apple-system</vt:lpstr>
      <vt:lpstr>Arial</vt:lpstr>
      <vt:lpstr>Arial</vt:lpstr>
      <vt:lpstr>Arial Unicode MS</vt:lpstr>
      <vt:lpstr>BlinkMacSystemFont</vt:lpstr>
      <vt:lpstr>Bookman Old Style</vt:lpstr>
      <vt:lpstr>Calibri</vt:lpstr>
      <vt:lpstr>Calibri Light</vt:lpstr>
      <vt:lpstr>Century Gothic</vt:lpstr>
      <vt:lpstr>Comic Sans MS</vt:lpstr>
      <vt:lpstr>Consolas</vt:lpstr>
      <vt:lpstr>Courier New</vt:lpstr>
      <vt:lpstr>Fira Mono</vt:lpstr>
      <vt:lpstr>Fira Sans</vt:lpstr>
      <vt:lpstr>Geneva</vt:lpstr>
      <vt:lpstr>Georgia</vt:lpstr>
      <vt:lpstr>georgia, serif</vt:lpstr>
      <vt:lpstr>inconsolata</vt:lpstr>
      <vt:lpstr>inherit</vt:lpstr>
      <vt:lpstr>Inter</vt:lpstr>
      <vt:lpstr>Lora</vt:lpstr>
      <vt:lpstr>Menlo</vt:lpstr>
      <vt:lpstr>Monaco</vt:lpstr>
      <vt:lpstr>Onest</vt:lpstr>
      <vt:lpstr>Open Sans</vt:lpstr>
      <vt:lpstr>PT Sans</vt:lpstr>
      <vt:lpstr>Roboto</vt:lpstr>
      <vt:lpstr>Symbol</vt:lpstr>
      <vt:lpstr>Times</vt:lpstr>
      <vt:lpstr>Times New Roman</vt:lpstr>
      <vt:lpstr>Trebuchet MS</vt:lpstr>
      <vt:lpstr>var(--bs-font-monospace)</vt:lpstr>
      <vt:lpstr>Verdana</vt:lpstr>
      <vt:lpstr>Verdana</vt:lpstr>
      <vt:lpstr>Wingdings</vt:lpstr>
      <vt:lpstr>Wingdings 3</vt:lpstr>
      <vt:lpstr>Ретро</vt:lpstr>
      <vt:lpstr>Программные средства создания Интернет приложений</vt:lpstr>
      <vt:lpstr>1) Описать историю создания языка HTML</vt:lpstr>
      <vt:lpstr>Презентация PowerPoint</vt:lpstr>
      <vt:lpstr>Презентация PowerPoint</vt:lpstr>
      <vt:lpstr>2)Перечислить принципы гипертекстовой разметки 3) Описать основные принципы синтаксиса языка гипертекстовой разметки</vt:lpstr>
      <vt:lpstr>Презентация PowerPoint</vt:lpstr>
      <vt:lpstr>4) Привести структуру HTML-документа</vt:lpstr>
      <vt:lpstr>Презентация PowerPoint</vt:lpstr>
      <vt:lpstr>5) Описать физическое и логическое форматирование текста</vt:lpstr>
      <vt:lpstr>Презентация PowerPoint</vt:lpstr>
      <vt:lpstr>6) Объяснить абсолютные и относительные ссылки</vt:lpstr>
      <vt:lpstr>Презентация PowerPoint</vt:lpstr>
      <vt:lpstr>7)Изложить особенности вставки графики, звука и видео на WEB-страницу</vt:lpstr>
      <vt:lpstr>Презентация PowerPoint</vt:lpstr>
      <vt:lpstr>Презентация PowerPoint</vt:lpstr>
      <vt:lpstr>Презентация PowerPoint</vt:lpstr>
      <vt:lpstr>8) Описать создание списков: нумерованного, ненумерованного, списка определений</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12) Описать создание таблиц  в языке HTML  и работу с ними</vt:lpstr>
      <vt:lpstr>Презентация PowerPoint</vt:lpstr>
      <vt:lpstr>Презентация PowerPoint</vt:lpstr>
      <vt:lpstr>Презентация PowerPoint</vt:lpstr>
      <vt:lpstr>14) Описать создание форм в языке HTML .  15) Перечислить теги создания форм и элементов управления, используемых в формах</vt:lpstr>
      <vt:lpstr>Презентация PowerPoint</vt:lpstr>
      <vt:lpstr>16) Охарактеризовать понятие и назначение скриптового языка CSS</vt:lpstr>
      <vt:lpstr>Презентация PowerPoint</vt:lpstr>
      <vt:lpstr>17) Описать преимущества языка CSS</vt:lpstr>
      <vt:lpstr>Презентация PowerPoint</vt:lpstr>
      <vt:lpstr>18) Раскрыть способы связывания таблиц стилей с html-документом</vt:lpstr>
      <vt:lpstr>Презентация PowerPoint</vt:lpstr>
      <vt:lpstr>19) Описать селекторы в языке CSS</vt:lpstr>
      <vt:lpstr>Презентация PowerPoint</vt:lpstr>
      <vt:lpstr>20) Изложить понятие о динамическом HTML</vt:lpstr>
      <vt:lpstr>Презентация PowerPoint</vt:lpstr>
      <vt:lpstr>21) Охарактеризовать объектную модель документа</vt:lpstr>
      <vt:lpstr>22) Охарактеризовать добавления сценария, написанного на языке JavaScript на HTML-страницу</vt:lpstr>
      <vt:lpstr>23) Описать и прокомментировать структуру кода языка JavaScript </vt:lpstr>
      <vt:lpstr>Презентация PowerPoint</vt:lpstr>
      <vt:lpstr>Презентация PowerPoint</vt:lpstr>
      <vt:lpstr>24)Описать лексическую структуру языка JavaScript</vt:lpstr>
      <vt:lpstr>Презентация PowerPoint</vt:lpstr>
      <vt:lpstr>Презентация PowerPoint</vt:lpstr>
      <vt:lpstr>25)Объяснить, что представляют собой клиентские сценарии языка JavaScript</vt:lpstr>
      <vt:lpstr>Презентация PowerPoint</vt:lpstr>
      <vt:lpstr>26) Изложить иерархию классов языка JavaScript</vt:lpstr>
      <vt:lpstr>Презентация PowerPoint</vt:lpstr>
      <vt:lpstr>27) Охарактеризовать объект Array языка JavaScript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    31) Продемонстрировать и прокомментировать общий вид синтаксиса while или do…while в языке Java Script</vt:lpstr>
      <vt:lpstr>Презентация PowerPoint</vt:lpstr>
      <vt:lpstr>32) Охарактеризовать оператор выбора SWITCH в языке JavaScript</vt:lpstr>
      <vt:lpstr>Презентация PowerPoint</vt:lpstr>
      <vt:lpstr>34)Изложить назначение и возможности библиотеки JQuery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 Windows</dc:creator>
  <cp:lastModifiedBy>Student406</cp:lastModifiedBy>
  <cp:revision>66</cp:revision>
  <dcterms:created xsi:type="dcterms:W3CDTF">2022-09-16T05:45:45Z</dcterms:created>
  <dcterms:modified xsi:type="dcterms:W3CDTF">2023-01-04T14:23:19Z</dcterms:modified>
</cp:coreProperties>
</file>