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7" r:id="rId4"/>
    <p:sldId id="282" r:id="rId5"/>
    <p:sldId id="283" r:id="rId6"/>
    <p:sldId id="308" r:id="rId7"/>
    <p:sldId id="284" r:id="rId8"/>
    <p:sldId id="285" r:id="rId9"/>
    <p:sldId id="309" r:id="rId10"/>
    <p:sldId id="286" r:id="rId11"/>
    <p:sldId id="293" r:id="rId12"/>
    <p:sldId id="312" r:id="rId13"/>
    <p:sldId id="295" r:id="rId14"/>
    <p:sldId id="31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7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6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70B28B-F78F-4EBE-B224-B2B94B64E1AF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BEB38E-826B-480A-AEA3-F72ECF2A6A2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JavaScript/Guide/Loops_and_iteration#for...in" TargetMode="External"/><Relationship Id="rId3" Type="http://schemas.openxmlformats.org/officeDocument/2006/relationships/hyperlink" Target="https://developer.mozilla.org/ru/docs/Web/JavaScript/Guide/Loops_and_iteration#%D1%86%D0%B8%D0%BA%D0%BB_do...while" TargetMode="External"/><Relationship Id="rId7" Type="http://schemas.openxmlformats.org/officeDocument/2006/relationships/hyperlink" Target="https://developer.mozilla.org/ru/docs/Web/JavaScript/Guide/Loops_and_iteration#continue" TargetMode="External"/><Relationship Id="rId2" Type="http://schemas.openxmlformats.org/officeDocument/2006/relationships/hyperlink" Target="https://developer.mozilla.org/ru/docs/Web/JavaScript/Guide/Loops_and_iteration#%D1%86%D0%B8%D0%BA%D0%BB_f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ru/docs/Web/JavaScript/Guide/Loops_and_iteration#break" TargetMode="External"/><Relationship Id="rId5" Type="http://schemas.openxmlformats.org/officeDocument/2006/relationships/hyperlink" Target="https://developer.mozilla.org/ru/docs/Web/JavaScript/Guide/Loops_and_iteration#%D0%BC%D0%B5%D1%82%D0%BA%D0%B0_label_" TargetMode="External"/><Relationship Id="rId4" Type="http://schemas.openxmlformats.org/officeDocument/2006/relationships/hyperlink" Target="https://developer.mozilla.org/ru/docs/Web/JavaScript/Guide/Loops_and_iteration#%D1%86%D0%B8%D0%BA%D0%BB_while" TargetMode="External"/><Relationship Id="rId9" Type="http://schemas.openxmlformats.org/officeDocument/2006/relationships/hyperlink" Target="https://developer.mozilla.org/ru/docs/Web/JavaScript/Guide/Loops_and_iteration#for...o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Statements/do...while" TargetMode="External"/><Relationship Id="rId2" Type="http://schemas.openxmlformats.org/officeDocument/2006/relationships/hyperlink" Target="https://developer.mozilla.org/ru/docs/Web/JavaScript/Guide/Loops_and_iteration#%D1%86%D0%B8%D0%BA%D0%BB_do...whil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Statements/while" TargetMode="External"/><Relationship Id="rId2" Type="http://schemas.openxmlformats.org/officeDocument/2006/relationships/hyperlink" Target="https://developer.mozilla.org/ru/docs/Web/JavaScript/Guide/Loops_and_iteration#%D1%86%D0%B8%D0%BA%D0%BB_whil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m-school.ru/tags/tag_script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54DAE-5EE3-478C-A34D-4AA90B73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435693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Comic Sans MS" panose="030F0702030302020204" pitchFamily="66" charset="0"/>
              </a:rPr>
              <a:t>Программные средства создания Интернет 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4B538-57CE-4549-B338-756B45BE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2" y="5988909"/>
            <a:ext cx="9144000" cy="57047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Теоретические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6931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3BEB3-F75E-5F9D-55CD-3DE2D12C3D7F}"/>
              </a:ext>
            </a:extLst>
          </p:cNvPr>
          <p:cNvSpPr txBox="1"/>
          <p:nvPr/>
        </p:nvSpPr>
        <p:spPr>
          <a:xfrm>
            <a:off x="273698" y="251268"/>
            <a:ext cx="116446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С помощью сценариев JavaScript осуществляется взаимодействие с пользователем при решении «локальных» задач. В частности, сценарии JavaScript широко применяются для создания различных визуальных эффектов. Например, изменение внешнего вида элементов управления, над которыми установлен курсор мыши, анимация графических изображений, создание звуковых эффектов и т.д. Механизм локальной памяти </a:t>
            </a:r>
            <a:r>
              <a:rPr lang="ru-RU" sz="2200" dirty="0" err="1"/>
              <a:t>cookie</a:t>
            </a:r>
            <a:r>
              <a:rPr lang="ru-RU" sz="2200" dirty="0"/>
              <a:t> позволяет сценариям JavaScript сохранять на компьютере локальную информацию, введенную пользователем (например, в </a:t>
            </a:r>
            <a:r>
              <a:rPr lang="ru-RU" sz="2200" dirty="0" err="1"/>
              <a:t>cookie</a:t>
            </a:r>
            <a:r>
              <a:rPr lang="ru-RU" sz="2200" dirty="0"/>
              <a:t> может храниться список отобранных для покупки товаров).</a:t>
            </a:r>
          </a:p>
        </p:txBody>
      </p:sp>
    </p:spTree>
    <p:extLst>
      <p:ext uri="{BB962C8B-B14F-4D97-AF65-F5344CB8AC3E}">
        <p14:creationId xmlns:p14="http://schemas.microsoft.com/office/powerpoint/2010/main" val="215120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47E08-61BB-EA36-B2BA-3C272A9482C8}"/>
              </a:ext>
            </a:extLst>
          </p:cNvPr>
          <p:cNvSpPr txBox="1"/>
          <p:nvPr/>
        </p:nvSpPr>
        <p:spPr>
          <a:xfrm>
            <a:off x="471195" y="390827"/>
            <a:ext cx="11248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4800" b="1" i="1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Объяснить циклы в языке </a:t>
            </a:r>
            <a:r>
              <a:rPr kumimoji="0" lang="en-US" sz="4800" b="1" i="1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Java Script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8CB2-5619-DD84-2DF1-F92E4D612613}"/>
              </a:ext>
            </a:extLst>
          </p:cNvPr>
          <p:cNvSpPr txBox="1"/>
          <p:nvPr/>
        </p:nvSpPr>
        <p:spPr>
          <a:xfrm>
            <a:off x="321906" y="1449652"/>
            <a:ext cx="11024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1B1B1B"/>
                </a:solidFill>
                <a:effectLst/>
                <a:latin typeface="Inter"/>
              </a:rPr>
              <a:t>Циклы - простой способ сделать какое-то действие несколько раз.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C0D68-94D7-5B3E-9C96-3B4F260A0C34}"/>
              </a:ext>
            </a:extLst>
          </p:cNvPr>
          <p:cNvSpPr txBox="1"/>
          <p:nvPr/>
        </p:nvSpPr>
        <p:spPr>
          <a:xfrm>
            <a:off x="321127" y="1911317"/>
            <a:ext cx="115481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1B1B1B"/>
                </a:solidFill>
                <a:effectLst/>
                <a:latin typeface="Inter"/>
              </a:rPr>
              <a:t>Существует множество различных видов циклов, но все они по сути делают тоже самое: повторяют какое-либо действие несколько раз (не забывайте про нулевой раз повторения, отсчёт в массиве начинается с 0). Различные по строению циклы предлагают разные способы для определения начала и окончания цикла. Для различных задач программирования существуют свои операторы цикла, с помощью которых они решаются намного проще.</a:t>
            </a:r>
          </a:p>
          <a:p>
            <a:pPr algn="l"/>
            <a:r>
              <a:rPr lang="ru-RU" sz="2400" b="0" i="0" dirty="0">
                <a:solidFill>
                  <a:srgbClr val="1B1B1B"/>
                </a:solidFill>
                <a:effectLst/>
                <a:latin typeface="Inter"/>
              </a:rPr>
              <a:t>Операторы предназначенные для организации циклов в JavaScript: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09005CC-6027-A9FE-01CF-266977493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07360"/>
              </p:ext>
            </p:extLst>
          </p:nvPr>
        </p:nvGraphicFramePr>
        <p:xfrm>
          <a:off x="866710" y="4676828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24549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1816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2"/>
                        </a:rPr>
                        <a:t>Цикл_for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3"/>
                        </a:rPr>
                        <a:t>Цикл_do</a:t>
                      </a:r>
                      <a:r>
                        <a:rPr lang="ru-RU" sz="2400" b="0" u="sng" dirty="0">
                          <a:solidFill>
                            <a:srgbClr val="1B1B1B"/>
                          </a:solidFill>
                          <a:effectLst/>
                          <a:hlinkClick r:id="rId3"/>
                        </a:rPr>
                        <a:t>...</a:t>
                      </a: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3"/>
                        </a:rPr>
                        <a:t>while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4"/>
                        </a:rPr>
                        <a:t>Цикл_while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>
                          <a:solidFill>
                            <a:srgbClr val="1B1B1B"/>
                          </a:solidFill>
                          <a:effectLst/>
                          <a:hlinkClick r:id="rId5"/>
                        </a:rPr>
                        <a:t>Метка_(</a:t>
                      </a: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5"/>
                        </a:rPr>
                        <a:t>label</a:t>
                      </a:r>
                      <a:r>
                        <a:rPr lang="ru-RU" sz="2400" b="0" u="sng" dirty="0">
                          <a:solidFill>
                            <a:srgbClr val="1B1B1B"/>
                          </a:solidFill>
                          <a:effectLst/>
                          <a:hlinkClick r:id="rId5"/>
                        </a:rPr>
                        <a:t>)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6"/>
                        </a:rPr>
                        <a:t>break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7"/>
                        </a:rPr>
                        <a:t>continue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8"/>
                        </a:rPr>
                        <a:t>for</a:t>
                      </a:r>
                      <a:r>
                        <a:rPr lang="ru-RU" sz="2400" b="0" u="sng" dirty="0">
                          <a:solidFill>
                            <a:srgbClr val="1B1B1B"/>
                          </a:solidFill>
                          <a:effectLst/>
                          <a:hlinkClick r:id="rId8"/>
                        </a:rPr>
                        <a:t>...</a:t>
                      </a: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8"/>
                        </a:rPr>
                        <a:t>in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9"/>
                        </a:rPr>
                        <a:t>for</a:t>
                      </a:r>
                      <a:r>
                        <a:rPr lang="ru-RU" sz="2400" b="0" u="sng" dirty="0">
                          <a:solidFill>
                            <a:srgbClr val="1B1B1B"/>
                          </a:solidFill>
                          <a:effectLst/>
                          <a:hlinkClick r:id="rId9"/>
                        </a:rPr>
                        <a:t>...</a:t>
                      </a:r>
                      <a:r>
                        <a:rPr lang="ru-RU" sz="2400" b="0" u="sng" dirty="0" err="1">
                          <a:solidFill>
                            <a:srgbClr val="1B1B1B"/>
                          </a:solidFill>
                          <a:effectLst/>
                          <a:hlinkClick r:id="rId9"/>
                        </a:rPr>
                        <a:t>of</a:t>
                      </a:r>
                      <a:endParaRPr lang="ru-RU" sz="2400" b="0" dirty="0">
                        <a:solidFill>
                          <a:srgbClr val="1B1B1B"/>
                        </a:solidFill>
                        <a:effectLst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27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5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3F340-76D9-4A03-AFD2-B49193B6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3" y="0"/>
            <a:ext cx="11228173" cy="1789476"/>
          </a:xfrm>
        </p:spPr>
        <p:txBody>
          <a:bodyPr>
            <a:noAutofit/>
          </a:bodyPr>
          <a:lstStyle/>
          <a:p>
            <a:br>
              <a:rPr lang="ru-RU" sz="4000" b="1" i="1" dirty="0">
                <a:solidFill>
                  <a:srgbClr val="FF0000"/>
                </a:solidFill>
              </a:rPr>
            </a:br>
            <a:br>
              <a:rPr lang="ru-RU" sz="4000" b="1" i="1" dirty="0">
                <a:solidFill>
                  <a:srgbClr val="FF0000"/>
                </a:solidFill>
              </a:rPr>
            </a:br>
            <a:br>
              <a:rPr lang="ru-RU" sz="4000" b="1" i="1" dirty="0">
                <a:solidFill>
                  <a:srgbClr val="FF0000"/>
                </a:solidFill>
              </a:rPr>
            </a:br>
            <a:br>
              <a:rPr lang="ru-RU" sz="4000" b="1" i="1" dirty="0">
                <a:solidFill>
                  <a:srgbClr val="FF0000"/>
                </a:solidFill>
              </a:rPr>
            </a:br>
            <a:r>
              <a:rPr lang="ru-RU" sz="4000" b="1" i="1" dirty="0">
                <a:solidFill>
                  <a:srgbClr val="FF0000"/>
                </a:solidFill>
              </a:rPr>
              <a:t>Продемонстрировать и прокомментировать общий вид синтаксиса</a:t>
            </a:r>
            <a:r>
              <a:rPr lang="en-US" sz="4000" b="1" i="1" dirty="0">
                <a:solidFill>
                  <a:srgbClr val="FF0000"/>
                </a:solidFill>
              </a:rPr>
              <a:t> while</a:t>
            </a:r>
            <a:r>
              <a:rPr lang="ru-RU" sz="4000" b="1" i="1" dirty="0">
                <a:solidFill>
                  <a:srgbClr val="FF0000"/>
                </a:solidFill>
              </a:rPr>
              <a:t> или</a:t>
            </a:r>
            <a:r>
              <a:rPr lang="en-US" sz="4000" b="1" i="1" dirty="0">
                <a:solidFill>
                  <a:srgbClr val="FF0000"/>
                </a:solidFill>
              </a:rPr>
              <a:t> do…while</a:t>
            </a:r>
            <a:r>
              <a:rPr lang="ru-RU" sz="4000" b="1" i="1" dirty="0">
                <a:solidFill>
                  <a:srgbClr val="FF0000"/>
                </a:solidFill>
              </a:rPr>
              <a:t> в языке </a:t>
            </a:r>
            <a:r>
              <a:rPr lang="en-US" sz="4000" b="1" i="1" dirty="0">
                <a:solidFill>
                  <a:srgbClr val="FF0000"/>
                </a:solidFill>
              </a:rPr>
              <a:t>Java Script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EB6CC8-CE58-DCAC-14FA-3F344FA0A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3" y="1789476"/>
            <a:ext cx="10920095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hlinkClick r:id="rId2" tooltip="Permalink to Цикл do...while "/>
              </a:rPr>
              <a:t>Цикл </a:t>
            </a:r>
            <a:r>
              <a:rPr kumimoji="0" lang="ru-RU" altLang="ru-RU" sz="2600" b="1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  <a:hlinkClick r:id="rId2" tooltip="Permalink to Цикл do...while "/>
              </a:rPr>
              <a:t>do...while</a:t>
            </a:r>
            <a:endParaRPr kumimoji="0" lang="ru-RU" altLang="ru-RU" sz="2600" b="1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Цикл </a:t>
            </a:r>
            <a:r>
              <a:rPr kumimoji="0" lang="ru-RU" altLang="ru-RU" sz="2600" b="0" i="0" u="sng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  <a:hlinkClick r:id="rId3"/>
              </a:rPr>
              <a:t>do...while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повторяется пока заданное условие истинно. Оператор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do...while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имеет вид:</a:t>
            </a:r>
            <a:endParaRPr kumimoji="0" lang="ru-RU" altLang="ru-RU" sz="2600" b="0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do выражения while (условие); </a:t>
            </a:r>
            <a:endParaRPr kumimoji="0" lang="ru-RU" altLang="ru-RU" sz="2600" b="0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выражения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выполняются пока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истинно. Чтобы использовать несколько выражений, используйте блок-выражение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{ ... }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чтобы сгруппировать их. Если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истинно,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выражения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выполнятся снова. В конце каждого прохода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проверяется. Если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ложно, выполнение приостанавливается и управление передаётся выражению после 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do...while</a:t>
            </a:r>
            <a:r>
              <a:rPr kumimoji="0" lang="ru-RU" altLang="ru-RU" sz="2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</a:t>
            </a:r>
            <a:endParaRPr kumimoji="0" lang="ru-RU" altLang="ru-R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83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86649-D2FB-35DA-A180-C83D9EAA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3" y="414956"/>
            <a:ext cx="1149531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hlinkClick r:id="rId2" tooltip="Permalink to Цикл while"/>
              </a:rPr>
              <a:t>Цикл 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  <a:hlinkClick r:id="rId2" tooltip="Permalink to Цикл while"/>
              </a:rPr>
              <a:t>while</a:t>
            </a:r>
            <a:endParaRPr kumimoji="0" lang="ru-RU" altLang="ru-RU" sz="2800" b="1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Цикл </a:t>
            </a:r>
            <a:r>
              <a:rPr kumimoji="0" lang="ru-RU" altLang="ru-RU" sz="2800" b="0" i="0" u="sng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  <a:hlinkClick r:id="rId3"/>
              </a:rPr>
              <a:t>while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выполняет выражения пока условие истинно. Выглядит он так: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while (условие) выражения 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Если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становится ложным, выражения в цикле перестают выполняться и управление переходит к выражению после цикла.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проверяется на истинность до того, как выполняются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выражения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в цикле. Если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истинно, выполняются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выражения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а затем условие проверяется снова. Если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условие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ложно, выполнение приостанавливается и управление переходит к выражению после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Чтобы использовать несколько выражений, используйте блок выражение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34" charset="-128"/>
              </a:rPr>
              <a:t>{ ... }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чтобы сгруппировать их.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07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4CFF-5D8F-F8E3-3DDF-91C91D4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86603"/>
            <a:ext cx="10633166" cy="1200329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FF0000"/>
                </a:solidFill>
              </a:rPr>
              <a:t>Охарактеризовать оператор выбора </a:t>
            </a:r>
            <a:r>
              <a:rPr lang="en-US" b="1" i="1" dirty="0">
                <a:solidFill>
                  <a:srgbClr val="FF0000"/>
                </a:solidFill>
              </a:rPr>
              <a:t>SWITCH </a:t>
            </a:r>
            <a:r>
              <a:rPr lang="ru-RU" b="1" i="1" dirty="0">
                <a:solidFill>
                  <a:srgbClr val="FF0000"/>
                </a:solidFill>
              </a:rPr>
              <a:t>в языке </a:t>
            </a:r>
            <a:r>
              <a:rPr lang="en-US" b="1" i="1" dirty="0">
                <a:solidFill>
                  <a:srgbClr val="FF0000"/>
                </a:solidFill>
              </a:rPr>
              <a:t>JavaScript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78E738-EDD9-D23B-6AE1-E91A19E1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9" y="1388433"/>
            <a:ext cx="1095787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Конструкция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заменяет собой сразу несколько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Она представляет собой более наглядный способ сравнить выражение сразу с несколькими вариантами.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DB05A9-5CD1-C8EF-4F91-8ABC46B3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9" y="2305597"/>
            <a:ext cx="11490342" cy="45524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788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Конструкция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имеет один или более блок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и необязательный блок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Выглядит она так: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'value1': //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(x === 'value1’)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'value2': //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(x === 'value2’)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... 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] 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Переменная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проверяется на строгое равенство первому значению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затем второму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и так далее.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Если соответствие установлено –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начинает выполняться от соответствующей директивы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и далее, до ближайшего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(или до конца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Если ни один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не совпал – выполняется (если есть) вариант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319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64A51-1AEC-4B54-C965-414C80702864}"/>
              </a:ext>
            </a:extLst>
          </p:cNvPr>
          <p:cNvSpPr txBox="1"/>
          <p:nvPr/>
        </p:nvSpPr>
        <p:spPr>
          <a:xfrm>
            <a:off x="639147" y="378090"/>
            <a:ext cx="107815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>
                <a:solidFill>
                  <a:srgbClr val="FF0000"/>
                </a:solidFill>
              </a:rPr>
              <a:t>Представить и объяснить синтаксис пользовательских функций</a:t>
            </a:r>
            <a:br>
              <a:rPr lang="ru-RU" sz="4000" b="1" i="1" dirty="0">
                <a:solidFill>
                  <a:srgbClr val="FF0000"/>
                </a:solidFill>
              </a:rPr>
            </a:br>
            <a:endParaRPr lang="ru-RU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FDE1E-4FF1-FFEB-751C-B8469F82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1859340"/>
            <a:ext cx="107815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Чтобы не повторять один и тот же код во многих местах, придуманы функции.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Функции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являются основными «строительными блоками» программы.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Примеры встроенных функций - это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и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6B8F36-9C2D-3386-0D99-9A00C7EA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3350577"/>
            <a:ext cx="11775232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Для создания функций используется 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объявление функции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Пример объявления функции: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733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35313" algn="l"/>
              </a:tabLst>
            </a:pP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28733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35313" algn="l"/>
              </a:tabLst>
            </a:pP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 'Всем привет!' ); }</a:t>
            </a:r>
            <a:endParaRPr kumimoji="0" lang="ru-RU" altLang="ru-RU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Вначале идёт ключевое слово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после него 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имя функции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затем список 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параметров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в круглых скобках через запятую (в вышеприведённом примере он пустой) и, наконец, код функции, также называемый «телом функции», внутри фигурных скобок.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72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0AE25-9169-A461-C3D8-1A2C1E3B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485192"/>
            <a:ext cx="11420670" cy="1084217"/>
          </a:xfrm>
        </p:spPr>
        <p:txBody>
          <a:bodyPr>
            <a:noAutofit/>
          </a:bodyPr>
          <a:lstStyle/>
          <a:p>
            <a:r>
              <a:rPr lang="ru-RU" sz="4000" b="1" i="1" dirty="0">
                <a:solidFill>
                  <a:srgbClr val="FF0000"/>
                </a:solidFill>
              </a:rPr>
              <a:t>Охарактеризовать добавления сценария, написанного на языке </a:t>
            </a:r>
            <a:r>
              <a:rPr lang="en-US" sz="4000" b="1" i="1" dirty="0">
                <a:solidFill>
                  <a:srgbClr val="FF0000"/>
                </a:solidFill>
              </a:rPr>
              <a:t>JavaScript</a:t>
            </a:r>
            <a:r>
              <a:rPr lang="ru-RU" sz="4000" b="1" i="1" dirty="0">
                <a:solidFill>
                  <a:srgbClr val="FF0000"/>
                </a:solidFill>
              </a:rPr>
              <a:t> на</a:t>
            </a:r>
            <a:r>
              <a:rPr lang="en-US" sz="4000" b="1" i="1" dirty="0">
                <a:solidFill>
                  <a:srgbClr val="FF0000"/>
                </a:solidFill>
              </a:rPr>
              <a:t> HTML</a:t>
            </a:r>
            <a:r>
              <a:rPr lang="ru-RU" sz="4000" b="1" i="1" dirty="0">
                <a:solidFill>
                  <a:srgbClr val="FF0000"/>
                </a:solidFill>
              </a:rPr>
              <a:t>-страницу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5ECF7D-D553-DD36-7EB3-7311F30F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1806408"/>
            <a:ext cx="11974286" cy="43088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Сценарии внедряются в HTML-документ различными стандартными способами: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поместить код непосредственно в атрибут события HTML-элемента;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cs typeface="Open Sans" panose="020B0606030504020204" pitchFamily="34" charset="0"/>
              </a:rPr>
              <a:t>не всегда нужно, чтобы выполнение сценария начиналось сразу при открытии страницы. Чаще всего требуется, чтобы программа запускалась при определенном событии, например при нажатии какой-то кнопки. Функция JavaScript помещается в раздел &lt;</a:t>
            </a:r>
            <a:r>
              <a:rPr lang="ru-RU" altLang="ru-RU" sz="2000" dirty="0" err="1">
                <a:cs typeface="Open Sans" panose="020B0606030504020204" pitchFamily="34" charset="0"/>
              </a:rPr>
              <a:t>head</a:t>
            </a:r>
            <a:r>
              <a:rPr lang="ru-RU" altLang="ru-RU" sz="2000" dirty="0">
                <a:cs typeface="Open Sans" panose="020B0606030504020204" pitchFamily="34" charset="0"/>
              </a:rPr>
              <a:t>&gt; HTML-документа.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поместить код между открывающим и закрывающим тегами &lt;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cs typeface="Open Sans" panose="020B0606030504020204" pitchFamily="34" charset="0"/>
              </a:rPr>
              <a:t>script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&gt;;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Самый простой способ внедрения JavaScript в HTML-документ – использование тега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B9F25"/>
                </a:solidFill>
                <a:effectLst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B9F25"/>
                </a:solidFill>
                <a:effectLst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. Теги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 часто помещают в элемент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head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, и ранее этот способ считался чуть ли не обязательным. Однако в наши дни теги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 используются как в элементе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head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, так и в теле веб-страниц.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поместить все ваши скрипты во внешний файл (с расширением 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cs typeface="Open Sans" panose="020B0606030504020204" pitchFamily="34" charset="0"/>
              </a:rPr>
              <a:t>js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Open Sans" panose="020B0606030504020204" pitchFamily="34" charset="0"/>
              </a:rPr>
              <a:t>), а затем связать его с документом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Если JavaScript-кода много – его выносят в отдельный файл, который, как правило, имеет расширение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js.Чтобы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включить в HTML-документ JavaScript-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кoд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из внешнего файла, нужно использовать атрибут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src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source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) тега 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&gt;. Его значением должен быть URL-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aдpec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файла, в котором содержится JS-код</a:t>
            </a:r>
          </a:p>
        </p:txBody>
      </p:sp>
    </p:spTree>
    <p:extLst>
      <p:ext uri="{BB962C8B-B14F-4D97-AF65-F5344CB8AC3E}">
        <p14:creationId xmlns:p14="http://schemas.microsoft.com/office/powerpoint/2010/main" val="9711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3AA3-F9C8-C921-FABB-E6B1BA9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Описать и прокомментировать структуру кода языка </a:t>
            </a:r>
            <a:r>
              <a:rPr lang="en-US" sz="4800" b="1" i="1" dirty="0">
                <a:solidFill>
                  <a:srgbClr val="FF0000"/>
                </a:solidFill>
              </a:rPr>
              <a:t>JavaScript</a:t>
            </a:r>
            <a:r>
              <a:rPr lang="ru-RU" sz="4800" b="1" i="1" dirty="0">
                <a:solidFill>
                  <a:srgbClr val="FF0000"/>
                </a:solidFill>
              </a:rPr>
              <a:t> 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283F4-E80B-21EF-B3E5-423AA21EFA4D}"/>
              </a:ext>
            </a:extLst>
          </p:cNvPr>
          <p:cNvSpPr txBox="1"/>
          <p:nvPr/>
        </p:nvSpPr>
        <p:spPr>
          <a:xfrm>
            <a:off x="261257" y="1953877"/>
            <a:ext cx="119307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Выравнивание</a:t>
            </a:r>
            <a:r>
              <a:rPr lang="ru-RU" sz="2200" dirty="0"/>
              <a:t>. Для выравнивания блоков кода используются пробелы (2 пробела на 1 уровень выравнивания), знаки табуляции не используются.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Точка с запятой</a:t>
            </a:r>
            <a:r>
              <a:rPr lang="ru-RU" sz="2200" dirty="0"/>
              <a:t>. Точка с запятой не используется.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Длина строки</a:t>
            </a:r>
            <a:r>
              <a:rPr lang="ru-RU" sz="2200" dirty="0"/>
              <a:t>. 80 символов (если это возможно).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Однострочные комментарии</a:t>
            </a:r>
            <a:r>
              <a:rPr lang="ru-RU" sz="2200" dirty="0"/>
              <a:t>. Такие комментарии используются в коде.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Многострочные комментарии</a:t>
            </a:r>
            <a:r>
              <a:rPr lang="ru-RU" sz="2200" dirty="0"/>
              <a:t>. Эти комментарии используются для документирования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Неиспользуемый код. </a:t>
            </a:r>
            <a:r>
              <a:rPr lang="ru-RU" sz="2200" dirty="0"/>
              <a:t>Неиспользуемый код не остаётся в программе в закомментированном виде на тот случай, если он понадобится позже.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Правила комментирования.</a:t>
            </a:r>
            <a:r>
              <a:rPr lang="ru-RU" sz="2200" dirty="0"/>
              <a:t> Не нужно комментировать очевидные вещи, добавлять в код комментарии, которые не помогают разобраться в его сути. Если код объясняет себя сам благодаря хорошо подобранным именам функций и переменных и </a:t>
            </a:r>
            <a:r>
              <a:rPr lang="ru-RU" sz="2200" dirty="0" err="1"/>
              <a:t>JSDoc</a:t>
            </a:r>
            <a:r>
              <a:rPr lang="ru-RU" sz="2200" dirty="0"/>
              <a:t>-описаниям функций, дополнительные комментарии в этот код добавлять не стоит.</a:t>
            </a:r>
          </a:p>
        </p:txBody>
      </p:sp>
    </p:spTree>
    <p:extLst>
      <p:ext uri="{BB962C8B-B14F-4D97-AF65-F5344CB8AC3E}">
        <p14:creationId xmlns:p14="http://schemas.microsoft.com/office/powerpoint/2010/main" val="32516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5F8B3-B402-4B53-C7B1-EEBAC9CBC5A6}"/>
              </a:ext>
            </a:extLst>
          </p:cNvPr>
          <p:cNvSpPr txBox="1"/>
          <p:nvPr/>
        </p:nvSpPr>
        <p:spPr>
          <a:xfrm>
            <a:off x="177281" y="166568"/>
            <a:ext cx="1183743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Объявление переменных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Переменные всегда объявляются в явном виде для предотвращения загрязнения глобального объекта. Ключевое слово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 используется. Если значение переменной в ходе выполнения программы менять не планируется, её объявляют в виде константы (подобные константы нередко тоже называют «переменными») с помощью ключевого слова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используя его по умолчанию — кроме тех случаев, когда менять значение переменной планируется. В таких случаях используется ключевое слово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Константы.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Если некие значения в программе являются константами, их имена составляют из прописных букв. Например — CAPS. Для разделения частей имён, состоящих из нескольких слов, используется знак подчёркивания (_).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Функции.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Для объявления функций используется стрелочный синтаксис. Обычные объявления функций применяются только в особых случаях. В частности, в методах объектов или в конструкторах. Делается это из-за особенностей ключевого слова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Функции нужно объявлять с использованием ключевого слова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и, если это возможно, надо явно возвращать из них результаты их работы. Не возбраняется использование вложенных функций для того, чтобы скрыть от основного кода некие вспомогательные механизмы.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Именование сущностей.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функций, переменных и методов объектов всегда начинаются со строчной буквы, имена, состоящие из нескольких слов, записываются с использованием верблюжьего стиля (выглядят такие имена как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camelCase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 С прописной буквы начинаются только имена функций-конструкторов и классов. </a:t>
            </a:r>
          </a:p>
        </p:txBody>
      </p:sp>
    </p:spTree>
    <p:extLst>
      <p:ext uri="{BB962C8B-B14F-4D97-AF65-F5344CB8AC3E}">
        <p14:creationId xmlns:p14="http://schemas.microsoft.com/office/powerpoint/2010/main" val="17034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054A3-9F3A-8DF0-0488-69238051B33E}"/>
              </a:ext>
            </a:extLst>
          </p:cNvPr>
          <p:cNvSpPr txBox="1"/>
          <p:nvPr/>
        </p:nvSpPr>
        <p:spPr>
          <a:xfrm>
            <a:off x="186612" y="177511"/>
            <a:ext cx="120053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Пробелы.</a:t>
            </a:r>
            <a:r>
              <a:rPr lang="ru-RU" sz="2200" dirty="0"/>
              <a:t> Пробелы следует использовать разумно, то есть так, чтобы они способствовали улучшению читабельности кода. Так, пробелы ставят после ключевых слов, за которыми следует открывающая круглая скобка, ими обрамляют операторы, применяемые к двум операндам (+, -, /, *, &amp;&amp; и другие). Пробелы используют внутри цикла </a:t>
            </a:r>
            <a:r>
              <a:rPr lang="ru-RU" sz="2200" dirty="0" err="1"/>
              <a:t>for</a:t>
            </a:r>
            <a:r>
              <a:rPr lang="ru-RU" sz="2200" dirty="0"/>
              <a:t>, после каждой точки с запятой, для отделения друг от друга частей заголовка цикла. Пробел ставится после запятой.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Пустые строки. </a:t>
            </a:r>
            <a:r>
              <a:rPr lang="ru-RU" sz="2200" dirty="0"/>
              <a:t>Пустыми строками выделяют блоки кода, содержащие логически связанные друг с другом операции.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Кавычки.</a:t>
            </a:r>
            <a:r>
              <a:rPr lang="ru-RU" sz="2200" dirty="0"/>
              <a:t> При работе со строками используются одинарные кавычки ('), а не двойные ("). Двойные кавычки обычно встречаются в HTML-атрибутах, поэтому использование одинарных кавычек помогает избежать проблем при работе с HTML-строками. Если со строками нужно выполнять некие операции, подразумевающие, например, их конкатенацию, следует пользоваться шаблонными литералами, которые оформляют с помощью обратных кавычек (`).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A3445-55D8-A768-2F00-5F240F6A775C}"/>
              </a:ext>
            </a:extLst>
          </p:cNvPr>
          <p:cNvSpPr txBox="1"/>
          <p:nvPr/>
        </p:nvSpPr>
        <p:spPr>
          <a:xfrm>
            <a:off x="1726163" y="4218276"/>
            <a:ext cx="61395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&lt;script&gt;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// </a:t>
            </a:r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определяем функцию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summa()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function summa(){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// </a:t>
            </a:r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объявляем переменные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n1 </a:t>
            </a:r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и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n2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var n1=</a:t>
            </a:r>
            <a:r>
              <a:rPr lang="en-US" sz="14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parseInt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(document.Sum.number1.value);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var n2=</a:t>
            </a:r>
            <a:r>
              <a:rPr lang="en-US" sz="14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parseInt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(document.Sum.number2.value); 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/*рассчитываем сумму и записываем ее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в поле </a:t>
            </a:r>
            <a:r>
              <a:rPr lang="ru-RU" sz="14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</a:t>
            </a:r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*/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document.Sum.result.value</a:t>
            </a:r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=n1+n2;  }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&lt;/script&gt;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18E8F-B40D-5F72-88D4-7CD923C5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286603"/>
            <a:ext cx="11084767" cy="1450757"/>
          </a:xfrm>
        </p:spPr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Описать лексическую структуру языка </a:t>
            </a:r>
            <a:r>
              <a:rPr lang="en-US" sz="4800" b="1" i="1" dirty="0">
                <a:solidFill>
                  <a:srgbClr val="FF0000"/>
                </a:solidFill>
              </a:rPr>
              <a:t>JavaScript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966F5-8457-641D-7C4C-560C6981E3E2}"/>
              </a:ext>
            </a:extLst>
          </p:cNvPr>
          <p:cNvSpPr txBox="1"/>
          <p:nvPr/>
        </p:nvSpPr>
        <p:spPr>
          <a:xfrm>
            <a:off x="180392" y="1737360"/>
            <a:ext cx="118312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Идентификатор</a:t>
            </a:r>
            <a:r>
              <a:rPr lang="ru-RU" sz="2000" dirty="0"/>
              <a:t> — это уникальное имя переменной, константы, пользовательской функции, объекта, массива, ключевых и зарезервированных слов, меток и т.д. Примеры идентификаторов:</a:t>
            </a:r>
          </a:p>
          <a:p>
            <a:pPr marL="2239963"/>
            <a:r>
              <a:rPr lang="ru-RU" sz="2000" i="1" dirty="0" err="1"/>
              <a:t>var</a:t>
            </a:r>
            <a:r>
              <a:rPr lang="ru-RU" sz="2000" i="1" dirty="0"/>
              <a:t> </a:t>
            </a:r>
            <a:r>
              <a:rPr lang="ru-RU" sz="2000" i="1" dirty="0" err="1"/>
              <a:t>myIdentifier</a:t>
            </a:r>
            <a:r>
              <a:rPr lang="ru-RU" sz="2000" i="1" dirty="0"/>
              <a:t>; // тут два идентификатора (</a:t>
            </a:r>
            <a:r>
              <a:rPr lang="ru-RU" sz="2000" i="1" dirty="0" err="1"/>
              <a:t>var</a:t>
            </a:r>
            <a:r>
              <a:rPr lang="ru-RU" sz="2000" i="1" dirty="0"/>
              <a:t> и </a:t>
            </a:r>
            <a:r>
              <a:rPr lang="ru-RU" sz="2000" i="1" dirty="0" err="1"/>
              <a:t>myIdentifier</a:t>
            </a:r>
            <a:r>
              <a:rPr lang="ru-RU" sz="2000" i="1" dirty="0"/>
              <a:t>)</a:t>
            </a:r>
          </a:p>
          <a:p>
            <a:pPr marL="2239963"/>
            <a:r>
              <a:rPr lang="ru-RU" sz="2000" i="1" dirty="0" err="1"/>
              <a:t>function</a:t>
            </a:r>
            <a:r>
              <a:rPr lang="ru-RU" sz="2000" i="1" dirty="0"/>
              <a:t> </a:t>
            </a:r>
            <a:r>
              <a:rPr lang="ru-RU" sz="2000" i="1" dirty="0" err="1"/>
              <a:t>myIdentifier</a:t>
            </a:r>
            <a:r>
              <a:rPr lang="ru-RU" sz="2000" i="1" dirty="0"/>
              <a:t>() { } // тут два идентификатора</a:t>
            </a:r>
          </a:p>
          <a:p>
            <a:r>
              <a:rPr lang="ru-RU" sz="2000" b="1" dirty="0">
                <a:solidFill>
                  <a:srgbClr val="FF0000"/>
                </a:solidFill>
              </a:rPr>
              <a:t>Литерал </a:t>
            </a:r>
            <a:r>
              <a:rPr lang="ru-RU" sz="2000" dirty="0"/>
              <a:t>— это значение переменной заданное программистом, оно может быть числом, строкой, логическим значением (</a:t>
            </a:r>
            <a:r>
              <a:rPr lang="ru-RU" sz="2000" dirty="0" err="1"/>
              <a:t>true</a:t>
            </a:r>
            <a:r>
              <a:rPr lang="ru-RU" sz="2000" dirty="0"/>
              <a:t>/</a:t>
            </a:r>
            <a:r>
              <a:rPr lang="ru-RU" sz="2000" dirty="0" err="1"/>
              <a:t>false</a:t>
            </a:r>
            <a:r>
              <a:rPr lang="ru-RU" sz="2000" dirty="0"/>
              <a:t>), регулярным выражением (для поиска по шаблону) и т.д. Значение созданное программой, литералом не является. Примеры литералов:</a:t>
            </a:r>
          </a:p>
          <a:p>
            <a:pPr marL="2146300"/>
            <a:r>
              <a:rPr lang="ru-RU" sz="2000" i="1" dirty="0" err="1"/>
              <a:t>var</a:t>
            </a:r>
            <a:r>
              <a:rPr lang="ru-RU" sz="2000" i="1" dirty="0"/>
              <a:t> </a:t>
            </a:r>
            <a:r>
              <a:rPr lang="ru-RU" sz="2000" i="1" dirty="0" err="1"/>
              <a:t>myLiteral</a:t>
            </a:r>
            <a:r>
              <a:rPr lang="ru-RU" sz="2000" i="1" dirty="0"/>
              <a:t>;</a:t>
            </a:r>
          </a:p>
          <a:p>
            <a:pPr marL="2146300"/>
            <a:r>
              <a:rPr lang="ru-RU" sz="2000" i="1" dirty="0" err="1"/>
              <a:t>myLiteral</a:t>
            </a:r>
            <a:r>
              <a:rPr lang="ru-RU" sz="2000" i="1" dirty="0"/>
              <a:t> = "строка";</a:t>
            </a:r>
          </a:p>
          <a:p>
            <a:pPr marL="2146300"/>
            <a:r>
              <a:rPr lang="ru-RU" sz="2000" i="1" dirty="0" err="1"/>
              <a:t>myLiteral</a:t>
            </a:r>
            <a:r>
              <a:rPr lang="ru-RU" sz="2000" i="1" dirty="0"/>
              <a:t> = число;</a:t>
            </a:r>
          </a:p>
          <a:p>
            <a:pPr marL="2146300"/>
            <a:r>
              <a:rPr lang="ru-RU" sz="2000" i="1" dirty="0" err="1"/>
              <a:t>myLiteral</a:t>
            </a:r>
            <a:r>
              <a:rPr lang="ru-RU" sz="2000" i="1" dirty="0"/>
              <a:t> = </a:t>
            </a:r>
            <a:r>
              <a:rPr lang="ru-RU" sz="2000" i="1" dirty="0" err="1"/>
              <a:t>true</a:t>
            </a:r>
            <a:r>
              <a:rPr lang="ru-RU" sz="2000" i="1" dirty="0"/>
              <a:t>;</a:t>
            </a:r>
          </a:p>
          <a:p>
            <a:r>
              <a:rPr lang="ru-RU" sz="2000" b="1" dirty="0">
                <a:solidFill>
                  <a:srgbClr val="FF0000"/>
                </a:solidFill>
              </a:rPr>
              <a:t>Операнд </a:t>
            </a:r>
            <a:r>
              <a:rPr lang="ru-RU" sz="2000" dirty="0"/>
              <a:t>— это левая или правая часть операции. Примеры операндов:</a:t>
            </a:r>
          </a:p>
          <a:p>
            <a:pPr marL="2071688"/>
            <a:r>
              <a:rPr lang="ru-RU" sz="2000" i="1" dirty="0" err="1"/>
              <a:t>var</a:t>
            </a:r>
            <a:r>
              <a:rPr lang="ru-RU" sz="2000" i="1" dirty="0"/>
              <a:t> </a:t>
            </a:r>
            <a:r>
              <a:rPr lang="ru-RU" sz="2000" i="1" dirty="0" err="1"/>
              <a:t>myOperand</a:t>
            </a:r>
            <a:r>
              <a:rPr lang="ru-RU" sz="2000" i="1" dirty="0"/>
              <a:t>;</a:t>
            </a:r>
          </a:p>
          <a:p>
            <a:pPr marL="2071688"/>
            <a:r>
              <a:rPr lang="ru-RU" sz="2000" i="1" dirty="0" err="1"/>
              <a:t>myOperand</a:t>
            </a:r>
            <a:r>
              <a:rPr lang="ru-RU" sz="2000" i="1" dirty="0"/>
              <a:t> = 8 + 2; // здесь в качестве операндов выступают </a:t>
            </a:r>
            <a:r>
              <a:rPr lang="ru-RU" sz="2000" i="1" dirty="0" err="1"/>
              <a:t>myOperand</a:t>
            </a:r>
            <a:r>
              <a:rPr lang="ru-RU" sz="2000" i="1" dirty="0"/>
              <a:t>, 8 и 2</a:t>
            </a:r>
          </a:p>
          <a:p>
            <a:r>
              <a:rPr lang="ru-RU" sz="2000" dirty="0"/>
              <a:t>Здесь в качестве операций выступают: + и =, в качестве выражений: 8 + 2 и </a:t>
            </a:r>
            <a:r>
              <a:rPr lang="ru-RU" sz="2000" dirty="0" err="1"/>
              <a:t>myOperand</a:t>
            </a:r>
            <a:r>
              <a:rPr lang="ru-RU" sz="2000" dirty="0"/>
              <a:t> = 10, в качестве строки кода (инструкции): </a:t>
            </a:r>
            <a:r>
              <a:rPr lang="ru-RU" sz="2000" dirty="0" err="1"/>
              <a:t>myOperand</a:t>
            </a:r>
            <a:r>
              <a:rPr lang="ru-RU" sz="2000" dirty="0"/>
              <a:t> = 8 + 2;</a:t>
            </a:r>
          </a:p>
        </p:txBody>
      </p:sp>
    </p:spTree>
    <p:extLst>
      <p:ext uri="{BB962C8B-B14F-4D97-AF65-F5344CB8AC3E}">
        <p14:creationId xmlns:p14="http://schemas.microsoft.com/office/powerpoint/2010/main" val="2056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478D8-3973-FAF5-CE91-3D077DBA3A89}"/>
              </a:ext>
            </a:extLst>
          </p:cNvPr>
          <p:cNvSpPr txBox="1"/>
          <p:nvPr/>
        </p:nvSpPr>
        <p:spPr>
          <a:xfrm>
            <a:off x="227044" y="209882"/>
            <a:ext cx="1173791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</a:rPr>
              <a:t>Операция</a:t>
            </a:r>
            <a:r>
              <a:rPr lang="ru-RU" sz="2200" dirty="0"/>
              <a:t> — это специальные знаки которые манипулируют операндами, например: плюс +, минус -, больше &lt;, меньше &gt; и т.д. Примеры операций:</a:t>
            </a:r>
          </a:p>
          <a:p>
            <a:pPr marL="1978025"/>
            <a:r>
              <a:rPr lang="ru-RU" sz="2200" i="1" dirty="0" err="1"/>
              <a:t>var</a:t>
            </a:r>
            <a:r>
              <a:rPr lang="ru-RU" sz="2200" i="1" dirty="0"/>
              <a:t> </a:t>
            </a:r>
            <a:r>
              <a:rPr lang="ru-RU" sz="2200" i="1" dirty="0" err="1"/>
              <a:t>myOperator</a:t>
            </a:r>
            <a:r>
              <a:rPr lang="ru-RU" sz="2200" i="1" dirty="0"/>
              <a:t>;</a:t>
            </a:r>
          </a:p>
          <a:p>
            <a:pPr marL="1978025"/>
            <a:r>
              <a:rPr lang="ru-RU" sz="2200" i="1" dirty="0" err="1"/>
              <a:t>myOperator</a:t>
            </a:r>
            <a:r>
              <a:rPr lang="ru-RU" sz="2200" i="1" dirty="0"/>
              <a:t> = 7 + 3; // здесь в качестве операций выступают = и +</a:t>
            </a:r>
          </a:p>
          <a:p>
            <a:r>
              <a:rPr lang="ru-RU" sz="2200" dirty="0"/>
              <a:t>Операции могут быть арифметическими, сравнения, логическими и т.д.</a:t>
            </a:r>
          </a:p>
          <a:p>
            <a:r>
              <a:rPr lang="ru-RU" sz="2200" b="1" dirty="0">
                <a:solidFill>
                  <a:srgbClr val="FF0000"/>
                </a:solidFill>
              </a:rPr>
              <a:t>Выражение</a:t>
            </a:r>
            <a:r>
              <a:rPr lang="ru-RU" sz="2200" dirty="0"/>
              <a:t> — это комбинация операндов и операций, которая может быть вычислена интерпретатором для получения значения. Примеры выражений:</a:t>
            </a:r>
          </a:p>
          <a:p>
            <a:pPr marL="1884363"/>
            <a:r>
              <a:rPr lang="ru-RU" sz="2200" i="1" dirty="0"/>
              <a:t>5 + 7 // + операция, 5 и 7 операнды</a:t>
            </a:r>
          </a:p>
          <a:p>
            <a:pPr marL="1884363"/>
            <a:r>
              <a:rPr lang="ru-RU" sz="2200" i="1" dirty="0"/>
              <a:t>(6 - 2) * 5 // - и * операции, (6 - 2) и 5 операнды</a:t>
            </a:r>
          </a:p>
          <a:p>
            <a:r>
              <a:rPr lang="ru-RU" sz="2200" b="1" dirty="0">
                <a:solidFill>
                  <a:srgbClr val="FF0000"/>
                </a:solidFill>
              </a:rPr>
              <a:t>Строка кода </a:t>
            </a:r>
            <a:r>
              <a:rPr lang="ru-RU" sz="2200" dirty="0"/>
              <a:t>(команда, инструкция), указывает совершить какое либо действие, оканчивается точкой с запятой. Пример инструкции x = y + z; Разница между инструкцией и выражением, состоит в том, что выражение вычисляет, но ничего не делает, не изменяет программу, а строка кода изменяет.</a:t>
            </a:r>
          </a:p>
          <a:p>
            <a:r>
              <a:rPr lang="ru-RU" sz="2200" b="1" dirty="0">
                <a:solidFill>
                  <a:srgbClr val="FF0000"/>
                </a:solidFill>
              </a:rPr>
              <a:t>Оператор </a:t>
            </a:r>
            <a:r>
              <a:rPr lang="ru-RU" sz="2200" dirty="0"/>
              <a:t>— под операторами обычно имеют ввиду операторы ветвления: </a:t>
            </a:r>
            <a:r>
              <a:rPr lang="ru-RU" sz="2200" b="1" i="1" dirty="0" err="1"/>
              <a:t>if</a:t>
            </a:r>
            <a:r>
              <a:rPr lang="ru-RU" sz="2200" b="1" i="1" dirty="0"/>
              <a:t>, </a:t>
            </a:r>
            <a:r>
              <a:rPr lang="ru-RU" sz="2200" b="1" i="1" dirty="0" err="1"/>
              <a:t>else</a:t>
            </a:r>
            <a:r>
              <a:rPr lang="ru-RU" sz="2200" b="1" i="1" dirty="0"/>
              <a:t>, </a:t>
            </a:r>
            <a:r>
              <a:rPr lang="ru-RU" sz="2200" b="1" i="1" dirty="0" err="1"/>
              <a:t>switch</a:t>
            </a:r>
            <a:r>
              <a:rPr lang="ru-RU" sz="2200" dirty="0"/>
              <a:t>, операторы циклов: </a:t>
            </a:r>
            <a:r>
              <a:rPr lang="ru-RU" sz="2200" b="1" i="1" dirty="0" err="1"/>
              <a:t>for</a:t>
            </a:r>
            <a:r>
              <a:rPr lang="ru-RU" sz="2200" b="1" i="1" dirty="0"/>
              <a:t>, </a:t>
            </a:r>
            <a:r>
              <a:rPr lang="ru-RU" sz="2200" b="1" i="1" dirty="0" err="1"/>
              <a:t>while</a:t>
            </a:r>
            <a:r>
              <a:rPr lang="ru-RU" sz="2200" b="1" i="1" dirty="0"/>
              <a:t>, </a:t>
            </a:r>
            <a:r>
              <a:rPr lang="ru-RU" sz="2200" b="1" i="1" dirty="0" err="1"/>
              <a:t>do</a:t>
            </a:r>
            <a:r>
              <a:rPr lang="ru-RU" sz="2200" b="1" i="1" dirty="0"/>
              <a:t> </a:t>
            </a:r>
            <a:r>
              <a:rPr lang="ru-RU" sz="2200" b="1" i="1" dirty="0" err="1"/>
              <a:t>while</a:t>
            </a:r>
            <a:r>
              <a:rPr lang="ru-RU" sz="2200" dirty="0"/>
              <a:t>. Оператор ветвления также еще </a:t>
            </a:r>
            <a:r>
              <a:rPr lang="ru-RU" sz="2200" dirty="0" err="1"/>
              <a:t>назвают</a:t>
            </a:r>
            <a:r>
              <a:rPr lang="ru-RU" sz="2200" dirty="0"/>
              <a:t>: условной инструкцией, условным оператором, условной конструкцией.</a:t>
            </a:r>
          </a:p>
        </p:txBody>
      </p:sp>
    </p:spTree>
    <p:extLst>
      <p:ext uri="{BB962C8B-B14F-4D97-AF65-F5344CB8AC3E}">
        <p14:creationId xmlns:p14="http://schemas.microsoft.com/office/powerpoint/2010/main" val="21278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9CF27C-6334-F17E-6675-7C10B64A6527}"/>
              </a:ext>
            </a:extLst>
          </p:cNvPr>
          <p:cNvSpPr txBox="1"/>
          <p:nvPr/>
        </p:nvSpPr>
        <p:spPr>
          <a:xfrm>
            <a:off x="284583" y="267010"/>
            <a:ext cx="113226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</a:rPr>
              <a:t>Ключевое слово </a:t>
            </a:r>
            <a:r>
              <a:rPr lang="ru-RU" sz="2200" dirty="0"/>
              <a:t>— это часть синтаксиса ядра языка, так называемый предопределённый идентификатор. Его нельзя использовать в качестве имени идентификатора. Примеры ключевых слов: </a:t>
            </a:r>
            <a:r>
              <a:rPr lang="ru-RU" sz="2200" b="1" i="1" dirty="0" err="1"/>
              <a:t>break</a:t>
            </a:r>
            <a:r>
              <a:rPr lang="ru-RU" sz="2200" b="1" i="1" dirty="0"/>
              <a:t>, </a:t>
            </a:r>
            <a:r>
              <a:rPr lang="ru-RU" sz="2200" b="1" i="1" dirty="0" err="1"/>
              <a:t>delete</a:t>
            </a:r>
            <a:r>
              <a:rPr lang="ru-RU" sz="2200" b="1" i="1" dirty="0"/>
              <a:t>, </a:t>
            </a:r>
            <a:r>
              <a:rPr lang="ru-RU" sz="2200" b="1" i="1" dirty="0" err="1"/>
              <a:t>function</a:t>
            </a:r>
            <a:r>
              <a:rPr lang="ru-RU" sz="2200" b="1" i="1" dirty="0"/>
              <a:t>, </a:t>
            </a:r>
            <a:r>
              <a:rPr lang="ru-RU" sz="2200" b="1" i="1" dirty="0" err="1"/>
              <a:t>if</a:t>
            </a:r>
            <a:r>
              <a:rPr lang="ru-RU" sz="2200" b="1" i="1" dirty="0"/>
              <a:t> </a:t>
            </a:r>
            <a:r>
              <a:rPr lang="ru-RU" sz="2200" dirty="0"/>
              <a:t>и т.д.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Зарезервированное слово </a:t>
            </a:r>
            <a:r>
              <a:rPr lang="ru-RU" sz="2200" dirty="0"/>
              <a:t>— это часть синтаксиса ядра языка, которое планируется использовать в будущем, использовать их в качестве идентификатора не рекомендуется. Примеры зарезервированных слов: </a:t>
            </a:r>
            <a:r>
              <a:rPr lang="ru-RU" sz="2200" b="1" i="1" dirty="0" err="1"/>
              <a:t>const</a:t>
            </a:r>
            <a:r>
              <a:rPr lang="ru-RU" sz="2200" b="1" i="1" dirty="0"/>
              <a:t>, </a:t>
            </a:r>
            <a:r>
              <a:rPr lang="ru-RU" sz="2200" b="1" i="1" dirty="0" err="1"/>
              <a:t>import</a:t>
            </a:r>
            <a:r>
              <a:rPr lang="ru-RU" sz="2200" b="1" i="1" dirty="0"/>
              <a:t>, </a:t>
            </a:r>
            <a:r>
              <a:rPr lang="ru-RU" sz="2200" b="1" i="1" dirty="0" err="1"/>
              <a:t>int</a:t>
            </a:r>
            <a:r>
              <a:rPr lang="ru-RU" sz="2200" b="1" i="1" dirty="0"/>
              <a:t>, </a:t>
            </a:r>
            <a:r>
              <a:rPr lang="ru-RU" sz="2200" b="1" i="1" dirty="0" err="1"/>
              <a:t>long</a:t>
            </a:r>
            <a:r>
              <a:rPr lang="ru-RU" sz="2200" b="1" i="1" dirty="0"/>
              <a:t> </a:t>
            </a:r>
            <a:r>
              <a:rPr lang="ru-RU" sz="2200" dirty="0"/>
              <a:t>и т.д.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Объявление переменной </a:t>
            </a:r>
            <a:r>
              <a:rPr lang="ru-RU" sz="2200" dirty="0"/>
              <a:t>— это создание переменной.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Инициализация переменной </a:t>
            </a:r>
            <a:r>
              <a:rPr lang="ru-RU" sz="2200" dirty="0"/>
              <a:t>— это присваивание переменной какого-либо значения.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Тип данных </a:t>
            </a:r>
            <a:r>
              <a:rPr lang="ru-RU" sz="2200" dirty="0"/>
              <a:t>— это значение присваиваемой переменной, может быть числом, строкой, булевым выражением (</a:t>
            </a:r>
            <a:r>
              <a:rPr lang="ru-RU" sz="2200" dirty="0" err="1"/>
              <a:t>true</a:t>
            </a:r>
            <a:r>
              <a:rPr lang="ru-RU" sz="2200" dirty="0"/>
              <a:t>, </a:t>
            </a:r>
            <a:r>
              <a:rPr lang="ru-RU" sz="2200" dirty="0" err="1"/>
              <a:t>false</a:t>
            </a:r>
            <a:r>
              <a:rPr lang="ru-RU" sz="2200" dirty="0"/>
              <a:t>) и т.д.</a:t>
            </a:r>
          </a:p>
        </p:txBody>
      </p:sp>
    </p:spTree>
    <p:extLst>
      <p:ext uri="{BB962C8B-B14F-4D97-AF65-F5344CB8AC3E}">
        <p14:creationId xmlns:p14="http://schemas.microsoft.com/office/powerpoint/2010/main" val="384060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E8773-CFDA-C641-FF2B-85E8065F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4800" b="1" i="1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Объяснить, что представляют собой клиентские сценарии языка </a:t>
            </a:r>
            <a:r>
              <a:rPr kumimoji="0" lang="en-US" sz="4800" b="1" i="1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JavaScript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F0EB3-E3B6-6871-981D-D8DDE768AD60}"/>
              </a:ext>
            </a:extLst>
          </p:cNvPr>
          <p:cNvSpPr txBox="1"/>
          <p:nvPr/>
        </p:nvSpPr>
        <p:spPr>
          <a:xfrm>
            <a:off x="528112" y="1951672"/>
            <a:ext cx="1119673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Языки программирования используются для создания больших и сложных программных комплексов, а языки </a:t>
            </a:r>
            <a:r>
              <a:rPr lang="ru-RU" sz="2200" i="1" dirty="0"/>
              <a:t>сценариев</a:t>
            </a:r>
            <a:r>
              <a:rPr lang="ru-RU" sz="2200" dirty="0"/>
              <a:t> — для создания программ ограниченных возможностей, называемых сценариями или скриптами, которые выполняют функции </a:t>
            </a:r>
            <a:r>
              <a:rPr lang="ru-RU" sz="2200" dirty="0" err="1"/>
              <a:t>web</a:t>
            </a:r>
            <a:r>
              <a:rPr lang="ru-RU" sz="2200" dirty="0"/>
              <a:t>-узла на </a:t>
            </a:r>
            <a:r>
              <a:rPr lang="ru-RU" sz="2200" dirty="0" err="1"/>
              <a:t>web</a:t>
            </a:r>
            <a:r>
              <a:rPr lang="ru-RU" sz="2200" dirty="0"/>
              <a:t>-сервере или в браузере. В отличие от сложных языков программирования языки написания сценариев интерпретируются: </a:t>
            </a:r>
            <a:r>
              <a:rPr lang="ru-RU" sz="2200" i="1" dirty="0"/>
              <a:t>инструкции последовательно выполняются промежуточной программой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B7353-C7CD-4556-074D-D54C1328EA3B}"/>
              </a:ext>
            </a:extLst>
          </p:cNvPr>
          <p:cNvSpPr txBox="1"/>
          <p:nvPr/>
        </p:nvSpPr>
        <p:spPr>
          <a:xfrm>
            <a:off x="528112" y="4011590"/>
            <a:ext cx="1119673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Используя сценарии JavaScript, можно создавать </a:t>
            </a:r>
            <a:r>
              <a:rPr lang="ru-RU" sz="2200" i="1" dirty="0"/>
              <a:t>динамически изменяющиеся объекты</a:t>
            </a:r>
            <a:r>
              <a:rPr lang="ru-RU" sz="2200" dirty="0"/>
              <a:t>. Сценарии JavaScript обеспечивают оперативную проверку достоверности заполняемых пользователем полей форм HTML до передачи их на сервер. Сценарии JavaScript способны обрабатывать данные, введенные пользователями в полях форм, а также события, возникающие в процессе манипуляций пользователя с мышью, копировать в окно браузера другие страницы HTML или изменять содержимое уже загруженных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41265918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2082</Words>
  <Application>Microsoft Office PowerPoint</Application>
  <PresentationFormat>Широкоэкранный</PresentationFormat>
  <Paragraphs>118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Arial Unicode MS</vt:lpstr>
      <vt:lpstr>BlinkMacSystemFont</vt:lpstr>
      <vt:lpstr>Calibri</vt:lpstr>
      <vt:lpstr>Calibri Light</vt:lpstr>
      <vt:lpstr>Comic Sans MS</vt:lpstr>
      <vt:lpstr>Consolas</vt:lpstr>
      <vt:lpstr>Courier New</vt:lpstr>
      <vt:lpstr>Inter</vt:lpstr>
      <vt:lpstr>Times New Roman</vt:lpstr>
      <vt:lpstr>Ретро</vt:lpstr>
      <vt:lpstr>Программные средства создания Интернет приложений</vt:lpstr>
      <vt:lpstr>Охарактеризовать добавления сценария, написанного на языке JavaScript на HTML-страницу</vt:lpstr>
      <vt:lpstr>Описать и прокомментировать структуру кода языка JavaScript </vt:lpstr>
      <vt:lpstr>Презентация PowerPoint</vt:lpstr>
      <vt:lpstr>Презентация PowerPoint</vt:lpstr>
      <vt:lpstr>Описать лексическую структуру языка JavaScript</vt:lpstr>
      <vt:lpstr>Презентация PowerPoint</vt:lpstr>
      <vt:lpstr>Презентация PowerPoint</vt:lpstr>
      <vt:lpstr>Объяснить, что представляют собой клиентские сценарии языка JavaScript</vt:lpstr>
      <vt:lpstr>Презентация PowerPoint</vt:lpstr>
      <vt:lpstr>Презентация PowerPoint</vt:lpstr>
      <vt:lpstr>    Продемонстрировать и прокомментировать общий вид синтаксиса while или do…while в языке Java Script</vt:lpstr>
      <vt:lpstr>Презентация PowerPoint</vt:lpstr>
      <vt:lpstr>Охарактеризовать оператор выбора SWITCH в языке JavaScript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Admin</cp:lastModifiedBy>
  <cp:revision>67</cp:revision>
  <dcterms:created xsi:type="dcterms:W3CDTF">2022-09-16T05:45:45Z</dcterms:created>
  <dcterms:modified xsi:type="dcterms:W3CDTF">2023-04-25T20:09:38Z</dcterms:modified>
</cp:coreProperties>
</file>