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7" r:id="rId2"/>
    <p:sldId id="258" r:id="rId3"/>
    <p:sldId id="260" r:id="rId4"/>
    <p:sldId id="261" r:id="rId5"/>
    <p:sldId id="262" r:id="rId6"/>
    <p:sldId id="265" r:id="rId7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2579DF"/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828" autoAdjust="0"/>
  </p:normalViewPr>
  <p:slideViewPr>
    <p:cSldViewPr>
      <p:cViewPr>
        <p:scale>
          <a:sx n="98" d="100"/>
          <a:sy n="98" d="100"/>
        </p:scale>
        <p:origin x="-354" y="-72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3AD1FF-76BC-4200-9897-AA10C1208DEB}" type="datetimeFigureOut">
              <a:rPr lang="ko-KR" altLang="en-US" smtClean="0"/>
              <a:t>2019-12-16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125F81-1081-41EF-B77C-6716B0A849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37441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73FCB-C348-4883-8A56-0DF386836BBB}" type="datetimeFigureOut">
              <a:rPr lang="ko-KR" altLang="en-US" smtClean="0"/>
              <a:t>2019-12-16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273F-7B75-40BB-8B5C-12C72BAEBF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909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73FCB-C348-4883-8A56-0DF386836BBB}" type="datetimeFigureOut">
              <a:rPr lang="ko-KR" altLang="en-US" smtClean="0"/>
              <a:t>2019-12-16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273F-7B75-40BB-8B5C-12C72BAEBF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0163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73FCB-C348-4883-8A56-0DF386836BBB}" type="datetimeFigureOut">
              <a:rPr lang="ko-KR" altLang="en-US" smtClean="0"/>
              <a:t>2019-12-16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273F-7B75-40BB-8B5C-12C72BAEBF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9560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73FCB-C348-4883-8A56-0DF386836BBB}" type="datetimeFigureOut">
              <a:rPr lang="ko-KR" altLang="en-US" smtClean="0"/>
              <a:t>2019-12-16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273F-7B75-40BB-8B5C-12C72BAEBF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5316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73FCB-C348-4883-8A56-0DF386836BBB}" type="datetimeFigureOut">
              <a:rPr lang="ko-KR" altLang="en-US" smtClean="0"/>
              <a:t>2019-12-16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273F-7B75-40BB-8B5C-12C72BAEBF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6199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73FCB-C348-4883-8A56-0DF386836BBB}" type="datetimeFigureOut">
              <a:rPr lang="ko-KR" altLang="en-US" smtClean="0"/>
              <a:t>2019-12-16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273F-7B75-40BB-8B5C-12C72BAEBF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2260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73FCB-C348-4883-8A56-0DF386836BBB}" type="datetimeFigureOut">
              <a:rPr lang="ko-KR" altLang="en-US" smtClean="0"/>
              <a:t>2019-12-16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273F-7B75-40BB-8B5C-12C72BAEBF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0234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73FCB-C348-4883-8A56-0DF386836BBB}" type="datetimeFigureOut">
              <a:rPr lang="ko-KR" altLang="en-US" smtClean="0"/>
              <a:t>2019-12-16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273F-7B75-40BB-8B5C-12C72BAEBF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0780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73FCB-C348-4883-8A56-0DF386836BBB}" type="datetimeFigureOut">
              <a:rPr lang="ko-KR" altLang="en-US" smtClean="0"/>
              <a:t>2019-12-16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273F-7B75-40BB-8B5C-12C72BAEBF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9683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73FCB-C348-4883-8A56-0DF386836BBB}" type="datetimeFigureOut">
              <a:rPr lang="ko-KR" altLang="en-US" smtClean="0"/>
              <a:t>2019-12-16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273F-7B75-40BB-8B5C-12C72BAEBF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8989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73FCB-C348-4883-8A56-0DF386836BBB}" type="datetimeFigureOut">
              <a:rPr lang="ko-KR" altLang="en-US" smtClean="0"/>
              <a:t>2019-12-16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273F-7B75-40BB-8B5C-12C72BAEBF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9518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A73FCB-C348-4883-8A56-0DF386836BBB}" type="datetimeFigureOut">
              <a:rPr lang="ko-KR" altLang="en-US" smtClean="0"/>
              <a:t>2019-12-16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02273F-7B75-40BB-8B5C-12C72BAEBF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723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6590" b="84793" l="941" r="99566">
                        <a14:foregroundMark x1="10637" y1="46544" x2="91027" y2="39631"/>
                        <a14:foregroundMark x1="12012" y1="54071" x2="92475" y2="54992"/>
                        <a14:foregroundMark x1="31766" y1="40553" x2="70550" y2="59447"/>
                        <a14:foregroundMark x1="68741" y1="49462" x2="8394" y2="56836"/>
                        <a14:foregroundMark x1="8900" y1="58679" x2="9262" y2="592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7934" y="483518"/>
            <a:ext cx="5508132" cy="259464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66775" y="3066383"/>
            <a:ext cx="621045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 smtClean="0">
                <a:latin typeface="나눔손글씨 펜" pitchFamily="66" charset="-127"/>
                <a:ea typeface="나눔손글씨 펜" pitchFamily="66" charset="-127"/>
              </a:rPr>
              <a:t>프로젝트 계획서 </a:t>
            </a:r>
            <a:endParaRPr lang="en-US" altLang="ko-KR" sz="3200" b="1" dirty="0" smtClean="0">
              <a:latin typeface="나눔손글씨 펜" pitchFamily="66" charset="-127"/>
              <a:ea typeface="나눔손글씨 펜" pitchFamily="66" charset="-127"/>
            </a:endParaRPr>
          </a:p>
          <a:p>
            <a:pPr algn="ctr"/>
            <a:r>
              <a:rPr lang="en-US" altLang="ko-KR" dirty="0" smtClean="0">
                <a:latin typeface="나눔손글씨 펜" pitchFamily="66" charset="-127"/>
                <a:ea typeface="나눔손글씨 펜" pitchFamily="66" charset="-127"/>
              </a:rPr>
              <a:t>B</a:t>
            </a:r>
            <a:r>
              <a:rPr lang="ko-KR" altLang="en-US" dirty="0" smtClean="0">
                <a:latin typeface="나눔손글씨 펜" pitchFamily="66" charset="-127"/>
                <a:ea typeface="나눔손글씨 펜" pitchFamily="66" charset="-127"/>
              </a:rPr>
              <a:t>팀 </a:t>
            </a:r>
            <a:endParaRPr lang="en-US" altLang="ko-KR" dirty="0" smtClean="0">
              <a:latin typeface="나눔손글씨 펜" pitchFamily="66" charset="-127"/>
              <a:ea typeface="나눔손글씨 펜" pitchFamily="66" charset="-127"/>
            </a:endParaRPr>
          </a:p>
          <a:p>
            <a:pPr algn="ctr"/>
            <a:r>
              <a:rPr lang="ko-KR" altLang="en-US" dirty="0" smtClean="0">
                <a:latin typeface="나눔손글씨 펜" pitchFamily="66" charset="-127"/>
                <a:ea typeface="나눔손글씨 펜" pitchFamily="66" charset="-127"/>
              </a:rPr>
              <a:t>유승은 임소연 전주영</a:t>
            </a:r>
            <a:endParaRPr lang="en-US" altLang="ko-KR" dirty="0" smtClean="0">
              <a:latin typeface="나눔손글씨 펜" pitchFamily="66" charset="-127"/>
              <a:ea typeface="나눔손글씨 펜" pitchFamily="66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52123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관련 이미지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406" y="0"/>
            <a:ext cx="9162406" cy="5152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손글씨 펜" pitchFamily="66" charset="-127"/>
                <a:ea typeface="나눔손글씨 펜" pitchFamily="66" charset="-127"/>
              </a:rPr>
              <a:t>프로젝트 개요</a:t>
            </a:r>
            <a:endParaRPr lang="ko-KR" altLang="en-US" sz="4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손글씨 펜" pitchFamily="66" charset="-127"/>
              <a:ea typeface="나눔손글씨 펜" pitchFamily="66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923928" y="2576307"/>
            <a:ext cx="864096" cy="7875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4788024" y="2828338"/>
            <a:ext cx="1512168" cy="46349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2" descr="FURNITURE SHOPPING APP에 대한 이미지 검색결과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167" b="93000" l="51625" r="8462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2430" t="8122" r="16038" b="7452"/>
          <a:stretch/>
        </p:blipFill>
        <p:spPr bwMode="auto">
          <a:xfrm>
            <a:off x="6444208" y="1990147"/>
            <a:ext cx="1368152" cy="2747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/>
          <p:cNvSpPr/>
          <p:nvPr/>
        </p:nvSpPr>
        <p:spPr>
          <a:xfrm>
            <a:off x="5976156" y="1433423"/>
            <a:ext cx="2304256" cy="5649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손글씨 펜" pitchFamily="66" charset="-127"/>
                <a:ea typeface="나눔손글씨 펜" pitchFamily="66" charset="-127"/>
              </a:rPr>
              <a:t>2. </a:t>
            </a:r>
            <a:r>
              <a:rPr lang="ko-KR" alt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손글씨 펜" pitchFamily="66" charset="-127"/>
                <a:ea typeface="나눔손글씨 펜" pitchFamily="66" charset="-127"/>
              </a:rPr>
              <a:t>비슷한 제품 검색</a:t>
            </a:r>
            <a:endParaRPr lang="ko-KR" alt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손글씨 펜" pitchFamily="66" charset="-127"/>
              <a:ea typeface="나눔손글씨 펜" pitchFamily="66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267744" y="1954814"/>
            <a:ext cx="2736304" cy="5649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손글씨 펜" pitchFamily="66" charset="-127"/>
                <a:ea typeface="나눔손글씨 펜" pitchFamily="66" charset="-127"/>
              </a:rPr>
              <a:t>1. </a:t>
            </a:r>
            <a:r>
              <a:rPr lang="ko-KR" alt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손글씨 펜" pitchFamily="66" charset="-127"/>
                <a:ea typeface="나눔손글씨 펜" pitchFamily="66" charset="-127"/>
              </a:rPr>
              <a:t>가구 및 인테리어 소품 인식</a:t>
            </a:r>
            <a:endParaRPr lang="ko-KR" alt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손글씨 펜" pitchFamily="66" charset="-127"/>
              <a:ea typeface="나눔손글씨 펜" pitchFamily="66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51386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손글씨 펜" pitchFamily="66" charset="-127"/>
                <a:ea typeface="나눔손글씨 펜" pitchFamily="66" charset="-127"/>
              </a:rPr>
              <a:t>프로젝트 개요</a:t>
            </a:r>
            <a:endParaRPr lang="ko-KR" altLang="en-US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손글씨 펜" pitchFamily="66" charset="-127"/>
              <a:ea typeface="나눔손글씨 펜" pitchFamily="66" charset="-127"/>
            </a:endParaRPr>
          </a:p>
        </p:txBody>
      </p:sp>
      <p:pic>
        <p:nvPicPr>
          <p:cNvPr id="4098" name="Picture 2" descr="TABLE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204" y="1639435"/>
            <a:ext cx="2808312" cy="3092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580212" y="2561930"/>
            <a:ext cx="2664296" cy="20162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567653" y="2279437"/>
            <a:ext cx="1224136" cy="282493"/>
            <a:chOff x="683568" y="843558"/>
            <a:chExt cx="1224136" cy="282493"/>
          </a:xfrm>
        </p:grpSpPr>
        <p:sp>
          <p:nvSpPr>
            <p:cNvPr id="5" name="양쪽 모서리가 둥근 사각형 4"/>
            <p:cNvSpPr/>
            <p:nvPr/>
          </p:nvSpPr>
          <p:spPr>
            <a:xfrm>
              <a:off x="683568" y="843558"/>
              <a:ext cx="1224136" cy="282493"/>
            </a:xfrm>
            <a:prstGeom prst="round2Same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683568" y="843558"/>
              <a:ext cx="1224136" cy="28249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손글씨 펜" pitchFamily="66" charset="-127"/>
                  <a:ea typeface="나눔손글씨 펜" pitchFamily="66" charset="-127"/>
                </a:rPr>
                <a:t>table</a:t>
              </a:r>
              <a:endParaRPr lang="ko-KR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손글씨 펜" pitchFamily="66" charset="-127"/>
                <a:ea typeface="나눔손글씨 펜" pitchFamily="66" charset="-127"/>
              </a:endParaRPr>
            </a:p>
          </p:txBody>
        </p:sp>
      </p:grpSp>
      <p:sp>
        <p:nvSpPr>
          <p:cNvPr id="9" name="제목 1"/>
          <p:cNvSpPr txBox="1">
            <a:spLocks/>
          </p:cNvSpPr>
          <p:nvPr/>
        </p:nvSpPr>
        <p:spPr>
          <a:xfrm>
            <a:off x="323528" y="1201885"/>
            <a:ext cx="3024336" cy="4286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손글씨 펜" pitchFamily="66" charset="-127"/>
                <a:ea typeface="나눔손글씨 펜" pitchFamily="66" charset="-127"/>
              </a:rPr>
              <a:t>Single Object Detection</a:t>
            </a:r>
            <a:endParaRPr lang="ko-KR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손글씨 펜" pitchFamily="66" charset="-127"/>
              <a:ea typeface="나눔손글씨 펜" pitchFamily="66" charset="-127"/>
            </a:endParaRPr>
          </a:p>
        </p:txBody>
      </p:sp>
      <p:sp>
        <p:nvSpPr>
          <p:cNvPr id="8" name="오른쪽 화살표 7"/>
          <p:cNvSpPr/>
          <p:nvPr/>
        </p:nvSpPr>
        <p:spPr>
          <a:xfrm>
            <a:off x="3491880" y="2481624"/>
            <a:ext cx="648072" cy="611192"/>
          </a:xfrm>
          <a:prstGeom prst="rightArrow">
            <a:avLst/>
          </a:prstGeom>
          <a:solidFill>
            <a:srgbClr val="BFBFB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>
            <a:off x="4946115" y="1216801"/>
            <a:ext cx="3024336" cy="4286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손글씨 펜" pitchFamily="66" charset="-127"/>
                <a:ea typeface="나눔손글씨 펜" pitchFamily="66" charset="-127"/>
              </a:rPr>
              <a:t>Multi Object Detection</a:t>
            </a:r>
            <a:endParaRPr lang="ko-KR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손글씨 펜" pitchFamily="66" charset="-127"/>
              <a:ea typeface="나눔손글씨 펜" pitchFamily="66" charset="-127"/>
            </a:endParaRPr>
          </a:p>
        </p:txBody>
      </p:sp>
      <p:pic>
        <p:nvPicPr>
          <p:cNvPr id="4100" name="Picture 4" descr="관련 이미지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22" r="11407"/>
          <a:stretch/>
        </p:blipFill>
        <p:spPr bwMode="auto">
          <a:xfrm>
            <a:off x="4389629" y="1630510"/>
            <a:ext cx="4137307" cy="3086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직사각형 12"/>
          <p:cNvSpPr/>
          <p:nvPr/>
        </p:nvSpPr>
        <p:spPr>
          <a:xfrm>
            <a:off x="4499992" y="3365894"/>
            <a:ext cx="1211577" cy="10081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" name="그룹 13"/>
          <p:cNvGrpSpPr/>
          <p:nvPr/>
        </p:nvGrpSpPr>
        <p:grpSpPr>
          <a:xfrm>
            <a:off x="4499992" y="3083401"/>
            <a:ext cx="1080120" cy="282493"/>
            <a:chOff x="683568" y="843558"/>
            <a:chExt cx="1224136" cy="282493"/>
          </a:xfrm>
        </p:grpSpPr>
        <p:sp>
          <p:nvSpPr>
            <p:cNvPr id="15" name="양쪽 모서리가 둥근 사각형 14"/>
            <p:cNvSpPr/>
            <p:nvPr/>
          </p:nvSpPr>
          <p:spPr>
            <a:xfrm>
              <a:off x="683568" y="843558"/>
              <a:ext cx="1224136" cy="282493"/>
            </a:xfrm>
            <a:prstGeom prst="round2Same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683568" y="843558"/>
              <a:ext cx="1224136" cy="28249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손글씨 펜" pitchFamily="66" charset="-127"/>
                  <a:ea typeface="나눔손글씨 펜" pitchFamily="66" charset="-127"/>
                </a:rPr>
                <a:t>table</a:t>
              </a:r>
              <a:endParaRPr lang="ko-KR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손글씨 펜" pitchFamily="66" charset="-127"/>
                <a:ea typeface="나눔손글씨 펜" pitchFamily="66" charset="-127"/>
              </a:endParaRPr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5796136" y="3083401"/>
            <a:ext cx="2664296" cy="1290605"/>
          </a:xfrm>
          <a:prstGeom prst="rect">
            <a:avLst/>
          </a:prstGeom>
          <a:noFill/>
          <a:ln>
            <a:solidFill>
              <a:srgbClr val="2579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양쪽 모서리가 둥근 사각형 17"/>
          <p:cNvSpPr/>
          <p:nvPr/>
        </p:nvSpPr>
        <p:spPr>
          <a:xfrm>
            <a:off x="7380312" y="2800908"/>
            <a:ext cx="1080120" cy="282493"/>
          </a:xfrm>
          <a:prstGeom prst="round2SameRect">
            <a:avLst/>
          </a:prstGeom>
          <a:solidFill>
            <a:srgbClr val="2579DF"/>
          </a:solidFill>
          <a:ln>
            <a:solidFill>
              <a:srgbClr val="2579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손글씨 펜" pitchFamily="66" charset="-127"/>
                <a:ea typeface="나눔손글씨 펜" pitchFamily="66" charset="-127"/>
              </a:rPr>
              <a:t>sofa</a:t>
            </a:r>
            <a:endParaRPr lang="ko-KR" alt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손글씨 펜" pitchFamily="66" charset="-127"/>
              <a:ea typeface="나눔손글씨 펜" pitchFamily="66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26973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손글씨 펜" pitchFamily="66" charset="-127"/>
                <a:ea typeface="나눔손글씨 펜" pitchFamily="66" charset="-127"/>
              </a:rPr>
              <a:t>프로젝트 개요</a:t>
            </a:r>
            <a:endParaRPr lang="ko-KR" altLang="en-US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손글씨 펜" pitchFamily="66" charset="-127"/>
              <a:ea typeface="나눔손글씨 펜" pitchFamily="66" charset="-127"/>
            </a:endParaRPr>
          </a:p>
        </p:txBody>
      </p:sp>
      <p:pic>
        <p:nvPicPr>
          <p:cNvPr id="4098" name="Picture 2" descr="TABLE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204" y="1639435"/>
            <a:ext cx="2808312" cy="3092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580212" y="2561930"/>
            <a:ext cx="2664296" cy="20162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567653" y="2279437"/>
            <a:ext cx="1224136" cy="282493"/>
            <a:chOff x="683568" y="843558"/>
            <a:chExt cx="1224136" cy="282493"/>
          </a:xfrm>
        </p:grpSpPr>
        <p:sp>
          <p:nvSpPr>
            <p:cNvPr id="5" name="양쪽 모서리가 둥근 사각형 4"/>
            <p:cNvSpPr/>
            <p:nvPr/>
          </p:nvSpPr>
          <p:spPr>
            <a:xfrm>
              <a:off x="683568" y="843558"/>
              <a:ext cx="1224136" cy="282493"/>
            </a:xfrm>
            <a:prstGeom prst="round2Same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683568" y="843558"/>
              <a:ext cx="1224136" cy="28249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손글씨 펜" pitchFamily="66" charset="-127"/>
                  <a:ea typeface="나눔손글씨 펜" pitchFamily="66" charset="-127"/>
                </a:rPr>
                <a:t>table</a:t>
              </a:r>
              <a:endParaRPr lang="ko-KR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손글씨 펜" pitchFamily="66" charset="-127"/>
                <a:ea typeface="나눔손글씨 펜" pitchFamily="66" charset="-127"/>
              </a:endParaRPr>
            </a:p>
          </p:txBody>
        </p:sp>
      </p:grpSp>
      <p:sp>
        <p:nvSpPr>
          <p:cNvPr id="9" name="제목 1"/>
          <p:cNvSpPr txBox="1">
            <a:spLocks/>
          </p:cNvSpPr>
          <p:nvPr/>
        </p:nvSpPr>
        <p:spPr>
          <a:xfrm>
            <a:off x="323528" y="1201885"/>
            <a:ext cx="3024336" cy="4286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손글씨 펜" pitchFamily="66" charset="-127"/>
                <a:ea typeface="나눔손글씨 펜" pitchFamily="66" charset="-127"/>
              </a:rPr>
              <a:t>Single Object Detection</a:t>
            </a:r>
            <a:endParaRPr lang="ko-KR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손글씨 펜" pitchFamily="66" charset="-127"/>
              <a:ea typeface="나눔손글씨 펜" pitchFamily="66" charset="-127"/>
            </a:endParaRPr>
          </a:p>
        </p:txBody>
      </p:sp>
      <p:sp>
        <p:nvSpPr>
          <p:cNvPr id="8" name="오른쪽 화살표 7"/>
          <p:cNvSpPr/>
          <p:nvPr/>
        </p:nvSpPr>
        <p:spPr>
          <a:xfrm>
            <a:off x="3491880" y="2481624"/>
            <a:ext cx="648072" cy="611192"/>
          </a:xfrm>
          <a:prstGeom prst="rightArrow">
            <a:avLst/>
          </a:prstGeom>
          <a:solidFill>
            <a:srgbClr val="BFBFB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>
            <a:off x="4946115" y="1216801"/>
            <a:ext cx="3024336" cy="4286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손글씨 펜" pitchFamily="66" charset="-127"/>
                <a:ea typeface="나눔손글씨 펜" pitchFamily="66" charset="-127"/>
              </a:rPr>
              <a:t>Multi Object Detection</a:t>
            </a:r>
            <a:endParaRPr lang="ko-KR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손글씨 펜" pitchFamily="66" charset="-127"/>
              <a:ea typeface="나눔손글씨 펜" pitchFamily="66" charset="-127"/>
            </a:endParaRPr>
          </a:p>
        </p:txBody>
      </p:sp>
      <p:pic>
        <p:nvPicPr>
          <p:cNvPr id="4100" name="Picture 4" descr="관련 이미지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22" r="11407"/>
          <a:stretch/>
        </p:blipFill>
        <p:spPr bwMode="auto">
          <a:xfrm>
            <a:off x="4389629" y="1630510"/>
            <a:ext cx="4137307" cy="3086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직사각형 12"/>
          <p:cNvSpPr/>
          <p:nvPr/>
        </p:nvSpPr>
        <p:spPr>
          <a:xfrm>
            <a:off x="4499992" y="3365894"/>
            <a:ext cx="1211577" cy="10081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" name="그룹 13"/>
          <p:cNvGrpSpPr/>
          <p:nvPr/>
        </p:nvGrpSpPr>
        <p:grpSpPr>
          <a:xfrm>
            <a:off x="4499992" y="3083401"/>
            <a:ext cx="1080120" cy="282493"/>
            <a:chOff x="683568" y="843558"/>
            <a:chExt cx="1224136" cy="282493"/>
          </a:xfrm>
        </p:grpSpPr>
        <p:sp>
          <p:nvSpPr>
            <p:cNvPr id="15" name="양쪽 모서리가 둥근 사각형 14"/>
            <p:cNvSpPr/>
            <p:nvPr/>
          </p:nvSpPr>
          <p:spPr>
            <a:xfrm>
              <a:off x="683568" y="843558"/>
              <a:ext cx="1224136" cy="282493"/>
            </a:xfrm>
            <a:prstGeom prst="round2Same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683568" y="843558"/>
              <a:ext cx="1224136" cy="28249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손글씨 펜" pitchFamily="66" charset="-127"/>
                  <a:ea typeface="나눔손글씨 펜" pitchFamily="66" charset="-127"/>
                </a:rPr>
                <a:t>table</a:t>
              </a:r>
              <a:endParaRPr lang="ko-KR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손글씨 펜" pitchFamily="66" charset="-127"/>
                <a:ea typeface="나눔손글씨 펜" pitchFamily="66" charset="-127"/>
              </a:endParaRPr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5796136" y="3083401"/>
            <a:ext cx="2664296" cy="1290605"/>
          </a:xfrm>
          <a:prstGeom prst="rect">
            <a:avLst/>
          </a:prstGeom>
          <a:noFill/>
          <a:ln>
            <a:solidFill>
              <a:srgbClr val="2579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양쪽 모서리가 둥근 사각형 17"/>
          <p:cNvSpPr/>
          <p:nvPr/>
        </p:nvSpPr>
        <p:spPr>
          <a:xfrm>
            <a:off x="7380312" y="2800908"/>
            <a:ext cx="1080120" cy="282493"/>
          </a:xfrm>
          <a:prstGeom prst="round2SameRect">
            <a:avLst/>
          </a:prstGeom>
          <a:solidFill>
            <a:srgbClr val="2579DF"/>
          </a:solidFill>
          <a:ln>
            <a:solidFill>
              <a:srgbClr val="2579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손글씨 펜" pitchFamily="66" charset="-127"/>
                <a:ea typeface="나눔손글씨 펜" pitchFamily="66" charset="-127"/>
              </a:rPr>
              <a:t>sofa</a:t>
            </a:r>
            <a:endParaRPr lang="ko-KR" alt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손글씨 펜" pitchFamily="66" charset="-127"/>
              <a:ea typeface="나눔손글씨 펜" pitchFamily="66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79512" y="1059582"/>
            <a:ext cx="8856984" cy="3816424"/>
          </a:xfrm>
          <a:prstGeom prst="rect">
            <a:avLst/>
          </a:prstGeom>
          <a:solidFill>
            <a:srgbClr val="F2F2F2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손글씨 펜" pitchFamily="66" charset="-127"/>
                <a:ea typeface="나눔손글씨 펜" pitchFamily="66" charset="-127"/>
              </a:rPr>
              <a:t>핵심 알고리즘 </a:t>
            </a:r>
            <a:endParaRPr lang="en-US" altLang="ko-KR" sz="32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손글씨 펜" pitchFamily="66" charset="-127"/>
              <a:ea typeface="나눔손글씨 펜" pitchFamily="66" charset="-127"/>
            </a:endParaRPr>
          </a:p>
          <a:p>
            <a:pPr algn="ctr"/>
            <a:endParaRPr lang="en-US" altLang="ko-KR" sz="28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손글씨 펜" pitchFamily="66" charset="-127"/>
              <a:ea typeface="나눔손글씨 펜" pitchFamily="66" charset="-127"/>
            </a:endParaRPr>
          </a:p>
          <a:p>
            <a:pPr marL="342900" indent="-342900" algn="ctr">
              <a:buAutoNum type="arabicPeriod"/>
            </a:pPr>
            <a:r>
              <a:rPr lang="en-US" altLang="ko-KR" sz="2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손글씨 펜" pitchFamily="66" charset="-127"/>
                <a:ea typeface="나눔손글씨 펜" pitchFamily="66" charset="-127"/>
              </a:rPr>
              <a:t>Curriculum learning</a:t>
            </a:r>
          </a:p>
          <a:p>
            <a:pPr marL="342900" indent="-342900" algn="ctr">
              <a:buAutoNum type="arabicPeriod"/>
            </a:pPr>
            <a:r>
              <a:rPr lang="en-US" altLang="ko-KR" sz="2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손글씨 펜" pitchFamily="66" charset="-127"/>
                <a:ea typeface="나눔손글씨 펜" pitchFamily="66" charset="-127"/>
              </a:rPr>
              <a:t>Multi Object Detection</a:t>
            </a:r>
          </a:p>
          <a:p>
            <a:pPr marL="342900" indent="-342900" algn="ctr">
              <a:buAutoNum type="arabicPeriod"/>
            </a:pPr>
            <a:r>
              <a:rPr lang="en-US" altLang="ko-KR" sz="2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손글씨 펜" pitchFamily="66" charset="-127"/>
                <a:ea typeface="나눔손글씨 펜" pitchFamily="66" charset="-127"/>
              </a:rPr>
              <a:t>Localization</a:t>
            </a:r>
          </a:p>
          <a:p>
            <a:pPr marL="342900" indent="-342900" algn="ctr">
              <a:buAutoNum type="arabicPeriod"/>
            </a:pPr>
            <a:endParaRPr lang="ko-KR" altLang="en-US" sz="28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손글씨 펜" pitchFamily="66" charset="-127"/>
              <a:ea typeface="나눔손글씨 펜" pitchFamily="66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51966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손글씨 펜" pitchFamily="66" charset="-127"/>
                <a:ea typeface="나눔손글씨 펜" pitchFamily="66" charset="-127"/>
              </a:rPr>
              <a:t>프로젝트 계획</a:t>
            </a:r>
            <a:endParaRPr lang="ko-KR" altLang="en-US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손글씨 펜" pitchFamily="66" charset="-127"/>
              <a:ea typeface="나눔손글씨 펜" pitchFamily="66" charset="-127"/>
            </a:endParaRP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sz="2400" dirty="0" smtClean="0">
                <a:latin typeface="나눔손글씨 펜" pitchFamily="66" charset="-127"/>
                <a:ea typeface="나눔손글씨 펜" pitchFamily="66" charset="-127"/>
              </a:rPr>
              <a:t>1. Single Object Detection </a:t>
            </a:r>
            <a:r>
              <a:rPr lang="ko-KR" altLang="en-US" sz="2400" dirty="0" smtClean="0">
                <a:latin typeface="나눔손글씨 펜" pitchFamily="66" charset="-127"/>
                <a:ea typeface="나눔손글씨 펜" pitchFamily="66" charset="-127"/>
              </a:rPr>
              <a:t>모델 구현 </a:t>
            </a:r>
            <a:endParaRPr lang="en-US" altLang="ko-KR" sz="2400" dirty="0" smtClean="0">
              <a:latin typeface="나눔손글씨 펜" pitchFamily="66" charset="-127"/>
              <a:ea typeface="나눔손글씨 펜" pitchFamily="66" charset="-127"/>
            </a:endParaRPr>
          </a:p>
          <a:p>
            <a:pPr>
              <a:buFontTx/>
              <a:buChar char="-"/>
            </a:pPr>
            <a:r>
              <a:rPr lang="en-US" altLang="ko-KR" sz="2000" dirty="0" smtClean="0">
                <a:latin typeface="나눔손글씨 펜" pitchFamily="66" charset="-127"/>
                <a:ea typeface="나눔손글씨 펜" pitchFamily="66" charset="-127"/>
              </a:rPr>
              <a:t>10</a:t>
            </a:r>
            <a:r>
              <a:rPr lang="ko-KR" altLang="en-US" sz="2000" dirty="0" smtClean="0">
                <a:latin typeface="나눔손글씨 펜" pitchFamily="66" charset="-127"/>
                <a:ea typeface="나눔손글씨 펜" pitchFamily="66" charset="-127"/>
              </a:rPr>
              <a:t>개의 가구</a:t>
            </a:r>
            <a:r>
              <a:rPr lang="en-US" altLang="ko-KR" sz="2000" dirty="0" smtClean="0">
                <a:latin typeface="나눔손글씨 펜" pitchFamily="66" charset="-127"/>
                <a:ea typeface="나눔손글씨 펜" pitchFamily="66" charset="-127"/>
              </a:rPr>
              <a:t>(</a:t>
            </a:r>
            <a:r>
              <a:rPr lang="ko-KR" altLang="en-US" sz="2000" dirty="0" smtClean="0">
                <a:latin typeface="나눔손글씨 펜" pitchFamily="66" charset="-127"/>
                <a:ea typeface="나눔손글씨 펜" pitchFamily="66" charset="-127"/>
              </a:rPr>
              <a:t>인테리어 소품</a:t>
            </a:r>
            <a:r>
              <a:rPr lang="en-US" altLang="ko-KR" sz="2000" dirty="0" smtClean="0">
                <a:latin typeface="나눔손글씨 펜" pitchFamily="66" charset="-127"/>
                <a:ea typeface="나눔손글씨 펜" pitchFamily="66" charset="-127"/>
              </a:rPr>
              <a:t>)</a:t>
            </a:r>
            <a:r>
              <a:rPr lang="ko-KR" altLang="en-US" sz="2000" dirty="0" smtClean="0">
                <a:latin typeface="나눔손글씨 펜" pitchFamily="66" charset="-127"/>
                <a:ea typeface="나눔손글씨 펜" pitchFamily="66" charset="-127"/>
              </a:rPr>
              <a:t>로 분류</a:t>
            </a:r>
            <a:endParaRPr lang="en-US" altLang="ko-KR" sz="2000" dirty="0" smtClean="0">
              <a:latin typeface="나눔손글씨 펜" pitchFamily="66" charset="-127"/>
              <a:ea typeface="나눔손글씨 펜" pitchFamily="66" charset="-127"/>
            </a:endParaRPr>
          </a:p>
          <a:p>
            <a:pPr>
              <a:buFontTx/>
              <a:buChar char="-"/>
            </a:pPr>
            <a:r>
              <a:rPr lang="ko-KR" altLang="en-US" sz="2000" dirty="0" smtClean="0">
                <a:latin typeface="나눔손글씨 펜" pitchFamily="66" charset="-127"/>
                <a:ea typeface="나눔손글씨 펜" pitchFamily="66" charset="-127"/>
              </a:rPr>
              <a:t>기본 모델</a:t>
            </a:r>
            <a:r>
              <a:rPr lang="en-US" altLang="ko-KR" sz="2000" dirty="0" smtClean="0">
                <a:latin typeface="나눔손글씨 펜" pitchFamily="66" charset="-127"/>
                <a:ea typeface="나눔손글씨 펜" pitchFamily="66" charset="-127"/>
              </a:rPr>
              <a:t>: VGG-16 </a:t>
            </a:r>
          </a:p>
          <a:p>
            <a:pPr>
              <a:buFontTx/>
              <a:buChar char="-"/>
            </a:pPr>
            <a:r>
              <a:rPr lang="ko-KR" altLang="en-US" sz="2000" dirty="0" smtClean="0">
                <a:latin typeface="나눔손글씨 펜" pitchFamily="66" charset="-127"/>
                <a:ea typeface="나눔손글씨 펜" pitchFamily="66" charset="-127"/>
              </a:rPr>
              <a:t>개선 계획 </a:t>
            </a:r>
            <a:endParaRPr lang="en-US" altLang="ko-KR" sz="2000" dirty="0">
              <a:latin typeface="나눔손글씨 펜" pitchFamily="66" charset="-127"/>
              <a:ea typeface="나눔손글씨 펜" pitchFamily="66" charset="-127"/>
            </a:endParaRPr>
          </a:p>
          <a:p>
            <a:pPr marL="0" indent="0">
              <a:buNone/>
            </a:pPr>
            <a:r>
              <a:rPr lang="en-US" altLang="ko-KR" sz="2000" dirty="0">
                <a:latin typeface="나눔손글씨 펜" pitchFamily="66" charset="-127"/>
                <a:ea typeface="나눔손글씨 펜" pitchFamily="66" charset="-127"/>
              </a:rPr>
              <a:t> </a:t>
            </a:r>
            <a:r>
              <a:rPr lang="en-US" altLang="ko-KR" sz="2000" dirty="0" smtClean="0">
                <a:latin typeface="나눔손글씨 펜" pitchFamily="66" charset="-127"/>
                <a:ea typeface="나눔손글씨 펜" pitchFamily="66" charset="-127"/>
              </a:rPr>
              <a:t>    1) Data Augmentation: zoom, width, height, brightness </a:t>
            </a:r>
          </a:p>
          <a:p>
            <a:pPr marL="0" indent="0">
              <a:buNone/>
            </a:pPr>
            <a:r>
              <a:rPr lang="en-US" altLang="ko-KR" sz="2000" dirty="0">
                <a:latin typeface="나눔손글씨 펜" pitchFamily="66" charset="-127"/>
                <a:ea typeface="나눔손글씨 펜" pitchFamily="66" charset="-127"/>
              </a:rPr>
              <a:t> </a:t>
            </a:r>
            <a:r>
              <a:rPr lang="en-US" altLang="ko-KR" sz="2000" dirty="0" smtClean="0">
                <a:latin typeface="나눔손글씨 펜" pitchFamily="66" charset="-127"/>
                <a:ea typeface="나눔손글씨 펜" pitchFamily="66" charset="-127"/>
              </a:rPr>
              <a:t>    2) </a:t>
            </a:r>
            <a:r>
              <a:rPr lang="en-US" altLang="ko-KR" sz="2000" dirty="0" err="1" smtClean="0">
                <a:latin typeface="나눔손글씨 펜" pitchFamily="66" charset="-127"/>
                <a:ea typeface="나눔손글씨 펜" pitchFamily="66" charset="-127"/>
              </a:rPr>
              <a:t>hyperparameter</a:t>
            </a:r>
            <a:r>
              <a:rPr lang="en-US" altLang="ko-KR" sz="2000" dirty="0" smtClean="0">
                <a:latin typeface="나눔손글씨 펜" pitchFamily="66" charset="-127"/>
                <a:ea typeface="나눔손글씨 펜" pitchFamily="66" charset="-127"/>
              </a:rPr>
              <a:t> </a:t>
            </a:r>
            <a:r>
              <a:rPr lang="ko-KR" altLang="en-US" sz="2000" dirty="0" smtClean="0">
                <a:latin typeface="나눔손글씨 펜" pitchFamily="66" charset="-127"/>
                <a:ea typeface="나눔손글씨 펜" pitchFamily="66" charset="-127"/>
              </a:rPr>
              <a:t>조절 </a:t>
            </a:r>
            <a:endParaRPr lang="en-US" altLang="ko-KR" sz="2000" dirty="0" smtClean="0">
              <a:latin typeface="나눔손글씨 펜" pitchFamily="66" charset="-127"/>
              <a:ea typeface="나눔손글씨 펜" pitchFamily="66" charset="-127"/>
            </a:endParaRPr>
          </a:p>
          <a:p>
            <a:pPr marL="0" indent="0">
              <a:buNone/>
            </a:pPr>
            <a:r>
              <a:rPr lang="en-US" altLang="ko-KR" sz="2000" dirty="0">
                <a:latin typeface="나눔손글씨 펜" pitchFamily="66" charset="-127"/>
                <a:ea typeface="나눔손글씨 펜" pitchFamily="66" charset="-127"/>
              </a:rPr>
              <a:t> </a:t>
            </a:r>
            <a:r>
              <a:rPr lang="en-US" altLang="ko-KR" sz="2000" dirty="0" smtClean="0">
                <a:latin typeface="나눔손글씨 펜" pitchFamily="66" charset="-127"/>
                <a:ea typeface="나눔손글씨 펜" pitchFamily="66" charset="-127"/>
              </a:rPr>
              <a:t>    3) Input size </a:t>
            </a:r>
            <a:r>
              <a:rPr lang="ko-KR" altLang="en-US" sz="2000" dirty="0" smtClean="0">
                <a:latin typeface="나눔손글씨 펜" pitchFamily="66" charset="-127"/>
                <a:ea typeface="나눔손글씨 펜" pitchFamily="66" charset="-127"/>
              </a:rPr>
              <a:t>등 데이터 조정 </a:t>
            </a:r>
            <a:endParaRPr lang="en-US" altLang="ko-KR" sz="2000" dirty="0" smtClean="0">
              <a:latin typeface="나눔손글씨 펜" pitchFamily="66" charset="-127"/>
              <a:ea typeface="나눔손글씨 펜" pitchFamily="66" charset="-127"/>
            </a:endParaRPr>
          </a:p>
          <a:p>
            <a:pPr marL="0" indent="0">
              <a:buNone/>
            </a:pPr>
            <a:r>
              <a:rPr lang="en-US" altLang="ko-KR" sz="2000" dirty="0">
                <a:latin typeface="나눔손글씨 펜" pitchFamily="66" charset="-127"/>
                <a:ea typeface="나눔손글씨 펜" pitchFamily="66" charset="-127"/>
              </a:rPr>
              <a:t> </a:t>
            </a:r>
            <a:r>
              <a:rPr lang="en-US" altLang="ko-KR" sz="2000" dirty="0" smtClean="0">
                <a:latin typeface="나눔손글씨 펜" pitchFamily="66" charset="-127"/>
                <a:ea typeface="나눔손글씨 펜" pitchFamily="66" charset="-127"/>
              </a:rPr>
              <a:t>    4) model customizing: </a:t>
            </a:r>
            <a:r>
              <a:rPr lang="ko-KR" altLang="en-US" sz="2000" dirty="0" smtClean="0">
                <a:latin typeface="나눔손글씨 펜" pitchFamily="66" charset="-127"/>
                <a:ea typeface="나눔손글씨 펜" pitchFamily="66" charset="-127"/>
              </a:rPr>
              <a:t>새로운 </a:t>
            </a:r>
            <a:r>
              <a:rPr lang="en-US" altLang="ko-KR" sz="2000" dirty="0" smtClean="0">
                <a:latin typeface="나눔손글씨 펜" pitchFamily="66" charset="-127"/>
                <a:ea typeface="나눔손글씨 펜" pitchFamily="66" charset="-127"/>
              </a:rPr>
              <a:t>layer </a:t>
            </a:r>
            <a:r>
              <a:rPr lang="ko-KR" altLang="en-US" sz="2000" dirty="0" smtClean="0">
                <a:latin typeface="나눔손글씨 펜" pitchFamily="66" charset="-127"/>
                <a:ea typeface="나눔손글씨 펜" pitchFamily="66" charset="-127"/>
              </a:rPr>
              <a:t>추가 등 </a:t>
            </a:r>
            <a:endParaRPr lang="en-US" altLang="ko-KR" sz="2000" dirty="0" smtClean="0">
              <a:latin typeface="나눔손글씨 펜" pitchFamily="66" charset="-127"/>
              <a:ea typeface="나눔손글씨 펜" pitchFamily="66" charset="-127"/>
            </a:endParaRPr>
          </a:p>
          <a:p>
            <a:pPr marL="0" indent="0">
              <a:buNone/>
            </a:pPr>
            <a:r>
              <a:rPr lang="en-US" altLang="ko-KR" sz="2000" dirty="0">
                <a:latin typeface="나눔손글씨 펜" pitchFamily="66" charset="-127"/>
                <a:ea typeface="나눔손글씨 펜" pitchFamily="66" charset="-127"/>
              </a:rPr>
              <a:t> </a:t>
            </a:r>
            <a:r>
              <a:rPr lang="en-US" altLang="ko-KR" sz="2000" dirty="0" smtClean="0">
                <a:latin typeface="나눔손글씨 펜" pitchFamily="66" charset="-127"/>
                <a:ea typeface="나눔손글씨 펜" pitchFamily="66" charset="-127"/>
              </a:rPr>
              <a:t>    5) </a:t>
            </a:r>
            <a:r>
              <a:rPr lang="en-US" altLang="ko-KR" sz="2000" dirty="0" err="1" smtClean="0">
                <a:latin typeface="나눔손글씨 펜" pitchFamily="66" charset="-127"/>
                <a:ea typeface="나눔손글씨 펜" pitchFamily="66" charset="-127"/>
              </a:rPr>
              <a:t>GoogLeNet</a:t>
            </a:r>
            <a:r>
              <a:rPr lang="en-US" altLang="ko-KR" sz="2000" dirty="0" smtClean="0">
                <a:latin typeface="나눔손글씨 펜" pitchFamily="66" charset="-127"/>
                <a:ea typeface="나눔손글씨 펜" pitchFamily="66" charset="-127"/>
              </a:rPr>
              <a:t> </a:t>
            </a:r>
            <a:r>
              <a:rPr lang="ko-KR" altLang="en-US" sz="2000" dirty="0" smtClean="0">
                <a:latin typeface="나눔손글씨 펜" pitchFamily="66" charset="-127"/>
                <a:ea typeface="나눔손글씨 펜" pitchFamily="66" charset="-127"/>
              </a:rPr>
              <a:t>모델 구현 및 적용</a:t>
            </a:r>
            <a:endParaRPr lang="en-US" altLang="ko-KR" sz="2000" dirty="0" smtClean="0">
              <a:latin typeface="나눔손글씨 펜" pitchFamily="66" charset="-127"/>
              <a:ea typeface="나눔손글씨 펜" pitchFamily="66" charset="-127"/>
            </a:endParaRPr>
          </a:p>
          <a:p>
            <a:pPr marL="0" indent="0">
              <a:buNone/>
            </a:pPr>
            <a:r>
              <a:rPr lang="en-US" altLang="ko-KR" sz="2000" dirty="0" smtClean="0">
                <a:latin typeface="나눔손글씨 펜" pitchFamily="66" charset="-127"/>
                <a:ea typeface="나눔손글씨 펜" pitchFamily="66" charset="-127"/>
              </a:rPr>
              <a:t>-  </a:t>
            </a:r>
            <a:r>
              <a:rPr lang="ko-KR" altLang="en-US" sz="2000" dirty="0" smtClean="0">
                <a:latin typeface="나눔손글씨 펜" pitchFamily="66" charset="-127"/>
                <a:ea typeface="나눔손글씨 펜" pitchFamily="66" charset="-127"/>
              </a:rPr>
              <a:t>목표 </a:t>
            </a:r>
            <a:r>
              <a:rPr lang="en-US" altLang="ko-KR" sz="2000" dirty="0" smtClean="0">
                <a:latin typeface="나눔손글씨 펜" pitchFamily="66" charset="-127"/>
                <a:ea typeface="나눔손글씨 펜" pitchFamily="66" charset="-127"/>
              </a:rPr>
              <a:t>Accuracy: 92% </a:t>
            </a:r>
          </a:p>
          <a:p>
            <a:pPr>
              <a:buFontTx/>
              <a:buChar char="-"/>
            </a:pPr>
            <a:endParaRPr lang="ko-KR" altLang="en-US" sz="2000" dirty="0">
              <a:latin typeface="나눔손글씨 펜" pitchFamily="66" charset="-127"/>
              <a:ea typeface="나눔손글씨 펜" pitchFamily="66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15329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손글씨 펜" pitchFamily="66" charset="-127"/>
                <a:ea typeface="나눔손글씨 펜" pitchFamily="66" charset="-127"/>
              </a:rPr>
              <a:t>프로젝트 계획</a:t>
            </a:r>
            <a:endParaRPr lang="ko-KR" altLang="en-US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손글씨 펜" pitchFamily="66" charset="-127"/>
              <a:ea typeface="나눔손글씨 펜" pitchFamily="66" charset="-127"/>
            </a:endParaRP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 smtClean="0">
                <a:latin typeface="나눔손글씨 펜" pitchFamily="66" charset="-127"/>
                <a:ea typeface="나눔손글씨 펜" pitchFamily="66" charset="-127"/>
              </a:rPr>
              <a:t>2. Multi Object Detection </a:t>
            </a:r>
            <a:r>
              <a:rPr lang="ko-KR" altLang="en-US" sz="2400" dirty="0" smtClean="0">
                <a:latin typeface="나눔손글씨 펜" pitchFamily="66" charset="-127"/>
                <a:ea typeface="나눔손글씨 펜" pitchFamily="66" charset="-127"/>
              </a:rPr>
              <a:t>모델 구현 및 </a:t>
            </a:r>
            <a:r>
              <a:rPr lang="en-US" altLang="ko-KR" sz="2400" dirty="0" smtClean="0">
                <a:latin typeface="나눔손글씨 펜" pitchFamily="66" charset="-127"/>
                <a:ea typeface="나눔손글씨 펜" pitchFamily="66" charset="-127"/>
              </a:rPr>
              <a:t>CAM </a:t>
            </a:r>
            <a:r>
              <a:rPr lang="ko-KR" altLang="en-US" sz="2400" dirty="0" smtClean="0">
                <a:latin typeface="나눔손글씨 펜" pitchFamily="66" charset="-127"/>
                <a:ea typeface="나눔손글씨 펜" pitchFamily="66" charset="-127"/>
              </a:rPr>
              <a:t>적용 </a:t>
            </a:r>
            <a:endParaRPr lang="en-US" altLang="ko-KR" sz="2400" dirty="0" smtClean="0">
              <a:latin typeface="나눔손글씨 펜" pitchFamily="66" charset="-127"/>
              <a:ea typeface="나눔손글씨 펜" pitchFamily="66" charset="-127"/>
            </a:endParaRPr>
          </a:p>
          <a:p>
            <a:pPr>
              <a:buFontTx/>
              <a:buChar char="-"/>
            </a:pPr>
            <a:r>
              <a:rPr lang="en-US" altLang="ko-KR" sz="2000" dirty="0" smtClean="0">
                <a:latin typeface="나눔손글씨 펜" pitchFamily="66" charset="-127"/>
                <a:ea typeface="나눔손글씨 펜" pitchFamily="66" charset="-127"/>
              </a:rPr>
              <a:t>Multi-label dataset </a:t>
            </a:r>
            <a:r>
              <a:rPr lang="ko-KR" altLang="en-US" sz="2000" dirty="0" smtClean="0">
                <a:latin typeface="나눔손글씨 펜" pitchFamily="66" charset="-127"/>
                <a:ea typeface="나눔손글씨 펜" pitchFamily="66" charset="-127"/>
              </a:rPr>
              <a:t>구축 </a:t>
            </a:r>
            <a:r>
              <a:rPr lang="en-US" altLang="ko-KR" sz="2000" dirty="0" smtClean="0">
                <a:latin typeface="나눔손글씨 펜" pitchFamily="66" charset="-127"/>
                <a:ea typeface="나눔손글씨 펜" pitchFamily="66" charset="-127"/>
              </a:rPr>
              <a:t>(weakly supervised learning </a:t>
            </a:r>
            <a:r>
              <a:rPr lang="ko-KR" altLang="en-US" sz="2000" dirty="0" smtClean="0">
                <a:latin typeface="나눔손글씨 펜" pitchFamily="66" charset="-127"/>
                <a:ea typeface="나눔손글씨 펜" pitchFamily="66" charset="-127"/>
              </a:rPr>
              <a:t>시도 가능</a:t>
            </a:r>
            <a:r>
              <a:rPr lang="en-US" altLang="ko-KR" sz="2000" dirty="0" smtClean="0">
                <a:latin typeface="나눔손글씨 펜" pitchFamily="66" charset="-127"/>
                <a:ea typeface="나눔손글씨 펜" pitchFamily="66" charset="-127"/>
              </a:rPr>
              <a:t>) </a:t>
            </a:r>
          </a:p>
          <a:p>
            <a:pPr>
              <a:buFontTx/>
              <a:buChar char="-"/>
            </a:pPr>
            <a:r>
              <a:rPr lang="ko-KR" altLang="en-US" sz="2000" dirty="0" smtClean="0">
                <a:latin typeface="나눔손글씨 펜" pitchFamily="66" charset="-127"/>
                <a:ea typeface="나눔손글씨 펜" pitchFamily="66" charset="-127"/>
              </a:rPr>
              <a:t>최적화 시킨 </a:t>
            </a:r>
            <a:r>
              <a:rPr lang="en-US" altLang="ko-KR" sz="2000" dirty="0" smtClean="0">
                <a:latin typeface="나눔손글씨 펜" pitchFamily="66" charset="-127"/>
                <a:ea typeface="나눔손글씨 펜" pitchFamily="66" charset="-127"/>
              </a:rPr>
              <a:t>Single Object Detection </a:t>
            </a:r>
            <a:r>
              <a:rPr lang="ko-KR" altLang="en-US" sz="2000" dirty="0" smtClean="0">
                <a:latin typeface="나눔손글씨 펜" pitchFamily="66" charset="-127"/>
                <a:ea typeface="나눔손글씨 펜" pitchFamily="66" charset="-127"/>
              </a:rPr>
              <a:t>모델에 학습  </a:t>
            </a:r>
            <a:r>
              <a:rPr lang="en-US" altLang="ko-KR" sz="2000" dirty="0" smtClean="0">
                <a:latin typeface="나눔손글씨 펜" pitchFamily="66" charset="-127"/>
                <a:ea typeface="나눔손글씨 펜" pitchFamily="66" charset="-127"/>
              </a:rPr>
              <a:t> </a:t>
            </a:r>
          </a:p>
          <a:p>
            <a:pPr>
              <a:buFontTx/>
              <a:buChar char="-"/>
            </a:pPr>
            <a:r>
              <a:rPr lang="ko-KR" altLang="en-US" sz="2000" dirty="0" smtClean="0">
                <a:latin typeface="나눔손글씨 펜" pitchFamily="66" charset="-127"/>
                <a:ea typeface="나눔손글씨 펜" pitchFamily="66" charset="-127"/>
              </a:rPr>
              <a:t>일정 수준 이상 성능 달성 시 </a:t>
            </a:r>
            <a:r>
              <a:rPr lang="en-US" altLang="ko-KR" sz="2000" dirty="0" smtClean="0">
                <a:latin typeface="나눔손글씨 펜" pitchFamily="66" charset="-127"/>
                <a:ea typeface="나눔손글씨 펜" pitchFamily="66" charset="-127"/>
              </a:rPr>
              <a:t>CAM Test</a:t>
            </a:r>
            <a:r>
              <a:rPr lang="ko-KR" altLang="en-US" sz="2000" dirty="0" smtClean="0">
                <a:latin typeface="나눔손글씨 펜" pitchFamily="66" charset="-127"/>
                <a:ea typeface="나눔손글씨 펜" pitchFamily="66" charset="-127"/>
              </a:rPr>
              <a:t>와 성능 개선 병행 </a:t>
            </a:r>
            <a:endParaRPr lang="en-US" altLang="ko-KR" sz="2000" dirty="0" smtClean="0">
              <a:latin typeface="나눔손글씨 펜" pitchFamily="66" charset="-127"/>
              <a:ea typeface="나눔손글씨 펜" pitchFamily="66" charset="-127"/>
            </a:endParaRPr>
          </a:p>
          <a:p>
            <a:pPr>
              <a:buFontTx/>
              <a:buChar char="-"/>
            </a:pPr>
            <a:r>
              <a:rPr lang="ko-KR" altLang="en-US" sz="2000" dirty="0" smtClean="0">
                <a:latin typeface="나눔손글씨 펜" pitchFamily="66" charset="-127"/>
                <a:ea typeface="나눔손글씨 펜" pitchFamily="66" charset="-127"/>
              </a:rPr>
              <a:t>성능 개선 방안 </a:t>
            </a:r>
            <a:endParaRPr lang="en-US" altLang="ko-KR" sz="2000" dirty="0" smtClean="0">
              <a:latin typeface="나눔손글씨 펜" pitchFamily="66" charset="-127"/>
              <a:ea typeface="나눔손글씨 펜" pitchFamily="66" charset="-127"/>
            </a:endParaRPr>
          </a:p>
          <a:p>
            <a:pPr marL="0" indent="0">
              <a:buNone/>
            </a:pPr>
            <a:r>
              <a:rPr lang="en-US" altLang="ko-KR" sz="2000" dirty="0" smtClean="0">
                <a:latin typeface="나눔손글씨 펜" pitchFamily="66" charset="-127"/>
                <a:ea typeface="나눔손글씨 펜" pitchFamily="66" charset="-127"/>
              </a:rPr>
              <a:t>     1) SOD</a:t>
            </a:r>
            <a:r>
              <a:rPr lang="ko-KR" altLang="en-US" sz="2000" dirty="0" smtClean="0">
                <a:latin typeface="나눔손글씨 펜" pitchFamily="66" charset="-127"/>
                <a:ea typeface="나눔손글씨 펜" pitchFamily="66" charset="-127"/>
              </a:rPr>
              <a:t>에서 조정한 내용들  </a:t>
            </a:r>
            <a:endParaRPr lang="en-US" altLang="ko-KR" sz="2000" dirty="0" smtClean="0">
              <a:latin typeface="나눔손글씨 펜" pitchFamily="66" charset="-127"/>
              <a:ea typeface="나눔손글씨 펜" pitchFamily="66" charset="-127"/>
            </a:endParaRPr>
          </a:p>
          <a:p>
            <a:pPr marL="0" indent="0">
              <a:buNone/>
            </a:pPr>
            <a:r>
              <a:rPr lang="en-US" altLang="ko-KR" sz="2000" dirty="0">
                <a:latin typeface="나눔손글씨 펜" pitchFamily="66" charset="-127"/>
                <a:ea typeface="나눔손글씨 펜" pitchFamily="66" charset="-127"/>
              </a:rPr>
              <a:t> </a:t>
            </a:r>
            <a:r>
              <a:rPr lang="en-US" altLang="ko-KR" sz="2000" dirty="0" smtClean="0">
                <a:latin typeface="나눔손글씨 펜" pitchFamily="66" charset="-127"/>
                <a:ea typeface="나눔손글씨 펜" pitchFamily="66" charset="-127"/>
              </a:rPr>
              <a:t>    2) </a:t>
            </a:r>
            <a:r>
              <a:rPr lang="ko-KR" altLang="en-US" sz="2000" dirty="0" smtClean="0">
                <a:latin typeface="나눔손글씨 펜" pitchFamily="66" charset="-127"/>
                <a:ea typeface="나눔손글씨 펜" pitchFamily="66" charset="-127"/>
              </a:rPr>
              <a:t>성능에 치명적인 문제가 있는 경우 </a:t>
            </a:r>
            <a:r>
              <a:rPr lang="en-US" altLang="ko-KR" sz="2000" dirty="0" smtClean="0">
                <a:latin typeface="나눔손글씨 펜" pitchFamily="66" charset="-127"/>
                <a:ea typeface="나눔손글씨 펜" pitchFamily="66" charset="-127"/>
                <a:sym typeface="Wingdings" pitchFamily="2" charset="2"/>
              </a:rPr>
              <a:t> Multi Object Detection </a:t>
            </a:r>
            <a:r>
              <a:rPr lang="ko-KR" altLang="en-US" sz="2000" dirty="0" smtClean="0">
                <a:latin typeface="나눔손글씨 펜" pitchFamily="66" charset="-127"/>
                <a:ea typeface="나눔손글씨 펜" pitchFamily="66" charset="-127"/>
                <a:sym typeface="Wingdings" pitchFamily="2" charset="2"/>
              </a:rPr>
              <a:t>을 위한 새로운 모델 적용 </a:t>
            </a:r>
            <a:endParaRPr lang="en-US" altLang="ko-KR" sz="2000" dirty="0" smtClean="0">
              <a:latin typeface="나눔손글씨 펜" pitchFamily="66" charset="-127"/>
              <a:ea typeface="나눔손글씨 펜" pitchFamily="66" charset="-127"/>
              <a:sym typeface="Wingdings" pitchFamily="2" charset="2"/>
            </a:endParaRPr>
          </a:p>
          <a:p>
            <a:pPr marL="0" indent="0">
              <a:buNone/>
            </a:pPr>
            <a:r>
              <a:rPr lang="en-US" altLang="ko-KR" sz="2000" dirty="0" smtClean="0">
                <a:latin typeface="나눔손글씨 펜" pitchFamily="66" charset="-127"/>
                <a:ea typeface="나눔손글씨 펜" pitchFamily="66" charset="-127"/>
                <a:sym typeface="Wingdings" pitchFamily="2" charset="2"/>
              </a:rPr>
              <a:t>        (RNN, SPP-Net </a:t>
            </a:r>
            <a:r>
              <a:rPr lang="ko-KR" altLang="en-US" sz="2000" dirty="0" smtClean="0">
                <a:latin typeface="나눔손글씨 펜" pitchFamily="66" charset="-127"/>
                <a:ea typeface="나눔손글씨 펜" pitchFamily="66" charset="-127"/>
                <a:sym typeface="Wingdings" pitchFamily="2" charset="2"/>
              </a:rPr>
              <a:t>등</a:t>
            </a:r>
            <a:r>
              <a:rPr lang="en-US" altLang="ko-KR" sz="2000" dirty="0" smtClean="0">
                <a:latin typeface="나눔손글씨 펜" pitchFamily="66" charset="-127"/>
                <a:ea typeface="나눔손글씨 펜" pitchFamily="66" charset="-127"/>
                <a:sym typeface="Wingdings" pitchFamily="2" charset="2"/>
              </a:rPr>
              <a:t>) </a:t>
            </a:r>
          </a:p>
          <a:p>
            <a:pPr marL="0" indent="0">
              <a:buNone/>
            </a:pPr>
            <a:r>
              <a:rPr lang="en-US" altLang="ko-KR" sz="2000" dirty="0" smtClean="0">
                <a:latin typeface="나눔손글씨 펜" pitchFamily="66" charset="-127"/>
                <a:ea typeface="나눔손글씨 펜" pitchFamily="66" charset="-127"/>
                <a:sym typeface="Wingdings" pitchFamily="2" charset="2"/>
              </a:rPr>
              <a:t>- </a:t>
            </a:r>
            <a:r>
              <a:rPr lang="ko-KR" altLang="en-US" sz="2000" dirty="0" smtClean="0">
                <a:latin typeface="나눔손글씨 펜" pitchFamily="66" charset="-127"/>
                <a:ea typeface="나눔손글씨 펜" pitchFamily="66" charset="-127"/>
                <a:sym typeface="Wingdings" pitchFamily="2" charset="2"/>
              </a:rPr>
              <a:t>목표 </a:t>
            </a:r>
            <a:r>
              <a:rPr lang="en-US" altLang="ko-KR" sz="2000" dirty="0" smtClean="0">
                <a:latin typeface="나눔손글씨 펜" pitchFamily="66" charset="-127"/>
                <a:ea typeface="나눔손글씨 펜" pitchFamily="66" charset="-127"/>
                <a:sym typeface="Wingdings" pitchFamily="2" charset="2"/>
              </a:rPr>
              <a:t>Accuracy: 88%</a:t>
            </a:r>
          </a:p>
        </p:txBody>
      </p:sp>
    </p:spTree>
    <p:extLst>
      <p:ext uri="{BB962C8B-B14F-4D97-AF65-F5344CB8AC3E}">
        <p14:creationId xmlns:p14="http://schemas.microsoft.com/office/powerpoint/2010/main" val="3408424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206</Words>
  <Application>Microsoft Office PowerPoint</Application>
  <PresentationFormat>화면 슬라이드 쇼(16:9)</PresentationFormat>
  <Paragraphs>44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테마</vt:lpstr>
      <vt:lpstr>PowerPoint 프레젠테이션</vt:lpstr>
      <vt:lpstr>프로젝트 개요</vt:lpstr>
      <vt:lpstr>프로젝트 개요</vt:lpstr>
      <vt:lpstr>프로젝트 개요</vt:lpstr>
      <vt:lpstr>프로젝트 계획</vt:lpstr>
      <vt:lpstr>프로젝트 계획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student</dc:creator>
  <cp:lastModifiedBy>student</cp:lastModifiedBy>
  <cp:revision>5</cp:revision>
  <dcterms:created xsi:type="dcterms:W3CDTF">2019-12-16T00:34:28Z</dcterms:created>
  <dcterms:modified xsi:type="dcterms:W3CDTF">2019-12-16T01:15:33Z</dcterms:modified>
</cp:coreProperties>
</file>