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14"/>
  </p:notesMasterIdLst>
  <p:sldIdLst>
    <p:sldId id="256" r:id="rId4"/>
    <p:sldId id="257" r:id="rId5"/>
    <p:sldId id="258" r:id="rId6"/>
    <p:sldId id="276" r:id="rId7"/>
    <p:sldId id="291" r:id="rId8"/>
    <p:sldId id="292" r:id="rId9"/>
    <p:sldId id="293" r:id="rId10"/>
    <p:sldId id="294" r:id="rId11"/>
    <p:sldId id="296" r:id="rId12"/>
    <p:sldId id="29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1" autoAdjust="0"/>
    <p:restoredTop sz="94660"/>
  </p:normalViewPr>
  <p:slideViewPr>
    <p:cSldViewPr>
      <p:cViewPr>
        <p:scale>
          <a:sx n="100" d="100"/>
          <a:sy n="100" d="100"/>
        </p:scale>
        <p:origin x="-32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3A028-6C09-4B07-B8B4-5389B58C149F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13FA3-4B64-4FCF-834D-B90F729A58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4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58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5002F9-AEC4-4B14-AE57-617EF59E4DA1}" type="slidenum">
              <a:rPr lang="ko-KR" altLang="en-US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785813" y="571500"/>
            <a:ext cx="7099300" cy="4297363"/>
            <a:chOff x="785813" y="571500"/>
            <a:chExt cx="7099300" cy="4297363"/>
          </a:xfrm>
        </p:grpSpPr>
        <p:sp>
          <p:nvSpPr>
            <p:cNvPr id="5" name="타원 4"/>
            <p:cNvSpPr/>
            <p:nvPr/>
          </p:nvSpPr>
          <p:spPr>
            <a:xfrm>
              <a:off x="785813" y="571500"/>
              <a:ext cx="500062" cy="500063"/>
            </a:xfrm>
            <a:prstGeom prst="ellipse">
              <a:avLst/>
            </a:prstGeom>
            <a:solidFill>
              <a:srgbClr val="00B0F0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1428750"/>
              <a:ext cx="500063" cy="500063"/>
            </a:xfrm>
            <a:prstGeom prst="ellipse">
              <a:avLst/>
            </a:prstGeom>
            <a:solidFill>
              <a:srgbClr val="5EC4E4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786313" y="1143000"/>
              <a:ext cx="361950" cy="3571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71625" y="2286000"/>
              <a:ext cx="428625" cy="436563"/>
            </a:xfrm>
            <a:prstGeom prst="ellipse">
              <a:avLst/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588125" y="3716338"/>
              <a:ext cx="214313" cy="21431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40425" y="2349500"/>
              <a:ext cx="357188" cy="357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28938" y="1071563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714875" y="2286000"/>
              <a:ext cx="357188" cy="35718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8938" y="3214688"/>
              <a:ext cx="214312" cy="222250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29313" y="1285875"/>
              <a:ext cx="285750" cy="285750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214938" y="2071688"/>
              <a:ext cx="357187" cy="357187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356100" y="2997200"/>
              <a:ext cx="214313" cy="219075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72125" y="321468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572375" y="3857625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786563" y="3214688"/>
              <a:ext cx="142875" cy="1508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429500" y="4572000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929438" y="4143375"/>
              <a:ext cx="71437" cy="76200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812088" y="4797425"/>
              <a:ext cx="71437" cy="714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380288" y="30686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572375" y="4214813"/>
              <a:ext cx="142875" cy="14287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357938" y="3286125"/>
              <a:ext cx="71437" cy="71438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71938" y="23574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643188" y="2143125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857625" y="642938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71688" y="571500"/>
              <a:ext cx="500062" cy="500063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428875" y="2428875"/>
              <a:ext cx="433388" cy="4286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500188" y="1571625"/>
              <a:ext cx="357187" cy="357188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857250" y="178593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524750" y="3429000"/>
              <a:ext cx="360363" cy="355600"/>
            </a:xfrm>
            <a:prstGeom prst="ellipse">
              <a:avLst/>
            </a:prstGeom>
            <a:solidFill>
              <a:schemeClr val="bg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84888" y="1196975"/>
              <a:ext cx="358775" cy="355600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476375" y="2276475"/>
              <a:ext cx="215900" cy="212725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869160"/>
            <a:ext cx="7772400" cy="74994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680" y="5589240"/>
            <a:ext cx="6400800" cy="553616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987F-C041-4B35-A2BC-01F32DC5CB2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3AD1-DC56-4707-8926-A4738ECD84B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>
            <a:grpSpLocks/>
          </p:cNvGrpSpPr>
          <p:nvPr userDrawn="1"/>
        </p:nvGrpSpPr>
        <p:grpSpPr bwMode="auto">
          <a:xfrm>
            <a:off x="179388" y="188913"/>
            <a:ext cx="8577262" cy="4079875"/>
            <a:chOff x="280988" y="142875"/>
            <a:chExt cx="8577262" cy="4079875"/>
          </a:xfrm>
        </p:grpSpPr>
        <p:sp>
          <p:nvSpPr>
            <p:cNvPr id="5" name="타원 4"/>
            <p:cNvSpPr/>
            <p:nvPr/>
          </p:nvSpPr>
          <p:spPr>
            <a:xfrm>
              <a:off x="8286750" y="142875"/>
              <a:ext cx="571500" cy="585787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929438" y="3286125"/>
              <a:ext cx="500062" cy="5048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571625" y="2714625"/>
              <a:ext cx="500063" cy="500062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215188" y="1928812"/>
              <a:ext cx="571500" cy="587375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29625" y="100012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29313" y="1500187"/>
              <a:ext cx="571500" cy="57785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357563" y="2714625"/>
              <a:ext cx="638175" cy="649287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500938" y="571500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143750" y="285750"/>
              <a:ext cx="576263" cy="57150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000500" y="1357312"/>
              <a:ext cx="361950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38300" y="571500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643313" y="1357312"/>
              <a:ext cx="431800" cy="428625"/>
            </a:xfrm>
            <a:prstGeom prst="ellipse">
              <a:avLst/>
            </a:prstGeom>
            <a:solidFill>
              <a:schemeClr val="accent3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214563" y="1428750"/>
              <a:ext cx="574675" cy="577850"/>
            </a:xfrm>
            <a:prstGeom prst="ellipse">
              <a:avLst/>
            </a:prstGeom>
            <a:solidFill>
              <a:srgbClr val="5EC4E4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09613" y="1571625"/>
              <a:ext cx="500062" cy="500062"/>
            </a:xfrm>
            <a:prstGeom prst="ellipse">
              <a:avLst/>
            </a:prstGeom>
            <a:solidFill>
              <a:srgbClr val="5EC4E4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071813" y="428625"/>
              <a:ext cx="647700" cy="6207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929063" y="428625"/>
              <a:ext cx="504825" cy="504825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0988" y="857250"/>
              <a:ext cx="504825" cy="5048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786563" y="357187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29313" y="3286125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358188" y="3000375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286000" y="142875"/>
              <a:ext cx="357188" cy="357187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00125" y="3214687"/>
              <a:ext cx="357188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286625" y="1500187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281613" y="1285875"/>
              <a:ext cx="433387" cy="4286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143875" y="3643312"/>
              <a:ext cx="428625" cy="4365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714750" y="3714750"/>
              <a:ext cx="433388" cy="42862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715000" y="2500312"/>
              <a:ext cx="285750" cy="2857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57438" y="3929062"/>
              <a:ext cx="285750" cy="29368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57188" y="2928937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50" y="500062"/>
              <a:ext cx="357188" cy="357188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786313" y="357187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928813" y="3000375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143500" y="1928812"/>
              <a:ext cx="500063" cy="500063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786313" y="2786062"/>
              <a:ext cx="357187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572125" y="3143250"/>
              <a:ext cx="214313" cy="2143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929063" y="2143125"/>
              <a:ext cx="357187" cy="357187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715125" y="285750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7499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5301208"/>
            <a:ext cx="6400800" cy="4816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B0F30-B73F-43ED-8199-7FFB86C630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DF762-92A5-4B89-9C79-22EAC9E892E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5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5" name="타원 4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D414-BE92-4495-806C-375660578DA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06E0-D1D6-4929-AA7A-6A3E748DF1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5" name="타원 4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5A96-337F-4632-B2F8-82B50101D7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283EF-2413-4CE6-8435-7784C425F38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4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4" name="타원 3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4D2D-0A8F-4417-83BB-EAF37FABC30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53342-87BB-47B5-BDE0-46E3B61B779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4" name="타원 3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34B7-A5C9-4147-B249-A7DAF4C8B22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F92B-9B1F-4061-8BD2-423D13E5F0A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3" name="타원 2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089E-92DB-4055-B706-7644E08EF8B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BF24D-2942-44D9-B484-B6D38C3598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3" name="타원 2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01FB9-A6C4-4626-81EE-C494319B733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FE52B-F3C5-4E72-AE13-2AD76CB812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4B82-DA19-4F09-90D7-8F3CEF2F36D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D7DDD-0023-4926-9072-1CDF2A18BFA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785813" y="571500"/>
            <a:ext cx="7099300" cy="4297363"/>
            <a:chOff x="785813" y="571500"/>
            <a:chExt cx="7099300" cy="4297363"/>
          </a:xfrm>
        </p:grpSpPr>
        <p:sp>
          <p:nvSpPr>
            <p:cNvPr id="5" name="타원 4"/>
            <p:cNvSpPr/>
            <p:nvPr/>
          </p:nvSpPr>
          <p:spPr>
            <a:xfrm>
              <a:off x="785813" y="571500"/>
              <a:ext cx="500062" cy="500063"/>
            </a:xfrm>
            <a:prstGeom prst="ellipse">
              <a:avLst/>
            </a:prstGeom>
            <a:solidFill>
              <a:srgbClr val="00B0F0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1428750"/>
              <a:ext cx="500063" cy="500063"/>
            </a:xfrm>
            <a:prstGeom prst="ellipse">
              <a:avLst/>
            </a:prstGeom>
            <a:solidFill>
              <a:srgbClr val="5EC4E4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786313" y="1143000"/>
              <a:ext cx="361950" cy="35718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571625" y="2286000"/>
              <a:ext cx="428625" cy="436563"/>
            </a:xfrm>
            <a:prstGeom prst="ellipse">
              <a:avLst/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588125" y="3716338"/>
              <a:ext cx="214313" cy="21431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40425" y="2349500"/>
              <a:ext cx="357188" cy="3571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928938" y="1071563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714875" y="2286000"/>
              <a:ext cx="357188" cy="35718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8938" y="3214688"/>
              <a:ext cx="214312" cy="222250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29313" y="1285875"/>
              <a:ext cx="285750" cy="285750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214938" y="2071688"/>
              <a:ext cx="357187" cy="357187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356100" y="2997200"/>
              <a:ext cx="214313" cy="219075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572125" y="321468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572375" y="3857625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786563" y="3214688"/>
              <a:ext cx="142875" cy="1508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7429500" y="4572000"/>
              <a:ext cx="71438" cy="7143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929438" y="4143375"/>
              <a:ext cx="71437" cy="76200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7812088" y="4797425"/>
              <a:ext cx="71437" cy="714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380288" y="30686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572375" y="4214813"/>
              <a:ext cx="142875" cy="142875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6357938" y="3286125"/>
              <a:ext cx="71437" cy="71438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71938" y="2357438"/>
              <a:ext cx="214312" cy="214312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2643188" y="2143125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857625" y="642938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2071688" y="571500"/>
              <a:ext cx="500062" cy="500063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428875" y="2428875"/>
              <a:ext cx="433388" cy="42862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500188" y="1571625"/>
              <a:ext cx="357187" cy="357188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857250" y="1785938"/>
              <a:ext cx="142875" cy="142875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7524750" y="3429000"/>
              <a:ext cx="360363" cy="355600"/>
            </a:xfrm>
            <a:prstGeom prst="ellipse">
              <a:avLst/>
            </a:prstGeom>
            <a:solidFill>
              <a:schemeClr val="bg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6084888" y="1196975"/>
              <a:ext cx="358775" cy="355600"/>
            </a:xfrm>
            <a:prstGeom prst="ellipse">
              <a:avLst/>
            </a:prstGeom>
            <a:solidFill>
              <a:schemeClr val="bg1">
                <a:lumMod val="8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476375" y="2276475"/>
              <a:ext cx="215900" cy="212725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4869160"/>
            <a:ext cx="7772400" cy="74994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91680" y="5589240"/>
            <a:ext cx="6400800" cy="553616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3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F987F-C041-4B35-A2BC-01F32DC5CB2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33AD1-DC56-4707-8926-A4738ECD84B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8"/>
          <p:cNvGrpSpPr>
            <a:grpSpLocks/>
          </p:cNvGrpSpPr>
          <p:nvPr userDrawn="1"/>
        </p:nvGrpSpPr>
        <p:grpSpPr bwMode="auto">
          <a:xfrm>
            <a:off x="179388" y="188913"/>
            <a:ext cx="8577262" cy="4079875"/>
            <a:chOff x="280988" y="142875"/>
            <a:chExt cx="8577262" cy="4079875"/>
          </a:xfrm>
        </p:grpSpPr>
        <p:sp>
          <p:nvSpPr>
            <p:cNvPr id="5" name="타원 4"/>
            <p:cNvSpPr/>
            <p:nvPr/>
          </p:nvSpPr>
          <p:spPr>
            <a:xfrm>
              <a:off x="8286750" y="142875"/>
              <a:ext cx="571500" cy="585787"/>
            </a:xfrm>
            <a:prstGeom prst="ellipse">
              <a:avLst/>
            </a:prstGeom>
            <a:solidFill>
              <a:srgbClr val="5EC4E4">
                <a:alpha val="9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929438" y="3286125"/>
              <a:ext cx="500062" cy="5048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571625" y="2714625"/>
              <a:ext cx="500063" cy="500062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215188" y="1928812"/>
              <a:ext cx="571500" cy="587375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29625" y="100012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929313" y="1500187"/>
              <a:ext cx="571500" cy="57785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357563" y="2714625"/>
              <a:ext cx="638175" cy="649287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500938" y="571500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143750" y="285750"/>
              <a:ext cx="576263" cy="57150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000500" y="1357312"/>
              <a:ext cx="361950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638300" y="571500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643313" y="1357312"/>
              <a:ext cx="431800" cy="428625"/>
            </a:xfrm>
            <a:prstGeom prst="ellipse">
              <a:avLst/>
            </a:prstGeom>
            <a:solidFill>
              <a:schemeClr val="accent3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214563" y="1428750"/>
              <a:ext cx="574675" cy="577850"/>
            </a:xfrm>
            <a:prstGeom prst="ellipse">
              <a:avLst/>
            </a:prstGeom>
            <a:solidFill>
              <a:srgbClr val="5EC4E4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709613" y="1571625"/>
              <a:ext cx="500062" cy="500062"/>
            </a:xfrm>
            <a:prstGeom prst="ellipse">
              <a:avLst/>
            </a:prstGeom>
            <a:solidFill>
              <a:srgbClr val="5EC4E4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071813" y="428625"/>
              <a:ext cx="647700" cy="6207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929063" y="428625"/>
              <a:ext cx="504825" cy="504825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0988" y="857250"/>
              <a:ext cx="504825" cy="5048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786563" y="3571875"/>
              <a:ext cx="428625" cy="43656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929313" y="3286125"/>
              <a:ext cx="428625" cy="428625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358188" y="3000375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286000" y="142875"/>
              <a:ext cx="357188" cy="357187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000125" y="3214687"/>
              <a:ext cx="357188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286625" y="1500187"/>
              <a:ext cx="571500" cy="57785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281613" y="1285875"/>
              <a:ext cx="433387" cy="42862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143875" y="3643312"/>
              <a:ext cx="428625" cy="4365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714750" y="3714750"/>
              <a:ext cx="433388" cy="42862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715000" y="2500312"/>
              <a:ext cx="285750" cy="2857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357438" y="3929062"/>
              <a:ext cx="285750" cy="29368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57188" y="2928937"/>
              <a:ext cx="357187" cy="357188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428750" y="500062"/>
              <a:ext cx="357188" cy="357188"/>
            </a:xfrm>
            <a:prstGeom prst="ellipse">
              <a:avLst/>
            </a:prstGeom>
            <a:solidFill>
              <a:srgbClr val="00B6F6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786313" y="357187"/>
              <a:ext cx="285750" cy="285750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1928813" y="3000375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143500" y="1928812"/>
              <a:ext cx="500063" cy="500063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4786313" y="2786062"/>
              <a:ext cx="357187" cy="35718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572125" y="3143250"/>
              <a:ext cx="214313" cy="214312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3929063" y="2143125"/>
              <a:ext cx="357187" cy="357187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715125" y="285750"/>
              <a:ext cx="285750" cy="29051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4437112"/>
            <a:ext cx="7772400" cy="74994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1640" y="5301208"/>
            <a:ext cx="6400800" cy="48160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B0F30-B73F-43ED-8199-7FFB86C630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DF762-92A5-4B89-9C79-22EAC9E892E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5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5" name="타원 4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2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9D414-BE92-4495-806C-375660578DA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706E0-D1D6-4929-AA7A-6A3E748DF17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5" name="타원 4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C5A96-337F-4632-B2F8-82B50101D7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283EF-2413-4CE6-8435-7784C425F38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4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4" name="타원 3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04D2D-0A8F-4417-83BB-EAF37FABC30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53342-87BB-47B5-BDE0-46E3B61B779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4" name="타원 3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D34B7-A5C9-4147-B249-A7DAF4C8B22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6F92B-9B1F-4061-8BD2-423D13E5F0A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33"/>
          <p:cNvGrpSpPr>
            <a:grpSpLocks/>
          </p:cNvGrpSpPr>
          <p:nvPr userDrawn="1"/>
        </p:nvGrpSpPr>
        <p:grpSpPr bwMode="auto">
          <a:xfrm>
            <a:off x="0" y="0"/>
            <a:ext cx="9255125" cy="1331913"/>
            <a:chOff x="0" y="0"/>
            <a:chExt cx="9255125" cy="1331913"/>
          </a:xfrm>
        </p:grpSpPr>
        <p:sp>
          <p:nvSpPr>
            <p:cNvPr id="3" name="타원 2"/>
            <p:cNvSpPr/>
            <p:nvPr/>
          </p:nvSpPr>
          <p:spPr>
            <a:xfrm>
              <a:off x="6929438" y="714375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929563" y="785813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715125" y="0"/>
              <a:ext cx="246063" cy="242888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643938" y="1143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7500938" y="214313"/>
              <a:ext cx="279400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6357938" y="50006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643563" y="642938"/>
              <a:ext cx="142875" cy="142875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29250" y="1000125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786188" y="214313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142875" y="214313"/>
              <a:ext cx="111125" cy="111125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929188" y="642938"/>
              <a:ext cx="71437" cy="71437"/>
            </a:xfrm>
            <a:prstGeom prst="ellipse">
              <a:avLst/>
            </a:prstGeom>
            <a:solidFill>
              <a:schemeClr val="accent3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089E-92DB-4055-B706-7644E08EF8B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BF24D-2942-44D9-B484-B6D38C3598ED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6"/>
          <p:cNvGrpSpPr>
            <a:grpSpLocks/>
          </p:cNvGrpSpPr>
          <p:nvPr userDrawn="1"/>
        </p:nvGrpSpPr>
        <p:grpSpPr bwMode="auto">
          <a:xfrm>
            <a:off x="-125413" y="0"/>
            <a:ext cx="9380538" cy="6953250"/>
            <a:chOff x="-125413" y="0"/>
            <a:chExt cx="9380538" cy="6953250"/>
          </a:xfrm>
        </p:grpSpPr>
        <p:sp>
          <p:nvSpPr>
            <p:cNvPr id="3" name="타원 2"/>
            <p:cNvSpPr/>
            <p:nvPr/>
          </p:nvSpPr>
          <p:spPr>
            <a:xfrm>
              <a:off x="8643938" y="2928938"/>
              <a:ext cx="220662" cy="2190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7000875" y="6286500"/>
              <a:ext cx="193675" cy="188913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142875" y="5715000"/>
              <a:ext cx="193675" cy="187325"/>
            </a:xfrm>
            <a:prstGeom prst="ellipse">
              <a:avLst/>
            </a:prstGeom>
            <a:solidFill>
              <a:srgbClr val="00B0F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4143375" y="6286500"/>
              <a:ext cx="220663" cy="22066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786813" y="4071938"/>
              <a:ext cx="165100" cy="163512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8572500" y="642938"/>
              <a:ext cx="220663" cy="2159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501063" y="5857875"/>
              <a:ext cx="247650" cy="244475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8786813" y="6500813"/>
              <a:ext cx="165100" cy="160337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715375" y="0"/>
              <a:ext cx="222250" cy="2143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3214688" y="6500813"/>
              <a:ext cx="166687" cy="160337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42875" y="4000500"/>
              <a:ext cx="220663" cy="217488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42875" y="2286000"/>
              <a:ext cx="142875" cy="14287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428625" y="6357938"/>
              <a:ext cx="277813" cy="26987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20700" y="4241800"/>
              <a:ext cx="193675" cy="187325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-125413" y="2857500"/>
              <a:ext cx="250826" cy="23336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5857875" y="6762750"/>
              <a:ext cx="195263" cy="190500"/>
            </a:xfrm>
            <a:prstGeom prst="ellipse">
              <a:avLst/>
            </a:prstGeom>
            <a:solidFill>
              <a:srgbClr val="00B0F0">
                <a:alpha val="4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0" y="1143000"/>
              <a:ext cx="195263" cy="188913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553200" y="6273800"/>
              <a:ext cx="166688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5695950" y="5911850"/>
              <a:ext cx="166688" cy="160338"/>
            </a:xfrm>
            <a:prstGeom prst="ellipse">
              <a:avLst/>
            </a:prstGeom>
            <a:solidFill>
              <a:schemeClr val="accent6">
                <a:alpha val="64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8037513" y="5537200"/>
              <a:ext cx="111125" cy="106363"/>
            </a:xfrm>
            <a:prstGeom prst="ellipse">
              <a:avLst/>
            </a:prstGeom>
            <a:solidFill>
              <a:srgbClr val="92D050">
                <a:alpha val="9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8786813" y="2214563"/>
              <a:ext cx="138112" cy="13335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23900" y="5795963"/>
              <a:ext cx="138113" cy="133350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9032875" y="214313"/>
              <a:ext cx="222250" cy="215900"/>
            </a:xfrm>
            <a:prstGeom prst="ellipse">
              <a:avLst/>
            </a:prstGeom>
            <a:solidFill>
              <a:srgbClr val="5EC4E4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9059863" y="4857750"/>
              <a:ext cx="168275" cy="160338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7910513" y="6273800"/>
              <a:ext cx="166687" cy="163513"/>
            </a:xfrm>
            <a:prstGeom prst="ellipse">
              <a:avLst/>
            </a:prstGeom>
            <a:solidFill>
              <a:schemeClr val="accent6">
                <a:alpha val="81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3484563" y="6340475"/>
              <a:ext cx="166687" cy="160338"/>
            </a:xfrm>
            <a:prstGeom prst="ellipse">
              <a:avLst/>
            </a:prstGeom>
            <a:solidFill>
              <a:srgbClr val="00B0F0">
                <a:alpha val="46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8072438" y="357188"/>
              <a:ext cx="111125" cy="106362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2036763" y="6470650"/>
              <a:ext cx="111125" cy="109538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01FB9-A6C4-4626-81EE-C494319B733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FE52B-F3C5-4E72-AE13-2AD76CB8128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A4B82-DA19-4F09-90D7-8F3CEF2F36D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D7DDD-0023-4926-9072-1CDF2A18BFA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599C-2816-4568-B965-763516A5E375}" type="datetimeFigureOut">
              <a:rPr lang="ko-KR" altLang="en-US" smtClean="0"/>
              <a:pPr/>
              <a:t>2019-11-22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F99D-D3AA-4E18-A20A-D326363A75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7196B2-60EB-4006-9337-1E24B7EED8A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DC8E42-FF3D-4BCE-80B5-0F754209DFA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7196B2-60EB-4006-9337-1E24B7EED8A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2019-11-22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4DC8E42-FF3D-4BCE-80B5-0F754209DFA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1148556" y="2348880"/>
            <a:ext cx="684688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4400" b="1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itchFamily="50" charset="-127"/>
                <a:ea typeface="나눔스퀘어_ac ExtraBold" pitchFamily="50" charset="-127"/>
              </a:rPr>
              <a:t>For Gunners</a:t>
            </a:r>
          </a:p>
          <a:p>
            <a:pPr algn="ctr">
              <a:defRPr/>
            </a:pPr>
            <a:r>
              <a:rPr lang="en-US" altLang="ko-KR" sz="2000" b="1" noProof="1" smtClean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itchFamily="50" charset="-127"/>
                <a:ea typeface="나눔스퀘어_ac ExtraBold" pitchFamily="50" charset="-127"/>
              </a:rPr>
              <a:t>By android</a:t>
            </a:r>
            <a:endParaRPr lang="en-US" altLang="ko-KR" sz="4000" b="1" noProof="1">
              <a:solidFill>
                <a:prstClr val="black">
                  <a:lumMod val="75000"/>
                  <a:lumOff val="25000"/>
                </a:prstClr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00313" y="5086925"/>
            <a:ext cx="528637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itchFamily="50" charset="-127"/>
                <a:ea typeface="나눔스퀘어_ac ExtraBold" pitchFamily="50" charset="-127"/>
              </a:rPr>
              <a:t>SDS</a:t>
            </a:r>
          </a:p>
          <a:p>
            <a:pPr algn="r">
              <a:defRPr/>
            </a:pPr>
            <a:r>
              <a:rPr lang="ko-KR" altLang="en-US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itchFamily="50" charset="-127"/>
                <a:ea typeface="나눔스퀘어_ac ExtraBold" pitchFamily="50" charset="-127"/>
              </a:rPr>
              <a:t>권용남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나눔스퀘어_ac ExtraBold" pitchFamily="50" charset="-127"/>
              <a:ea typeface="나눔스퀘어_ac ExtraBold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8001000" y="5000625"/>
            <a:ext cx="71438" cy="8572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PRESENTATION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</a:rPr>
              <a:t>5. </a:t>
            </a:r>
            <a:r>
              <a:rPr lang="ko-KR" altLang="en-US" sz="3200" dirty="0">
                <a:solidFill>
                  <a:prstClr val="black"/>
                </a:solidFill>
              </a:rPr>
              <a:t>향후 </a:t>
            </a:r>
            <a:r>
              <a:rPr lang="ko-KR" altLang="en-US" sz="3200" dirty="0" smtClean="0">
                <a:solidFill>
                  <a:prstClr val="black"/>
                </a:solidFill>
              </a:rPr>
              <a:t>개선점</a:t>
            </a:r>
            <a:endParaRPr lang="en-US" altLang="ko-KR" sz="32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980728"/>
            <a:ext cx="58326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23528" y="1124744"/>
            <a:ext cx="8064896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우선 추가 기능을 하지 못해서 아쉽다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원래 설계처럼 경기 일정 정보 중 시간 정보를 이용하여 경기 시작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2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시간 전에 약속 정보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(ex.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주영 님과 치킨 먹기 등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와 함께 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알람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기능을 할 수 있도록 만들어보고 싶다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  <a:defRPr/>
            </a:pP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이미지뷰에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이미지를 띄울 때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setImageBitmap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함수를 사용했다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XMLPullParser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를 위한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AsyncTask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와 별개로 이미지를 띄우기 위한 </a:t>
            </a:r>
            <a:r>
              <a:rPr lang="en-US" altLang="ko-KR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AsyncTask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를 별도로 만들었는데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두 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스레드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간 동기화가 되지 않아 처음에 사진이 바로 뜨지 않았다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arenR"/>
              <a:defRPr/>
            </a:pP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>
              <a:lnSpc>
                <a:spcPct val="120000"/>
              </a:lnSpc>
              <a:buAutoNum type="arabicParenR"/>
              <a:defRPr/>
            </a:pPr>
            <a:r>
              <a:rPr lang="ko-KR" altLang="en-US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크롤링의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개념을 너무 늦게 깨달아 많은 정보를 긁어오지 못했다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116013" y="2060575"/>
            <a:ext cx="2879725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kumimoji="0"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직선 연결선 23"/>
          <p:cNvCxnSpPr>
            <a:cxnSpLocks noChangeShapeType="1"/>
          </p:cNvCxnSpPr>
          <p:nvPr/>
        </p:nvCxnSpPr>
        <p:spPr bwMode="auto">
          <a:xfrm>
            <a:off x="1331913" y="2781300"/>
            <a:ext cx="2447925" cy="0"/>
          </a:xfrm>
          <a:prstGeom prst="line">
            <a:avLst/>
          </a:prstGeom>
          <a:noFill/>
          <a:ln w="22225" algn="ctr">
            <a:solidFill>
              <a:schemeClr val="tx1">
                <a:lumMod val="85000"/>
                <a:lumOff val="15000"/>
              </a:schemeClr>
            </a:solidFill>
            <a:prstDash val="sysDot"/>
            <a:round/>
            <a:headEnd/>
            <a:tailEnd/>
          </a:ln>
        </p:spPr>
      </p:cxnSp>
      <p:sp>
        <p:nvSpPr>
          <p:cNvPr id="23" name="TextBox 22"/>
          <p:cNvSpPr txBox="1"/>
          <p:nvPr/>
        </p:nvSpPr>
        <p:spPr>
          <a:xfrm>
            <a:off x="4572000" y="2060575"/>
            <a:ext cx="3384550" cy="31700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시스템 설계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주요 기능 </a:t>
            </a:r>
            <a:endParaRPr kumimoji="0"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0"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실행화면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514350" indent="-514350" eaLnBrk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향후 개선점</a:t>
            </a:r>
            <a:endParaRPr kumimoji="0" lang="en-US" altLang="ko-KR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187624" y="2780928"/>
            <a:ext cx="2953082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noProof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Android Project  PPT</a:t>
            </a:r>
          </a:p>
        </p:txBody>
      </p:sp>
      <p:grpSp>
        <p:nvGrpSpPr>
          <p:cNvPr id="2" name="그룹 58"/>
          <p:cNvGrpSpPr>
            <a:grpSpLocks/>
          </p:cNvGrpSpPr>
          <p:nvPr/>
        </p:nvGrpSpPr>
        <p:grpSpPr bwMode="auto">
          <a:xfrm rot="565442">
            <a:off x="1317625" y="3486150"/>
            <a:ext cx="2601913" cy="1798638"/>
            <a:chOff x="1763688" y="1628800"/>
            <a:chExt cx="2602812" cy="1799630"/>
          </a:xfrm>
        </p:grpSpPr>
        <p:sp>
          <p:nvSpPr>
            <p:cNvPr id="61" name="타원 60"/>
            <p:cNvSpPr/>
            <p:nvPr/>
          </p:nvSpPr>
          <p:spPr>
            <a:xfrm>
              <a:off x="3417929" y="2056646"/>
              <a:ext cx="428773" cy="436804"/>
            </a:xfrm>
            <a:prstGeom prst="ellipse">
              <a:avLst/>
            </a:prstGeom>
            <a:solidFill>
              <a:schemeClr val="accent6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655698" y="2891634"/>
              <a:ext cx="214386" cy="214430"/>
            </a:xfrm>
            <a:prstGeom prst="ellipse">
              <a:avLst/>
            </a:prstGeom>
            <a:solidFill>
              <a:srgbClr val="00B0F0">
                <a:alpha val="6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2908891" y="1724364"/>
              <a:ext cx="214386" cy="222373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4207945" y="2562270"/>
              <a:ext cx="142924" cy="142954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2046936" y="3285525"/>
              <a:ext cx="71462" cy="71476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335366" y="2992347"/>
              <a:ext cx="142924" cy="150896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>
              <a:off x="3851800" y="1628572"/>
              <a:ext cx="71462" cy="71477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1976982" y="3065316"/>
              <a:ext cx="71463" cy="76242"/>
            </a:xfrm>
            <a:prstGeom prst="ellipse">
              <a:avLst/>
            </a:prstGeom>
            <a:solidFill>
              <a:srgbClr val="92D050">
                <a:alpha val="9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1758926" y="3354270"/>
              <a:ext cx="71462" cy="71477"/>
            </a:xfrm>
            <a:prstGeom prst="ellips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2555281" y="2488241"/>
              <a:ext cx="214386" cy="214430"/>
            </a:xfrm>
            <a:prstGeom prst="ellipse">
              <a:avLst/>
            </a:pr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2" name="타원 71"/>
            <p:cNvSpPr/>
            <p:nvPr/>
          </p:nvSpPr>
          <p:spPr>
            <a:xfrm>
              <a:off x="2914723" y="3140847"/>
              <a:ext cx="142924" cy="142954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4026661" y="2036582"/>
              <a:ext cx="335079" cy="31291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2914798" y="2636872"/>
              <a:ext cx="142924" cy="142954"/>
            </a:xfrm>
            <a:prstGeom prst="ellipse">
              <a:avLst/>
            </a:prstGeom>
            <a:solidFill>
              <a:srgbClr val="00B6F6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2264984" y="2272486"/>
              <a:ext cx="360487" cy="355796"/>
            </a:xfrm>
            <a:prstGeom prst="ellipse">
              <a:avLst/>
            </a:prstGeom>
            <a:solidFill>
              <a:schemeClr val="bg1">
                <a:lumMod val="75000"/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3633160" y="2417031"/>
              <a:ext cx="215975" cy="212842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82" name="타원 81"/>
          <p:cNvSpPr/>
          <p:nvPr/>
        </p:nvSpPr>
        <p:spPr>
          <a:xfrm rot="565442">
            <a:off x="3595688" y="1878013"/>
            <a:ext cx="439737" cy="428625"/>
          </a:xfrm>
          <a:prstGeom prst="ellipse">
            <a:avLst/>
          </a:prstGeom>
          <a:solidFill>
            <a:schemeClr val="bg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3" name="타원 82"/>
          <p:cNvSpPr/>
          <p:nvPr/>
        </p:nvSpPr>
        <p:spPr>
          <a:xfrm rot="565442">
            <a:off x="4156075" y="1860550"/>
            <a:ext cx="214313" cy="214313"/>
          </a:xfrm>
          <a:prstGeom prst="ellipse">
            <a:avLst/>
          </a:prstGeom>
          <a:solidFill>
            <a:schemeClr val="accent5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4" name="타원 83"/>
          <p:cNvSpPr/>
          <p:nvPr/>
        </p:nvSpPr>
        <p:spPr>
          <a:xfrm rot="565442">
            <a:off x="3441700" y="1863725"/>
            <a:ext cx="260350" cy="279400"/>
          </a:xfrm>
          <a:prstGeom prst="ellipse">
            <a:avLst/>
          </a:prstGeom>
          <a:solidFill>
            <a:srgbClr val="00B0F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1. </a:t>
            </a:r>
            <a:r>
              <a:rPr lang="ko-KR" altLang="en-US" sz="3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프로젝트 개요</a:t>
            </a:r>
            <a:endParaRPr lang="en-US" altLang="ko-KR" sz="3200" dirty="0" smtClean="0">
              <a:solidFill>
                <a:prstClr val="white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124744"/>
            <a:ext cx="8064896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어플리케이션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“For Gunners”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는 잉글랜드 명문 축구 구단인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“Arsenal”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의 팬들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별명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Gunners)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에게 구단의 여러 정보들에 대한 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접근성을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높이고자 만들었습니다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§"/>
              <a:defRPr/>
            </a:pP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 항목으로는</a:t>
            </a:r>
            <a:r>
              <a:rPr lang="en-US" altLang="ko-KR" sz="14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뉴스기사와 경기 일정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선수 </a:t>
            </a:r>
            <a:r>
              <a:rPr lang="ko-KR" altLang="en-US" sz="14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스쿼드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심심풀이 게임 등이 있습니다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ü"/>
              <a:defRPr/>
            </a:pP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§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 기능</a:t>
            </a:r>
            <a:endParaRPr lang="en-US" altLang="ko-KR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§"/>
              <a:defRPr/>
            </a:pPr>
            <a:endParaRPr lang="en-US" altLang="ko-KR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뉴스 기사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영국 축구 전문지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Daily Mirror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와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The Sun,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그리고 한국의 조선스포츠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한국아이닷컴에서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축구 관련 기사들을 한 눈에 볼 수 있도록 정리함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클릭 시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기사 웹 페이지 연결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경기 일정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Arsenal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의 이번 시즌 모든 리그에서의 잔여 일정을 보여줌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상대팀이 누구인지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홈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/</a:t>
            </a:r>
            <a:r>
              <a:rPr lang="ko-KR" altLang="en-US" sz="14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어웨이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여부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날짜와 시간을 보여줌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클릭 시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세부 정보를 위한 웹 페이지 연결</a:t>
            </a:r>
            <a:r>
              <a:rPr lang="en-US" altLang="ko-KR" sz="14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  <a:endParaRPr lang="en-US" altLang="ko-KR" sz="14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군 </a:t>
            </a:r>
            <a:r>
              <a:rPr lang="ko-KR" altLang="en-US" sz="14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스쿼드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현재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Arsenal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의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군 선수들의 이름과 번호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국적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포지션을 보여줌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클릭 시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선수 세부 정보를 위한 웹 페이지 연결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심심풀이 게임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기존 </a:t>
            </a:r>
            <a:r>
              <a:rPr lang="ko-KR" altLang="en-US" sz="14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쥐잡기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게임과 유사하지만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라운드마다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Arsenal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보다 현재 순위가 높은 팀의 주요 선수들이 나오고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이 선수들을 잡게 되면 점수를 얻을 수 있음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최종 승점이 상대 팀보다 높을 시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우승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아닐 시 우승 실패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ü"/>
              <a:defRPr/>
            </a:pP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공식 홈페이지 연결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Arsenal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의 공식 홈페이지 연결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PRESENTATION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980728"/>
            <a:ext cx="58326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PRESENTATION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2</a:t>
            </a:r>
            <a:r>
              <a:rPr lang="en-US" altLang="ko-KR" sz="3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ko-KR" altLang="en-US" sz="3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시스템 설계 </a:t>
            </a:r>
            <a:r>
              <a:rPr lang="en-US" altLang="ko-KR" sz="3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sz="3200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메인페이지</a:t>
            </a:r>
            <a:r>
              <a:rPr lang="en-US" altLang="ko-KR" sz="3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23528" y="980728"/>
            <a:ext cx="58326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student\Desktop\Screenshot_157439760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9" y="1124744"/>
            <a:ext cx="2432869" cy="432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student\Desktop\Screenshot_157439781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11" y="1124744"/>
            <a:ext cx="2432869" cy="432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683568" y="5624129"/>
            <a:ext cx="4032448" cy="707886"/>
            <a:chOff x="683568" y="5624129"/>
            <a:chExt cx="4032448" cy="707886"/>
          </a:xfrm>
        </p:grpSpPr>
        <p:sp>
          <p:nvSpPr>
            <p:cNvPr id="3" name="이등변 삼각형 2"/>
            <p:cNvSpPr/>
            <p:nvPr/>
          </p:nvSpPr>
          <p:spPr>
            <a:xfrm rot="5400000">
              <a:off x="629562" y="5700783"/>
              <a:ext cx="324036" cy="21602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" pitchFamily="50" charset="-127"/>
                <a:ea typeface="나눔스퀘어_ac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592" y="5624129"/>
              <a:ext cx="3816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메인 페이지 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(</a:t>
              </a:r>
              <a:r>
                <a:rPr lang="en-US" altLang="ko-KR" sz="1400" b="1" dirty="0" err="1" smtClean="0">
                  <a:latin typeface="나눔스퀘어_ac" pitchFamily="50" charset="-127"/>
                  <a:ea typeface="나눔스퀘어_ac" pitchFamily="50" charset="-127"/>
                </a:rPr>
                <a:t>ImageView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)</a:t>
              </a:r>
            </a:p>
            <a:p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(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휴대폰에 맞게 디자인해서 </a:t>
              </a:r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AVD 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크기와는 다소 맞지 않을 수 </a:t>
              </a:r>
              <a:r>
                <a:rPr lang="ko-KR" altLang="en-US" sz="1200" dirty="0">
                  <a:latin typeface="나눔스퀘어_ac" pitchFamily="50" charset="-127"/>
                  <a:ea typeface="나눔스퀘어_ac" pitchFamily="50" charset="-127"/>
                </a:rPr>
                <a:t>있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음</a:t>
              </a:r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!)</a:t>
              </a:r>
              <a:endParaRPr lang="ko-KR" altLang="en-US" sz="1600" dirty="0">
                <a:latin typeface="나눔스퀘어_ac" pitchFamily="50" charset="-127"/>
                <a:ea typeface="나눔스퀘어_ac" pitchFamily="50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151719" y="2492896"/>
            <a:ext cx="9882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151719" y="2780928"/>
            <a:ext cx="9882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151719" y="3068960"/>
            <a:ext cx="9882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151719" y="3356992"/>
            <a:ext cx="9882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03848" y="3645024"/>
            <a:ext cx="10870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5724128" y="1268760"/>
            <a:ext cx="3096766" cy="2739211"/>
            <a:chOff x="683568" y="5624129"/>
            <a:chExt cx="3096766" cy="2739211"/>
          </a:xfrm>
        </p:grpSpPr>
        <p:sp>
          <p:nvSpPr>
            <p:cNvPr id="28" name="이등변 삼각형 27"/>
            <p:cNvSpPr/>
            <p:nvPr/>
          </p:nvSpPr>
          <p:spPr>
            <a:xfrm rot="5400000">
              <a:off x="629562" y="5700783"/>
              <a:ext cx="324036" cy="21602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" pitchFamily="50" charset="-127"/>
                <a:ea typeface="나눔스퀘어_ac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9592" y="5624129"/>
              <a:ext cx="2880742" cy="2739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메뉴 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(</a:t>
              </a:r>
              <a:r>
                <a:rPr lang="en-US" altLang="ko-KR" sz="1400" b="1" dirty="0" smtClean="0">
                  <a:latin typeface="나눔스퀘어_ac" pitchFamily="50" charset="-127"/>
                  <a:ea typeface="나눔스퀘어_ac" pitchFamily="50" charset="-127"/>
                </a:rPr>
                <a:t>Navigation Drawer Activity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)</a:t>
              </a:r>
              <a:endParaRPr lang="en-US" altLang="ko-KR" sz="16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endParaRPr lang="en-US" altLang="ko-KR" sz="12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28600" indent="-228600">
                <a:buAutoNum type="arabicParenR"/>
              </a:pPr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Daily Mirror, The Sun, 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조선 스포츠</a:t>
              </a:r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,</a:t>
              </a:r>
            </a:p>
            <a:p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      </a:t>
              </a:r>
              <a:r>
                <a:rPr lang="ko-KR" altLang="en-US" sz="1200" dirty="0" err="1" smtClean="0">
                  <a:latin typeface="나눔스퀘어_ac" pitchFamily="50" charset="-127"/>
                  <a:ea typeface="나눔스퀘어_ac" pitchFamily="50" charset="-127"/>
                </a:rPr>
                <a:t>한국아이닷컴</a:t>
              </a:r>
              <a:endParaRPr lang="en-US" altLang="ko-KR" sz="12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28600" indent="-228600">
                <a:buAutoNum type="arabicParenR"/>
              </a:pPr>
              <a:endParaRPr lang="en-US" altLang="ko-KR" sz="12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2) </a:t>
              </a:r>
              <a:r>
                <a:rPr lang="ko-KR" altLang="en-US" sz="1200" dirty="0" err="1" smtClean="0">
                  <a:latin typeface="나눔스퀘어_ac" pitchFamily="50" charset="-127"/>
                  <a:ea typeface="나눔스퀘어_ac" pitchFamily="50" charset="-127"/>
                </a:rPr>
                <a:t>아스날의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 전 잔여 일정</a:t>
              </a:r>
              <a:endParaRPr lang="en-US" altLang="ko-KR" sz="12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endParaRPr lang="en-US" altLang="ko-KR" sz="1200" dirty="0">
                <a:latin typeface="나눔스퀘어_ac" pitchFamily="50" charset="-127"/>
                <a:ea typeface="나눔스퀘어_ac" pitchFamily="50" charset="-127"/>
              </a:endParaRPr>
            </a:p>
            <a:p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3) 1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군 선수들의 세부 정보</a:t>
              </a:r>
              <a:endParaRPr lang="en-US" altLang="ko-KR" sz="12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endParaRPr lang="en-US" altLang="ko-KR" sz="1200" dirty="0">
                <a:latin typeface="나눔스퀘어_ac" pitchFamily="50" charset="-127"/>
                <a:ea typeface="나눔스퀘어_ac" pitchFamily="50" charset="-127"/>
              </a:endParaRPr>
            </a:p>
            <a:p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4) </a:t>
              </a:r>
              <a:r>
                <a:rPr lang="ko-KR" altLang="en-US" sz="1200" dirty="0" err="1" smtClean="0">
                  <a:latin typeface="나눔스퀘어_ac" pitchFamily="50" charset="-127"/>
                  <a:ea typeface="나눔스퀘어_ac" pitchFamily="50" charset="-127"/>
                </a:rPr>
                <a:t>아스날보다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 앞서가는 팀의 선수들을 사냥</a:t>
              </a:r>
              <a:endParaRPr lang="en-US" altLang="ko-KR" sz="12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r>
                <a:rPr lang="en-US" altLang="ko-KR" sz="1200" dirty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    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하는 게임</a:t>
              </a:r>
              <a:endParaRPr lang="en-US" altLang="ko-KR" sz="12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endParaRPr lang="en-US" altLang="ko-KR" sz="1200" dirty="0">
                <a:latin typeface="나눔스퀘어_ac" pitchFamily="50" charset="-127"/>
                <a:ea typeface="나눔스퀘어_ac" pitchFamily="50" charset="-127"/>
              </a:endParaRPr>
            </a:p>
            <a:p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5) 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보다 세부 정보를 얻기 위해 잉글랜드</a:t>
              </a:r>
              <a:endParaRPr lang="en-US" altLang="ko-KR" sz="12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r>
                <a:rPr lang="en-US" altLang="ko-KR" sz="1200" dirty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en-US" altLang="ko-KR" sz="1200" dirty="0" smtClean="0">
                  <a:latin typeface="나눔스퀘어_ac" pitchFamily="50" charset="-127"/>
                  <a:ea typeface="나눔스퀘어_ac" pitchFamily="50" charset="-127"/>
                </a:rPr>
                <a:t>    </a:t>
              </a:r>
              <a:r>
                <a:rPr lang="ko-KR" altLang="en-US" sz="1200" dirty="0" err="1" smtClean="0">
                  <a:latin typeface="나눔스퀘어_ac" pitchFamily="50" charset="-127"/>
                  <a:ea typeface="나눔스퀘어_ac" pitchFamily="50" charset="-127"/>
                </a:rPr>
                <a:t>아스날</a:t>
              </a:r>
              <a:r>
                <a:rPr lang="ko-KR" altLang="en-US" sz="1200" dirty="0" smtClean="0">
                  <a:latin typeface="나눔스퀘어_ac" pitchFamily="50" charset="-127"/>
                  <a:ea typeface="나눔스퀘어_ac" pitchFamily="50" charset="-127"/>
                </a:rPr>
                <a:t> 공식 홈페이지와 연결</a:t>
              </a:r>
              <a:endParaRPr lang="ko-KR" altLang="en-US" sz="1200" dirty="0">
                <a:latin typeface="나눔스퀘어_ac" pitchFamily="50" charset="-127"/>
                <a:ea typeface="나눔스퀘어_ac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PRESENTATION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3.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주요기능 </a:t>
            </a: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주요구현 코드와 </a:t>
            </a:r>
            <a:r>
              <a:rPr lang="ko-KR" altLang="en-US" sz="32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설명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3528" y="980728"/>
            <a:ext cx="58326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3528" y="1124744"/>
            <a:ext cx="806489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AutoNum type="arabicParenR"/>
              <a:defRPr/>
            </a:pP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뉴스 기사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필수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pPr>
              <a:lnSpc>
                <a:spcPct val="120000"/>
              </a:lnSpc>
              <a:defRPr/>
            </a:pP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2050" name="Picture 2" descr="C:\Users\student\Desktop\Screenshot_157439755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2715"/>
            <a:ext cx="1712789" cy="304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tudent\Desktop\Screenshot_157439756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275" y="1622715"/>
            <a:ext cx="1712789" cy="304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tudent\Desktop\Screenshot_157439758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237" y="1622715"/>
            <a:ext cx="1712789" cy="304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student\Desktop\Screenshot_157439759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622715"/>
            <a:ext cx="1713236" cy="304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468313" y="4938891"/>
            <a:ext cx="7617122" cy="1631216"/>
            <a:chOff x="683568" y="5624129"/>
            <a:chExt cx="7617122" cy="1631216"/>
          </a:xfrm>
        </p:grpSpPr>
        <p:sp>
          <p:nvSpPr>
            <p:cNvPr id="18" name="이등변 삼각형 17"/>
            <p:cNvSpPr/>
            <p:nvPr/>
          </p:nvSpPr>
          <p:spPr>
            <a:xfrm rot="5400000">
              <a:off x="629562" y="5700783"/>
              <a:ext cx="324036" cy="21602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" pitchFamily="50" charset="-127"/>
                <a:ea typeface="나눔스퀘어_ac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9591" y="5624129"/>
              <a:ext cx="740109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영국 주요 축구 저널과 한국의 스포츠 저널 선정</a:t>
              </a:r>
              <a:endParaRPr lang="en-US" altLang="ko-KR" sz="16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Daily Mirror, The Sun : html </a:t>
              </a:r>
              <a:r>
                <a:rPr lang="ko-KR" altLang="en-US" sz="1400" dirty="0" err="1" smtClean="0">
                  <a:latin typeface="나눔스퀘어_ac" pitchFamily="50" charset="-127"/>
                  <a:ea typeface="나눔스퀘어_ac" pitchFamily="50" charset="-127"/>
                </a:rPr>
                <a:t>크롤링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– </a:t>
              </a:r>
              <a:r>
                <a:rPr lang="en-US" altLang="ko-KR" sz="1400" b="1" dirty="0" err="1" smtClean="0">
                  <a:latin typeface="나눔스퀘어_ac" pitchFamily="50" charset="-127"/>
                  <a:ea typeface="나눔스퀘어_ac" pitchFamily="50" charset="-127"/>
                </a:rPr>
                <a:t>Jsoup</a:t>
              </a:r>
              <a:r>
                <a:rPr lang="en-US" altLang="ko-KR" sz="1400" b="1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ko-KR" altLang="en-US" sz="1400" b="1" dirty="0" smtClean="0">
                  <a:latin typeface="나눔스퀘어_ac" pitchFamily="50" charset="-127"/>
                  <a:ea typeface="나눔스퀘어_ac" pitchFamily="50" charset="-127"/>
                </a:rPr>
                <a:t>라이브러리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이용</a:t>
              </a:r>
              <a:endParaRPr lang="en-US" altLang="ko-KR" sz="14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      ( 2 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개의</a:t>
              </a:r>
              <a:r>
                <a:rPr lang="ko-KR" altLang="en-US" sz="1400" b="1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en-US" altLang="ko-KR" sz="1400" b="1" dirty="0" err="1" smtClean="0">
                  <a:latin typeface="나눔스퀘어_ac" pitchFamily="50" charset="-127"/>
                  <a:ea typeface="나눔스퀘어_ac" pitchFamily="50" charset="-127"/>
                </a:rPr>
                <a:t>AsyncTask</a:t>
              </a:r>
              <a:r>
                <a:rPr lang="en-US" altLang="ko-KR" sz="1400" b="1" dirty="0" smtClean="0">
                  <a:latin typeface="나눔스퀘어_ac" pitchFamily="50" charset="-127"/>
                  <a:ea typeface="나눔스퀘어_ac" pitchFamily="50" charset="-127"/>
                </a:rPr>
                <a:t>,  </a:t>
              </a:r>
              <a:r>
                <a:rPr lang="en-US" altLang="ko-KR" sz="1400" b="1" dirty="0" err="1" smtClean="0">
                  <a:latin typeface="나눔스퀘어_ac" pitchFamily="50" charset="-127"/>
                  <a:ea typeface="나눔스퀘어_ac" pitchFamily="50" charset="-127"/>
                </a:rPr>
                <a:t>HttpURLConnection</a:t>
              </a:r>
              <a:r>
                <a:rPr lang="en-US" altLang="ko-KR" sz="1400" b="1" dirty="0" smtClean="0">
                  <a:latin typeface="나눔스퀘어_ac" pitchFamily="50" charset="-127"/>
                  <a:ea typeface="나눔스퀘어_ac" pitchFamily="50" charset="-127"/>
                </a:rPr>
                <a:t>, </a:t>
              </a:r>
              <a:r>
                <a:rPr lang="en-US" altLang="ko-KR" sz="1400" b="1" dirty="0" err="1" smtClean="0">
                  <a:latin typeface="나눔스퀘어_ac" pitchFamily="50" charset="-127"/>
                  <a:ea typeface="나눔스퀘어_ac" pitchFamily="50" charset="-127"/>
                </a:rPr>
                <a:t>Jsoup</a:t>
              </a:r>
              <a:r>
                <a:rPr lang="ko-KR" altLang="en-US" sz="1400" b="1" dirty="0" smtClean="0">
                  <a:latin typeface="나눔스퀘어_ac" pitchFamily="50" charset="-127"/>
                  <a:ea typeface="나눔스퀘어_ac" pitchFamily="50" charset="-127"/>
                </a:rPr>
                <a:t>의 </a:t>
              </a:r>
              <a:r>
                <a:rPr lang="en-US" altLang="ko-KR" sz="1400" b="1" dirty="0" smtClean="0">
                  <a:latin typeface="나눔스퀘어_ac" pitchFamily="50" charset="-127"/>
                  <a:ea typeface="나눔스퀘어_ac" pitchFamily="50" charset="-127"/>
                </a:rPr>
                <a:t> Elements, Element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ko-KR" altLang="en-US" sz="1400" dirty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이용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)</a:t>
              </a:r>
            </a:p>
            <a:p>
              <a:pPr marL="285750" indent="-285750">
                <a:buFont typeface="Wingdings" pitchFamily="2" charset="2"/>
                <a:buChar char="ü"/>
              </a:pPr>
              <a:endParaRPr lang="en-US" altLang="ko-KR" sz="14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조선스포츠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, </a:t>
              </a:r>
              <a:r>
                <a:rPr lang="ko-KR" altLang="en-US" sz="1400" dirty="0" err="1" smtClean="0">
                  <a:latin typeface="나눔스퀘어_ac" pitchFamily="50" charset="-127"/>
                  <a:ea typeface="나눔스퀘어_ac" pitchFamily="50" charset="-127"/>
                </a:rPr>
                <a:t>한국아이닷컴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: xml </a:t>
              </a:r>
              <a:r>
                <a:rPr lang="ko-KR" altLang="en-US" sz="1400" dirty="0" err="1" smtClean="0">
                  <a:latin typeface="나눔스퀘어_ac" pitchFamily="50" charset="-127"/>
                  <a:ea typeface="나눔스퀘어_ac" pitchFamily="50" charset="-127"/>
                </a:rPr>
                <a:t>파싱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– </a:t>
              </a:r>
              <a:r>
                <a:rPr lang="en-US" altLang="ko-KR" sz="1400" b="1" dirty="0" err="1" smtClean="0">
                  <a:latin typeface="나눔스퀘어_ac" pitchFamily="50" charset="-127"/>
                  <a:ea typeface="나눔스퀘어_ac" pitchFamily="50" charset="-127"/>
                </a:rPr>
                <a:t>XMLPullParser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이용</a:t>
              </a:r>
              <a:endParaRPr lang="en-US" altLang="ko-KR" sz="1400" dirty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endParaRPr lang="en-US" altLang="ko-KR" sz="14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뉴스 사진이 저널 로고로 되어 있는 것은 </a:t>
              </a:r>
              <a:r>
                <a:rPr lang="ko-KR" altLang="en-US" sz="1400" dirty="0" err="1" smtClean="0">
                  <a:latin typeface="나눔스퀘어_ac" pitchFamily="50" charset="-127"/>
                  <a:ea typeface="나눔스퀘어_ac" pitchFamily="50" charset="-127"/>
                </a:rPr>
                <a:t>썸네일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사진 정보가 없거나 광고 사진이 떴기 때문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PRESENTATION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3.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주요기능 </a:t>
            </a: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주요구현 코드와 설명</a:t>
            </a:r>
            <a:endParaRPr lang="en-US" altLang="ko-KR" sz="3200" dirty="0">
              <a:solidFill>
                <a:prstClr val="white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3528" y="980728"/>
            <a:ext cx="58326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3528" y="1124744"/>
            <a:ext cx="806489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2) 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경기 일정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추가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?)</a:t>
            </a: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3074" name="Picture 2" descr="C:\Users\student\Desktop\Screenshot_15743976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700809"/>
            <a:ext cx="166068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Desktop\Screenshot_157439763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1700809"/>
            <a:ext cx="166068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68313" y="4938891"/>
            <a:ext cx="7617122" cy="1200329"/>
            <a:chOff x="683568" y="5624129"/>
            <a:chExt cx="7617122" cy="1200329"/>
          </a:xfrm>
        </p:grpSpPr>
        <p:sp>
          <p:nvSpPr>
            <p:cNvPr id="15" name="이등변 삼각형 14"/>
            <p:cNvSpPr/>
            <p:nvPr/>
          </p:nvSpPr>
          <p:spPr>
            <a:xfrm rot="5400000">
              <a:off x="629562" y="5700783"/>
              <a:ext cx="324036" cy="21602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" pitchFamily="50" charset="-127"/>
                <a:ea typeface="나눔스퀘어_ac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99591" y="5624129"/>
              <a:ext cx="74010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나눔스퀘어_ac" pitchFamily="50" charset="-127"/>
                  <a:ea typeface="나눔스퀘어_ac" pitchFamily="50" charset="-127"/>
                </a:rPr>
                <a:t>아스날</a:t>
              </a:r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 공식 홈페이지에 있는 </a:t>
              </a:r>
              <a:r>
                <a:rPr lang="ko-KR" altLang="en-US" sz="1600" dirty="0" err="1" smtClean="0">
                  <a:latin typeface="나눔스퀘어_ac" pitchFamily="50" charset="-127"/>
                  <a:ea typeface="나눔스퀘어_ac" pitchFamily="50" charset="-127"/>
                </a:rPr>
                <a:t>아스날의</a:t>
              </a:r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 잔여 일정 정보</a:t>
              </a:r>
              <a:endParaRPr lang="en-US" altLang="ko-KR" sz="16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Html </a:t>
              </a:r>
              <a:r>
                <a:rPr lang="ko-KR" altLang="en-US" sz="1400" dirty="0" err="1" smtClean="0">
                  <a:latin typeface="나눔스퀘어_ac" pitchFamily="50" charset="-127"/>
                  <a:ea typeface="나눔스퀘어_ac" pitchFamily="50" charset="-127"/>
                </a:rPr>
                <a:t>크롤링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– </a:t>
              </a:r>
              <a:r>
                <a:rPr lang="en-US" altLang="ko-KR" sz="1400" dirty="0" err="1" smtClean="0">
                  <a:latin typeface="나눔스퀘어_ac" pitchFamily="50" charset="-127"/>
                  <a:ea typeface="나눔스퀘어_ac" pitchFamily="50" charset="-127"/>
                </a:rPr>
                <a:t>Jsoup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라이브러리 이용</a:t>
              </a:r>
              <a:endParaRPr lang="en-US" altLang="ko-KR" sz="14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       ( </a:t>
              </a:r>
              <a:r>
                <a:rPr lang="en-US" altLang="ko-KR" sz="1400" b="1" dirty="0" err="1" smtClean="0">
                  <a:latin typeface="나눔스퀘어_ac" pitchFamily="50" charset="-127"/>
                  <a:ea typeface="나눔스퀘어_ac" pitchFamily="50" charset="-127"/>
                </a:rPr>
                <a:t>AsyncTask</a:t>
              </a:r>
              <a:r>
                <a:rPr lang="en-US" altLang="ko-KR" sz="1400" b="1" dirty="0" smtClean="0">
                  <a:latin typeface="나눔스퀘어_ac" pitchFamily="50" charset="-127"/>
                  <a:ea typeface="나눔스퀘어_ac" pitchFamily="50" charset="-127"/>
                </a:rPr>
                <a:t>, </a:t>
              </a:r>
              <a:r>
                <a:rPr lang="en-US" altLang="ko-KR" sz="1400" b="1" dirty="0" err="1" smtClean="0">
                  <a:latin typeface="나눔스퀘어_ac" pitchFamily="50" charset="-127"/>
                  <a:ea typeface="나눔스퀘어_ac" pitchFamily="50" charset="-127"/>
                </a:rPr>
                <a:t>Jsoup</a:t>
              </a:r>
              <a:r>
                <a:rPr lang="en-US" altLang="ko-KR" sz="1400" b="1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ko-KR" altLang="en-US" sz="1400" b="1" dirty="0" smtClean="0">
                  <a:latin typeface="나눔스퀘어_ac" pitchFamily="50" charset="-127"/>
                  <a:ea typeface="나눔스퀘어_ac" pitchFamily="50" charset="-127"/>
                </a:rPr>
                <a:t>함수</a:t>
              </a:r>
              <a:r>
                <a:rPr lang="en-US" altLang="ko-KR" sz="1400" b="1" dirty="0" smtClean="0">
                  <a:latin typeface="나눔스퀘어_ac" pitchFamily="50" charset="-127"/>
                  <a:ea typeface="나눔스퀘어_ac" pitchFamily="50" charset="-127"/>
                </a:rPr>
                <a:t>, </a:t>
              </a:r>
              <a:r>
                <a:rPr lang="en-US" altLang="ko-KR" sz="1400" b="1" dirty="0" err="1" smtClean="0">
                  <a:latin typeface="나눔스퀘어_ac" pitchFamily="50" charset="-127"/>
                  <a:ea typeface="나눔스퀘어_ac" pitchFamily="50" charset="-127"/>
                </a:rPr>
                <a:t>HttpURLConnection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 )</a:t>
              </a:r>
            </a:p>
            <a:p>
              <a:pPr marL="285750" indent="-285750">
                <a:buFont typeface="Wingdings" pitchFamily="2" charset="2"/>
                <a:buChar char="ü"/>
              </a:pPr>
              <a:endParaRPr lang="en-US" altLang="ko-KR" sz="1400" dirty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향후 </a:t>
              </a:r>
              <a:r>
                <a:rPr lang="ko-KR" altLang="en-US" sz="1400" dirty="0" err="1" smtClean="0">
                  <a:latin typeface="나눔스퀘어_ac" pitchFamily="50" charset="-127"/>
                  <a:ea typeface="나눔스퀘어_ac" pitchFamily="50" charset="-127"/>
                </a:rPr>
                <a:t>네이버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스포츠 및 각국 리그 공식 홈페이지에서 전체 리그 일정을 </a:t>
              </a:r>
              <a:r>
                <a:rPr lang="ko-KR" altLang="en-US" sz="1400" dirty="0" err="1" smtClean="0">
                  <a:latin typeface="나눔스퀘어_ac" pitchFamily="50" charset="-127"/>
                  <a:ea typeface="나눔스퀘어_ac" pitchFamily="50" charset="-127"/>
                </a:rPr>
                <a:t>날짜별로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나누어 표시할 수 있음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.</a:t>
              </a:r>
            </a:p>
          </p:txBody>
        </p:sp>
      </p:grpSp>
      <p:pic>
        <p:nvPicPr>
          <p:cNvPr id="3076" name="Picture 4" descr="C:\Users\student\Desktop\Screenshot_157439918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86" y="1700809"/>
            <a:ext cx="166068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이등변 삼각형 17"/>
          <p:cNvSpPr/>
          <p:nvPr/>
        </p:nvSpPr>
        <p:spPr>
          <a:xfrm rot="5400000">
            <a:off x="4911340" y="2971360"/>
            <a:ext cx="1233680" cy="4112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2297" y="3806929"/>
            <a:ext cx="1771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클릭 시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더 세부적인 경기 정보를 볼 수 있음</a:t>
            </a:r>
            <a:endParaRPr lang="en-US" altLang="ko-KR" sz="1400" dirty="0" smtClean="0">
              <a:latin typeface="나눔스퀘어_ac" pitchFamily="50" charset="-127"/>
              <a:ea typeface="나눔스퀘어_ac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PRESENTATION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3.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주요기능 </a:t>
            </a: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주요구현 코드와 설명</a:t>
            </a:r>
            <a:endParaRPr lang="en-US" altLang="ko-KR" sz="3200" dirty="0">
              <a:solidFill>
                <a:prstClr val="white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3528" y="980728"/>
            <a:ext cx="58326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3528" y="1124744"/>
            <a:ext cx="806489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3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  1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군 선수단 정보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추가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?)</a:t>
            </a: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4098" name="Picture 2" descr="C:\Users\student\Desktop\Screenshot_157439764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800"/>
            <a:ext cx="1799431" cy="31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468313" y="4938891"/>
            <a:ext cx="7617122" cy="769441"/>
            <a:chOff x="683568" y="5624129"/>
            <a:chExt cx="7617122" cy="769441"/>
          </a:xfrm>
        </p:grpSpPr>
        <p:sp>
          <p:nvSpPr>
            <p:cNvPr id="13" name="이등변 삼각형 12"/>
            <p:cNvSpPr/>
            <p:nvPr/>
          </p:nvSpPr>
          <p:spPr>
            <a:xfrm rot="5400000">
              <a:off x="629562" y="5700783"/>
              <a:ext cx="324036" cy="21602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" pitchFamily="50" charset="-127"/>
                <a:ea typeface="나눔스퀘어_ac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9591" y="5624129"/>
              <a:ext cx="74010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나눔스퀘어_ac" pitchFamily="50" charset="-127"/>
                  <a:ea typeface="나눔스퀘어_ac" pitchFamily="50" charset="-127"/>
                </a:rPr>
                <a:t>아스날</a:t>
              </a:r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 공식 홈페이지에 있는 </a:t>
              </a:r>
              <a:r>
                <a:rPr lang="ko-KR" altLang="en-US" sz="1600" dirty="0" err="1" smtClean="0">
                  <a:latin typeface="나눔스퀘어_ac" pitchFamily="50" charset="-127"/>
                  <a:ea typeface="나눔스퀘어_ac" pitchFamily="50" charset="-127"/>
                </a:rPr>
                <a:t>아스날의</a:t>
              </a:r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 잔여 일정 정보</a:t>
              </a:r>
              <a:endParaRPr lang="en-US" altLang="ko-KR" sz="16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Html </a:t>
              </a:r>
              <a:r>
                <a:rPr lang="ko-KR" altLang="en-US" sz="1400" dirty="0" err="1" smtClean="0">
                  <a:latin typeface="나눔스퀘어_ac" pitchFamily="50" charset="-127"/>
                  <a:ea typeface="나눔스퀘어_ac" pitchFamily="50" charset="-127"/>
                </a:rPr>
                <a:t>크롤링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– </a:t>
              </a:r>
              <a:r>
                <a:rPr lang="en-US" altLang="ko-KR" sz="1400" dirty="0" err="1" smtClean="0">
                  <a:latin typeface="나눔스퀘어_ac" pitchFamily="50" charset="-127"/>
                  <a:ea typeface="나눔스퀘어_ac" pitchFamily="50" charset="-127"/>
                </a:rPr>
                <a:t>Jsoup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라이브러리 이용</a:t>
              </a:r>
              <a:endParaRPr lang="en-US" altLang="ko-KR" sz="14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      </a:t>
              </a:r>
              <a:r>
                <a:rPr lang="en-US" altLang="ko-KR" sz="1400" dirty="0">
                  <a:latin typeface="나눔스퀘어_ac" pitchFamily="50" charset="-127"/>
                  <a:ea typeface="나눔스퀘어_ac" pitchFamily="50" charset="-127"/>
                </a:rPr>
                <a:t>( </a:t>
              </a:r>
              <a:r>
                <a:rPr lang="en-US" altLang="ko-KR" sz="1400" b="1" dirty="0" err="1">
                  <a:latin typeface="나눔스퀘어_ac" pitchFamily="50" charset="-127"/>
                  <a:ea typeface="나눔스퀘어_ac" pitchFamily="50" charset="-127"/>
                </a:rPr>
                <a:t>AsyncTask</a:t>
              </a:r>
              <a:r>
                <a:rPr lang="en-US" altLang="ko-KR" sz="1400" b="1" dirty="0">
                  <a:latin typeface="나눔스퀘어_ac" pitchFamily="50" charset="-127"/>
                  <a:ea typeface="나눔스퀘어_ac" pitchFamily="50" charset="-127"/>
                </a:rPr>
                <a:t>, </a:t>
              </a:r>
              <a:r>
                <a:rPr lang="en-US" altLang="ko-KR" sz="1400" b="1" dirty="0" err="1">
                  <a:latin typeface="나눔스퀘어_ac" pitchFamily="50" charset="-127"/>
                  <a:ea typeface="나눔스퀘어_ac" pitchFamily="50" charset="-127"/>
                </a:rPr>
                <a:t>Jsoup</a:t>
              </a:r>
              <a:r>
                <a:rPr lang="en-US" altLang="ko-KR" sz="1400" b="1" dirty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ko-KR" altLang="en-US" sz="1400" b="1" dirty="0">
                  <a:latin typeface="나눔스퀘어_ac" pitchFamily="50" charset="-127"/>
                  <a:ea typeface="나눔스퀘어_ac" pitchFamily="50" charset="-127"/>
                </a:rPr>
                <a:t>함수</a:t>
              </a:r>
              <a:r>
                <a:rPr lang="en-US" altLang="ko-KR" sz="1400" b="1" dirty="0">
                  <a:latin typeface="나눔스퀘어_ac" pitchFamily="50" charset="-127"/>
                  <a:ea typeface="나눔스퀘어_ac" pitchFamily="50" charset="-127"/>
                </a:rPr>
                <a:t>, </a:t>
              </a:r>
              <a:r>
                <a:rPr lang="en-US" altLang="ko-KR" sz="1400" b="1" dirty="0" err="1">
                  <a:latin typeface="나눔스퀘어_ac" pitchFamily="50" charset="-127"/>
                  <a:ea typeface="나눔스퀘어_ac" pitchFamily="50" charset="-127"/>
                </a:rPr>
                <a:t>HttpURLConnection</a:t>
              </a:r>
              <a:r>
                <a:rPr lang="en-US" altLang="ko-KR" sz="1400" dirty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)</a:t>
              </a:r>
            </a:p>
          </p:txBody>
        </p:sp>
      </p:grpSp>
      <p:pic>
        <p:nvPicPr>
          <p:cNvPr id="4099" name="Picture 3" descr="C:\Users\student\Desktop\Screenshot_157439914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072" y="1628800"/>
            <a:ext cx="1799431" cy="31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student\Desktop\Screenshot_157439916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51" y="1628800"/>
            <a:ext cx="1799431" cy="319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이등변 삼각형 16"/>
          <p:cNvSpPr/>
          <p:nvPr/>
        </p:nvSpPr>
        <p:spPr>
          <a:xfrm rot="5400000">
            <a:off x="4584537" y="3022681"/>
            <a:ext cx="1233680" cy="411227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2403" y="3913311"/>
            <a:ext cx="1771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클릭 시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더 세부적인 선수 정보를 볼 수 있음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PRESENTATION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3.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주요기능 </a:t>
            </a: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주요구현 코드와 설명</a:t>
            </a:r>
            <a:endParaRPr lang="en-US" altLang="ko-KR" sz="3200" dirty="0">
              <a:solidFill>
                <a:prstClr val="white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3528" y="980728"/>
            <a:ext cx="58326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3528" y="1124744"/>
            <a:ext cx="806489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4) 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심심풀이 게임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필수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8313" y="4938891"/>
            <a:ext cx="7617122" cy="1200329"/>
            <a:chOff x="683568" y="5624129"/>
            <a:chExt cx="7617122" cy="1200329"/>
          </a:xfrm>
        </p:grpSpPr>
        <p:sp>
          <p:nvSpPr>
            <p:cNvPr id="16" name="이등변 삼각형 15"/>
            <p:cNvSpPr/>
            <p:nvPr/>
          </p:nvSpPr>
          <p:spPr>
            <a:xfrm rot="5400000">
              <a:off x="629562" y="5700783"/>
              <a:ext cx="324036" cy="21602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" pitchFamily="50" charset="-127"/>
                <a:ea typeface="나눔스퀘어_ac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591" y="5624129"/>
              <a:ext cx="740109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 smtClean="0">
                  <a:latin typeface="나눔스퀘어_ac" pitchFamily="50" charset="-127"/>
                  <a:ea typeface="나눔스퀘어_ac" pitchFamily="50" charset="-127"/>
                </a:rPr>
                <a:t>쥐잡기</a:t>
              </a:r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 게임과 매우 유사</a:t>
              </a:r>
              <a:endParaRPr lang="en-US" altLang="ko-KR" sz="16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점수 정보를 추가하여 선수를 잡았을 때는 나의 점수가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, 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그림이 다시 그려질 때는 상대의 점수가 오르게 함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.</a:t>
              </a:r>
              <a:endParaRPr lang="en-US" altLang="ko-KR" sz="1400" dirty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endParaRPr lang="en-US" altLang="ko-KR" sz="14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총 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7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라운드로 이루어지는데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,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 이 때까지의 합산 점수에 따라 우승</a:t>
              </a: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/</a:t>
              </a:r>
              <a:r>
                <a:rPr lang="ko-KR" altLang="en-US" sz="1400" dirty="0" smtClean="0">
                  <a:latin typeface="나눔스퀘어_ac" pitchFamily="50" charset="-127"/>
                  <a:ea typeface="나눔스퀘어_ac" pitchFamily="50" charset="-127"/>
                </a:rPr>
                <a:t>실패가 가려짐</a:t>
              </a:r>
              <a:endParaRPr lang="en-US" altLang="ko-KR" sz="1400" dirty="0" smtClean="0">
                <a:latin typeface="나눔스퀘어_ac" pitchFamily="50" charset="-127"/>
                <a:ea typeface="나눔스퀘어_ac" pitchFamily="50" charset="-127"/>
              </a:endParaRPr>
            </a:p>
          </p:txBody>
        </p:sp>
      </p:grpSp>
      <p:pic>
        <p:nvPicPr>
          <p:cNvPr id="5122" name="Picture 2" descr="C:\Users\student\Desktop\Screenshot_157439765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94557"/>
            <a:ext cx="1704705" cy="30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student\Desktop\Screenshot_15743976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83" y="1694557"/>
            <a:ext cx="1704705" cy="30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student\Desktop\Screenshot_15743977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253" y="1694557"/>
            <a:ext cx="1704705" cy="30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student\Desktop\Screenshot_157439775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94557"/>
            <a:ext cx="1704705" cy="303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868144" y="6237312"/>
            <a:ext cx="2952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ko-KR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1400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Title Of Your </a:t>
            </a:r>
            <a:r>
              <a:rPr lang="en-US" altLang="ko-KR" sz="1600" b="1" noProof="1">
                <a:solidFill>
                  <a:prstClr val="black">
                    <a:lumMod val="85000"/>
                    <a:lumOff val="15000"/>
                  </a:prstClr>
                </a:solidFill>
                <a:effectLst>
                  <a:reflection blurRad="6350" stA="60000" endA="900" endPos="58000" dir="5400000" sy="-100000" algn="bl" rotWithShape="0"/>
                </a:effectLst>
                <a:latin typeface="나눔스퀘어_ac" pitchFamily="50" charset="-127"/>
                <a:ea typeface="나눔스퀘어_ac" pitchFamily="50" charset="-127"/>
              </a:rPr>
              <a:t>PRESENTATION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468313" y="333375"/>
            <a:ext cx="730091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3.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주요기능 </a:t>
            </a:r>
            <a:r>
              <a:rPr lang="en-US" altLang="ko-KR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: </a:t>
            </a:r>
            <a:r>
              <a:rPr lang="ko-KR" altLang="en-US" sz="32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주요구현 코드와 설명</a:t>
            </a:r>
            <a:endParaRPr lang="en-US" altLang="ko-KR" sz="3200" dirty="0">
              <a:solidFill>
                <a:prstClr val="white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sz="3200" dirty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</a:p>
          <a:p>
            <a:pPr marL="342900" indent="-342900" algn="just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endParaRPr lang="en-US" altLang="ko-KR" dirty="0">
              <a:solidFill>
                <a:prstClr val="black">
                  <a:lumMod val="50000"/>
                  <a:lumOff val="50000"/>
                </a:prstClr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23528" y="980728"/>
            <a:ext cx="583264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23528" y="1124744"/>
            <a:ext cx="806489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5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 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공식 홈페이지 연결</a:t>
            </a:r>
            <a:endParaRPr lang="en-US" altLang="ko-KR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68313" y="4938891"/>
            <a:ext cx="7617122" cy="553998"/>
            <a:chOff x="683568" y="5624129"/>
            <a:chExt cx="7617122" cy="553998"/>
          </a:xfrm>
        </p:grpSpPr>
        <p:sp>
          <p:nvSpPr>
            <p:cNvPr id="16" name="이등변 삼각형 15"/>
            <p:cNvSpPr/>
            <p:nvPr/>
          </p:nvSpPr>
          <p:spPr>
            <a:xfrm rot="5400000">
              <a:off x="629562" y="5700783"/>
              <a:ext cx="324036" cy="21602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" pitchFamily="50" charset="-127"/>
                <a:ea typeface="나눔스퀘어_ac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591" y="5624129"/>
              <a:ext cx="74010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보다 세부적인 정보를 위해 </a:t>
              </a:r>
              <a:r>
                <a:rPr lang="ko-KR" altLang="en-US" sz="1600" dirty="0" err="1" smtClean="0">
                  <a:latin typeface="나눔스퀘어_ac" pitchFamily="50" charset="-127"/>
                  <a:ea typeface="나눔스퀘어_ac" pitchFamily="50" charset="-127"/>
                </a:rPr>
                <a:t>소스처인</a:t>
              </a:r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 </a:t>
              </a:r>
              <a:r>
                <a:rPr lang="ko-KR" altLang="en-US" sz="1600" dirty="0" err="1" smtClean="0">
                  <a:latin typeface="나눔스퀘어_ac" pitchFamily="50" charset="-127"/>
                  <a:ea typeface="나눔스퀘어_ac" pitchFamily="50" charset="-127"/>
                </a:rPr>
                <a:t>아스날</a:t>
              </a:r>
              <a:r>
                <a:rPr lang="ko-KR" altLang="en-US" sz="1600" dirty="0" smtClean="0">
                  <a:latin typeface="나눔스퀘어_ac" pitchFamily="50" charset="-127"/>
                  <a:ea typeface="나눔스퀘어_ac" pitchFamily="50" charset="-127"/>
                </a:rPr>
                <a:t> 공식홈페이지 연결</a:t>
              </a:r>
              <a:endParaRPr lang="en-US" altLang="ko-KR" sz="1600" dirty="0" smtClean="0">
                <a:latin typeface="나눔스퀘어_ac" pitchFamily="50" charset="-127"/>
                <a:ea typeface="나눔스퀘어_ac" pitchFamily="50" charset="-127"/>
              </a:endParaRPr>
            </a:p>
            <a:p>
              <a:pPr marL="285750" indent="-285750">
                <a:buFont typeface="Wingdings" pitchFamily="2" charset="2"/>
                <a:buChar char="ü"/>
              </a:pPr>
              <a:r>
                <a:rPr lang="en-US" altLang="ko-KR" sz="1400" dirty="0" smtClean="0">
                  <a:latin typeface="나눔스퀘어_ac" pitchFamily="50" charset="-127"/>
                  <a:ea typeface="나눔스퀘어_ac" pitchFamily="50" charset="-127"/>
                </a:rPr>
                <a:t>Intent, </a:t>
              </a:r>
              <a:r>
                <a:rPr lang="en-US" altLang="ko-KR" sz="1400" dirty="0" err="1" smtClean="0">
                  <a:latin typeface="나눔스퀘어_ac" pitchFamily="50" charset="-127"/>
                  <a:ea typeface="나눔스퀘어_ac" pitchFamily="50" charset="-127"/>
                </a:rPr>
                <a:t>startActivity</a:t>
              </a:r>
              <a:endParaRPr lang="en-US" altLang="ko-KR" sz="1400" dirty="0" smtClean="0">
                <a:latin typeface="나눔스퀘어_ac" pitchFamily="50" charset="-127"/>
                <a:ea typeface="나눔스퀘어_ac" pitchFamily="50" charset="-127"/>
              </a:endParaRPr>
            </a:p>
          </p:txBody>
        </p:sp>
      </p:grpSp>
      <p:pic>
        <p:nvPicPr>
          <p:cNvPr id="6146" name="Picture 2" descr="C:\Users\student\Desktop\Screenshot_157439948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94557"/>
            <a:ext cx="1728191" cy="307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698</Words>
  <Application>Microsoft Office PowerPoint</Application>
  <PresentationFormat>화면 슬라이드 쇼(4:3)</PresentationFormat>
  <Paragraphs>97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student</cp:lastModifiedBy>
  <cp:revision>51</cp:revision>
  <dcterms:created xsi:type="dcterms:W3CDTF">2014-02-21T02:31:26Z</dcterms:created>
  <dcterms:modified xsi:type="dcterms:W3CDTF">2019-11-22T05:24:53Z</dcterms:modified>
</cp:coreProperties>
</file>