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72" r:id="rId11"/>
    <p:sldId id="273" r:id="rId12"/>
    <p:sldId id="266" r:id="rId13"/>
    <p:sldId id="268" r:id="rId14"/>
    <p:sldId id="269" r:id="rId15"/>
    <p:sldId id="271" r:id="rId16"/>
    <p:sldId id="274" r:id="rId17"/>
    <p:sldId id="267" r:id="rId18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Montserrat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A806B3-5365-483F-BED4-2B7E506244AB}">
  <a:tblStyle styleId="{BEA806B3-5365-483F-BED4-2B7E506244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92"/>
  </p:normalViewPr>
  <p:slideViewPr>
    <p:cSldViewPr snapToGrid="0">
      <p:cViewPr varScale="1">
        <p:scale>
          <a:sx n="134" d="100"/>
          <a:sy n="134" d="100"/>
        </p:scale>
        <p:origin x="1256" y="4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7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>
          <a:extLst>
            <a:ext uri="{FF2B5EF4-FFF2-40B4-BE49-F238E27FC236}">
              <a16:creationId xmlns:a16="http://schemas.microsoft.com/office/drawing/2014/main" id="{A3ED4CE4-5D29-8D98-7403-81B7D57C7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3767e3cd1_9_4:notes">
            <a:extLst>
              <a:ext uri="{FF2B5EF4-FFF2-40B4-BE49-F238E27FC236}">
                <a16:creationId xmlns:a16="http://schemas.microsoft.com/office/drawing/2014/main" id="{D44F1CDC-5124-2054-FAD0-F128F6DBDE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3767e3cd1_9_4:notes">
            <a:extLst>
              <a:ext uri="{FF2B5EF4-FFF2-40B4-BE49-F238E27FC236}">
                <a16:creationId xmlns:a16="http://schemas.microsoft.com/office/drawing/2014/main" id="{E7DB3AAF-3307-D3AC-5838-2833980A30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0619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>
          <a:extLst>
            <a:ext uri="{FF2B5EF4-FFF2-40B4-BE49-F238E27FC236}">
              <a16:creationId xmlns:a16="http://schemas.microsoft.com/office/drawing/2014/main" id="{1F7C683A-540B-9C2B-A4F7-0D0563CCF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3767e3cd1_9_4:notes">
            <a:extLst>
              <a:ext uri="{FF2B5EF4-FFF2-40B4-BE49-F238E27FC236}">
                <a16:creationId xmlns:a16="http://schemas.microsoft.com/office/drawing/2014/main" id="{F8B8727D-EBDA-4BCB-ADCF-28F977C39C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3767e3cd1_9_4:notes">
            <a:extLst>
              <a:ext uri="{FF2B5EF4-FFF2-40B4-BE49-F238E27FC236}">
                <a16:creationId xmlns:a16="http://schemas.microsoft.com/office/drawing/2014/main" id="{5DFD0669-F0AB-EBE7-FD7E-029BA68DC0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343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3767e3cd1_8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3767e3cd1_8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3767e3cd1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3767e3cd1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3767e3cd1_19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3767e3cd1_19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23767e3cd1_2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23767e3cd1_2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BD54588D-58C9-55C1-B206-9C7CD558D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3767e3cd1_0_145:notes">
            <a:extLst>
              <a:ext uri="{FF2B5EF4-FFF2-40B4-BE49-F238E27FC236}">
                <a16:creationId xmlns:a16="http://schemas.microsoft.com/office/drawing/2014/main" id="{2F871578-35E3-F9AF-646B-D76F13FE30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3767e3cd1_0_145:notes">
            <a:extLst>
              <a:ext uri="{FF2B5EF4-FFF2-40B4-BE49-F238E27FC236}">
                <a16:creationId xmlns:a16="http://schemas.microsoft.com/office/drawing/2014/main" id="{7A06A508-6236-EBB1-DB0F-AB1D8AA698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31810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4f4c9774b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4f4c9774b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4f4c9774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4f4c9774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4f4c9774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4f4c9774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3767e3cd1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3767e3cd1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3767e3cd1_8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3767e3cd1_8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3767e3cd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3767e3cd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3767e3cd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3767e3cd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3767e3cd1_9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3767e3cd1_9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3767e3cd1_1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23767e3cd1_1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117196/delivery-time-e-commerce-brazil/#:~:text=Delivery%20time%20for%20an%20online%20orders%20in%20Brazil%202020&amp;text=As%20of%20March%202020%2C%20an,percent%20and%20reached%2016%20days.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harleagency.com/articles/shopify-statistics/" TargetMode="External"/><Relationship Id="rId4" Type="http://schemas.openxmlformats.org/officeDocument/2006/relationships/hyperlink" Target="https://eurotext.de/en/blog/e-commerce-in-brazi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451425" y="1340275"/>
            <a:ext cx="54351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 dirty="0">
                <a:solidFill>
                  <a:schemeClr val="dk1"/>
                </a:solidFill>
              </a:rPr>
              <a:t>ENIAC and Magist Case Study </a:t>
            </a:r>
            <a:endParaRPr sz="4300" dirty="0">
              <a:solidFill>
                <a:schemeClr val="dk1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Eniac’s Brazilian Expansion</a:t>
            </a:r>
            <a:endParaRPr sz="1600" dirty="0"/>
          </a:p>
        </p:txBody>
      </p:sp>
      <p:sp>
        <p:nvSpPr>
          <p:cNvPr id="136" name="Google Shape;136;p13"/>
          <p:cNvSpPr txBox="1"/>
          <p:nvPr/>
        </p:nvSpPr>
        <p:spPr>
          <a:xfrm>
            <a:off x="658275" y="3347175"/>
            <a:ext cx="4775400" cy="11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 presentation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Group members: </a:t>
            </a:r>
            <a:r>
              <a:rPr lang="pt-BR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Bruna, Eugen, Michele, Nils and Sibulele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Presenter: </a:t>
            </a:r>
            <a:r>
              <a:rPr lang="pt-BR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Sibulele</a:t>
            </a:r>
            <a:endParaRPr sz="13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>
          <a:extLst>
            <a:ext uri="{FF2B5EF4-FFF2-40B4-BE49-F238E27FC236}">
              <a16:creationId xmlns:a16="http://schemas.microsoft.com/office/drawing/2014/main" id="{517E70A6-DC02-0A61-9EA4-8C35AFE6D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>
            <a:extLst>
              <a:ext uri="{FF2B5EF4-FFF2-40B4-BE49-F238E27FC236}">
                <a16:creationId xmlns:a16="http://schemas.microsoft.com/office/drawing/2014/main" id="{8EB3DDCC-E86C-C925-9ACC-965DCFA508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1"/>
                </a:solidFill>
              </a:rPr>
              <a:t>Thank you for your attention! 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213" name="Google Shape;213;p21">
            <a:extLst>
              <a:ext uri="{FF2B5EF4-FFF2-40B4-BE49-F238E27FC236}">
                <a16:creationId xmlns:a16="http://schemas.microsoft.com/office/drawing/2014/main" id="{23C9B497-C8EA-CA68-6BF2-FD0F7799ECB8}"/>
              </a:ext>
            </a:extLst>
          </p:cNvPr>
          <p:cNvSpPr txBox="1"/>
          <p:nvPr/>
        </p:nvSpPr>
        <p:spPr>
          <a:xfrm>
            <a:off x="5632000" y="1483150"/>
            <a:ext cx="4482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00" dirty="0">
              <a:solidFill>
                <a:srgbClr val="FFCB2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8020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>
          <a:extLst>
            <a:ext uri="{FF2B5EF4-FFF2-40B4-BE49-F238E27FC236}">
              <a16:creationId xmlns:a16="http://schemas.microsoft.com/office/drawing/2014/main" id="{89B991D3-A551-1A58-6614-C6F0E07F3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>
            <a:extLst>
              <a:ext uri="{FF2B5EF4-FFF2-40B4-BE49-F238E27FC236}">
                <a16:creationId xmlns:a16="http://schemas.microsoft.com/office/drawing/2014/main" id="{14EDC58A-72C3-C543-E1C2-86C2D477AE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1"/>
                </a:solidFill>
              </a:rPr>
              <a:t>Supporting Data (Appendix)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213" name="Google Shape;213;p21">
            <a:extLst>
              <a:ext uri="{FF2B5EF4-FFF2-40B4-BE49-F238E27FC236}">
                <a16:creationId xmlns:a16="http://schemas.microsoft.com/office/drawing/2014/main" id="{30A7356C-0040-2958-798D-2350354ECCE0}"/>
              </a:ext>
            </a:extLst>
          </p:cNvPr>
          <p:cNvSpPr txBox="1"/>
          <p:nvPr/>
        </p:nvSpPr>
        <p:spPr>
          <a:xfrm>
            <a:off x="5632000" y="1483150"/>
            <a:ext cx="4482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00" dirty="0">
              <a:solidFill>
                <a:srgbClr val="FFCB2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808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dk1"/>
                </a:solidFill>
              </a:rPr>
              <a:t>Average delivery times for </a:t>
            </a:r>
            <a:r>
              <a:rPr lang="pt-BR" sz="2100" b="1" dirty="0">
                <a:solidFill>
                  <a:srgbClr val="FF9900"/>
                </a:solidFill>
              </a:rPr>
              <a:t>technical</a:t>
            </a:r>
            <a:r>
              <a:rPr lang="pt-BR" sz="2100" b="1" dirty="0">
                <a:solidFill>
                  <a:schemeClr val="dk1"/>
                </a:solidFill>
              </a:rPr>
              <a:t> </a:t>
            </a:r>
            <a:r>
              <a:rPr lang="pt-BR" sz="2100" dirty="0">
                <a:solidFill>
                  <a:schemeClr val="dk1"/>
                </a:solidFill>
              </a:rPr>
              <a:t>products</a:t>
            </a:r>
            <a:endParaRPr sz="2100" dirty="0">
              <a:solidFill>
                <a:schemeClr val="dk1"/>
              </a:solidFill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274" y="972062"/>
            <a:ext cx="6491351" cy="319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1;p15">
            <a:extLst>
              <a:ext uri="{FF2B5EF4-FFF2-40B4-BE49-F238E27FC236}">
                <a16:creationId xmlns:a16="http://schemas.microsoft.com/office/drawing/2014/main" id="{D5753A5D-80FD-8E5C-23A9-3B3DD92D77BF}"/>
              </a:ext>
            </a:extLst>
          </p:cNvPr>
          <p:cNvSpPr txBox="1"/>
          <p:nvPr/>
        </p:nvSpPr>
        <p:spPr>
          <a:xfrm>
            <a:off x="215846" y="4629600"/>
            <a:ext cx="84684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considered categories: </a:t>
            </a:r>
            <a:r>
              <a:rPr lang="pt-BR" sz="1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audio, computers, computers accessories,electronics,fixed telephony, tablets_printing_image </a:t>
            </a:r>
            <a:endParaRPr sz="1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/>
        </p:nvSpPr>
        <p:spPr>
          <a:xfrm>
            <a:off x="5632000" y="1483150"/>
            <a:ext cx="4482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00" dirty="0">
              <a:solidFill>
                <a:srgbClr val="FFCB2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379" y="1100282"/>
            <a:ext cx="7397174" cy="3015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45;p26">
            <a:extLst>
              <a:ext uri="{FF2B5EF4-FFF2-40B4-BE49-F238E27FC236}">
                <a16:creationId xmlns:a16="http://schemas.microsoft.com/office/drawing/2014/main" id="{29A6A776-B245-AED4-D9A2-B0058A4386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5479" y="185882"/>
            <a:ext cx="7038975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Tech vs. non-tech categories </a:t>
            </a:r>
            <a:r>
              <a:rPr lang="pt-BR" sz="2100" b="1" dirty="0">
                <a:solidFill>
                  <a:srgbClr val="FF9900"/>
                </a:solidFill>
              </a:rPr>
              <a:t>total sellers </a:t>
            </a:r>
            <a:endParaRPr sz="2100" b="1" dirty="0">
              <a:solidFill>
                <a:srgbClr val="FF9900"/>
              </a:solidFill>
            </a:endParaRPr>
          </a:p>
        </p:txBody>
      </p:sp>
      <p:sp>
        <p:nvSpPr>
          <p:cNvPr id="4" name="Google Shape;151;p15">
            <a:extLst>
              <a:ext uri="{FF2B5EF4-FFF2-40B4-BE49-F238E27FC236}">
                <a16:creationId xmlns:a16="http://schemas.microsoft.com/office/drawing/2014/main" id="{F5F6F657-6D51-CD71-160D-AC47EC0AAE10}"/>
              </a:ext>
            </a:extLst>
          </p:cNvPr>
          <p:cNvSpPr txBox="1"/>
          <p:nvPr/>
        </p:nvSpPr>
        <p:spPr>
          <a:xfrm>
            <a:off x="153500" y="4525627"/>
            <a:ext cx="84684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considered tech categories: </a:t>
            </a:r>
            <a:r>
              <a:rPr lang="pt-BR" sz="1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audio, computers, computers accessories,electronics,fixed telephony, tablets_printing_image </a:t>
            </a:r>
            <a:endParaRPr sz="1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>
            <a:spLocks noGrp="1"/>
          </p:cNvSpPr>
          <p:nvPr>
            <p:ph type="title"/>
          </p:nvPr>
        </p:nvSpPr>
        <p:spPr>
          <a:xfrm>
            <a:off x="1422191" y="103973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</a:rPr>
              <a:t>Tech vs. non-tech categories </a:t>
            </a:r>
            <a:r>
              <a:rPr lang="pt-BR" sz="2100" b="1" dirty="0">
                <a:solidFill>
                  <a:srgbClr val="FF9900"/>
                </a:solidFill>
              </a:rPr>
              <a:t>total orders </a:t>
            </a:r>
            <a:endParaRPr sz="2100" b="1" dirty="0">
              <a:solidFill>
                <a:srgbClr val="FF9900"/>
              </a:solidFill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5632000" y="1483150"/>
            <a:ext cx="4482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00" dirty="0">
              <a:solidFill>
                <a:srgbClr val="FFCB2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836" y="853787"/>
            <a:ext cx="7865345" cy="34359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1;p15">
            <a:extLst>
              <a:ext uri="{FF2B5EF4-FFF2-40B4-BE49-F238E27FC236}">
                <a16:creationId xmlns:a16="http://schemas.microsoft.com/office/drawing/2014/main" id="{D86891F3-B4C2-FC4B-954F-E500098E8B52}"/>
              </a:ext>
            </a:extLst>
          </p:cNvPr>
          <p:cNvSpPr txBox="1"/>
          <p:nvPr/>
        </p:nvSpPr>
        <p:spPr>
          <a:xfrm>
            <a:off x="153500" y="4525627"/>
            <a:ext cx="84684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considered tech categories: </a:t>
            </a:r>
            <a:r>
              <a:rPr lang="pt-BR" sz="1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audio, computers, computers accessories,electronics,fixed telephony, tablets_printing_image </a:t>
            </a:r>
            <a:endParaRPr sz="1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b="1" dirty="0">
                <a:solidFill>
                  <a:srgbClr val="FF9900"/>
                </a:solidFill>
              </a:rPr>
              <a:t>Average price (€) </a:t>
            </a:r>
            <a:r>
              <a:rPr lang="pt-BR" sz="2100" dirty="0">
                <a:solidFill>
                  <a:schemeClr val="dk1"/>
                </a:solidFill>
              </a:rPr>
              <a:t>for tech and non tech products</a:t>
            </a:r>
            <a:endParaRPr sz="2100" dirty="0">
              <a:solidFill>
                <a:schemeClr val="dk1"/>
              </a:solidFill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5632000" y="1483150"/>
            <a:ext cx="4482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00" dirty="0">
              <a:solidFill>
                <a:srgbClr val="FFCB2B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309" y="1233053"/>
            <a:ext cx="4008791" cy="30549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1;p15">
            <a:extLst>
              <a:ext uri="{FF2B5EF4-FFF2-40B4-BE49-F238E27FC236}">
                <a16:creationId xmlns:a16="http://schemas.microsoft.com/office/drawing/2014/main" id="{4BCE7E48-F3D3-C60E-ABF8-2344F5F10C2C}"/>
              </a:ext>
            </a:extLst>
          </p:cNvPr>
          <p:cNvSpPr txBox="1"/>
          <p:nvPr/>
        </p:nvSpPr>
        <p:spPr>
          <a:xfrm>
            <a:off x="105009" y="4613383"/>
            <a:ext cx="84684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considered tech categories: </a:t>
            </a:r>
            <a:r>
              <a:rPr lang="pt-BR" sz="1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audio, computers, computers accessories,electronics,fixed telephony, tablets_printing_image </a:t>
            </a:r>
            <a:endParaRPr sz="1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11650F6E-2DA6-EDCF-B1D6-5DEE1C272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>
            <a:extLst>
              <a:ext uri="{FF2B5EF4-FFF2-40B4-BE49-F238E27FC236}">
                <a16:creationId xmlns:a16="http://schemas.microsoft.com/office/drawing/2014/main" id="{419E1A9A-10D7-D3E1-5A17-977BA74FA9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dk1"/>
                </a:solidFill>
              </a:rPr>
              <a:t>Average review score </a:t>
            </a:r>
            <a:r>
              <a:rPr lang="pt-BR" sz="2100" b="1" dirty="0">
                <a:solidFill>
                  <a:srgbClr val="FF9900"/>
                </a:solidFill>
              </a:rPr>
              <a:t>tech products</a:t>
            </a:r>
            <a:endParaRPr sz="2100" b="1" dirty="0">
              <a:solidFill>
                <a:srgbClr val="FF9900"/>
              </a:solidFill>
            </a:endParaRPr>
          </a:p>
        </p:txBody>
      </p:sp>
      <p:pic>
        <p:nvPicPr>
          <p:cNvPr id="195" name="Google Shape;195;p19">
            <a:extLst>
              <a:ext uri="{FF2B5EF4-FFF2-40B4-BE49-F238E27FC236}">
                <a16:creationId xmlns:a16="http://schemas.microsoft.com/office/drawing/2014/main" id="{630F182C-4F2F-C65B-8895-1911D3FD01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080" y="1241995"/>
            <a:ext cx="1075714" cy="84635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>
            <a:extLst>
              <a:ext uri="{FF2B5EF4-FFF2-40B4-BE49-F238E27FC236}">
                <a16:creationId xmlns:a16="http://schemas.microsoft.com/office/drawing/2014/main" id="{B8879294-1A69-026D-C515-32335D60A9AB}"/>
              </a:ext>
            </a:extLst>
          </p:cNvPr>
          <p:cNvSpPr txBox="1"/>
          <p:nvPr/>
        </p:nvSpPr>
        <p:spPr>
          <a:xfrm>
            <a:off x="2172810" y="1428869"/>
            <a:ext cx="500384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Average Review Score</a:t>
            </a:r>
            <a:r>
              <a:rPr lang="pt-BR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Georgia"/>
                <a:sym typeface="Lato"/>
              </a:rPr>
              <a:t>= </a:t>
            </a:r>
            <a:r>
              <a:rPr lang="pt-BR" sz="2000" dirty="0">
                <a:solidFill>
                  <a:schemeClr val="accent1"/>
                </a:solidFill>
                <a:latin typeface="Georgia"/>
                <a:sym typeface="Lato"/>
              </a:rPr>
              <a:t>4 out 5 points </a:t>
            </a:r>
            <a:endParaRPr sz="2000" dirty="0">
              <a:solidFill>
                <a:schemeClr val="accent1"/>
              </a:solidFill>
              <a:latin typeface="Georgia"/>
              <a:sym typeface="Lato"/>
            </a:endParaRPr>
          </a:p>
        </p:txBody>
      </p:sp>
      <p:sp>
        <p:nvSpPr>
          <p:cNvPr id="2" name="Google Shape;151;p15">
            <a:extLst>
              <a:ext uri="{FF2B5EF4-FFF2-40B4-BE49-F238E27FC236}">
                <a16:creationId xmlns:a16="http://schemas.microsoft.com/office/drawing/2014/main" id="{56019699-D626-D740-3054-AEB85AC978E2}"/>
              </a:ext>
            </a:extLst>
          </p:cNvPr>
          <p:cNvSpPr txBox="1"/>
          <p:nvPr/>
        </p:nvSpPr>
        <p:spPr>
          <a:xfrm>
            <a:off x="167355" y="4492800"/>
            <a:ext cx="84684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considered categories: </a:t>
            </a:r>
            <a:r>
              <a:rPr lang="pt-BR" sz="1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audio, computers, computers accessories,electronics,fixed telephony, tablets_printing_image </a:t>
            </a:r>
            <a:endParaRPr sz="1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85717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tx1"/>
                </a:solidFill>
              </a:rPr>
              <a:t>General e-commerce data Brazil and Magist </a:t>
            </a:r>
            <a:endParaRPr sz="2100" dirty="0">
              <a:solidFill>
                <a:schemeClr val="tx1"/>
              </a:solidFill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412825" y="1640125"/>
            <a:ext cx="7810200" cy="3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pt-BR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Average delivery time in Brazil:</a:t>
            </a:r>
            <a:r>
              <a:rPr lang="pt-B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21 days march 2020, 16 days  may 2020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</a:t>
            </a:r>
            <a:r>
              <a:rPr lang="pt-BR" sz="1500" b="1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Source: statista</a:t>
            </a:r>
            <a:endParaRPr sz="1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pt-B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Saas service offering </a:t>
            </a:r>
            <a:r>
              <a:rPr lang="pt-BR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foreign  ecommerce partners is relatively low</a:t>
            </a:r>
            <a:r>
              <a:rPr lang="pt-B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the major players are B2C platforms such as Mercado Livre and Amazon 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</a:t>
            </a:r>
            <a:r>
              <a:rPr lang="pt-BR" sz="1500" b="1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Source: Eurotext</a:t>
            </a:r>
            <a:endParaRPr sz="1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pt-B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Other alternative such as Shopify </a:t>
            </a:r>
            <a:r>
              <a:rPr lang="pt-BR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also have a low average order </a:t>
            </a:r>
            <a:r>
              <a:rPr lang="pt-B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value(Global) i.e. €185  in 2024 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pt-BR" sz="1500" b="1" u="sng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Source: Charleagency</a:t>
            </a:r>
            <a:endParaRPr sz="1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100" dirty="0">
                <a:solidFill>
                  <a:schemeClr val="dk1"/>
                </a:solidFill>
              </a:rPr>
              <a:t>First glance- magist is </a:t>
            </a:r>
            <a:r>
              <a:rPr lang="pt-BR" sz="2100" b="1" dirty="0">
                <a:solidFill>
                  <a:srgbClr val="FF9900"/>
                </a:solidFill>
              </a:rPr>
              <a:t>not fulfilling many </a:t>
            </a:r>
            <a:r>
              <a:rPr lang="pt-BR" sz="2100" dirty="0">
                <a:solidFill>
                  <a:schemeClr val="dk1"/>
                </a:solidFill>
              </a:rPr>
              <a:t>expensive tech products</a:t>
            </a:r>
            <a:endParaRPr sz="2100" dirty="0">
              <a:solidFill>
                <a:schemeClr val="dk1"/>
              </a:solidFill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900" y="1173975"/>
            <a:ext cx="6865859" cy="344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/>
          <p:nvPr/>
        </p:nvSpPr>
        <p:spPr>
          <a:xfrm rot="-5401050">
            <a:off x="6532374" y="3593689"/>
            <a:ext cx="982500" cy="4347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00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5977175" y="2602125"/>
            <a:ext cx="2217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item price &gt;= 540€</a:t>
            </a:r>
            <a:endParaRPr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51;p15">
            <a:extLst>
              <a:ext uri="{FF2B5EF4-FFF2-40B4-BE49-F238E27FC236}">
                <a16:creationId xmlns:a16="http://schemas.microsoft.com/office/drawing/2014/main" id="{63EF0198-DA59-37B1-644B-7215259C73A7}"/>
              </a:ext>
            </a:extLst>
          </p:cNvPr>
          <p:cNvSpPr txBox="1"/>
          <p:nvPr/>
        </p:nvSpPr>
        <p:spPr>
          <a:xfrm>
            <a:off x="77002" y="4618026"/>
            <a:ext cx="84684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considered categories: </a:t>
            </a:r>
            <a:r>
              <a:rPr lang="pt-BR" sz="1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audio, computers, computers accessories,electronics,fixed telephony, tablets_printing_image </a:t>
            </a:r>
            <a:endParaRPr sz="1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1297499" y="393750"/>
            <a:ext cx="7243827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100" dirty="0">
                <a:solidFill>
                  <a:schemeClr val="dk1"/>
                </a:solidFill>
              </a:rPr>
              <a:t>First glance- magist is </a:t>
            </a:r>
            <a:r>
              <a:rPr lang="pt-BR" sz="2100" b="1" dirty="0">
                <a:solidFill>
                  <a:srgbClr val="FF9900"/>
                </a:solidFill>
              </a:rPr>
              <a:t>not fulfilling many </a:t>
            </a:r>
            <a:r>
              <a:rPr lang="pt-BR" sz="2100" dirty="0">
                <a:solidFill>
                  <a:schemeClr val="dk1"/>
                </a:solidFill>
              </a:rPr>
              <a:t>expensive tech products</a:t>
            </a:r>
            <a:endParaRPr sz="2100" dirty="0">
              <a:solidFill>
                <a:schemeClr val="dk1"/>
              </a:solidFill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079950" y="3123963"/>
            <a:ext cx="2422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Average Item</a:t>
            </a:r>
            <a:r>
              <a:rPr lang="pt-BR" sz="17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Price</a:t>
            </a:r>
            <a:endParaRPr sz="17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139646" y="4605563"/>
            <a:ext cx="84684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considered categories: </a:t>
            </a:r>
            <a:r>
              <a:rPr lang="pt-BR" sz="1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audio, computers, computers accessories,electronics,fixed telephony, tablets_printing_image </a:t>
            </a:r>
            <a:endParaRPr sz="1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1170025" y="3739413"/>
            <a:ext cx="893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108</a:t>
            </a:r>
            <a:r>
              <a:rPr lang="pt-BR" sz="1900" dirty="0">
                <a:solidFill>
                  <a:srgbClr val="474747"/>
                </a:solidFill>
                <a:highlight>
                  <a:srgbClr val="FFFFFF"/>
                </a:highlight>
              </a:rPr>
              <a:t>€</a:t>
            </a:r>
            <a:endParaRPr sz="19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1822725" y="3739413"/>
            <a:ext cx="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VS</a:t>
            </a:r>
            <a:endParaRPr sz="19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2236475" y="3739413"/>
            <a:ext cx="893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540</a:t>
            </a:r>
            <a:r>
              <a:rPr lang="pt-BR" sz="1900" dirty="0">
                <a:solidFill>
                  <a:srgbClr val="474747"/>
                </a:solidFill>
                <a:highlight>
                  <a:srgbClr val="FFFFFF"/>
                </a:highlight>
              </a:rPr>
              <a:t>€</a:t>
            </a:r>
            <a:endParaRPr sz="19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1205225" y="3523938"/>
            <a:ext cx="71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Magist</a:t>
            </a:r>
            <a:endParaRPr sz="13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2302425" y="3523938"/>
            <a:ext cx="71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Eniac</a:t>
            </a:r>
            <a:endParaRPr sz="13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5379600" y="3062650"/>
            <a:ext cx="271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dirty="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Average Order</a:t>
            </a:r>
            <a:r>
              <a:rPr lang="pt-BR" sz="17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Price</a:t>
            </a:r>
            <a:endParaRPr sz="17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5610775" y="3774725"/>
            <a:ext cx="893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137</a:t>
            </a:r>
            <a:r>
              <a:rPr lang="pt-BR" sz="1900" dirty="0">
                <a:solidFill>
                  <a:srgbClr val="474747"/>
                </a:solidFill>
                <a:highlight>
                  <a:srgbClr val="FFFFFF"/>
                </a:highlight>
              </a:rPr>
              <a:t>€</a:t>
            </a:r>
            <a:endParaRPr sz="19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6263475" y="3774725"/>
            <a:ext cx="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VS</a:t>
            </a:r>
            <a:endParaRPr sz="19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6677225" y="3774725"/>
            <a:ext cx="893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710</a:t>
            </a:r>
            <a:r>
              <a:rPr lang="pt-BR" sz="1900" dirty="0">
                <a:solidFill>
                  <a:srgbClr val="474747"/>
                </a:solidFill>
                <a:highlight>
                  <a:srgbClr val="FFFFFF"/>
                </a:highlight>
              </a:rPr>
              <a:t>€</a:t>
            </a:r>
            <a:endParaRPr sz="19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5645975" y="3559250"/>
            <a:ext cx="71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Magist</a:t>
            </a:r>
            <a:endParaRPr sz="13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6743175" y="3559250"/>
            <a:ext cx="71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Eniac</a:t>
            </a:r>
            <a:endParaRPr sz="13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2737815" y="1750450"/>
            <a:ext cx="3604720" cy="661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             Magist’s</a:t>
            </a:r>
            <a:r>
              <a:rPr lang="pt-BR" sz="1800" b="1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pt-BR" sz="1800" dirty="0">
                <a:solidFill>
                  <a:schemeClr val="accen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Sales</a:t>
            </a:r>
            <a:endParaRPr sz="1800" dirty="0">
              <a:solidFill>
                <a:schemeClr val="accen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3407775" y="2292975"/>
            <a:ext cx="893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90%</a:t>
            </a:r>
            <a:endParaRPr sz="19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4060475" y="2292975"/>
            <a:ext cx="47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VS</a:t>
            </a:r>
            <a:endParaRPr sz="19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4636454" y="2312450"/>
            <a:ext cx="893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10%</a:t>
            </a:r>
            <a:endParaRPr sz="19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 rot="10800000" flipV="1">
            <a:off x="3280446" y="2077500"/>
            <a:ext cx="929596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Non-Tech</a:t>
            </a:r>
            <a:endParaRPr sz="13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4540175" y="2077500"/>
            <a:ext cx="715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Tech</a:t>
            </a:r>
            <a:endParaRPr sz="13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dk1"/>
                </a:solidFill>
              </a:rPr>
              <a:t>However, Magist offers </a:t>
            </a:r>
            <a:r>
              <a:rPr lang="pt-BR" sz="2100" b="1" dirty="0">
                <a:solidFill>
                  <a:srgbClr val="FF9900"/>
                </a:solidFill>
              </a:rPr>
              <a:t>fast deliveries</a:t>
            </a:r>
            <a:endParaRPr sz="2100" b="1" dirty="0">
              <a:solidFill>
                <a:srgbClr val="FF9900"/>
              </a:solidFill>
            </a:endParaRPr>
          </a:p>
        </p:txBody>
      </p:sp>
      <p:pic>
        <p:nvPicPr>
          <p:cNvPr id="174" name="Google Shape;1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374" y="974150"/>
            <a:ext cx="7210026" cy="31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1;p15">
            <a:extLst>
              <a:ext uri="{FF2B5EF4-FFF2-40B4-BE49-F238E27FC236}">
                <a16:creationId xmlns:a16="http://schemas.microsoft.com/office/drawing/2014/main" id="{6B6F1DFF-4C2B-0961-8E29-BCF05CAEB3A1}"/>
              </a:ext>
            </a:extLst>
          </p:cNvPr>
          <p:cNvSpPr txBox="1"/>
          <p:nvPr/>
        </p:nvSpPr>
        <p:spPr>
          <a:xfrm>
            <a:off x="187839" y="4574329"/>
            <a:ext cx="84684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considered categories: </a:t>
            </a:r>
            <a:r>
              <a:rPr lang="pt-BR" sz="1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all retail categories </a:t>
            </a:r>
            <a:endParaRPr sz="1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dk1"/>
                </a:solidFill>
              </a:rPr>
              <a:t>Average Delivery times in Brazil</a:t>
            </a:r>
            <a:endParaRPr sz="2100" dirty="0">
              <a:solidFill>
                <a:schemeClr val="dk1"/>
              </a:solidFill>
            </a:endParaRPr>
          </a:p>
        </p:txBody>
      </p:sp>
      <p:sp>
        <p:nvSpPr>
          <p:cNvPr id="180" name="Google Shape;180;p17"/>
          <p:cNvSpPr txBox="1"/>
          <p:nvPr/>
        </p:nvSpPr>
        <p:spPr>
          <a:xfrm>
            <a:off x="2212036" y="1491084"/>
            <a:ext cx="5958900" cy="2161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Usually, a company in Brazil delivers products within </a:t>
            </a:r>
            <a:endParaRPr sz="2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700" dirty="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16 days</a:t>
            </a:r>
            <a:r>
              <a:rPr lang="pt-BR" sz="2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(in 2020)to all borders of the country.</a:t>
            </a:r>
            <a:endParaRPr sz="2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68" y="1680002"/>
            <a:ext cx="1330625" cy="13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7"/>
          <p:cNvSpPr txBox="1"/>
          <p:nvPr/>
        </p:nvSpPr>
        <p:spPr>
          <a:xfrm>
            <a:off x="227307" y="4749750"/>
            <a:ext cx="73638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Source: Statista 2021 </a:t>
            </a:r>
            <a:endParaRPr sz="10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body" idx="1"/>
          </p:nvPr>
        </p:nvSpPr>
        <p:spPr>
          <a:xfrm>
            <a:off x="1633030" y="1341394"/>
            <a:ext cx="7206170" cy="23092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Magist database </a:t>
            </a:r>
            <a:r>
              <a:rPr lang="pt-BR" sz="2200" dirty="0">
                <a:solidFill>
                  <a:schemeClr val="dk1"/>
                </a:solidFill>
                <a:latin typeface="Georgia"/>
                <a:sym typeface="Georgia"/>
              </a:rPr>
              <a:t>shows</a:t>
            </a:r>
            <a:r>
              <a:rPr lang="pt-BR" sz="2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3700" dirty="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93.09% </a:t>
            </a:r>
            <a:r>
              <a:rPr lang="pt-BR" sz="2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of all orders were </a:t>
            </a:r>
            <a:r>
              <a:rPr lang="pt-BR" sz="2200" b="1" dirty="0">
                <a:solidFill>
                  <a:srgbClr val="FF9900"/>
                </a:solidFill>
                <a:latin typeface="Georgia"/>
                <a:ea typeface="Georgia"/>
                <a:cs typeface="Georgia"/>
                <a:sym typeface="Georgia"/>
              </a:rPr>
              <a:t>delivered, </a:t>
            </a:r>
            <a:r>
              <a:rPr lang="pt-BR" sz="3700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only 6.91%</a:t>
            </a:r>
            <a:r>
              <a:rPr lang="pt-BR" sz="4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 sz="22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of orders were delayed, demonstrating great efficiency.</a:t>
            </a:r>
            <a:endParaRPr sz="2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22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1771575" y="513250"/>
            <a:ext cx="5221500" cy="6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fact...</a:t>
            </a:r>
            <a:endParaRPr sz="2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35" y="1690891"/>
            <a:ext cx="1473575" cy="14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dk1"/>
                </a:solidFill>
              </a:rPr>
              <a:t>It is also a trusted Ally in </a:t>
            </a:r>
            <a:r>
              <a:rPr lang="pt-BR" sz="2100" b="1" dirty="0">
                <a:solidFill>
                  <a:srgbClr val="FF9900"/>
                </a:solidFill>
              </a:rPr>
              <a:t>Customer Experience</a:t>
            </a:r>
            <a:endParaRPr sz="2100" b="1" dirty="0">
              <a:solidFill>
                <a:srgbClr val="FF9900"/>
              </a:solidFill>
            </a:endParaRPr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080" y="1241995"/>
            <a:ext cx="1075714" cy="84635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2172810" y="1428869"/>
            <a:ext cx="500384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Average Review Score</a:t>
            </a:r>
            <a:r>
              <a:rPr lang="pt-BR" sz="20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Georgia"/>
                <a:sym typeface="Lato"/>
              </a:rPr>
              <a:t>= </a:t>
            </a:r>
            <a:r>
              <a:rPr lang="pt-BR" sz="2000" dirty="0">
                <a:solidFill>
                  <a:schemeClr val="accent1"/>
                </a:solidFill>
                <a:latin typeface="Georgia"/>
                <a:sym typeface="Lato"/>
              </a:rPr>
              <a:t>4 out 5 points </a:t>
            </a:r>
            <a:endParaRPr sz="2000" dirty="0">
              <a:solidFill>
                <a:schemeClr val="accent1"/>
              </a:solidFill>
              <a:latin typeface="Georgia"/>
              <a:sym typeface="Lato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2277452" y="2431380"/>
            <a:ext cx="595376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Average Review Answer Time </a:t>
            </a:r>
            <a:r>
              <a:rPr lang="pt-BR" sz="2000" dirty="0">
                <a:solidFill>
                  <a:schemeClr val="accent1"/>
                </a:solidFill>
                <a:latin typeface="Georgia"/>
                <a:sym typeface="Lato"/>
              </a:rPr>
              <a:t>= 3 days maximum   </a:t>
            </a:r>
            <a:endParaRPr sz="2000" dirty="0">
              <a:solidFill>
                <a:schemeClr val="accent1"/>
              </a:solidFill>
              <a:latin typeface="Georgia"/>
              <a:sym typeface="Lato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471" y="2453195"/>
            <a:ext cx="962891" cy="9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accent1"/>
                </a:solidFill>
              </a:rPr>
              <a:t>Final recommendation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213" name="Google Shape;213;p21"/>
          <p:cNvSpPr txBox="1"/>
          <p:nvPr/>
        </p:nvSpPr>
        <p:spPr>
          <a:xfrm>
            <a:off x="5632000" y="1483150"/>
            <a:ext cx="4482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300" dirty="0">
              <a:solidFill>
                <a:srgbClr val="FFCB2B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53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>
                <a:solidFill>
                  <a:schemeClr val="dk1"/>
                </a:solidFill>
              </a:rPr>
              <a:t>Why Magist is the</a:t>
            </a:r>
            <a:r>
              <a:rPr lang="pt-BR" sz="2100" dirty="0">
                <a:solidFill>
                  <a:schemeClr val="accent1"/>
                </a:solidFill>
              </a:rPr>
              <a:t> </a:t>
            </a:r>
            <a:r>
              <a:rPr lang="pt-BR" sz="2100" b="1" dirty="0">
                <a:solidFill>
                  <a:srgbClr val="FF9900"/>
                </a:solidFill>
              </a:rPr>
              <a:t>Right Choice </a:t>
            </a:r>
            <a:r>
              <a:rPr lang="pt-BR" sz="2100" dirty="0">
                <a:solidFill>
                  <a:schemeClr val="dk1"/>
                </a:solidFill>
              </a:rPr>
              <a:t>for Eniac</a:t>
            </a:r>
            <a:endParaRPr sz="2100" dirty="0">
              <a:solidFill>
                <a:schemeClr val="dk1"/>
              </a:solidFill>
            </a:endParaRPr>
          </a:p>
        </p:txBody>
      </p:sp>
      <p:graphicFrame>
        <p:nvGraphicFramePr>
          <p:cNvPr id="206" name="Google Shape;206;p20"/>
          <p:cNvGraphicFramePr/>
          <p:nvPr>
            <p:extLst>
              <p:ext uri="{D42A27DB-BD31-4B8C-83A1-F6EECF244321}">
                <p14:modId xmlns:p14="http://schemas.microsoft.com/office/powerpoint/2010/main" val="2518838830"/>
              </p:ext>
            </p:extLst>
          </p:nvPr>
        </p:nvGraphicFramePr>
        <p:xfrm>
          <a:off x="952499" y="1702296"/>
          <a:ext cx="7239000" cy="2864970"/>
        </p:xfrm>
        <a:graphic>
          <a:graphicData uri="http://schemas.openxmlformats.org/drawingml/2006/table">
            <a:tbl>
              <a:tblPr>
                <a:noFill/>
                <a:tableStyleId>{BEA806B3-5365-483F-BED4-2B7E506244AB}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dirty="0">
                          <a:solidFill>
                            <a:schemeClr val="accent1"/>
                          </a:solidFill>
                        </a:rPr>
                        <a:t>Pros: </a:t>
                      </a:r>
                      <a:endParaRPr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b="1" dirty="0">
                          <a:solidFill>
                            <a:schemeClr val="accent1"/>
                          </a:solidFill>
                        </a:rPr>
                        <a:t>Cons:</a:t>
                      </a:r>
                      <a:endParaRPr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>
                          <a:solidFill>
                            <a:schemeClr val="dk1"/>
                          </a:solidFill>
                        </a:rPr>
                        <a:t>✅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</a:rPr>
                        <a:t> Fast and Cheap</a:t>
                      </a:r>
                      <a:r>
                        <a:rPr lang="pt-BR" sz="1600" dirty="0">
                          <a:solidFill>
                            <a:schemeClr val="dk1"/>
                          </a:solidFill>
                        </a:rPr>
                        <a:t> Deliveries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>
                          <a:solidFill>
                            <a:schemeClr val="dk1"/>
                          </a:solidFill>
                        </a:rPr>
                        <a:t>❌  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</a:rPr>
                        <a:t>Very little experience with high end tech products </a:t>
                      </a:r>
                      <a:r>
                        <a:rPr lang="pt-BR" sz="1600" dirty="0">
                          <a:solidFill>
                            <a:schemeClr val="dk1"/>
                          </a:solidFill>
                        </a:rPr>
                        <a:t>in terms of price and product catalogue 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>
                          <a:solidFill>
                            <a:schemeClr val="dk1"/>
                          </a:solidFill>
                        </a:rPr>
                        <a:t>✅Great 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</a:rPr>
                        <a:t>Customer Service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>
                          <a:solidFill>
                            <a:schemeClr val="dk1"/>
                          </a:solidFill>
                        </a:rPr>
                        <a:t>✅ 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</a:rPr>
                        <a:t>Eniac still sets the price and product catalogue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" name="Google Shape;207;p20"/>
          <p:cNvSpPr txBox="1"/>
          <p:nvPr/>
        </p:nvSpPr>
        <p:spPr>
          <a:xfrm>
            <a:off x="1363670" y="1047191"/>
            <a:ext cx="6416659" cy="7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 a </a:t>
            </a:r>
            <a:r>
              <a:rPr lang="pt-BR" sz="18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 year trial </a:t>
            </a:r>
            <a:r>
              <a:rPr lang="pt-BR" sz="18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the </a:t>
            </a:r>
            <a:r>
              <a:rPr lang="pt-BR" sz="1800" b="1" dirty="0">
                <a:solidFill>
                  <a:schemeClr val="accent1"/>
                </a:solidFill>
                <a:latin typeface="Montserrat"/>
                <a:sym typeface="Lato"/>
              </a:rPr>
              <a:t>Pros outweigh the Cons</a:t>
            </a:r>
            <a:endParaRPr sz="1800" b="1" dirty="0">
              <a:solidFill>
                <a:schemeClr val="accent1"/>
              </a:solidFill>
              <a:latin typeface="Montserrat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510</Words>
  <Application>Microsoft Macintosh PowerPoint</Application>
  <PresentationFormat>On-screen Show (16:9)</PresentationFormat>
  <Paragraphs>70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Georgia</vt:lpstr>
      <vt:lpstr>Lato</vt:lpstr>
      <vt:lpstr>Montserrat</vt:lpstr>
      <vt:lpstr>Focus</vt:lpstr>
      <vt:lpstr>ENIAC and Magist Case Study </vt:lpstr>
      <vt:lpstr>First glance- magist is not fulfilling many expensive tech products</vt:lpstr>
      <vt:lpstr>First glance- magist is not fulfilling many expensive tech products</vt:lpstr>
      <vt:lpstr>However, Magist offers fast deliveries</vt:lpstr>
      <vt:lpstr>Average Delivery times in Brazil</vt:lpstr>
      <vt:lpstr>PowerPoint Presentation</vt:lpstr>
      <vt:lpstr>It is also a trusted Ally in Customer Experience</vt:lpstr>
      <vt:lpstr>Final recommendation</vt:lpstr>
      <vt:lpstr>Why Magist is the Right Choice for Eniac</vt:lpstr>
      <vt:lpstr>Thank you for your attention! </vt:lpstr>
      <vt:lpstr>Supporting Data (Appendix)</vt:lpstr>
      <vt:lpstr>Average delivery times for technical products</vt:lpstr>
      <vt:lpstr>Tech vs. non-tech categories total sellers </vt:lpstr>
      <vt:lpstr>Tech vs. non-tech categories total orders </vt:lpstr>
      <vt:lpstr>Average price (€) for tech and non tech products</vt:lpstr>
      <vt:lpstr>Average review score tech products</vt:lpstr>
      <vt:lpstr>General e-commerce data Brazil and Magist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Sibulele Ngomane</cp:lastModifiedBy>
  <cp:revision>7</cp:revision>
  <dcterms:modified xsi:type="dcterms:W3CDTF">2025-01-30T07:58:54Z</dcterms:modified>
</cp:coreProperties>
</file>