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9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0" r:id="rId2"/>
  </p:sldMasterIdLst>
  <p:notesMasterIdLst>
    <p:notesMasterId r:id="rId29"/>
  </p:notesMasterIdLst>
  <p:sldIdLst>
    <p:sldId id="2297" r:id="rId3"/>
    <p:sldId id="2300" r:id="rId4"/>
    <p:sldId id="2301" r:id="rId5"/>
    <p:sldId id="2302" r:id="rId6"/>
    <p:sldId id="2256" r:id="rId7"/>
    <p:sldId id="2258" r:id="rId8"/>
    <p:sldId id="2259" r:id="rId9"/>
    <p:sldId id="2262" r:id="rId10"/>
    <p:sldId id="2263" r:id="rId11"/>
    <p:sldId id="2264" r:id="rId12"/>
    <p:sldId id="2266" r:id="rId13"/>
    <p:sldId id="2265" r:id="rId14"/>
    <p:sldId id="2267" r:id="rId15"/>
    <p:sldId id="2281" r:id="rId16"/>
    <p:sldId id="2282" r:id="rId17"/>
    <p:sldId id="2283" r:id="rId18"/>
    <p:sldId id="2284" r:id="rId19"/>
    <p:sldId id="2286" r:id="rId20"/>
    <p:sldId id="2287" r:id="rId21"/>
    <p:sldId id="2288" r:id="rId22"/>
    <p:sldId id="2289" r:id="rId23"/>
    <p:sldId id="2294" r:id="rId24"/>
    <p:sldId id="2295" r:id="rId25"/>
    <p:sldId id="2296" r:id="rId26"/>
    <p:sldId id="2280" r:id="rId27"/>
    <p:sldId id="2325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98D1"/>
    <a:srgbClr val="33E745"/>
    <a:srgbClr val="F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3"/>
    <p:restoredTop sz="94740"/>
  </p:normalViewPr>
  <p:slideViewPr>
    <p:cSldViewPr snapToGrid="0" snapToObjects="1">
      <p:cViewPr varScale="1">
        <p:scale>
          <a:sx n="120" d="100"/>
          <a:sy n="12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D670-2867-324E-A7E0-06D9106F6427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8580D-59ED-F64B-9E28-75663A4331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network configuration errors are common, and it’s important to find them and fix them before the deployment.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EC716-7728-44ED-84B8-0A9BB4C4ADD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Calibri" panose="020F0502020204030204" charset="0"/>
                <a:ea typeface="等线" panose="02010600030101010101" charset="-122"/>
                <a:cs typeface="Times New Roman" panose="02020603050405020304" pitchFamily="18" charset="0"/>
              </a:rPr>
              <a:t>But the root cause is that B was configured to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EC716-7728-44ED-84B8-0A9BB4C4ADD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Calibri" panose="020F0502020204030204" charset="0"/>
                <a:ea typeface="等线" panose="02010600030101010101" charset="-122"/>
                <a:cs typeface="Times New Roman" panose="02020603050405020304" pitchFamily="18" charset="0"/>
              </a:rPr>
              <a:t>If we use verification tools to verify this network, 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charset="0"/>
                <a:ea typeface="等线" panose="02010600030101010101" charset="-122"/>
                <a:cs typeface="Times New Roman" panose="02020603050405020304" pitchFamily="18" charset="0"/>
              </a:rPr>
              <a:t>let’s see, the left one is the result return from Batfish, a state-of-the-art simulation-based tool, we can know that the flow will go through S-A-D, </a:t>
            </a:r>
          </a:p>
          <a:p>
            <a:pPr algn="just"/>
            <a:r>
              <a:rPr lang="en-US" altLang="zh-CN" sz="1800" kern="100" dirty="0">
                <a:effectLst/>
                <a:latin typeface="Calibri" panose="020F0502020204030204" charset="0"/>
                <a:ea typeface="等线" panose="02010600030101010101" charset="-122"/>
                <a:cs typeface="Times New Roman" panose="02020603050405020304" pitchFamily="18" charset="0"/>
              </a:rPr>
              <a:t>and the right one is minesweeper’s output, we only know the true/false result, furthermore, MS doesn’t support AS-path regular expression. </a:t>
            </a:r>
            <a:endParaRPr lang="zh-CN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Calibri" panose="020F0502020204030204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alibri" panose="020F0502020204030204" charset="0"/>
                <a:ea typeface="等线" panose="02010600030101010101" charset="-122"/>
                <a:cs typeface="Times New Roman" panose="02020603050405020304" pitchFamily="18" charset="0"/>
              </a:rPr>
              <a:t>but we still don’t know </a:t>
            </a:r>
            <a:r>
              <a:rPr lang="en-US" altLang="zh-CN" sz="1800" b="1" dirty="0">
                <a:latin typeface="Calibri" panose="020F0502020204030204" charset="0"/>
                <a:cs typeface="Calibri" panose="020F0502020204030204" charset="0"/>
              </a:rPr>
              <a:t>How do the configuration errors contribute to the results</a:t>
            </a:r>
            <a:r>
              <a:rPr lang="en-US" altLang="zh-CN" sz="1800" kern="100" dirty="0">
                <a:effectLst/>
                <a:latin typeface="Calibri" panose="020F0502020204030204" charset="0"/>
                <a:ea typeface="等线" panose="02010600030101010101" charset="-122"/>
                <a:cs typeface="Times New Roman" panose="02020603050405020304" pitchFamily="18" charset="0"/>
              </a:rPr>
              <a:t>, it needs manual efforts. </a:t>
            </a:r>
            <a:endParaRPr lang="zh-CN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EC716-7728-44ED-84B8-0A9BB4C4ADD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8580D-59ED-F64B-9E28-75663A43319E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8580D-59ED-F64B-9E28-75663A43319E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还用到了</a:t>
            </a:r>
            <a:r>
              <a:rPr lang="en-US" altLang="zh-CN" dirty="0" err="1"/>
              <a:t>netcomplete</a:t>
            </a:r>
            <a:r>
              <a:rPr lang="zh-CN" altLang="en-US" dirty="0"/>
              <a:t>大约</a:t>
            </a:r>
            <a:r>
              <a:rPr lang="en-US" altLang="zh-CN" dirty="0"/>
              <a:t>2.5K</a:t>
            </a:r>
            <a:r>
              <a:rPr lang="zh-CN" altLang="en-US" dirty="0"/>
              <a:t>的代码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8580D-59ED-F64B-9E28-75663A43319E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8BDE-56DA-B942-B20C-64521015CDCC}" type="datetime1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5C8-37A7-1743-82D3-2C66B7F7741E}" type="datetime1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9578-9932-3E4C-AFE6-447E71345F64}" type="datetime1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8BDE-56DA-B942-B20C-64521015CDCC}" type="datetime1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0C24-0F79-2044-A859-64AB91507493}" type="datetime1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0B818-390F-864C-8EE4-AE740C194481}" type="datetime1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5691-B7B2-4248-BE10-230C01E76CBD}" type="datetime1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BE4B-5E46-C549-AF60-3D278058B55B}" type="datetime1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15E9-9434-8342-8551-33343DEB88CC}" type="datetime1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6CF9-8663-8849-A00E-8094BC607C9C}" type="datetime1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2A7C-5D7F-6940-AD03-7C0A92E63290}" type="datetime1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0C24-0F79-2044-A859-64AB91507493}" type="datetime1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A5DD-8920-5E49-AB85-F5D806AF26DC}" type="datetime1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B5C8-37A7-1743-82D3-2C66B7F7741E}" type="datetime1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9578-9932-3E4C-AFE6-447E71345F64}" type="datetime1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0B818-390F-864C-8EE4-AE740C194481}" type="datetime1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5691-B7B2-4248-BE10-230C01E76CBD}" type="datetime1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BE4B-5E46-C549-AF60-3D278058B55B}" type="datetime1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15E9-9434-8342-8551-33343DEB88CC}" type="datetime1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6CF9-8663-8849-A00E-8094BC607C9C}" type="datetime1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2A7C-5D7F-6940-AD03-7C0A92E63290}" type="datetime1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A5DD-8920-5E49-AB85-F5D806AF26DC}" type="datetime1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5A6B1-2FCC-804E-9568-173E53F45A29}" type="datetime1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5A6B1-2FCC-804E-9568-173E53F45A29}" type="datetime1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3CBEB-A62C-7547-B7F6-B847810FF9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tags" Target="../tags/tag90.xml"/><Relationship Id="rId3" Type="http://schemas.openxmlformats.org/officeDocument/2006/relationships/tags" Target="../tags/tag8.xml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png"/><Relationship Id="rId11" Type="http://schemas.openxmlformats.org/officeDocument/2006/relationships/image" Target="../media/image3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8.png"/><Relationship Id="rId4" Type="http://schemas.openxmlformats.org/officeDocument/2006/relationships/tags" Target="../tags/tag9.xml"/><Relationship Id="rId9" Type="http://schemas.openxmlformats.org/officeDocument/2006/relationships/image" Target="../media/image32.png"/><Relationship Id="rId1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207455" y="157627"/>
            <a:ext cx="869659" cy="8696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0494498" y="1027286"/>
            <a:ext cx="572356" cy="5723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0128738" y="2035739"/>
            <a:ext cx="422031" cy="422031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083385" y="1641843"/>
            <a:ext cx="302456" cy="30245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04119" y="375750"/>
            <a:ext cx="302456" cy="302456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118973" y="1944299"/>
            <a:ext cx="390938" cy="390938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190500" y="5924841"/>
            <a:ext cx="1098259" cy="109825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184400" y="4749799"/>
            <a:ext cx="622299" cy="6222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28873" y="5924841"/>
            <a:ext cx="847727" cy="847727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90560" y="5569741"/>
            <a:ext cx="1288259" cy="128825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84161" y="5093491"/>
            <a:ext cx="622299" cy="6222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92854" y="4279899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082200" y="4482499"/>
            <a:ext cx="204399" cy="2043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238831" y="5302440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067119" y="5404639"/>
            <a:ext cx="204399" cy="20439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84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227778" y="5609038"/>
            <a:ext cx="204399" cy="20439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7200000" scaled="0"/>
          </a:gra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609850" y="2684780"/>
            <a:ext cx="7167880" cy="21837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sz="5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Scalpel：</a:t>
            </a:r>
          </a:p>
          <a:p>
            <a:pPr algn="ctr"/>
            <a:r>
              <a:rPr sz="5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使用串行程序分析诊断分布式路由配置</a:t>
            </a:r>
          </a:p>
          <a:p>
            <a:pPr algn="ctr"/>
            <a:endParaRPr sz="5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endParaRPr lang="zh-CN" altLang="en-US" sz="5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542499" y="1985122"/>
            <a:ext cx="7056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中国高校计算机大赛-网络技术挑战赛A</a:t>
            </a:r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赛项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rcRect l="16537" r="16576"/>
          <a:stretch>
            <a:fillRect/>
          </a:stretch>
        </p:blipFill>
        <p:spPr>
          <a:xfrm>
            <a:off x="0" y="1270"/>
            <a:ext cx="3213100" cy="164084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C6D0C08-C606-1246-829F-5B8053C99FFB}"/>
              </a:ext>
            </a:extLst>
          </p:cNvPr>
          <p:cNvSpPr txBox="1"/>
          <p:nvPr/>
        </p:nvSpPr>
        <p:spPr>
          <a:xfrm>
            <a:off x="5361378" y="5276005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2023.9.8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分布式路由计算</a:t>
            </a:r>
            <a:r>
              <a:rPr lang="en-US" altLang="ja-JP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集中式串行程序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43408" cy="4351338"/>
              </a:xfrm>
            </p:spPr>
            <p:txBody>
              <a:bodyPr/>
              <a:lstStyle/>
              <a:p>
                <a:r>
                  <a:rPr lang="ja-JP" altLang="en-US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等价性定理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ja-JP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任何满足路由计算因果关系图的串行计算路径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ja-JP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其最终状态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∪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𝑑𝑒𝑣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𝑠𝑡𝑎𝑡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𝑑𝑒𝑣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与分布式路由计算路径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生成的最终状态相等。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路径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路径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两个计算路径等价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ja-JP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只要捕获路由计算因果关系图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ja-JP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即可生成一条满足该图拓扑序的线性串行计算路径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43408" cy="4351338"/>
              </a:xfrm>
              <a:blipFill rotWithShape="1">
                <a:blip r:embed="rId3"/>
                <a:stretch>
                  <a:fillRect t="-29" r="1" b="-5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10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9686992" y="249490"/>
            <a:ext cx="2259181" cy="1441198"/>
            <a:chOff x="1326672" y="1953673"/>
            <a:chExt cx="3121586" cy="2073028"/>
          </a:xfrm>
        </p:grpSpPr>
        <p:grpSp>
          <p:nvGrpSpPr>
            <p:cNvPr id="34" name="Group 33"/>
            <p:cNvGrpSpPr/>
            <p:nvPr/>
          </p:nvGrpSpPr>
          <p:grpSpPr>
            <a:xfrm>
              <a:off x="1326672" y="1953673"/>
              <a:ext cx="3121586" cy="2047621"/>
              <a:chOff x="1528553" y="2064327"/>
              <a:chExt cx="3121586" cy="2047621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528553" y="2696937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S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729346" y="2064327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A</a:t>
                </a:r>
                <a:endParaRPr lang="en-US" sz="2800" b="1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734848" y="3391948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B</a:t>
                </a:r>
                <a:endParaRPr lang="en-US" sz="2800" b="1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30139" y="2696937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D</a:t>
                </a:r>
                <a:endParaRPr lang="en-US" sz="2800" b="1" dirty="0"/>
              </a:p>
            </p:txBody>
          </p:sp>
          <p:cxnSp>
            <p:nvCxnSpPr>
              <p:cNvPr id="16" name="Straight Connector 15"/>
              <p:cNvCxnSpPr>
                <a:stCxn id="12" idx="6"/>
                <a:endCxn id="14" idx="1"/>
              </p:cNvCxnSpPr>
              <p:nvPr/>
            </p:nvCxnSpPr>
            <p:spPr>
              <a:xfrm>
                <a:off x="3449346" y="2424327"/>
                <a:ext cx="586235" cy="37805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3" idx="6"/>
                <a:endCxn id="14" idx="3"/>
              </p:cNvCxnSpPr>
              <p:nvPr/>
            </p:nvCxnSpPr>
            <p:spPr>
              <a:xfrm flipV="1">
                <a:off x="3454848" y="3311495"/>
                <a:ext cx="580733" cy="44045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1" idx="7"/>
                <a:endCxn id="12" idx="2"/>
              </p:cNvCxnSpPr>
              <p:nvPr/>
            </p:nvCxnSpPr>
            <p:spPr>
              <a:xfrm flipV="1">
                <a:off x="2143111" y="2424327"/>
                <a:ext cx="586235" cy="37805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1" idx="5"/>
                <a:endCxn id="13" idx="2"/>
              </p:cNvCxnSpPr>
              <p:nvPr/>
            </p:nvCxnSpPr>
            <p:spPr>
              <a:xfrm>
                <a:off x="2143111" y="3311495"/>
                <a:ext cx="591737" cy="44045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>
              <a:stCxn id="14" idx="4"/>
            </p:cNvCxnSpPr>
            <p:nvPr/>
          </p:nvCxnSpPr>
          <p:spPr>
            <a:xfrm>
              <a:off x="4088258" y="3306283"/>
              <a:ext cx="0" cy="33501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872277" y="3565036"/>
              <a:ext cx="431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/>
                <a:t>P</a:t>
              </a:r>
              <a:endParaRPr lang="en-US" sz="2400" b="1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137389" y="1945365"/>
            <a:ext cx="4598969" cy="4247261"/>
            <a:chOff x="7137389" y="1945365"/>
            <a:chExt cx="4598969" cy="4247261"/>
          </a:xfrm>
        </p:grpSpPr>
        <p:sp>
          <p:nvSpPr>
            <p:cNvPr id="6" name="Rectangle 5"/>
            <p:cNvSpPr/>
            <p:nvPr/>
          </p:nvSpPr>
          <p:spPr>
            <a:xfrm>
              <a:off x="8139074" y="1945365"/>
              <a:ext cx="2786224" cy="67112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D(origin,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-RIB=[D])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137390" y="3339266"/>
              <a:ext cx="1858732" cy="66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A([D]-&gt;A,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-RIB=[])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37389" y="4584646"/>
              <a:ext cx="1857600" cy="67112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S([A,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D]-&gt;S,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-RIB=[])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878758" y="3337612"/>
              <a:ext cx="1857600" cy="67112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B([D]-&gt;B,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-RIB=[])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878758" y="5177565"/>
              <a:ext cx="1857600" cy="10150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S([B,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D]-&gt;S,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-RIB=[S,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A,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D])</a:t>
              </a:r>
            </a:p>
          </p:txBody>
        </p:sp>
        <p:cxnSp>
          <p:nvCxnSpPr>
            <p:cNvPr id="8" name="Straight Arrow Connector 7"/>
            <p:cNvCxnSpPr>
              <a:stCxn id="6" idx="2"/>
              <a:endCxn id="40" idx="0"/>
            </p:cNvCxnSpPr>
            <p:nvPr/>
          </p:nvCxnSpPr>
          <p:spPr>
            <a:xfrm flipH="1">
              <a:off x="8066756" y="2616493"/>
              <a:ext cx="1465430" cy="72277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6" idx="2"/>
              <a:endCxn id="42" idx="0"/>
            </p:cNvCxnSpPr>
            <p:nvPr/>
          </p:nvCxnSpPr>
          <p:spPr>
            <a:xfrm>
              <a:off x="9532186" y="2616493"/>
              <a:ext cx="1275372" cy="721119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2"/>
              <a:endCxn id="41" idx="0"/>
            </p:cNvCxnSpPr>
            <p:nvPr/>
          </p:nvCxnSpPr>
          <p:spPr>
            <a:xfrm flipH="1">
              <a:off x="8066189" y="4008866"/>
              <a:ext cx="567" cy="57578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1" idx="3"/>
              <a:endCxn id="43" idx="1"/>
            </p:cNvCxnSpPr>
            <p:nvPr/>
          </p:nvCxnSpPr>
          <p:spPr>
            <a:xfrm>
              <a:off x="8994989" y="4920210"/>
              <a:ext cx="883769" cy="76488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2" idx="2"/>
              <a:endCxn id="43" idx="0"/>
            </p:cNvCxnSpPr>
            <p:nvPr/>
          </p:nvCxnSpPr>
          <p:spPr>
            <a:xfrm>
              <a:off x="10807558" y="4008740"/>
              <a:ext cx="0" cy="116882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37867" y="2050096"/>
                <a:ext cx="6318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867" y="2050096"/>
                <a:ext cx="6318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4" t="-68" r="-2597" b="-2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434349" y="2856708"/>
                <a:ext cx="6318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349" y="2856708"/>
                <a:ext cx="6318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64" t="-104" r="-1039" b="-2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0731977" y="2856707"/>
                <a:ext cx="6318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977" y="2856707"/>
                <a:ext cx="631840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75" t="-103" r="-2033" b="-2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437036" y="4107318"/>
                <a:ext cx="71167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𝑺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036" y="4107318"/>
                <a:ext cx="711670" cy="493405"/>
              </a:xfrm>
              <a:prstGeom prst="rect">
                <a:avLst/>
              </a:prstGeom>
              <a:blipFill rotWithShape="1">
                <a:blip r:embed="rId7"/>
                <a:stretch>
                  <a:fillRect l="-77" t="-28" r="-1820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0119402" y="4687101"/>
                <a:ext cx="71167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𝑺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402" y="4687101"/>
                <a:ext cx="711670" cy="493405"/>
              </a:xfrm>
              <a:prstGeom prst="rect">
                <a:avLst/>
              </a:prstGeom>
              <a:blipFill rotWithShape="1">
                <a:blip r:embed="rId8"/>
                <a:stretch>
                  <a:fillRect l="-6" t="-34" r="-1891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8066189" y="625981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路由计算因果关系图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595444" y="3762037"/>
                <a:ext cx="2910384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444" y="3762037"/>
                <a:ext cx="2910384" cy="493405"/>
              </a:xfrm>
              <a:prstGeom prst="rect">
                <a:avLst/>
              </a:prstGeom>
              <a:blipFill rotWithShape="1">
                <a:blip r:embed="rId9"/>
                <a:stretch>
                  <a:fillRect l="-7" t="-60" r="-860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595444" y="3380397"/>
                <a:ext cx="2910384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444" y="3380397"/>
                <a:ext cx="2910384" cy="493405"/>
              </a:xfrm>
              <a:prstGeom prst="rect">
                <a:avLst/>
              </a:prstGeom>
              <a:blipFill rotWithShape="1">
                <a:blip r:embed="rId10"/>
                <a:stretch>
                  <a:fillRect l="-7" t="-59" r="13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763922" y="2963569"/>
            <a:ext cx="8847733" cy="17741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分布式路由协议配置的诊断与修复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ja-JP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被转换为集中式串行程序的诊断与修复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5122" y="4156385"/>
            <a:ext cx="6780279" cy="521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ja-JP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一个软件工程领域中被广泛深入研究的问题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0" grpId="0"/>
      <p:bldP spid="17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网络配置自动化诊断与修复框架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ja-JP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calpel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11</a:t>
            </a:fld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048393" y="3580347"/>
            <a:ext cx="1980000" cy="1440000"/>
          </a:xfrm>
          <a:prstGeom prst="roundRect">
            <a:avLst>
              <a:gd name="adj" fmla="val 7576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ja-JP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仿真平台轻量级</a:t>
            </a:r>
            <a:endParaRPr lang="en-US" altLang="ja-JP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ja-JP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因果捕获机制</a:t>
            </a:r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586389" y="3580347"/>
            <a:ext cx="1980000" cy="1440000"/>
          </a:xfrm>
          <a:prstGeom prst="roundRect">
            <a:avLst>
              <a:gd name="adj" fmla="val 7576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ja-JP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最小化错误配置定位与解释算法</a:t>
            </a:r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127385" y="3580347"/>
            <a:ext cx="1980000" cy="1440000"/>
          </a:xfrm>
          <a:prstGeom prst="roundRect">
            <a:avLst>
              <a:gd name="adj" fmla="val 7576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最小化修复</a:t>
            </a:r>
            <a:endParaRPr lang="en-US" altLang="ja-JP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ja-JP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约束规划</a:t>
            </a:r>
            <a:endParaRPr lang="en-US" altLang="ja-JP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ja-JP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求解器</a:t>
            </a:r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3282554" y="3906012"/>
            <a:ext cx="1046674" cy="7886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72091" y="2106100"/>
            <a:ext cx="2332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挑战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因果关系图</a:t>
            </a:r>
            <a:endParaRPr lang="en-US" altLang="ja-JP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精确捕获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68930" y="2106099"/>
            <a:ext cx="2214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挑战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</a:p>
          <a:p>
            <a:pPr algn="ctr"/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配置错误</a:t>
            </a:r>
            <a:endParaRPr lang="en-US" altLang="ja-JP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精确定位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76213" y="2106098"/>
            <a:ext cx="2031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挑战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3:</a:t>
            </a:r>
          </a:p>
          <a:p>
            <a:pPr algn="ctr"/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en-US" altLang="ja-JP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最小化修复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6823550" y="3906012"/>
            <a:ext cx="1046674" cy="7886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32679" y="3027889"/>
            <a:ext cx="148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线性</a:t>
            </a:r>
            <a:endParaRPr lang="en-US" altLang="ja-JP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计算路径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66389" y="3075015"/>
            <a:ext cx="148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错误配置与解释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10364546" y="3906012"/>
            <a:ext cx="1046674" cy="7886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0100099" y="3026691"/>
            <a:ext cx="148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网络配置</a:t>
            </a:r>
            <a:endParaRPr lang="en-US" altLang="ja-JP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修复方案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7"/>
            <a:ext cx="5610101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利用设备对协议事件处理的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First-In-First-Serve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特性与原子性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设备本地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各进程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顺序记录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(event,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action)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构建因果关系子图</a:t>
            </a:r>
            <a:endParaRPr lang="en-US" altLang="ja-JP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所有子图以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event/action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获得完整因果关系图</a:t>
            </a:r>
          </a:p>
          <a:p>
            <a:pPr>
              <a:lnSpc>
                <a:spcPct val="100000"/>
              </a:lnSpc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因果关系图精确捕获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853588" y="55941"/>
            <a:ext cx="2259181" cy="1441198"/>
            <a:chOff x="1326672" y="1953673"/>
            <a:chExt cx="3121586" cy="2073028"/>
          </a:xfrm>
        </p:grpSpPr>
        <p:grpSp>
          <p:nvGrpSpPr>
            <p:cNvPr id="8" name="Group 7"/>
            <p:cNvGrpSpPr/>
            <p:nvPr/>
          </p:nvGrpSpPr>
          <p:grpSpPr>
            <a:xfrm>
              <a:off x="1326672" y="1953673"/>
              <a:ext cx="3121586" cy="2047621"/>
              <a:chOff x="1528553" y="2064327"/>
              <a:chExt cx="3121586" cy="2047621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528553" y="2696937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S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729346" y="2064327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A</a:t>
                </a:r>
                <a:endParaRPr lang="en-US" sz="2800" b="1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734848" y="3391948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B</a:t>
                </a:r>
                <a:endParaRPr lang="en-US" sz="2800" b="1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30139" y="2696937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D</a:t>
                </a:r>
                <a:endParaRPr lang="en-US" sz="2800" b="1" dirty="0"/>
              </a:p>
            </p:txBody>
          </p:sp>
          <p:cxnSp>
            <p:nvCxnSpPr>
              <p:cNvPr id="15" name="Straight Connector 14"/>
              <p:cNvCxnSpPr>
                <a:stCxn id="12" idx="6"/>
                <a:endCxn id="14" idx="1"/>
              </p:cNvCxnSpPr>
              <p:nvPr/>
            </p:nvCxnSpPr>
            <p:spPr>
              <a:xfrm>
                <a:off x="3449346" y="2424327"/>
                <a:ext cx="586235" cy="37805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3" idx="6"/>
                <a:endCxn id="14" idx="3"/>
              </p:cNvCxnSpPr>
              <p:nvPr/>
            </p:nvCxnSpPr>
            <p:spPr>
              <a:xfrm flipV="1">
                <a:off x="3454848" y="3311495"/>
                <a:ext cx="580733" cy="44045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1" idx="7"/>
                <a:endCxn id="12" idx="2"/>
              </p:cNvCxnSpPr>
              <p:nvPr/>
            </p:nvCxnSpPr>
            <p:spPr>
              <a:xfrm flipV="1">
                <a:off x="2143111" y="2424327"/>
                <a:ext cx="586235" cy="37805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1" idx="5"/>
                <a:endCxn id="13" idx="2"/>
              </p:cNvCxnSpPr>
              <p:nvPr/>
            </p:nvCxnSpPr>
            <p:spPr>
              <a:xfrm>
                <a:off x="2143111" y="3311495"/>
                <a:ext cx="591737" cy="44045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>
              <a:stCxn id="14" idx="4"/>
            </p:cNvCxnSpPr>
            <p:nvPr/>
          </p:nvCxnSpPr>
          <p:spPr>
            <a:xfrm>
              <a:off x="4088258" y="3306283"/>
              <a:ext cx="0" cy="33501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872277" y="3565036"/>
              <a:ext cx="431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/>
                <a:t>P</a:t>
              </a:r>
              <a:endParaRPr lang="en-US" sz="2400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139074" y="1606473"/>
            <a:ext cx="2786224" cy="1345584"/>
            <a:chOff x="8139074" y="1606473"/>
            <a:chExt cx="2786224" cy="1345584"/>
          </a:xfrm>
        </p:grpSpPr>
        <p:sp>
          <p:nvSpPr>
            <p:cNvPr id="32" name="Rectangle 31"/>
            <p:cNvSpPr/>
            <p:nvPr/>
          </p:nvSpPr>
          <p:spPr>
            <a:xfrm>
              <a:off x="8139074" y="1606473"/>
              <a:ext cx="2786224" cy="10100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-RIB=[D],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{[D]-&gt;A,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[D]-&gt;B})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=D(origin,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-RIB=[D])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2" idx="2"/>
            </p:cNvCxnSpPr>
            <p:nvPr/>
          </p:nvCxnSpPr>
          <p:spPr>
            <a:xfrm flipH="1">
              <a:off x="8972758" y="2616493"/>
              <a:ext cx="559428" cy="2917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2"/>
            </p:cNvCxnSpPr>
            <p:nvPr/>
          </p:nvCxnSpPr>
          <p:spPr>
            <a:xfrm>
              <a:off x="9532186" y="2616493"/>
              <a:ext cx="450014" cy="3355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6413608" y="3133244"/>
            <a:ext cx="2612572" cy="1466310"/>
            <a:chOff x="6448301" y="2849260"/>
            <a:chExt cx="2612572" cy="1466310"/>
          </a:xfrm>
        </p:grpSpPr>
        <p:sp>
          <p:nvSpPr>
            <p:cNvPr id="33" name="Rectangle 32"/>
            <p:cNvSpPr/>
            <p:nvPr/>
          </p:nvSpPr>
          <p:spPr>
            <a:xfrm>
              <a:off x="6448301" y="3099460"/>
              <a:ext cx="2612572" cy="90940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-RIB=[A,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D],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{[A,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D]-&gt;S})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=A([D]-&gt;A,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-RIB=[])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3" idx="2"/>
            </p:cNvCxnSpPr>
            <p:nvPr/>
          </p:nvCxnSpPr>
          <p:spPr>
            <a:xfrm>
              <a:off x="7754587" y="4008866"/>
              <a:ext cx="0" cy="3067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33" idx="0"/>
            </p:cNvCxnSpPr>
            <p:nvPr/>
          </p:nvCxnSpPr>
          <p:spPr>
            <a:xfrm>
              <a:off x="7754586" y="2849260"/>
              <a:ext cx="1" cy="250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9356632" y="3133244"/>
            <a:ext cx="2613600" cy="1466310"/>
            <a:chOff x="9356632" y="3133244"/>
            <a:chExt cx="2613600" cy="1466310"/>
          </a:xfrm>
        </p:grpSpPr>
        <p:sp>
          <p:nvSpPr>
            <p:cNvPr id="35" name="Rectangle 34"/>
            <p:cNvSpPr/>
            <p:nvPr/>
          </p:nvSpPr>
          <p:spPr>
            <a:xfrm>
              <a:off x="9356632" y="3383444"/>
              <a:ext cx="2613600" cy="9107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-RIB=[B,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D],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{[B,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D]-&gt;S})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=B([D]-&gt;B,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-RIB=[])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35" idx="2"/>
            </p:cNvCxnSpPr>
            <p:nvPr/>
          </p:nvCxnSpPr>
          <p:spPr>
            <a:xfrm flipH="1">
              <a:off x="10662917" y="4294243"/>
              <a:ext cx="515" cy="3053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10662917" y="3133244"/>
              <a:ext cx="1" cy="2605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412580" y="4960707"/>
            <a:ext cx="5557652" cy="1152348"/>
            <a:chOff x="6412580" y="4960707"/>
            <a:chExt cx="5557652" cy="1152348"/>
          </a:xfrm>
        </p:grpSpPr>
        <p:sp>
          <p:nvSpPr>
            <p:cNvPr id="34" name="Rectangle 33"/>
            <p:cNvSpPr/>
            <p:nvPr/>
          </p:nvSpPr>
          <p:spPr>
            <a:xfrm>
              <a:off x="6412580" y="5202256"/>
              <a:ext cx="2613600" cy="9107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-RIB=[S,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A,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D],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{})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=S([A,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D]-&gt;S,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-RIB=[])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356632" y="5200513"/>
              <a:ext cx="2613600" cy="9107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-RIB=[S,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A,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D],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{}) =S([B,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D]-&gt;S,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-RIB=[S,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A,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D])</a:t>
              </a:r>
            </a:p>
          </p:txBody>
        </p:sp>
        <p:cxnSp>
          <p:nvCxnSpPr>
            <p:cNvPr id="40" name="Straight Arrow Connector 39"/>
            <p:cNvCxnSpPr>
              <a:stCxn id="34" idx="3"/>
              <a:endCxn id="36" idx="1"/>
            </p:cNvCxnSpPr>
            <p:nvPr/>
          </p:nvCxnSpPr>
          <p:spPr>
            <a:xfrm flipV="1">
              <a:off x="9026180" y="5655913"/>
              <a:ext cx="330452" cy="17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7727310" y="4975078"/>
              <a:ext cx="0" cy="2398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10653065" y="4960707"/>
              <a:ext cx="0" cy="2398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6875718" y="1670242"/>
            <a:ext cx="3976508" cy="2554352"/>
            <a:chOff x="6875718" y="1670242"/>
            <a:chExt cx="3976508" cy="2554352"/>
          </a:xfrm>
        </p:grpSpPr>
        <p:grpSp>
          <p:nvGrpSpPr>
            <p:cNvPr id="73" name="Group 72"/>
            <p:cNvGrpSpPr/>
            <p:nvPr/>
          </p:nvGrpSpPr>
          <p:grpSpPr>
            <a:xfrm>
              <a:off x="6875718" y="1670242"/>
              <a:ext cx="3976508" cy="2554352"/>
              <a:chOff x="6875718" y="1670242"/>
              <a:chExt cx="3976508" cy="255435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9842823" y="1670242"/>
                <a:ext cx="1009403" cy="343648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875718" y="3936468"/>
                <a:ext cx="801169" cy="288126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6" name="Straight Arrow Connector 85"/>
            <p:cNvCxnSpPr/>
            <p:nvPr/>
          </p:nvCxnSpPr>
          <p:spPr>
            <a:xfrm flipH="1">
              <a:off x="7908966" y="2616493"/>
              <a:ext cx="1235034" cy="698694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9026180" y="1991699"/>
            <a:ext cx="1593730" cy="2301151"/>
            <a:chOff x="9026180" y="1991699"/>
            <a:chExt cx="1593730" cy="2301151"/>
          </a:xfrm>
        </p:grpSpPr>
        <p:grpSp>
          <p:nvGrpSpPr>
            <p:cNvPr id="76" name="Group 75"/>
            <p:cNvGrpSpPr/>
            <p:nvPr/>
          </p:nvGrpSpPr>
          <p:grpSpPr>
            <a:xfrm>
              <a:off x="9026180" y="1991699"/>
              <a:ext cx="1593730" cy="2301151"/>
              <a:chOff x="7854247" y="1991700"/>
              <a:chExt cx="1593730" cy="2301151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7854247" y="1991700"/>
                <a:ext cx="1009403" cy="332997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8585261" y="3971156"/>
                <a:ext cx="862716" cy="321695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8" name="Straight Arrow Connector 87"/>
            <p:cNvCxnSpPr/>
            <p:nvPr/>
          </p:nvCxnSpPr>
          <p:spPr>
            <a:xfrm>
              <a:off x="10254766" y="2625707"/>
              <a:ext cx="290331" cy="754040"/>
            </a:xfrm>
            <a:prstGeom prst="straightConnector1">
              <a:avLst/>
            </a:prstGeom>
            <a:ln w="5080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7031411" y="3725528"/>
            <a:ext cx="1465090" cy="2092058"/>
            <a:chOff x="7031411" y="3725528"/>
            <a:chExt cx="1465090" cy="2092058"/>
          </a:xfrm>
        </p:grpSpPr>
        <p:grpSp>
          <p:nvGrpSpPr>
            <p:cNvPr id="79" name="Group 78"/>
            <p:cNvGrpSpPr/>
            <p:nvPr/>
          </p:nvGrpSpPr>
          <p:grpSpPr>
            <a:xfrm>
              <a:off x="7031411" y="3725528"/>
              <a:ext cx="1465090" cy="2092058"/>
              <a:chOff x="7921011" y="4630103"/>
              <a:chExt cx="1465090" cy="2092058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7921011" y="4630103"/>
                <a:ext cx="1465089" cy="271887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8271033" y="6413535"/>
                <a:ext cx="1115068" cy="308626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2" name="Straight Arrow Connector 91"/>
            <p:cNvCxnSpPr/>
            <p:nvPr/>
          </p:nvCxnSpPr>
          <p:spPr>
            <a:xfrm>
              <a:off x="7560435" y="4278213"/>
              <a:ext cx="4137" cy="935278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10035583" y="3725528"/>
            <a:ext cx="1424106" cy="2092058"/>
            <a:chOff x="10035583" y="3725528"/>
            <a:chExt cx="1424106" cy="2092058"/>
          </a:xfrm>
        </p:grpSpPr>
        <p:grpSp>
          <p:nvGrpSpPr>
            <p:cNvPr id="82" name="Group 81"/>
            <p:cNvGrpSpPr/>
            <p:nvPr/>
          </p:nvGrpSpPr>
          <p:grpSpPr>
            <a:xfrm>
              <a:off x="10035583" y="3725528"/>
              <a:ext cx="1424106" cy="2092058"/>
              <a:chOff x="3671805" y="4038060"/>
              <a:chExt cx="1424106" cy="2092058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3671805" y="4038060"/>
                <a:ext cx="1318217" cy="308167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890989" y="5818356"/>
                <a:ext cx="1204922" cy="311762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7" name="Straight Arrow Connector 96"/>
            <p:cNvCxnSpPr/>
            <p:nvPr/>
          </p:nvCxnSpPr>
          <p:spPr>
            <a:xfrm>
              <a:off x="10921161" y="4301758"/>
              <a:ext cx="4137" cy="935278"/>
            </a:xfrm>
            <a:prstGeom prst="straightConnector1">
              <a:avLst/>
            </a:prstGeom>
            <a:ln w="50800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6508925" y="5261181"/>
            <a:ext cx="5164520" cy="861716"/>
            <a:chOff x="6508925" y="5261181"/>
            <a:chExt cx="5164520" cy="861716"/>
          </a:xfrm>
        </p:grpSpPr>
        <p:grpSp>
          <p:nvGrpSpPr>
            <p:cNvPr id="94" name="Group 93"/>
            <p:cNvGrpSpPr/>
            <p:nvPr/>
          </p:nvGrpSpPr>
          <p:grpSpPr>
            <a:xfrm>
              <a:off x="6508925" y="5261181"/>
              <a:ext cx="5164520" cy="861716"/>
              <a:chOff x="5321165" y="4525418"/>
              <a:chExt cx="5164520" cy="861716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5321165" y="4525418"/>
                <a:ext cx="1987576" cy="30239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446081" y="5047753"/>
                <a:ext cx="2039604" cy="339381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8" name="Straight Arrow Connector 97"/>
            <p:cNvCxnSpPr/>
            <p:nvPr/>
          </p:nvCxnSpPr>
          <p:spPr>
            <a:xfrm>
              <a:off x="9030724" y="5783516"/>
              <a:ext cx="338285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因果关系图精确捕获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网络设备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监听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queue,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并对内部数据区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LSDB,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RIB-In,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-RIB,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RIB-Out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处理顺序打快照</a:t>
            </a:r>
            <a:endParaRPr lang="en-US" altLang="ja-JP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ja-JP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开源路由协议框架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修改源码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记录相关信息</a:t>
            </a:r>
            <a:endParaRPr lang="en-US" altLang="ja-JP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FRR,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ja-JP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SON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ja-JP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ja-JP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仿真平台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修改仿真主循环代码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记录相关信息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ja-JP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fish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8995" cy="1325563"/>
          </a:xfrm>
        </p:spPr>
        <p:txBody>
          <a:bodyPr>
            <a:noAutofit/>
          </a:bodyPr>
          <a:lstStyle/>
          <a:p>
            <a:r>
              <a:rPr lang="ja-JP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配置错误精确定位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：原理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5496340" cy="4740275"/>
          </a:xfrm>
        </p:spPr>
        <p:txBody>
          <a:bodyPr lIns="9000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串行程序计算路径可编码成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计算最小不可满足集合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(MUC)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得到最少的错误语句集合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通过插值技术获取程序中的错误不变量生成错误解释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14</a:t>
            </a:fld>
            <a:endParaRPr 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155" y="1674633"/>
            <a:ext cx="2786083" cy="1662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9827775" y="1613484"/>
                <a:ext cx="2137009" cy="1631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       (input&lt;42)</a:t>
                </a:r>
              </a:p>
              <a:p>
                <a:r>
                  <a:rPr lang="en-US" altLang="zh-CN" sz="2000" dirty="0"/>
                  <a:t>   /\ (x’=1)</a:t>
                </a:r>
              </a:p>
              <a:p>
                <a:r>
                  <a:rPr lang="en-US" altLang="zh-CN" sz="2000" dirty="0"/>
                  <a:t>   /\ (y’=input-42)</a:t>
                </a:r>
              </a:p>
              <a:p>
                <a:r>
                  <a:rPr lang="en-US" altLang="zh-CN" sz="2000" dirty="0"/>
                  <a:t>   /\ (y’&lt;0 =&gt; x’’=0)</a:t>
                </a:r>
              </a:p>
              <a:p>
                <a:r>
                  <a:rPr lang="en-US" altLang="zh-CN" sz="2000" dirty="0"/>
                  <a:t>   /\ (x’’</a:t>
                </a:r>
                <a14:m>
                  <m:oMath xmlns:m="http://schemas.openxmlformats.org/officeDocument/2006/math">
                    <m:r>
                      <a:rPr lang="en-US" altLang="zh-CN" sz="2000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sz="2000" dirty="0"/>
                  <a:t>0)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775" y="1613484"/>
                <a:ext cx="2137009" cy="1631216"/>
              </a:xfrm>
              <a:prstGeom prst="rect">
                <a:avLst/>
              </a:prstGeom>
              <a:blipFill rotWithShape="1">
                <a:blip r:embed="rId5"/>
                <a:stretch>
                  <a:fillRect l="-24" t="-36" r="5" b="-180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535720" y="3722041"/>
                <a:ext cx="657722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u="sng" dirty="0">
                    <a:solidFill>
                      <a:schemeClr val="tx1"/>
                    </a:solidFill>
                  </a:rPr>
                  <a:t>(input&lt;42)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/\ (x’=1) /\ </a:t>
                </a:r>
                <a:r>
                  <a:rPr lang="en-US" altLang="zh-CN" sz="2000" u="sng" dirty="0">
                    <a:solidFill>
                      <a:schemeClr val="tx1"/>
                    </a:solidFill>
                  </a:rPr>
                  <a:t>(y’=input-42)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 /\ </a:t>
                </a:r>
                <a:r>
                  <a:rPr lang="en-US" altLang="zh-CN" sz="2000" u="sng" dirty="0">
                    <a:solidFill>
                      <a:schemeClr val="tx1"/>
                    </a:solidFill>
                  </a:rPr>
                  <a:t>(y’&lt;0 =&gt; x’’=0)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 /\ </a:t>
                </a:r>
                <a:r>
                  <a:rPr lang="en-US" altLang="zh-CN" sz="2000" u="sng" dirty="0">
                    <a:solidFill>
                      <a:schemeClr val="tx1"/>
                    </a:solidFill>
                  </a:rPr>
                  <a:t>(x’’</a:t>
                </a:r>
                <a14:m>
                  <m:oMath xmlns:m="http://schemas.openxmlformats.org/officeDocument/2006/math">
                    <m:r>
                      <a:rPr lang="en-US" altLang="zh-CN" sz="2000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sz="2000" u="sng" dirty="0">
                    <a:solidFill>
                      <a:schemeClr val="tx1"/>
                    </a:solidFill>
                  </a:rPr>
                  <a:t>0)</a:t>
                </a:r>
                <a:endParaRPr lang="zh-CN" altLang="en-US" sz="2000" u="sn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720" y="3722041"/>
                <a:ext cx="657722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6" t="-76" r="5" b="-767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/>
          <p:cNvCxnSpPr/>
          <p:nvPr/>
        </p:nvCxnSpPr>
        <p:spPr>
          <a:xfrm>
            <a:off x="9227794" y="2339007"/>
            <a:ext cx="3909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6560713" y="4337326"/>
            <a:ext cx="5280104" cy="1880776"/>
            <a:chOff x="7386087" y="4657248"/>
            <a:chExt cx="3853068" cy="1368511"/>
          </a:xfrm>
        </p:grpSpPr>
        <p:grpSp>
          <p:nvGrpSpPr>
            <p:cNvPr id="6" name="组合 5"/>
            <p:cNvGrpSpPr/>
            <p:nvPr/>
          </p:nvGrpSpPr>
          <p:grpSpPr>
            <a:xfrm>
              <a:off x="7386087" y="4657248"/>
              <a:ext cx="2928334" cy="1081095"/>
              <a:chOff x="7386087" y="4968196"/>
              <a:chExt cx="2928334" cy="1081095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7656927" y="4968196"/>
                <a:ext cx="2657494" cy="1081095"/>
                <a:chOff x="7544781" y="4937164"/>
                <a:chExt cx="2657494" cy="1081095"/>
              </a:xfrm>
            </p:grpSpPr>
            <p:pic>
              <p:nvPicPr>
                <p:cNvPr id="17" name="图片 16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44781" y="4937164"/>
                  <a:ext cx="2657494" cy="1081095"/>
                </a:xfrm>
                <a:prstGeom prst="rect">
                  <a:avLst/>
                </a:prstGeom>
              </p:spPr>
            </p:pic>
            <p:pic>
              <p:nvPicPr>
                <p:cNvPr id="28" name="图片 27"/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43098" t="84295" r="40820"/>
                <a:stretch>
                  <a:fillRect/>
                </a:stretch>
              </p:blipFill>
              <p:spPr>
                <a:xfrm>
                  <a:off x="9220199" y="5307920"/>
                  <a:ext cx="982076" cy="191732"/>
                </a:xfrm>
                <a:prstGeom prst="rect">
                  <a:avLst/>
                </a:prstGeom>
              </p:spPr>
            </p:pic>
          </p:grpSp>
          <p:pic>
            <p:nvPicPr>
              <p:cNvPr id="5" name="图片 4"/>
              <p:cNvPicPr>
                <a:picLocks noChangeAspect="1"/>
              </p:cNvPicPr>
              <p:nvPr/>
            </p:nvPicPr>
            <p:blipFill rotWithShape="1">
              <a:blip r:embed="rId7"/>
              <a:srcRect l="43098" t="84295" r="40820"/>
              <a:stretch>
                <a:fillRect/>
              </a:stretch>
            </p:blipFill>
            <p:spPr>
              <a:xfrm flipV="1">
                <a:off x="7386087" y="5411955"/>
                <a:ext cx="1870556" cy="45719"/>
              </a:xfrm>
              <a:prstGeom prst="rect">
                <a:avLst/>
              </a:prstGeom>
            </p:spPr>
          </p:pic>
        </p:grpSp>
        <p:sp>
          <p:nvSpPr>
            <p:cNvPr id="7" name="矩形 6"/>
            <p:cNvSpPr/>
            <p:nvPr/>
          </p:nvSpPr>
          <p:spPr>
            <a:xfrm>
              <a:off x="9256643" y="4758744"/>
              <a:ext cx="1057778" cy="97959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743961" y="5757022"/>
              <a:ext cx="2495194" cy="268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错误不变量 </a:t>
              </a:r>
              <a:r>
                <a:rPr lang="en-US" altLang="zh-CN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(Error Invariants)</a:t>
              </a:r>
              <a:endPara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/>
              <p:cNvSpPr txBox="1"/>
              <p:nvPr/>
            </p:nvSpPr>
            <p:spPr>
              <a:xfrm>
                <a:off x="5005148" y="4110259"/>
                <a:ext cx="4914219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bestS1 = null</a:t>
                </a: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ri3 =</a:t>
                </a:r>
                <a:r>
                  <a:rPr lang="en-US" altLang="zh-CN" sz="18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import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微软雅黑" panose="020B0503020204020204" pitchFamily="34" charset="-122"/>
                  </a:rPr>
                  <a:t>(re3) </a:t>
                </a: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prefer(ri3, bestS1)=&gt; bestS2 = ri3 </a:t>
                </a:r>
              </a:p>
              <a:p>
                <a:endParaRPr lang="en-US" altLang="zh-CN" sz="1800" dirty="0"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1" name="文本框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148" y="4110259"/>
                <a:ext cx="4914219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2" t="-45" r="1" b="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8995" cy="1325563"/>
          </a:xfrm>
        </p:spPr>
        <p:txBody>
          <a:bodyPr>
            <a:noAutofit/>
          </a:bodyPr>
          <a:lstStyle/>
          <a:p>
            <a:r>
              <a:rPr lang="ja-JP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配置错误精确定位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：示例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42501" y="1568889"/>
                <a:ext cx="3834932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>
                    <a:ea typeface="微软雅黑" panose="020B0503020204020204" pitchFamily="34" charset="-122"/>
                  </a:rPr>
                  <a:t>bestD</a:t>
                </a:r>
                <a:r>
                  <a:rPr lang="en-US" altLang="zh-CN" sz="2000" dirty="0">
                    <a:ea typeface="微软雅黑" panose="020B0503020204020204" pitchFamily="34" charset="-122"/>
                  </a:rPr>
                  <a:t> = [D]</a:t>
                </a:r>
              </a:p>
              <a:p>
                <a:r>
                  <a:rPr lang="en-US" altLang="zh-CN" sz="2000" dirty="0">
                    <a:ea typeface="微软雅黑" panose="020B0503020204020204" pitchFamily="34" charset="-122"/>
                  </a:rPr>
                  <a:t>re1 =</a:t>
                </a:r>
                <a:r>
                  <a:rPr lang="en-US" altLang="zh-CN" sz="20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export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微软雅黑" panose="020B0503020204020204" pitchFamily="34" charset="-122"/>
                  </a:rPr>
                  <a:t>(</a:t>
                </a:r>
                <a:r>
                  <a:rPr lang="en-US" altLang="zh-CN" sz="2000" dirty="0" err="1">
                    <a:ea typeface="微软雅黑" panose="020B0503020204020204" pitchFamily="34" charset="-122"/>
                  </a:rPr>
                  <a:t>bestD</a:t>
                </a:r>
                <a:r>
                  <a:rPr lang="en-US" altLang="zh-CN" sz="2000" dirty="0">
                    <a:ea typeface="微软雅黑" panose="020B0503020204020204" pitchFamily="34" charset="-122"/>
                  </a:rPr>
                  <a:t>)</a:t>
                </a:r>
              </a:p>
              <a:p>
                <a:r>
                  <a:rPr lang="en-US" altLang="zh-CN" sz="2000" dirty="0">
                    <a:ea typeface="微软雅黑" panose="020B0503020204020204" pitchFamily="34" charset="-122"/>
                  </a:rPr>
                  <a:t>re2 =</a:t>
                </a:r>
                <a:r>
                  <a:rPr lang="en-US" altLang="zh-CN" sz="20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export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微软雅黑" panose="020B0503020204020204" pitchFamily="34" charset="-122"/>
                  </a:rPr>
                  <a:t>(</a:t>
                </a:r>
                <a:r>
                  <a:rPr lang="en-US" altLang="zh-CN" sz="2000" dirty="0" err="1">
                    <a:ea typeface="微软雅黑" panose="020B0503020204020204" pitchFamily="34" charset="-122"/>
                  </a:rPr>
                  <a:t>bestD</a:t>
                </a:r>
                <a:r>
                  <a:rPr lang="en-US" altLang="zh-CN" sz="2000" dirty="0">
                    <a:ea typeface="微软雅黑" panose="020B0503020204020204" pitchFamily="34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01" y="1568889"/>
                <a:ext cx="3834932" cy="1015663"/>
              </a:xfrm>
              <a:prstGeom prst="rect">
                <a:avLst/>
              </a:prstGeom>
              <a:blipFill rotWithShape="1">
                <a:blip r:embed="rId4"/>
                <a:stretch>
                  <a:fillRect l="-13" t="-43" r="1" b="-47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10"/>
          <p:cNvSpPr/>
          <p:nvPr/>
        </p:nvSpPr>
        <p:spPr>
          <a:xfrm>
            <a:off x="9966257" y="411402"/>
            <a:ext cx="346661" cy="300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</a:t>
            </a:r>
          </a:p>
        </p:txBody>
      </p:sp>
      <p:sp>
        <p:nvSpPr>
          <p:cNvPr id="79" name="Oval 11"/>
          <p:cNvSpPr/>
          <p:nvPr/>
        </p:nvSpPr>
        <p:spPr>
          <a:xfrm>
            <a:off x="10544408" y="147316"/>
            <a:ext cx="346661" cy="300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A</a:t>
            </a:r>
            <a:endParaRPr lang="en-US" sz="1600" b="1" dirty="0"/>
          </a:p>
        </p:txBody>
      </p:sp>
      <p:sp>
        <p:nvSpPr>
          <p:cNvPr id="80" name="Oval 12"/>
          <p:cNvSpPr/>
          <p:nvPr/>
        </p:nvSpPr>
        <p:spPr>
          <a:xfrm>
            <a:off x="10547057" y="701537"/>
            <a:ext cx="346661" cy="300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B</a:t>
            </a:r>
            <a:endParaRPr lang="en-US" sz="1600" b="1" dirty="0"/>
          </a:p>
        </p:txBody>
      </p:sp>
      <p:sp>
        <p:nvSpPr>
          <p:cNvPr id="81" name="Oval 13"/>
          <p:cNvSpPr/>
          <p:nvPr/>
        </p:nvSpPr>
        <p:spPr>
          <a:xfrm>
            <a:off x="11122559" y="411402"/>
            <a:ext cx="346661" cy="300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D</a:t>
            </a:r>
            <a:endParaRPr lang="en-US" sz="1600" b="1" dirty="0"/>
          </a:p>
        </p:txBody>
      </p:sp>
      <p:cxnSp>
        <p:nvCxnSpPr>
          <p:cNvPr id="82" name="Straight Connector 14"/>
          <p:cNvCxnSpPr>
            <a:stCxn id="79" idx="6"/>
            <a:endCxn id="81" idx="1"/>
          </p:cNvCxnSpPr>
          <p:nvPr/>
        </p:nvCxnSpPr>
        <p:spPr>
          <a:xfrm>
            <a:off x="10891069" y="297600"/>
            <a:ext cx="282257" cy="157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15"/>
          <p:cNvCxnSpPr>
            <a:stCxn id="80" idx="6"/>
            <a:endCxn id="81" idx="3"/>
          </p:cNvCxnSpPr>
          <p:nvPr/>
        </p:nvCxnSpPr>
        <p:spPr>
          <a:xfrm flipV="1">
            <a:off x="10893718" y="667952"/>
            <a:ext cx="279608" cy="18386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16"/>
          <p:cNvCxnSpPr>
            <a:stCxn id="78" idx="7"/>
            <a:endCxn id="79" idx="2"/>
          </p:cNvCxnSpPr>
          <p:nvPr/>
        </p:nvCxnSpPr>
        <p:spPr>
          <a:xfrm flipV="1">
            <a:off x="10262151" y="297600"/>
            <a:ext cx="282257" cy="1578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17"/>
          <p:cNvCxnSpPr>
            <a:stCxn id="78" idx="5"/>
            <a:endCxn id="80" idx="2"/>
          </p:cNvCxnSpPr>
          <p:nvPr/>
        </p:nvCxnSpPr>
        <p:spPr>
          <a:xfrm>
            <a:off x="10262151" y="667952"/>
            <a:ext cx="284906" cy="18386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8"/>
          <p:cNvCxnSpPr>
            <a:stCxn id="81" idx="4"/>
          </p:cNvCxnSpPr>
          <p:nvPr/>
        </p:nvCxnSpPr>
        <p:spPr>
          <a:xfrm>
            <a:off x="11295889" y="711969"/>
            <a:ext cx="0" cy="1398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9"/>
          <p:cNvSpPr txBox="1"/>
          <p:nvPr/>
        </p:nvSpPr>
        <p:spPr>
          <a:xfrm>
            <a:off x="11191900" y="819986"/>
            <a:ext cx="207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P</a:t>
            </a:r>
            <a:endParaRPr lang="en-US" sz="14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337829" y="1078361"/>
            <a:ext cx="2006673" cy="1064795"/>
            <a:chOff x="9337829" y="1078361"/>
            <a:chExt cx="2006673" cy="1064795"/>
          </a:xfrm>
        </p:grpSpPr>
        <p:sp>
          <p:nvSpPr>
            <p:cNvPr id="87" name="Rectangle 31"/>
            <p:cNvSpPr/>
            <p:nvPr/>
          </p:nvSpPr>
          <p:spPr>
            <a:xfrm>
              <a:off x="9490913" y="1078361"/>
              <a:ext cx="1853589" cy="60648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1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-RIB=[D],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{[D]-&gt;A,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[D]-&gt;B})</a:t>
              </a:r>
            </a:p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=D(origin,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1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-RIB=[D])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73"/>
            <p:cNvSpPr/>
            <p:nvPr/>
          </p:nvSpPr>
          <p:spPr>
            <a:xfrm>
              <a:off x="10624364" y="1116653"/>
              <a:ext cx="671525" cy="20635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06" name="Straight Arrow Connector 85"/>
            <p:cNvCxnSpPr/>
            <p:nvPr/>
          </p:nvCxnSpPr>
          <p:spPr>
            <a:xfrm flipH="1">
              <a:off x="9337829" y="1684847"/>
              <a:ext cx="821630" cy="419544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76"/>
            <p:cNvSpPr/>
            <p:nvPr/>
          </p:nvSpPr>
          <p:spPr>
            <a:xfrm>
              <a:off x="10081077" y="1309677"/>
              <a:ext cx="671524" cy="199954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11" name="Straight Arrow Connector 87"/>
            <p:cNvCxnSpPr/>
            <p:nvPr/>
          </p:nvCxnSpPr>
          <p:spPr>
            <a:xfrm>
              <a:off x="10898417" y="1690379"/>
              <a:ext cx="193148" cy="452777"/>
            </a:xfrm>
            <a:prstGeom prst="straightConnector1">
              <a:avLst/>
            </a:prstGeom>
            <a:ln w="5080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8343014" y="2145376"/>
            <a:ext cx="1738063" cy="1098886"/>
            <a:chOff x="8343014" y="2145376"/>
            <a:chExt cx="1738063" cy="1098886"/>
          </a:xfrm>
        </p:grpSpPr>
        <p:sp>
          <p:nvSpPr>
            <p:cNvPr id="91" name="Rectangle 32"/>
            <p:cNvSpPr/>
            <p:nvPr/>
          </p:nvSpPr>
          <p:spPr>
            <a:xfrm>
              <a:off x="8343014" y="2145376"/>
              <a:ext cx="1738063" cy="5460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1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-RIB=[A,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D],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{[A,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D]-&gt;S})</a:t>
              </a:r>
            </a:p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=A([D]-&gt;A,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1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-RIB=[])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74"/>
            <p:cNvSpPr/>
            <p:nvPr/>
          </p:nvSpPr>
          <p:spPr>
            <a:xfrm>
              <a:off x="8650441" y="2477450"/>
              <a:ext cx="532993" cy="173011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7" name="Rectangle 79"/>
            <p:cNvSpPr/>
            <p:nvPr/>
          </p:nvSpPr>
          <p:spPr>
            <a:xfrm>
              <a:off x="8754019" y="2350787"/>
              <a:ext cx="974678" cy="163260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16" name="Straight Arrow Connector 91"/>
            <p:cNvCxnSpPr/>
            <p:nvPr/>
          </p:nvCxnSpPr>
          <p:spPr>
            <a:xfrm>
              <a:off x="9105962" y="2682657"/>
              <a:ext cx="2752" cy="561605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0300917" y="2145376"/>
            <a:ext cx="1738747" cy="1113024"/>
            <a:chOff x="10300917" y="2145376"/>
            <a:chExt cx="1738747" cy="1113024"/>
          </a:xfrm>
        </p:grpSpPr>
        <p:sp>
          <p:nvSpPr>
            <p:cNvPr id="95" name="Rectangle 34"/>
            <p:cNvSpPr/>
            <p:nvPr/>
          </p:nvSpPr>
          <p:spPr>
            <a:xfrm>
              <a:off x="10300917" y="2145376"/>
              <a:ext cx="1738747" cy="54690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1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-RIB=[B,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D],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{[B,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D]-&gt;S})</a:t>
              </a:r>
            </a:p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=B([D]-&gt;B,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1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-RIB=[])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77"/>
            <p:cNvSpPr/>
            <p:nvPr/>
          </p:nvSpPr>
          <p:spPr>
            <a:xfrm>
              <a:off x="10567398" y="2498277"/>
              <a:ext cx="573938" cy="193168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2" name="Rectangle 82"/>
            <p:cNvSpPr/>
            <p:nvPr/>
          </p:nvSpPr>
          <p:spPr>
            <a:xfrm>
              <a:off x="10752602" y="2350787"/>
              <a:ext cx="876969" cy="185045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21" name="Straight Arrow Connector 96"/>
            <p:cNvCxnSpPr/>
            <p:nvPr/>
          </p:nvCxnSpPr>
          <p:spPr>
            <a:xfrm>
              <a:off x="11341750" y="2696795"/>
              <a:ext cx="2752" cy="561605"/>
            </a:xfrm>
            <a:prstGeom prst="straightConnector1">
              <a:avLst/>
            </a:prstGeom>
            <a:ln w="50800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10300917" y="3236469"/>
            <a:ext cx="1738747" cy="553862"/>
            <a:chOff x="10300917" y="3236469"/>
            <a:chExt cx="1738747" cy="553862"/>
          </a:xfrm>
        </p:grpSpPr>
        <p:sp>
          <p:nvSpPr>
            <p:cNvPr id="100" name="Rectangle 35"/>
            <p:cNvSpPr/>
            <p:nvPr/>
          </p:nvSpPr>
          <p:spPr>
            <a:xfrm>
              <a:off x="10300917" y="3236469"/>
              <a:ext cx="1738747" cy="54690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1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-RIB=[S,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A,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D],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{}) =S([B,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D]-&gt;S,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-RIB=[S,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A,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D])</a:t>
              </a:r>
            </a:p>
          </p:txBody>
        </p:sp>
        <p:sp>
          <p:nvSpPr>
            <p:cNvPr id="123" name="Rectangle 83"/>
            <p:cNvSpPr/>
            <p:nvPr/>
          </p:nvSpPr>
          <p:spPr>
            <a:xfrm>
              <a:off x="10898418" y="3419799"/>
              <a:ext cx="801598" cy="187203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8" name="Rectangle 95"/>
            <p:cNvSpPr/>
            <p:nvPr/>
          </p:nvSpPr>
          <p:spPr>
            <a:xfrm>
              <a:off x="10485335" y="3586544"/>
              <a:ext cx="1356885" cy="20378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342330" y="3237515"/>
            <a:ext cx="1966821" cy="546906"/>
            <a:chOff x="8342330" y="3237515"/>
            <a:chExt cx="1966821" cy="546906"/>
          </a:xfrm>
        </p:grpSpPr>
        <p:sp>
          <p:nvSpPr>
            <p:cNvPr id="99" name="Rectangle 33"/>
            <p:cNvSpPr/>
            <p:nvPr/>
          </p:nvSpPr>
          <p:spPr>
            <a:xfrm>
              <a:off x="8342330" y="3237515"/>
              <a:ext cx="1738747" cy="54690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1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-RIB=[S,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A,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D],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{})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=S([A,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D]-&gt;S,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-RIB=[])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80"/>
            <p:cNvSpPr/>
            <p:nvPr/>
          </p:nvSpPr>
          <p:spPr>
            <a:xfrm>
              <a:off x="8986878" y="3421682"/>
              <a:ext cx="741820" cy="185320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27" name="Rectangle 94"/>
            <p:cNvSpPr/>
            <p:nvPr/>
          </p:nvSpPr>
          <p:spPr>
            <a:xfrm>
              <a:off x="8406425" y="3272898"/>
              <a:ext cx="1322273" cy="181579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26" name="Straight Arrow Connector 97"/>
            <p:cNvCxnSpPr/>
            <p:nvPr/>
          </p:nvCxnSpPr>
          <p:spPr>
            <a:xfrm>
              <a:off x="10084100" y="3586544"/>
              <a:ext cx="225051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96814" y="2819634"/>
                <a:ext cx="609492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bestA1 = null</a:t>
                </a: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ri1 =</a:t>
                </a:r>
                <a:r>
                  <a:rPr lang="en-US" altLang="zh-CN" sz="18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import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微软雅黑" panose="020B0503020204020204" pitchFamily="34" charset="-122"/>
                  </a:rPr>
                  <a:t>(re1)</a:t>
                </a: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prefer(ri1, bestA1) =&gt; bestA2 = ri1</a:t>
                </a: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re3 =</a:t>
                </a:r>
                <a:r>
                  <a:rPr lang="en-US" altLang="zh-CN" sz="18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export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微软雅黑" panose="020B0503020204020204" pitchFamily="34" charset="-122"/>
                  </a:rPr>
                  <a:t>(bestA2) 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14" y="2819634"/>
                <a:ext cx="6094926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9" t="-19" r="1" b="-3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42501" y="4458013"/>
                <a:ext cx="609492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bestB1 = null</a:t>
                </a: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ri2 =</a:t>
                </a:r>
                <a:r>
                  <a:rPr lang="en-US" altLang="zh-CN" sz="18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import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微软雅黑" panose="020B0503020204020204" pitchFamily="34" charset="-122"/>
                  </a:rPr>
                  <a:t>(re2)</a:t>
                </a: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prefer(ri2, bestB1) =&gt; bestB2 = ri2</a:t>
                </a: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re4 =</a:t>
                </a:r>
                <a:r>
                  <a:rPr lang="en-US" altLang="zh-CN" sz="18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export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微软雅黑" panose="020B0503020204020204" pitchFamily="34" charset="-122"/>
                  </a:rPr>
                  <a:t>(bestB2) 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01" y="4458013"/>
                <a:ext cx="6094926" cy="1200329"/>
              </a:xfrm>
              <a:prstGeom prst="rect">
                <a:avLst/>
              </a:prstGeom>
              <a:blipFill rotWithShape="1">
                <a:blip r:embed="rId6"/>
                <a:stretch>
                  <a:fillRect l="-8" t="-26" r="1" b="-3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991749" y="5148473"/>
                <a:ext cx="609492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ri4 =</a:t>
                </a:r>
                <a:r>
                  <a:rPr lang="en-US" altLang="zh-CN" sz="18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import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微软雅黑" panose="020B0503020204020204" pitchFamily="34" charset="-122"/>
                  </a:rPr>
                  <a:t>(re4) </a:t>
                </a: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!prefer(ri4, bestS2) =&gt; bestS3=bestS2 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749" y="5148473"/>
                <a:ext cx="6094926" cy="646331"/>
              </a:xfrm>
              <a:prstGeom prst="rect">
                <a:avLst/>
              </a:prstGeom>
              <a:blipFill rotWithShape="1">
                <a:blip r:embed="rId7"/>
                <a:stretch>
                  <a:fillRect t="-82" r="3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4991749" y="5890911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a typeface="微软雅黑" panose="020B0503020204020204" pitchFamily="34" charset="-122"/>
              </a:rPr>
              <a:t>assert (bestS3.nexthop==B /\ bestB2.nexthop==D)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951101" y="2119954"/>
            <a:ext cx="2633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串行计算路径的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公式编码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5005070" y="5148580"/>
            <a:ext cx="3604260" cy="646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altLang="zh-CN" sz="2000" dirty="0"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5005070" y="4020185"/>
            <a:ext cx="3603625" cy="10140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altLang="zh-CN" sz="2000" dirty="0"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796925" y="2819400"/>
            <a:ext cx="3847465" cy="12896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altLang="zh-CN" sz="2000" dirty="0"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/>
              <p:cNvSpPr txBox="1"/>
              <p:nvPr/>
            </p:nvSpPr>
            <p:spPr>
              <a:xfrm>
                <a:off x="5005149" y="4110259"/>
                <a:ext cx="3605452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bestS1 = null</a:t>
                </a: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ri3 =</a:t>
                </a:r>
                <a:r>
                  <a:rPr lang="en-US" altLang="zh-CN" sz="18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import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微软雅黑" panose="020B0503020204020204" pitchFamily="34" charset="-122"/>
                  </a:rPr>
                  <a:t>(re3) </a:t>
                </a: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prefer(ri3, bestS1)=&gt; bestS2 = ri3 </a:t>
                </a:r>
              </a:p>
            </p:txBody>
          </p:sp>
        </mc:Choice>
        <mc:Fallback xmlns="">
          <p:sp>
            <p:nvSpPr>
              <p:cNvPr id="131" name="文本框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149" y="4110259"/>
                <a:ext cx="3605452" cy="923330"/>
              </a:xfrm>
              <a:prstGeom prst="rect">
                <a:avLst/>
              </a:prstGeom>
              <a:blipFill rotWithShape="1">
                <a:blip r:embed="rId7"/>
                <a:stretch>
                  <a:fillRect l="-2" t="-58" b="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8995" cy="1325563"/>
          </a:xfrm>
        </p:spPr>
        <p:txBody>
          <a:bodyPr>
            <a:noAutofit/>
          </a:bodyPr>
          <a:lstStyle/>
          <a:p>
            <a:r>
              <a:rPr lang="ja-JP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配置错误精确定位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：示例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42501" y="1568889"/>
                <a:ext cx="3602004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>
                    <a:ea typeface="微软雅黑" panose="020B0503020204020204" pitchFamily="34" charset="-122"/>
                  </a:rPr>
                  <a:t>bestD</a:t>
                </a:r>
                <a:r>
                  <a:rPr lang="en-US" altLang="zh-CN" sz="2000" dirty="0">
                    <a:ea typeface="微软雅黑" panose="020B0503020204020204" pitchFamily="34" charset="-122"/>
                  </a:rPr>
                  <a:t> = [D]</a:t>
                </a:r>
              </a:p>
              <a:p>
                <a:r>
                  <a:rPr lang="en-US" altLang="zh-CN" sz="2000" dirty="0">
                    <a:ea typeface="微软雅黑" panose="020B0503020204020204" pitchFamily="34" charset="-122"/>
                  </a:rPr>
                  <a:t>re1 =</a:t>
                </a:r>
                <a:r>
                  <a:rPr lang="en-US" altLang="zh-CN" sz="20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export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微软雅黑" panose="020B0503020204020204" pitchFamily="34" charset="-122"/>
                  </a:rPr>
                  <a:t>(</a:t>
                </a:r>
                <a:r>
                  <a:rPr lang="en-US" altLang="zh-CN" sz="2000" dirty="0" err="1">
                    <a:ea typeface="微软雅黑" panose="020B0503020204020204" pitchFamily="34" charset="-122"/>
                  </a:rPr>
                  <a:t>bestD</a:t>
                </a:r>
                <a:r>
                  <a:rPr lang="en-US" altLang="zh-CN" sz="2000" dirty="0">
                    <a:ea typeface="微软雅黑" panose="020B0503020204020204" pitchFamily="34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01" y="1568889"/>
                <a:ext cx="3602004" cy="707886"/>
              </a:xfrm>
              <a:prstGeom prst="rect">
                <a:avLst/>
              </a:prstGeom>
              <a:blipFill rotWithShape="1">
                <a:blip r:embed="rId8"/>
                <a:stretch>
                  <a:fillRect l="-14" t="-62" r="4" b="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组合 128"/>
          <p:cNvGrpSpPr/>
          <p:nvPr/>
        </p:nvGrpSpPr>
        <p:grpSpPr>
          <a:xfrm>
            <a:off x="8342330" y="147316"/>
            <a:ext cx="3697334" cy="3643015"/>
            <a:chOff x="6412580" y="55941"/>
            <a:chExt cx="5557652" cy="6066956"/>
          </a:xfrm>
        </p:grpSpPr>
        <p:grpSp>
          <p:nvGrpSpPr>
            <p:cNvPr id="74" name="Group 6"/>
            <p:cNvGrpSpPr/>
            <p:nvPr/>
          </p:nvGrpSpPr>
          <p:grpSpPr>
            <a:xfrm>
              <a:off x="8853588" y="55941"/>
              <a:ext cx="2259181" cy="1632803"/>
              <a:chOff x="1326672" y="1953673"/>
              <a:chExt cx="3121586" cy="2348633"/>
            </a:xfrm>
          </p:grpSpPr>
          <p:grpSp>
            <p:nvGrpSpPr>
              <p:cNvPr id="75" name="Group 7"/>
              <p:cNvGrpSpPr/>
              <p:nvPr/>
            </p:nvGrpSpPr>
            <p:grpSpPr>
              <a:xfrm>
                <a:off x="1326672" y="1953673"/>
                <a:ext cx="3121586" cy="2047621"/>
                <a:chOff x="1528553" y="2064327"/>
                <a:chExt cx="3121586" cy="2047621"/>
              </a:xfrm>
            </p:grpSpPr>
            <p:sp>
              <p:nvSpPr>
                <p:cNvPr id="78" name="Oval 10"/>
                <p:cNvSpPr/>
                <p:nvPr/>
              </p:nvSpPr>
              <p:spPr>
                <a:xfrm>
                  <a:off x="1528553" y="2696937"/>
                  <a:ext cx="720000" cy="72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S</a:t>
                  </a:r>
                </a:p>
              </p:txBody>
            </p:sp>
            <p:sp>
              <p:nvSpPr>
                <p:cNvPr id="79" name="Oval 11"/>
                <p:cNvSpPr/>
                <p:nvPr/>
              </p:nvSpPr>
              <p:spPr>
                <a:xfrm>
                  <a:off x="2729346" y="2064327"/>
                  <a:ext cx="720000" cy="72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b="1" dirty="0"/>
                    <a:t>A</a:t>
                  </a:r>
                  <a:endParaRPr lang="en-US" sz="1600" b="1" dirty="0"/>
                </a:p>
              </p:txBody>
            </p:sp>
            <p:sp>
              <p:nvSpPr>
                <p:cNvPr id="80" name="Oval 12"/>
                <p:cNvSpPr/>
                <p:nvPr/>
              </p:nvSpPr>
              <p:spPr>
                <a:xfrm>
                  <a:off x="2734848" y="3391948"/>
                  <a:ext cx="720000" cy="72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b="1" dirty="0"/>
                    <a:t>B</a:t>
                  </a:r>
                  <a:endParaRPr lang="en-US" sz="1600" b="1" dirty="0"/>
                </a:p>
              </p:txBody>
            </p:sp>
            <p:sp>
              <p:nvSpPr>
                <p:cNvPr id="81" name="Oval 13"/>
                <p:cNvSpPr/>
                <p:nvPr/>
              </p:nvSpPr>
              <p:spPr>
                <a:xfrm>
                  <a:off x="3930139" y="2696937"/>
                  <a:ext cx="720000" cy="72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b="1" dirty="0"/>
                    <a:t>D</a:t>
                  </a:r>
                  <a:endParaRPr lang="en-US" sz="1600" b="1" dirty="0"/>
                </a:p>
              </p:txBody>
            </p:sp>
            <p:cxnSp>
              <p:nvCxnSpPr>
                <p:cNvPr id="82" name="Straight Connector 14"/>
                <p:cNvCxnSpPr>
                  <a:stCxn id="79" idx="6"/>
                  <a:endCxn id="81" idx="1"/>
                </p:cNvCxnSpPr>
                <p:nvPr/>
              </p:nvCxnSpPr>
              <p:spPr>
                <a:xfrm>
                  <a:off x="3449346" y="2424327"/>
                  <a:ext cx="586235" cy="378052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15"/>
                <p:cNvCxnSpPr>
                  <a:stCxn id="80" idx="6"/>
                  <a:endCxn id="81" idx="3"/>
                </p:cNvCxnSpPr>
                <p:nvPr/>
              </p:nvCxnSpPr>
              <p:spPr>
                <a:xfrm flipV="1">
                  <a:off x="3454848" y="3311495"/>
                  <a:ext cx="580733" cy="440453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16"/>
                <p:cNvCxnSpPr>
                  <a:stCxn id="78" idx="7"/>
                  <a:endCxn id="79" idx="2"/>
                </p:cNvCxnSpPr>
                <p:nvPr/>
              </p:nvCxnSpPr>
              <p:spPr>
                <a:xfrm flipV="1">
                  <a:off x="2143111" y="2424327"/>
                  <a:ext cx="586235" cy="378052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17"/>
                <p:cNvCxnSpPr>
                  <a:stCxn id="78" idx="5"/>
                  <a:endCxn id="80" idx="2"/>
                </p:cNvCxnSpPr>
                <p:nvPr/>
              </p:nvCxnSpPr>
              <p:spPr>
                <a:xfrm>
                  <a:off x="2143111" y="3311495"/>
                  <a:ext cx="591737" cy="440453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Straight Connector 8"/>
              <p:cNvCxnSpPr>
                <a:stCxn id="81" idx="4"/>
              </p:cNvCxnSpPr>
              <p:nvPr/>
            </p:nvCxnSpPr>
            <p:spPr>
              <a:xfrm>
                <a:off x="4088258" y="3306283"/>
                <a:ext cx="0" cy="33501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9"/>
              <p:cNvSpPr txBox="1"/>
              <p:nvPr/>
            </p:nvSpPr>
            <p:spPr>
              <a:xfrm>
                <a:off x="3872277" y="3565035"/>
                <a:ext cx="431961" cy="737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/>
                  <a:t>P</a:t>
                </a:r>
                <a:endParaRPr lang="en-US" sz="1400" b="1" dirty="0"/>
              </a:p>
            </p:txBody>
          </p:sp>
        </p:grpSp>
        <p:sp>
          <p:nvSpPr>
            <p:cNvPr id="87" name="Rectangle 31"/>
            <p:cNvSpPr/>
            <p:nvPr/>
          </p:nvSpPr>
          <p:spPr>
            <a:xfrm>
              <a:off x="8139074" y="1606472"/>
              <a:ext cx="2786225" cy="10100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1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-RIB=[D],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{[D]-&gt;A,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[D]-&gt;B})</a:t>
              </a:r>
            </a:p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=D(origin,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1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-RIB=[D])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32"/>
            <p:cNvSpPr/>
            <p:nvPr/>
          </p:nvSpPr>
          <p:spPr>
            <a:xfrm>
              <a:off x="6413608" y="3383444"/>
              <a:ext cx="2612571" cy="90940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1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-RIB=[A,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D],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{[A,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D]-&gt;S})</a:t>
              </a:r>
            </a:p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=A([D]-&gt;A,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1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-RIB=[])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34"/>
            <p:cNvSpPr/>
            <p:nvPr/>
          </p:nvSpPr>
          <p:spPr>
            <a:xfrm>
              <a:off x="9356632" y="3383444"/>
              <a:ext cx="2613600" cy="9107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1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-RIB=[B,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D],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{[B,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D]-&gt;S})</a:t>
              </a:r>
            </a:p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=B([D]-&gt;B,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1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-RIB=[])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98" name="Group 57"/>
            <p:cNvGrpSpPr/>
            <p:nvPr/>
          </p:nvGrpSpPr>
          <p:grpSpPr>
            <a:xfrm>
              <a:off x="6412580" y="5200513"/>
              <a:ext cx="5557652" cy="912542"/>
              <a:chOff x="6412580" y="5200513"/>
              <a:chExt cx="5557652" cy="912542"/>
            </a:xfrm>
          </p:grpSpPr>
          <p:sp>
            <p:nvSpPr>
              <p:cNvPr id="99" name="Rectangle 33"/>
              <p:cNvSpPr/>
              <p:nvPr/>
            </p:nvSpPr>
            <p:spPr>
              <a:xfrm>
                <a:off x="6412580" y="5202256"/>
                <a:ext cx="2613600" cy="91079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11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loc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-RIB=[S,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A,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D],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{})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=S([A,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D]-&gt;S,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1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loc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-RIB=[])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35"/>
              <p:cNvSpPr/>
              <p:nvPr/>
            </p:nvSpPr>
            <p:spPr>
              <a:xfrm>
                <a:off x="9356632" y="5200513"/>
                <a:ext cx="2613600" cy="91079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11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loc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-RIB=[S,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A,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D],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{}) =S([B,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D]-&gt;S,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1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loc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-RIB=[S,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A,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D])</a:t>
                </a:r>
              </a:p>
            </p:txBody>
          </p:sp>
        </p:grpSp>
        <p:grpSp>
          <p:nvGrpSpPr>
            <p:cNvPr id="104" name="Group 99"/>
            <p:cNvGrpSpPr/>
            <p:nvPr/>
          </p:nvGrpSpPr>
          <p:grpSpPr>
            <a:xfrm>
              <a:off x="6875718" y="1670242"/>
              <a:ext cx="3976508" cy="2554352"/>
              <a:chOff x="6875718" y="1670242"/>
              <a:chExt cx="3976508" cy="2554352"/>
            </a:xfrm>
          </p:grpSpPr>
          <p:grpSp>
            <p:nvGrpSpPr>
              <p:cNvPr id="105" name="Group 72"/>
              <p:cNvGrpSpPr/>
              <p:nvPr/>
            </p:nvGrpSpPr>
            <p:grpSpPr>
              <a:xfrm>
                <a:off x="6875718" y="1670242"/>
                <a:ext cx="3976508" cy="2554352"/>
                <a:chOff x="6875718" y="1670242"/>
                <a:chExt cx="3976508" cy="2554352"/>
              </a:xfrm>
            </p:grpSpPr>
            <p:sp>
              <p:nvSpPr>
                <p:cNvPr id="107" name="Rectangle 73"/>
                <p:cNvSpPr/>
                <p:nvPr/>
              </p:nvSpPr>
              <p:spPr>
                <a:xfrm>
                  <a:off x="9842823" y="1670242"/>
                  <a:ext cx="1009403" cy="343648"/>
                </a:xfrm>
                <a:prstGeom prst="rect">
                  <a:avLst/>
                </a:prstGeom>
                <a:noFill/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08" name="Rectangle 74"/>
                <p:cNvSpPr/>
                <p:nvPr/>
              </p:nvSpPr>
              <p:spPr>
                <a:xfrm>
                  <a:off x="6875718" y="3936468"/>
                  <a:ext cx="801169" cy="288126"/>
                </a:xfrm>
                <a:prstGeom prst="rect">
                  <a:avLst/>
                </a:prstGeom>
                <a:noFill/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cxnSp>
            <p:nvCxnSpPr>
              <p:cNvPr id="106" name="Straight Arrow Connector 85"/>
              <p:cNvCxnSpPr/>
              <p:nvPr/>
            </p:nvCxnSpPr>
            <p:spPr>
              <a:xfrm flipH="1">
                <a:off x="7908966" y="2616493"/>
                <a:ext cx="1235034" cy="698694"/>
              </a:xfrm>
              <a:prstGeom prst="straightConnector1">
                <a:avLst/>
              </a:prstGeom>
              <a:ln w="508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0"/>
            <p:cNvGrpSpPr/>
            <p:nvPr/>
          </p:nvGrpSpPr>
          <p:grpSpPr>
            <a:xfrm>
              <a:off x="9026180" y="1991699"/>
              <a:ext cx="1593730" cy="2301151"/>
              <a:chOff x="9026180" y="1991699"/>
              <a:chExt cx="1593730" cy="2301151"/>
            </a:xfrm>
          </p:grpSpPr>
          <p:grpSp>
            <p:nvGrpSpPr>
              <p:cNvPr id="110" name="Group 75"/>
              <p:cNvGrpSpPr/>
              <p:nvPr/>
            </p:nvGrpSpPr>
            <p:grpSpPr>
              <a:xfrm>
                <a:off x="9026180" y="1991699"/>
                <a:ext cx="1593730" cy="2301151"/>
                <a:chOff x="7854247" y="1991700"/>
                <a:chExt cx="1593730" cy="2301151"/>
              </a:xfrm>
            </p:grpSpPr>
            <p:sp>
              <p:nvSpPr>
                <p:cNvPr id="112" name="Rectangle 76"/>
                <p:cNvSpPr/>
                <p:nvPr/>
              </p:nvSpPr>
              <p:spPr>
                <a:xfrm>
                  <a:off x="7854247" y="1991700"/>
                  <a:ext cx="1009403" cy="332997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13" name="Rectangle 77"/>
                <p:cNvSpPr/>
                <p:nvPr/>
              </p:nvSpPr>
              <p:spPr>
                <a:xfrm>
                  <a:off x="8585261" y="3971156"/>
                  <a:ext cx="862716" cy="321695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cxnSp>
            <p:nvCxnSpPr>
              <p:cNvPr id="111" name="Straight Arrow Connector 87"/>
              <p:cNvCxnSpPr/>
              <p:nvPr/>
            </p:nvCxnSpPr>
            <p:spPr>
              <a:xfrm>
                <a:off x="10254766" y="2625707"/>
                <a:ext cx="290331" cy="754040"/>
              </a:xfrm>
              <a:prstGeom prst="straightConnector1">
                <a:avLst/>
              </a:prstGeom>
              <a:ln w="50800">
                <a:solidFill>
                  <a:schemeClr val="accent5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01"/>
            <p:cNvGrpSpPr/>
            <p:nvPr/>
          </p:nvGrpSpPr>
          <p:grpSpPr>
            <a:xfrm>
              <a:off x="7031411" y="3725528"/>
              <a:ext cx="1465090" cy="2092058"/>
              <a:chOff x="7031411" y="3725528"/>
              <a:chExt cx="1465090" cy="2092058"/>
            </a:xfrm>
          </p:grpSpPr>
          <p:grpSp>
            <p:nvGrpSpPr>
              <p:cNvPr id="115" name="Group 78"/>
              <p:cNvGrpSpPr/>
              <p:nvPr/>
            </p:nvGrpSpPr>
            <p:grpSpPr>
              <a:xfrm>
                <a:off x="7031411" y="3725528"/>
                <a:ext cx="1465090" cy="2092058"/>
                <a:chOff x="7921011" y="4630103"/>
                <a:chExt cx="1465090" cy="2092058"/>
              </a:xfrm>
            </p:grpSpPr>
            <p:sp>
              <p:nvSpPr>
                <p:cNvPr id="117" name="Rectangle 79"/>
                <p:cNvSpPr/>
                <p:nvPr/>
              </p:nvSpPr>
              <p:spPr>
                <a:xfrm>
                  <a:off x="7921011" y="4630103"/>
                  <a:ext cx="1465089" cy="271887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18" name="Rectangle 80"/>
                <p:cNvSpPr/>
                <p:nvPr/>
              </p:nvSpPr>
              <p:spPr>
                <a:xfrm>
                  <a:off x="8271033" y="6413535"/>
                  <a:ext cx="1115068" cy="308626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</p:grpSp>
          <p:cxnSp>
            <p:nvCxnSpPr>
              <p:cNvPr id="116" name="Straight Arrow Connector 91"/>
              <p:cNvCxnSpPr/>
              <p:nvPr/>
            </p:nvCxnSpPr>
            <p:spPr>
              <a:xfrm>
                <a:off x="7560435" y="4278213"/>
                <a:ext cx="4137" cy="935278"/>
              </a:xfrm>
              <a:prstGeom prst="straightConnector1">
                <a:avLst/>
              </a:prstGeom>
              <a:ln w="50800">
                <a:solidFill>
                  <a:schemeClr val="accent4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02"/>
            <p:cNvGrpSpPr/>
            <p:nvPr/>
          </p:nvGrpSpPr>
          <p:grpSpPr>
            <a:xfrm>
              <a:off x="10035583" y="3725528"/>
              <a:ext cx="1424106" cy="2092058"/>
              <a:chOff x="10035583" y="3725528"/>
              <a:chExt cx="1424106" cy="2092058"/>
            </a:xfrm>
          </p:grpSpPr>
          <p:grpSp>
            <p:nvGrpSpPr>
              <p:cNvPr id="120" name="Group 81"/>
              <p:cNvGrpSpPr/>
              <p:nvPr/>
            </p:nvGrpSpPr>
            <p:grpSpPr>
              <a:xfrm>
                <a:off x="10035583" y="3725528"/>
                <a:ext cx="1424106" cy="2092058"/>
                <a:chOff x="3671805" y="4038060"/>
                <a:chExt cx="1424106" cy="2092058"/>
              </a:xfrm>
            </p:grpSpPr>
            <p:sp>
              <p:nvSpPr>
                <p:cNvPr id="122" name="Rectangle 82"/>
                <p:cNvSpPr/>
                <p:nvPr/>
              </p:nvSpPr>
              <p:spPr>
                <a:xfrm>
                  <a:off x="3671805" y="4038060"/>
                  <a:ext cx="1318217" cy="308167"/>
                </a:xfrm>
                <a:prstGeom prst="rect">
                  <a:avLst/>
                </a:prstGeom>
                <a:noFill/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23" name="Rectangle 83"/>
                <p:cNvSpPr/>
                <p:nvPr/>
              </p:nvSpPr>
              <p:spPr>
                <a:xfrm>
                  <a:off x="3890989" y="5818356"/>
                  <a:ext cx="1204922" cy="311762"/>
                </a:xfrm>
                <a:prstGeom prst="rect">
                  <a:avLst/>
                </a:prstGeom>
                <a:noFill/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cxnSp>
            <p:nvCxnSpPr>
              <p:cNvPr id="121" name="Straight Arrow Connector 96"/>
              <p:cNvCxnSpPr/>
              <p:nvPr/>
            </p:nvCxnSpPr>
            <p:spPr>
              <a:xfrm>
                <a:off x="10921161" y="4301758"/>
                <a:ext cx="4137" cy="935278"/>
              </a:xfrm>
              <a:prstGeom prst="straightConnector1">
                <a:avLst/>
              </a:prstGeom>
              <a:ln w="50800">
                <a:solidFill>
                  <a:srgbClr val="7030A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03"/>
            <p:cNvGrpSpPr/>
            <p:nvPr/>
          </p:nvGrpSpPr>
          <p:grpSpPr>
            <a:xfrm>
              <a:off x="6508925" y="5261181"/>
              <a:ext cx="5164520" cy="861716"/>
              <a:chOff x="6508925" y="5261181"/>
              <a:chExt cx="5164520" cy="861716"/>
            </a:xfrm>
          </p:grpSpPr>
          <p:grpSp>
            <p:nvGrpSpPr>
              <p:cNvPr id="125" name="Group 93"/>
              <p:cNvGrpSpPr/>
              <p:nvPr/>
            </p:nvGrpSpPr>
            <p:grpSpPr>
              <a:xfrm>
                <a:off x="6508925" y="5261181"/>
                <a:ext cx="5164520" cy="861716"/>
                <a:chOff x="5321165" y="4525418"/>
                <a:chExt cx="5164520" cy="861716"/>
              </a:xfrm>
            </p:grpSpPr>
            <p:sp>
              <p:nvSpPr>
                <p:cNvPr id="127" name="Rectangle 94"/>
                <p:cNvSpPr/>
                <p:nvPr/>
              </p:nvSpPr>
              <p:spPr>
                <a:xfrm>
                  <a:off x="5321165" y="4525418"/>
                  <a:ext cx="1987576" cy="302395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28" name="Rectangle 95"/>
                <p:cNvSpPr/>
                <p:nvPr/>
              </p:nvSpPr>
              <p:spPr>
                <a:xfrm>
                  <a:off x="8446081" y="5047753"/>
                  <a:ext cx="2039604" cy="339381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cxnSp>
            <p:nvCxnSpPr>
              <p:cNvPr id="126" name="Straight Arrow Connector 97"/>
              <p:cNvCxnSpPr/>
              <p:nvPr/>
            </p:nvCxnSpPr>
            <p:spPr>
              <a:xfrm>
                <a:off x="9030724" y="5783516"/>
                <a:ext cx="338285" cy="0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96814" y="2819634"/>
                <a:ext cx="3602004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bestA1 = null</a:t>
                </a: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ri1 =</a:t>
                </a:r>
                <a:r>
                  <a:rPr lang="en-US" altLang="zh-CN" sz="18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import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微软雅黑" panose="020B0503020204020204" pitchFamily="34" charset="-122"/>
                  </a:rPr>
                  <a:t>(re1)</a:t>
                </a: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prefer(ri1, bestA1) =&gt; bestA2 = ri1</a:t>
                </a: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re3 =</a:t>
                </a:r>
                <a:r>
                  <a:rPr lang="en-US" altLang="zh-CN" sz="18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export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微软雅黑" panose="020B0503020204020204" pitchFamily="34" charset="-122"/>
                  </a:rPr>
                  <a:t>(bestA2) 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14" y="2819634"/>
                <a:ext cx="3602004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15" t="-19" r="5" b="-258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42501" y="4458013"/>
                <a:ext cx="609492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bestB1 = null</a:t>
                </a: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ri2 =</a:t>
                </a:r>
                <a:r>
                  <a:rPr lang="en-US" altLang="zh-CN" sz="18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import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微软雅黑" panose="020B0503020204020204" pitchFamily="34" charset="-122"/>
                  </a:rPr>
                  <a:t>(re2)</a:t>
                </a: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prefer(ri2, bestB1) =&gt; bestB2 = ri2</a:t>
                </a: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re4 =</a:t>
                </a:r>
                <a:r>
                  <a:rPr lang="en-US" altLang="zh-CN" sz="18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export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微软雅黑" panose="020B0503020204020204" pitchFamily="34" charset="-122"/>
                  </a:rPr>
                  <a:t>(bestB2) 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01" y="4458013"/>
                <a:ext cx="6094926" cy="1200329"/>
              </a:xfrm>
              <a:prstGeom prst="rect">
                <a:avLst/>
              </a:prstGeom>
              <a:blipFill rotWithShape="1">
                <a:blip r:embed="rId10"/>
                <a:stretch>
                  <a:fillRect l="-8" t="-26" r="1" b="-3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991749" y="5148473"/>
                <a:ext cx="37089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ri4 =</a:t>
                </a:r>
                <a:r>
                  <a:rPr lang="en-US" altLang="zh-CN" sz="18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import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微软雅黑" panose="020B0503020204020204" pitchFamily="34" charset="-122"/>
                  </a:rPr>
                  <a:t>(re4) </a:t>
                </a: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!prefer(ri4, bestS2) =&gt; bestS3=bestS2 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749" y="5148473"/>
                <a:ext cx="3708906" cy="646331"/>
              </a:xfrm>
              <a:prstGeom prst="rect">
                <a:avLst/>
              </a:prstGeom>
              <a:blipFill rotWithShape="1">
                <a:blip r:embed="rId11"/>
                <a:stretch>
                  <a:fillRect t="-82" r="14" b="-41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4991749" y="5890911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a typeface="微软雅黑" panose="020B0503020204020204" pitchFamily="34" charset="-122"/>
              </a:rPr>
              <a:t>assert (bestS3.nexthop==B /\ bestB2.nexthop==D)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842501" y="2164095"/>
                <a:ext cx="33358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ea typeface="微软雅黑" panose="020B0503020204020204" pitchFamily="34" charset="-122"/>
                  </a:rPr>
                  <a:t>re2 =</a:t>
                </a:r>
                <a:r>
                  <a:rPr lang="en-US" altLang="zh-CN" sz="20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export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微软雅黑" panose="020B0503020204020204" pitchFamily="34" charset="-122"/>
                  </a:rPr>
                  <a:t>(</a:t>
                </a:r>
                <a:r>
                  <a:rPr lang="en-US" altLang="zh-CN" sz="2000" dirty="0" err="1">
                    <a:ea typeface="微软雅黑" panose="020B0503020204020204" pitchFamily="34" charset="-122"/>
                  </a:rPr>
                  <a:t>bestD</a:t>
                </a:r>
                <a:r>
                  <a:rPr lang="en-US" altLang="zh-CN" sz="2000" dirty="0">
                    <a:ea typeface="微软雅黑" panose="020B0503020204020204" pitchFamily="34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01" y="2164095"/>
                <a:ext cx="3335889" cy="400110"/>
              </a:xfrm>
              <a:prstGeom prst="rect">
                <a:avLst/>
              </a:prstGeom>
              <a:blipFill rotWithShape="1">
                <a:blip r:embed="rId12"/>
                <a:stretch>
                  <a:fillRect l="-15" t="-4" r="3" b="-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/>
          <p:cNvSpPr txBox="1"/>
          <p:nvPr/>
        </p:nvSpPr>
        <p:spPr>
          <a:xfrm>
            <a:off x="4991749" y="2135360"/>
            <a:ext cx="29762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MARCO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算法求解最小不满足集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定位错误语句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842501" y="1568889"/>
                <a:ext cx="3834932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>
                    <a:ea typeface="微软雅黑" panose="020B0503020204020204" pitchFamily="34" charset="-122"/>
                  </a:rPr>
                  <a:t>bestD</a:t>
                </a:r>
                <a:r>
                  <a:rPr lang="en-US" altLang="zh-CN" sz="2000" dirty="0">
                    <a:ea typeface="微软雅黑" panose="020B0503020204020204" pitchFamily="34" charset="-122"/>
                  </a:rPr>
                  <a:t> = [D]</a:t>
                </a:r>
              </a:p>
              <a:p>
                <a:r>
                  <a:rPr lang="en-US" altLang="zh-CN" sz="2000" dirty="0">
                    <a:ea typeface="微软雅黑" panose="020B0503020204020204" pitchFamily="34" charset="-122"/>
                  </a:rPr>
                  <a:t>re1 =</a:t>
                </a:r>
                <a:r>
                  <a:rPr lang="en-US" altLang="zh-CN" sz="20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export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微软雅黑" panose="020B0503020204020204" pitchFamily="34" charset="-122"/>
                  </a:rPr>
                  <a:t>(</a:t>
                </a:r>
                <a:r>
                  <a:rPr lang="en-US" altLang="zh-CN" sz="2000" dirty="0" err="1">
                    <a:ea typeface="微软雅黑" panose="020B0503020204020204" pitchFamily="34" charset="-122"/>
                  </a:rPr>
                  <a:t>bestD</a:t>
                </a:r>
                <a:r>
                  <a:rPr lang="en-US" altLang="zh-CN" sz="2000" dirty="0">
                    <a:ea typeface="微软雅黑" panose="020B0503020204020204" pitchFamily="34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842501" y="1568889"/>
                <a:ext cx="3834932" cy="707886"/>
              </a:xfrm>
              <a:prstGeom prst="rect">
                <a:avLst/>
              </a:prstGeom>
              <a:blipFill rotWithShape="1">
                <a:blip r:embed="rId14"/>
                <a:stretch>
                  <a:fillRect l="-13" t="-62" r="1" b="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/>
              <p:cNvSpPr txBox="1"/>
              <p:nvPr/>
            </p:nvSpPr>
            <p:spPr>
              <a:xfrm>
                <a:off x="5004790" y="2594861"/>
                <a:ext cx="3306004" cy="203132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bestS1 = null</a:t>
                </a:r>
              </a:p>
              <a:p>
                <a:endParaRPr lang="en-US" altLang="zh-CN" sz="1800" dirty="0">
                  <a:ea typeface="微软雅黑" panose="020B0503020204020204" pitchFamily="34" charset="-122"/>
                </a:endParaRPr>
              </a:p>
              <a:p>
                <a:endParaRPr lang="en-US" altLang="zh-CN" sz="1800" dirty="0">
                  <a:ea typeface="微软雅黑" panose="020B0503020204020204" pitchFamily="34" charset="-122"/>
                </a:endParaRP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ri3 =</a:t>
                </a:r>
                <a:r>
                  <a:rPr lang="en-US" altLang="zh-CN" sz="18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import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微软雅黑" panose="020B0503020204020204" pitchFamily="34" charset="-122"/>
                  </a:rPr>
                  <a:t>(re3) </a:t>
                </a:r>
              </a:p>
              <a:p>
                <a:endParaRPr lang="en-US" altLang="zh-CN" dirty="0">
                  <a:ea typeface="微软雅黑" panose="020B0503020204020204" pitchFamily="34" charset="-122"/>
                </a:endParaRPr>
              </a:p>
              <a:p>
                <a:endParaRPr lang="en-US" altLang="zh-CN" sz="1800" dirty="0">
                  <a:ea typeface="微软雅黑" panose="020B0503020204020204" pitchFamily="34" charset="-122"/>
                </a:endParaRP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prefer(ri3, bestS1)=&gt; bestS2 = ri3 </a:t>
                </a:r>
              </a:p>
            </p:txBody>
          </p:sp>
        </mc:Choice>
        <mc:Fallback xmlns="">
          <p:sp>
            <p:nvSpPr>
              <p:cNvPr id="131" name="文本框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790" y="2594861"/>
                <a:ext cx="3306004" cy="2031325"/>
              </a:xfrm>
              <a:prstGeom prst="rect">
                <a:avLst/>
              </a:prstGeom>
              <a:blipFill rotWithShape="1">
                <a:blip r:embed="rId4"/>
                <a:stretch>
                  <a:fillRect l="-11" t="-12" r="17" b="-125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8995" cy="1325563"/>
          </a:xfrm>
        </p:spPr>
        <p:txBody>
          <a:bodyPr>
            <a:noAutofit/>
          </a:bodyPr>
          <a:lstStyle/>
          <a:p>
            <a:r>
              <a:rPr lang="ja-JP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配置错误精确定位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：示例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42501" y="1568889"/>
                <a:ext cx="3834932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>
                    <a:ea typeface="微软雅黑" panose="020B0503020204020204" pitchFamily="34" charset="-122"/>
                  </a:rPr>
                  <a:t>bestD</a:t>
                </a:r>
                <a:r>
                  <a:rPr lang="en-US" altLang="zh-CN" sz="2000" dirty="0">
                    <a:ea typeface="微软雅黑" panose="020B0503020204020204" pitchFamily="34" charset="-122"/>
                  </a:rPr>
                  <a:t> = [D]</a:t>
                </a:r>
              </a:p>
              <a:p>
                <a:r>
                  <a:rPr lang="en-US" altLang="zh-CN" sz="2000" dirty="0">
                    <a:ea typeface="微软雅黑" panose="020B0503020204020204" pitchFamily="34" charset="-122"/>
                  </a:rPr>
                  <a:t>re1 =</a:t>
                </a:r>
                <a:r>
                  <a:rPr lang="en-US" altLang="zh-CN" sz="20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export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微软雅黑" panose="020B0503020204020204" pitchFamily="34" charset="-122"/>
                  </a:rPr>
                  <a:t>(</a:t>
                </a:r>
                <a:r>
                  <a:rPr lang="en-US" altLang="zh-CN" sz="2000" dirty="0" err="1">
                    <a:ea typeface="微软雅黑" panose="020B0503020204020204" pitchFamily="34" charset="-122"/>
                  </a:rPr>
                  <a:t>bestD</a:t>
                </a:r>
                <a:r>
                  <a:rPr lang="en-US" altLang="zh-CN" sz="2000" dirty="0">
                    <a:ea typeface="微软雅黑" panose="020B0503020204020204" pitchFamily="34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01" y="1568889"/>
                <a:ext cx="3834932" cy="707886"/>
              </a:xfrm>
              <a:prstGeom prst="rect">
                <a:avLst/>
              </a:prstGeom>
              <a:blipFill rotWithShape="1">
                <a:blip r:embed="rId5"/>
                <a:stretch>
                  <a:fillRect l="-13" t="-62" r="1" b="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96814" y="2819634"/>
                <a:ext cx="4017665" cy="175432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bestA1 = null</a:t>
                </a: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ri1 =</a:t>
                </a:r>
                <a:r>
                  <a:rPr lang="en-US" altLang="zh-CN" sz="18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import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微软雅黑" panose="020B0503020204020204" pitchFamily="34" charset="-122"/>
                  </a:rPr>
                  <a:t>(re1)</a:t>
                </a:r>
              </a:p>
              <a:p>
                <a:endParaRPr lang="en-US" altLang="zh-CN" sz="1800" dirty="0">
                  <a:ea typeface="微软雅黑" panose="020B0503020204020204" pitchFamily="34" charset="-122"/>
                </a:endParaRP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prefer(ri1, bestA1) =&gt; bestA2 = ri1</a:t>
                </a:r>
              </a:p>
              <a:p>
                <a:endParaRPr lang="en-US" altLang="zh-CN" sz="1800" dirty="0">
                  <a:ea typeface="微软雅黑" panose="020B0503020204020204" pitchFamily="34" charset="-122"/>
                </a:endParaRP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re3 =</a:t>
                </a:r>
                <a:r>
                  <a:rPr lang="en-US" altLang="zh-CN" sz="18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export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微软雅黑" panose="020B0503020204020204" pitchFamily="34" charset="-122"/>
                  </a:rPr>
                  <a:t>(bestA2) 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14" y="2819634"/>
                <a:ext cx="4017665" cy="1754326"/>
              </a:xfrm>
              <a:prstGeom prst="rect">
                <a:avLst/>
              </a:prstGeom>
              <a:blipFill rotWithShape="1">
                <a:blip r:embed="rId6"/>
                <a:stretch>
                  <a:fillRect l="-13" t="-13" r="14" b="-1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96814" y="4964971"/>
                <a:ext cx="609492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bestB1 = null</a:t>
                </a: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ri2 =</a:t>
                </a:r>
                <a:r>
                  <a:rPr lang="en-US" altLang="zh-CN" sz="18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import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微软雅黑" panose="020B0503020204020204" pitchFamily="34" charset="-122"/>
                  </a:rPr>
                  <a:t>(re2)</a:t>
                </a: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prefer(ri2, bestB1) =&gt; bestB2 = ri2</a:t>
                </a: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re4 =</a:t>
                </a:r>
                <a:r>
                  <a:rPr lang="en-US" altLang="zh-CN" sz="18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export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微软雅黑" panose="020B0503020204020204" pitchFamily="34" charset="-122"/>
                  </a:rPr>
                  <a:t>(bestB2) 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14" y="4964971"/>
                <a:ext cx="6094926" cy="1200329"/>
              </a:xfrm>
              <a:prstGeom prst="rect">
                <a:avLst/>
              </a:prstGeom>
              <a:blipFill rotWithShape="1">
                <a:blip r:embed="rId7"/>
                <a:stretch>
                  <a:fillRect l="-9" t="-45" r="1" b="-3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991749" y="5148473"/>
                <a:ext cx="3658692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ri4 =</a:t>
                </a:r>
                <a:r>
                  <a:rPr lang="en-US" altLang="zh-CN" sz="18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import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微软雅黑" panose="020B0503020204020204" pitchFamily="34" charset="-122"/>
                  </a:rPr>
                  <a:t>(re4) </a:t>
                </a:r>
              </a:p>
              <a:p>
                <a:endParaRPr lang="en-US" altLang="zh-CN" sz="1800" dirty="0">
                  <a:ea typeface="微软雅黑" panose="020B0503020204020204" pitchFamily="34" charset="-122"/>
                </a:endParaRP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!prefer(ri4, bestS2) =&gt; bestS3=bestS2 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749" y="5148473"/>
                <a:ext cx="3658692" cy="923330"/>
              </a:xfrm>
              <a:prstGeom prst="rect">
                <a:avLst/>
              </a:prstGeom>
              <a:blipFill rotWithShape="1">
                <a:blip r:embed="rId8"/>
                <a:stretch>
                  <a:fillRect t="-57" r="13" b="-28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5005148" y="6308209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a typeface="微软雅黑" panose="020B0503020204020204" pitchFamily="34" charset="-122"/>
              </a:rPr>
              <a:t>assert (bestS3.nexthop==B /\ bestB2.nexthop==D)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830426" y="2243592"/>
                <a:ext cx="33358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ea typeface="微软雅黑" panose="020B0503020204020204" pitchFamily="34" charset="-122"/>
                  </a:rPr>
                  <a:t>re2 =</a:t>
                </a:r>
                <a:r>
                  <a:rPr lang="en-US" altLang="zh-CN" sz="20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export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微软雅黑" panose="020B0503020204020204" pitchFamily="34" charset="-122"/>
                  </a:rPr>
                  <a:t>(</a:t>
                </a:r>
                <a:r>
                  <a:rPr lang="en-US" altLang="zh-CN" sz="2000" dirty="0" err="1">
                    <a:ea typeface="微软雅黑" panose="020B0503020204020204" pitchFamily="34" charset="-122"/>
                  </a:rPr>
                  <a:t>bestD</a:t>
                </a:r>
                <a:r>
                  <a:rPr lang="en-US" altLang="zh-CN" sz="2000" dirty="0">
                    <a:ea typeface="微软雅黑" panose="020B0503020204020204" pitchFamily="34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6" y="2243592"/>
                <a:ext cx="3335889" cy="400110"/>
              </a:xfrm>
              <a:prstGeom prst="rect">
                <a:avLst/>
              </a:prstGeom>
              <a:blipFill rotWithShape="1">
                <a:blip r:embed="rId9"/>
                <a:stretch>
                  <a:fillRect l="-14" t="-34" r="2" b="-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1220201" y="4570584"/>
            <a:ext cx="3622519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 re3.nexthop=A /\ re3.valid=true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05165" y="3967924"/>
            <a:ext cx="2172706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 bestA2.valid=true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22960" y="3439124"/>
            <a:ext cx="3454473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  <a:ea typeface="微软雅黑" panose="020B0503020204020204" pitchFamily="34" charset="-122"/>
              </a:rPr>
              <a:t>ri.valid</a:t>
            </a:r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=true /\ bestA1.valid=false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37759" y="4610636"/>
            <a:ext cx="4622510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 bestS2. localpref=200 </a:t>
            </a: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/\ bestS2</a:t>
            </a:r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.nexthop=A </a:t>
            </a: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/\ re4</a:t>
            </a:r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.nexthop=B /\ re4.valid=true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123935" y="5213781"/>
            <a:ext cx="4645501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 bestS2. localpref=200 /\ ri4. localpref=120 /\ bestS2.nexthop=A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433526" y="6033831"/>
            <a:ext cx="2629366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 bestS3.nexthop = A</a:t>
            </a:r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27845" y="3753019"/>
            <a:ext cx="3721424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 bestS1.valid=False /\ ri3.valid=True /\ ri3.nexthop=A /\ ri3.localpref=200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81835" y="2914996"/>
            <a:ext cx="3323227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 bestS1.valid=False /</a:t>
            </a: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\re3.valid=true</a:t>
            </a: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/\</a:t>
            </a: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re3.nexthop=A</a:t>
            </a:r>
            <a:endParaRPr lang="en-US" altLang="zh-CN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42263" y="2883075"/>
            <a:ext cx="2271216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 bestA1.valid=false 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533650" y="1996028"/>
            <a:ext cx="173435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 ri1.valid=true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389608" y="1636876"/>
            <a:ext cx="1939937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  <a:ea typeface="微软雅黑" panose="020B0503020204020204" pitchFamily="34" charset="-122"/>
              </a:rPr>
              <a:t>bestD.valid</a:t>
            </a:r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=true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346388" y="1541241"/>
            <a:ext cx="3982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计算错误不变量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（错误解释）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5268" y="167884"/>
            <a:ext cx="2186403" cy="2204354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6947530" y="1301079"/>
            <a:ext cx="3155058" cy="120032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的选路</a:t>
            </a:r>
            <a:r>
              <a:rPr lang="en-US" altLang="zh-CN" dirty="0">
                <a:solidFill>
                  <a:schemeClr val="bg1"/>
                </a:solidFill>
              </a:rPr>
              <a:t>bestS2</a:t>
            </a:r>
            <a:r>
              <a:rPr lang="zh-CN" altLang="en-US" dirty="0">
                <a:solidFill>
                  <a:schemeClr val="bg1"/>
                </a:solidFill>
              </a:rPr>
              <a:t>来自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发送的路由通告</a:t>
            </a:r>
            <a:r>
              <a:rPr lang="en-US" altLang="zh-CN" dirty="0">
                <a:solidFill>
                  <a:schemeClr val="bg1"/>
                </a:solidFill>
              </a:rPr>
              <a:t>ri3, </a:t>
            </a:r>
            <a:r>
              <a:rPr lang="zh-CN" altLang="en-US" dirty="0">
                <a:solidFill>
                  <a:schemeClr val="bg1"/>
                </a:solidFill>
              </a:rPr>
              <a:t>当时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上没有到</a:t>
            </a:r>
            <a:r>
              <a:rPr lang="en-US" altLang="zh-CN" dirty="0">
                <a:solidFill>
                  <a:schemeClr val="bg1"/>
                </a:solidFill>
              </a:rPr>
              <a:t>p</a:t>
            </a:r>
            <a:r>
              <a:rPr lang="zh-CN" altLang="en-US" dirty="0">
                <a:solidFill>
                  <a:schemeClr val="bg1"/>
                </a:solidFill>
              </a:rPr>
              <a:t>的可达路径，所以直接选择</a:t>
            </a:r>
            <a:r>
              <a:rPr lang="en-US" altLang="zh-CN" dirty="0">
                <a:solidFill>
                  <a:schemeClr val="bg1"/>
                </a:solidFill>
              </a:rPr>
              <a:t>ri3</a:t>
            </a:r>
            <a:r>
              <a:rPr lang="zh-CN" altLang="en-US" dirty="0">
                <a:solidFill>
                  <a:schemeClr val="bg1"/>
                </a:solidFill>
              </a:rPr>
              <a:t>作为最优路径</a:t>
            </a:r>
          </a:p>
        </p:txBody>
      </p:sp>
      <p:sp>
        <p:nvSpPr>
          <p:cNvPr id="43" name="矩形: 圆角 42"/>
          <p:cNvSpPr/>
          <p:nvPr/>
        </p:nvSpPr>
        <p:spPr>
          <a:xfrm>
            <a:off x="4905803" y="2499936"/>
            <a:ext cx="4505485" cy="204968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962960" y="4872211"/>
            <a:ext cx="3155058" cy="92333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发送</a:t>
            </a:r>
            <a:r>
              <a:rPr lang="en-US" altLang="zh-CN" dirty="0">
                <a:solidFill>
                  <a:schemeClr val="bg1"/>
                </a:solidFill>
              </a:rPr>
              <a:t>ri3</a:t>
            </a:r>
            <a:r>
              <a:rPr lang="zh-CN" altLang="en-US" dirty="0">
                <a:solidFill>
                  <a:schemeClr val="bg1"/>
                </a:solidFill>
              </a:rPr>
              <a:t>给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是因为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更新了最优路径</a:t>
            </a:r>
            <a:r>
              <a:rPr lang="en-US" altLang="zh-CN" dirty="0">
                <a:solidFill>
                  <a:schemeClr val="bg1"/>
                </a:solidFill>
              </a:rPr>
              <a:t>bestA2, </a:t>
            </a:r>
            <a:r>
              <a:rPr lang="zh-CN" altLang="en-US" dirty="0">
                <a:solidFill>
                  <a:schemeClr val="bg1"/>
                </a:solidFill>
              </a:rPr>
              <a:t>这是由于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接收了</a:t>
            </a:r>
            <a:r>
              <a:rPr lang="en-US" altLang="zh-CN" dirty="0">
                <a:solidFill>
                  <a:schemeClr val="bg1"/>
                </a:solidFill>
              </a:rPr>
              <a:t>D</a:t>
            </a:r>
            <a:r>
              <a:rPr lang="zh-CN" altLang="en-US" dirty="0">
                <a:solidFill>
                  <a:schemeClr val="bg1"/>
                </a:solidFill>
              </a:rPr>
              <a:t>的路由通告</a:t>
            </a:r>
            <a:r>
              <a:rPr lang="en-US" altLang="zh-CN" dirty="0">
                <a:solidFill>
                  <a:schemeClr val="bg1"/>
                </a:solidFill>
              </a:rPr>
              <a:t>ri1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5346388" y="4549619"/>
            <a:ext cx="6685283" cy="134130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/>
          <p:cNvSpPr/>
          <p:nvPr/>
        </p:nvSpPr>
        <p:spPr>
          <a:xfrm>
            <a:off x="564168" y="2810055"/>
            <a:ext cx="4278551" cy="204968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/>
          <p:cNvSpPr/>
          <p:nvPr/>
        </p:nvSpPr>
        <p:spPr>
          <a:xfrm>
            <a:off x="564169" y="1320403"/>
            <a:ext cx="4278551" cy="98977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510043" y="2315270"/>
            <a:ext cx="3335889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bg1"/>
                </a:solidFill>
              </a:rPr>
              <a:t>D</a:t>
            </a:r>
            <a:r>
              <a:rPr lang="zh-CN" altLang="en-US" dirty="0">
                <a:solidFill>
                  <a:schemeClr val="bg1"/>
                </a:solidFill>
              </a:rPr>
              <a:t>的路由通告来自于</a:t>
            </a:r>
            <a:r>
              <a:rPr lang="en-US" altLang="zh-CN" dirty="0">
                <a:solidFill>
                  <a:schemeClr val="bg1"/>
                </a:solidFill>
              </a:rPr>
              <a:t>D</a:t>
            </a:r>
            <a:r>
              <a:rPr lang="zh-CN" altLang="en-US" dirty="0">
                <a:solidFill>
                  <a:schemeClr val="bg1"/>
                </a:solidFill>
              </a:rPr>
              <a:t>自身配置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788989" y="3344451"/>
            <a:ext cx="3242682" cy="120032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收到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zh-CN" altLang="en-US" dirty="0">
                <a:solidFill>
                  <a:schemeClr val="bg1"/>
                </a:solidFill>
              </a:rPr>
              <a:t>发送的路由通告</a:t>
            </a:r>
            <a:r>
              <a:rPr lang="en-US" altLang="zh-CN" dirty="0">
                <a:solidFill>
                  <a:schemeClr val="bg1"/>
                </a:solidFill>
              </a:rPr>
              <a:t>ri4</a:t>
            </a:r>
            <a:r>
              <a:rPr lang="zh-CN" altLang="en-US" dirty="0">
                <a:solidFill>
                  <a:schemeClr val="bg1"/>
                </a:solidFill>
              </a:rPr>
              <a:t>设置</a:t>
            </a:r>
            <a:r>
              <a:rPr lang="en-US" altLang="zh-CN" dirty="0">
                <a:solidFill>
                  <a:schemeClr val="bg1"/>
                </a:solidFill>
              </a:rPr>
              <a:t>local-</a:t>
            </a:r>
            <a:r>
              <a:rPr lang="en-US" altLang="zh-CN" dirty="0" err="1">
                <a:solidFill>
                  <a:schemeClr val="bg1"/>
                </a:solidFill>
              </a:rPr>
              <a:t>pref</a:t>
            </a:r>
            <a:r>
              <a:rPr lang="zh-CN" altLang="en-US" dirty="0">
                <a:solidFill>
                  <a:schemeClr val="bg1"/>
                </a:solidFill>
              </a:rPr>
              <a:t>为</a:t>
            </a:r>
            <a:r>
              <a:rPr lang="en-US" altLang="zh-CN" dirty="0">
                <a:solidFill>
                  <a:schemeClr val="bg1"/>
                </a:solidFill>
              </a:rPr>
              <a:t>120,</a:t>
            </a:r>
            <a:r>
              <a:rPr lang="zh-CN" altLang="en-US" dirty="0">
                <a:solidFill>
                  <a:schemeClr val="bg1"/>
                </a:solidFill>
              </a:rPr>
              <a:t> 而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当时所选路径</a:t>
            </a:r>
            <a:r>
              <a:rPr lang="en-US" altLang="zh-CN" dirty="0">
                <a:solidFill>
                  <a:schemeClr val="bg1"/>
                </a:solidFill>
              </a:rPr>
              <a:t>bestS2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local-</a:t>
            </a:r>
            <a:r>
              <a:rPr lang="en-US" altLang="zh-CN" dirty="0" err="1">
                <a:solidFill>
                  <a:schemeClr val="bg1"/>
                </a:solidFill>
              </a:rPr>
              <a:t>pref</a:t>
            </a:r>
            <a:r>
              <a:rPr lang="zh-CN" altLang="en-US" dirty="0">
                <a:solidFill>
                  <a:schemeClr val="bg1"/>
                </a:solidFill>
              </a:rPr>
              <a:t>为</a:t>
            </a:r>
            <a:r>
              <a:rPr lang="en-US" altLang="zh-CN" dirty="0">
                <a:solidFill>
                  <a:schemeClr val="bg1"/>
                </a:solidFill>
              </a:rPr>
              <a:t>200, </a:t>
            </a:r>
            <a:r>
              <a:rPr lang="zh-CN" altLang="en-US" dirty="0">
                <a:solidFill>
                  <a:schemeClr val="bg1"/>
                </a:solidFill>
              </a:rPr>
              <a:t>所以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不重新选择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route ri4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8995" cy="1325563"/>
          </a:xfrm>
        </p:spPr>
        <p:txBody>
          <a:bodyPr>
            <a:noAutofit/>
          </a:bodyPr>
          <a:lstStyle/>
          <a:p>
            <a:r>
              <a:rPr lang="ja-JP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配置文件最小化修复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：原理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5952630" cy="4740275"/>
          </a:xfrm>
        </p:spPr>
        <p:txBody>
          <a:bodyPr lIns="9000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将错误解释映射到具体配置变量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相关配置值设成符号变量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未知值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将程序执行过程重新编码成带约束的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公式，通过求解公式的可满足赋值得到修复后的配置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601300" y="3529864"/>
                <a:ext cx="4640327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P </a:t>
                </a:r>
                <a14:m>
                  <m:oMath xmlns:m="http://schemas.openxmlformats.org/officeDocument/2006/math">
                    <m:r>
                      <a:rPr lang="en-US" altLang="zh-CN" sz="2000" smtClean="0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altLang="zh-CN" sz="2000" dirty="0"/>
                  <a:t> (input&lt;42) /\ (x’=1) /\ (y’=input-42) /\    </a:t>
                </a:r>
              </a:p>
              <a:p>
                <a:r>
                  <a:rPr lang="en-US" altLang="zh-CN" sz="2000" dirty="0"/>
                  <a:t>       (y’&lt;</a:t>
                </a:r>
                <a:r>
                  <a:rPr lang="en-US" altLang="zh-CN" sz="2000" b="1" dirty="0"/>
                  <a:t>var1</a:t>
                </a:r>
                <a:r>
                  <a:rPr lang="en-US" altLang="zh-CN" sz="2000" dirty="0"/>
                  <a:t> ? x’’=</a:t>
                </a:r>
                <a:r>
                  <a:rPr lang="en-US" altLang="zh-CN" sz="2000" b="1" dirty="0"/>
                  <a:t>var2 </a:t>
                </a:r>
                <a:r>
                  <a:rPr lang="en-US" altLang="zh-CN" sz="2000" dirty="0"/>
                  <a:t>: True) /\ (x’’</a:t>
                </a:r>
                <a14:m>
                  <m:oMath xmlns:m="http://schemas.openxmlformats.org/officeDocument/2006/math">
                    <m:r>
                      <a:rPr lang="en-US" altLang="zh-CN" sz="2000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sz="2000" dirty="0"/>
                  <a:t>0)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300" y="3529864"/>
                <a:ext cx="4640327" cy="707886"/>
              </a:xfrm>
              <a:prstGeom prst="rect">
                <a:avLst/>
              </a:prstGeom>
              <a:blipFill rotWithShape="1">
                <a:blip r:embed="rId3"/>
                <a:stretch>
                  <a:fillRect l="-10" t="-75" r="5" b="-502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/>
          <p:cNvGrpSpPr/>
          <p:nvPr/>
        </p:nvGrpSpPr>
        <p:grpSpPr>
          <a:xfrm>
            <a:off x="6138911" y="1504864"/>
            <a:ext cx="5828183" cy="1662125"/>
            <a:chOff x="6267696" y="1504864"/>
            <a:chExt cx="5828183" cy="166212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09796" y="1504864"/>
              <a:ext cx="2786083" cy="1662125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/>
          </p:nvGrpSpPr>
          <p:grpSpPr>
            <a:xfrm>
              <a:off x="6267696" y="1751737"/>
              <a:ext cx="2928334" cy="1081095"/>
              <a:chOff x="7386087" y="4968196"/>
              <a:chExt cx="2928334" cy="1081095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7656927" y="4968196"/>
                <a:ext cx="2657494" cy="1081095"/>
                <a:chOff x="7544781" y="4937164"/>
                <a:chExt cx="2657494" cy="1081095"/>
              </a:xfrm>
            </p:grpSpPr>
            <p:pic>
              <p:nvPicPr>
                <p:cNvPr id="17" name="图片 1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44781" y="4937164"/>
                  <a:ext cx="2657494" cy="1081095"/>
                </a:xfrm>
                <a:prstGeom prst="rect">
                  <a:avLst/>
                </a:prstGeom>
              </p:spPr>
            </p:pic>
            <p:pic>
              <p:nvPicPr>
                <p:cNvPr id="18" name="图片 17"/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43098" t="84295" r="40820"/>
                <a:stretch>
                  <a:fillRect/>
                </a:stretch>
              </p:blipFill>
              <p:spPr>
                <a:xfrm>
                  <a:off x="9220199" y="5307920"/>
                  <a:ext cx="982076" cy="191732"/>
                </a:xfrm>
                <a:prstGeom prst="rect">
                  <a:avLst/>
                </a:prstGeom>
              </p:spPr>
            </p:pic>
          </p:grpSp>
          <p:pic>
            <p:nvPicPr>
              <p:cNvPr id="16" name="图片 15"/>
              <p:cNvPicPr>
                <a:picLocks noChangeAspect="1"/>
              </p:cNvPicPr>
              <p:nvPr/>
            </p:nvPicPr>
            <p:blipFill rotWithShape="1">
              <a:blip r:embed="rId5"/>
              <a:srcRect l="43098" t="84295" r="40820"/>
              <a:stretch>
                <a:fillRect/>
              </a:stretch>
            </p:blipFill>
            <p:spPr>
              <a:xfrm flipV="1">
                <a:off x="7386087" y="5411955"/>
                <a:ext cx="1870556" cy="45719"/>
              </a:xfrm>
              <a:prstGeom prst="rect">
                <a:avLst/>
              </a:prstGeom>
            </p:spPr>
          </p:pic>
        </p:grpSp>
        <p:sp>
          <p:nvSpPr>
            <p:cNvPr id="19" name="矩形 18"/>
            <p:cNvSpPr/>
            <p:nvPr/>
          </p:nvSpPr>
          <p:spPr>
            <a:xfrm>
              <a:off x="8138252" y="2195496"/>
              <a:ext cx="1012187" cy="5863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438327" y="2150525"/>
              <a:ext cx="218892" cy="1637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434007" y="2384775"/>
              <a:ext cx="218892" cy="1637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6945491" y="4849790"/>
            <a:ext cx="176178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var1=0, var2=1</a:t>
            </a:r>
            <a:endParaRPr lang="zh-CN" altLang="en-US" sz="20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9145090" y="4672523"/>
            <a:ext cx="2786083" cy="1662125"/>
            <a:chOff x="9309795" y="4522073"/>
            <a:chExt cx="2786083" cy="1662125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09795" y="4522073"/>
              <a:ext cx="2786083" cy="1662125"/>
            </a:xfrm>
            <a:prstGeom prst="rect">
              <a:avLst/>
            </a:prstGeom>
          </p:spPr>
        </p:pic>
        <p:sp>
          <p:nvSpPr>
            <p:cNvPr id="24" name="矩形 23"/>
            <p:cNvSpPr/>
            <p:nvPr/>
          </p:nvSpPr>
          <p:spPr>
            <a:xfrm>
              <a:off x="10438327" y="5387671"/>
              <a:ext cx="120229" cy="1378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FF0000"/>
                  </a:solidFill>
                  <a:latin typeface="+mn-ea"/>
                </a:rPr>
                <a:t>1</a:t>
              </a:r>
              <a:endParaRPr lang="zh-CN" altLang="en-US" sz="14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cxnSp>
        <p:nvCxnSpPr>
          <p:cNvPr id="27" name="直接箭头连接符 26"/>
          <p:cNvCxnSpPr>
            <a:endCxn id="22" idx="0"/>
          </p:cNvCxnSpPr>
          <p:nvPr/>
        </p:nvCxnSpPr>
        <p:spPr>
          <a:xfrm>
            <a:off x="7826385" y="4355380"/>
            <a:ext cx="1" cy="49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8739995" y="5049845"/>
            <a:ext cx="327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5004790" y="2594861"/>
                <a:ext cx="3306004" cy="203132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bestS1 = null</a:t>
                </a:r>
              </a:p>
              <a:p>
                <a:endParaRPr lang="en-US" altLang="zh-CN" sz="1800" dirty="0">
                  <a:ea typeface="微软雅黑" panose="020B0503020204020204" pitchFamily="34" charset="-122"/>
                </a:endParaRPr>
              </a:p>
              <a:p>
                <a:endParaRPr lang="en-US" altLang="zh-CN" sz="1800" dirty="0">
                  <a:ea typeface="微软雅黑" panose="020B0503020204020204" pitchFamily="34" charset="-122"/>
                </a:endParaRP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ri3 =</a:t>
                </a:r>
                <a:r>
                  <a:rPr lang="en-US" altLang="zh-CN" sz="18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import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微软雅黑" panose="020B0503020204020204" pitchFamily="34" charset="-122"/>
                  </a:rPr>
                  <a:t>(re3) </a:t>
                </a:r>
              </a:p>
              <a:p>
                <a:endParaRPr lang="en-US" altLang="zh-CN" dirty="0">
                  <a:ea typeface="微软雅黑" panose="020B0503020204020204" pitchFamily="34" charset="-122"/>
                </a:endParaRPr>
              </a:p>
              <a:p>
                <a:endParaRPr lang="en-US" altLang="zh-CN" sz="1800" dirty="0">
                  <a:ea typeface="微软雅黑" panose="020B0503020204020204" pitchFamily="34" charset="-122"/>
                </a:endParaRP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prefer(ri3, bestS1)=&gt; bestS2 = ri3 </a:t>
                </a: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790" y="2594861"/>
                <a:ext cx="3306004" cy="2031325"/>
              </a:xfrm>
              <a:prstGeom prst="rect">
                <a:avLst/>
              </a:prstGeom>
              <a:blipFill rotWithShape="1">
                <a:blip r:embed="rId3"/>
                <a:stretch>
                  <a:fillRect l="-11" t="-12" r="17" b="-125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842501" y="1568889"/>
                <a:ext cx="3834932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>
                    <a:ea typeface="微软雅黑" panose="020B0503020204020204" pitchFamily="34" charset="-122"/>
                  </a:rPr>
                  <a:t>bestD</a:t>
                </a:r>
                <a:r>
                  <a:rPr lang="en-US" altLang="zh-CN" sz="2000" dirty="0">
                    <a:ea typeface="微软雅黑" panose="020B0503020204020204" pitchFamily="34" charset="-122"/>
                  </a:rPr>
                  <a:t> = [D]</a:t>
                </a:r>
              </a:p>
              <a:p>
                <a:r>
                  <a:rPr lang="en-US" altLang="zh-CN" sz="2000" dirty="0">
                    <a:ea typeface="微软雅黑" panose="020B0503020204020204" pitchFamily="34" charset="-122"/>
                  </a:rPr>
                  <a:t>re1 =</a:t>
                </a:r>
                <a:r>
                  <a:rPr lang="en-US" altLang="zh-CN" sz="20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export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微软雅黑" panose="020B0503020204020204" pitchFamily="34" charset="-122"/>
                  </a:rPr>
                  <a:t>(</a:t>
                </a:r>
                <a:r>
                  <a:rPr lang="en-US" altLang="zh-CN" sz="2000" dirty="0" err="1">
                    <a:ea typeface="微软雅黑" panose="020B0503020204020204" pitchFamily="34" charset="-122"/>
                  </a:rPr>
                  <a:t>bestD</a:t>
                </a:r>
                <a:r>
                  <a:rPr lang="en-US" altLang="zh-CN" sz="2000" dirty="0">
                    <a:ea typeface="微软雅黑" panose="020B0503020204020204" pitchFamily="34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01" y="1568889"/>
                <a:ext cx="3834932" cy="707886"/>
              </a:xfrm>
              <a:prstGeom prst="rect">
                <a:avLst/>
              </a:prstGeom>
              <a:blipFill rotWithShape="1">
                <a:blip r:embed="rId4"/>
                <a:stretch>
                  <a:fillRect l="-13" t="-62" r="1" b="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796814" y="2819634"/>
                <a:ext cx="4017665" cy="175432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bestA1 = null</a:t>
                </a: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ri1 =</a:t>
                </a:r>
                <a:r>
                  <a:rPr lang="en-US" altLang="zh-CN" sz="18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import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微软雅黑" panose="020B0503020204020204" pitchFamily="34" charset="-122"/>
                  </a:rPr>
                  <a:t>(re1)</a:t>
                </a:r>
              </a:p>
              <a:p>
                <a:endParaRPr lang="en-US" altLang="zh-CN" sz="1800" dirty="0">
                  <a:ea typeface="微软雅黑" panose="020B0503020204020204" pitchFamily="34" charset="-122"/>
                </a:endParaRP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prefer(ri1, bestA1) =&gt; bestA2 = ri1</a:t>
                </a:r>
              </a:p>
              <a:p>
                <a:endParaRPr lang="en-US" altLang="zh-CN" sz="1800" dirty="0">
                  <a:ea typeface="微软雅黑" panose="020B0503020204020204" pitchFamily="34" charset="-122"/>
                </a:endParaRP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re3 =</a:t>
                </a:r>
                <a:r>
                  <a:rPr lang="en-US" altLang="zh-CN" sz="18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export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微软雅黑" panose="020B0503020204020204" pitchFamily="34" charset="-122"/>
                  </a:rPr>
                  <a:t>(bestA2) </a:t>
                </a: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14" y="2819634"/>
                <a:ext cx="4017665" cy="1754326"/>
              </a:xfrm>
              <a:prstGeom prst="rect">
                <a:avLst/>
              </a:prstGeom>
              <a:blipFill rotWithShape="1">
                <a:blip r:embed="rId5"/>
                <a:stretch>
                  <a:fillRect l="-13" t="-13" r="14" b="-1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796814" y="4964971"/>
                <a:ext cx="609492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bestB1 = null</a:t>
                </a: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ri2 =</a:t>
                </a:r>
                <a:r>
                  <a:rPr lang="en-US" altLang="zh-CN" sz="18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import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微软雅黑" panose="020B0503020204020204" pitchFamily="34" charset="-122"/>
                  </a:rPr>
                  <a:t>(re2)</a:t>
                </a: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prefer(ri2, bestB1) =&gt; bestB2 = ri2</a:t>
                </a: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re4 =</a:t>
                </a:r>
                <a:r>
                  <a:rPr lang="en-US" altLang="zh-CN" sz="18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export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微软雅黑" panose="020B0503020204020204" pitchFamily="34" charset="-122"/>
                  </a:rPr>
                  <a:t>(bestB2) </a:t>
                </a: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14" y="4964971"/>
                <a:ext cx="6094926" cy="1200329"/>
              </a:xfrm>
              <a:prstGeom prst="rect">
                <a:avLst/>
              </a:prstGeom>
              <a:blipFill rotWithShape="1">
                <a:blip r:embed="rId6"/>
                <a:stretch>
                  <a:fillRect l="-9" t="-45" r="1" b="-3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4991749" y="5148473"/>
                <a:ext cx="3658692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ri4 =</a:t>
                </a:r>
                <a:r>
                  <a:rPr lang="en-US" altLang="zh-CN" sz="18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import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微软雅黑" panose="020B0503020204020204" pitchFamily="34" charset="-122"/>
                  </a:rPr>
                  <a:t>(re4) </a:t>
                </a:r>
              </a:p>
              <a:p>
                <a:endParaRPr lang="en-US" altLang="zh-CN" sz="1800" dirty="0">
                  <a:ea typeface="微软雅黑" panose="020B0503020204020204" pitchFamily="34" charset="-122"/>
                </a:endParaRPr>
              </a:p>
              <a:p>
                <a:r>
                  <a:rPr lang="en-US" altLang="zh-CN" sz="1800" dirty="0">
                    <a:ea typeface="微软雅黑" panose="020B0503020204020204" pitchFamily="34" charset="-122"/>
                  </a:rPr>
                  <a:t>!prefer(ri4, bestS2) =&gt; bestS3=bestS2 </a:t>
                </a: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749" y="5148473"/>
                <a:ext cx="3658692" cy="923330"/>
              </a:xfrm>
              <a:prstGeom prst="rect">
                <a:avLst/>
              </a:prstGeom>
              <a:blipFill rotWithShape="1">
                <a:blip r:embed="rId7"/>
                <a:stretch>
                  <a:fillRect t="-57" r="13" b="-28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5005148" y="6308209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a typeface="微软雅黑" panose="020B0503020204020204" pitchFamily="34" charset="-122"/>
              </a:rPr>
              <a:t>assert (bestS3.nexthop==B /\ bestB2.nexthop==D)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830426" y="2243592"/>
                <a:ext cx="33358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ea typeface="微软雅黑" panose="020B0503020204020204" pitchFamily="34" charset="-122"/>
                  </a:rPr>
                  <a:t>re2 =</a:t>
                </a:r>
                <a:r>
                  <a:rPr lang="en-US" altLang="zh-CN" sz="2000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export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微软雅黑" panose="020B0503020204020204" pitchFamily="34" charset="-122"/>
                  </a:rPr>
                  <a:t>(</a:t>
                </a:r>
                <a:r>
                  <a:rPr lang="en-US" altLang="zh-CN" sz="2000" dirty="0" err="1">
                    <a:ea typeface="微软雅黑" panose="020B0503020204020204" pitchFamily="34" charset="-122"/>
                  </a:rPr>
                  <a:t>bestD</a:t>
                </a:r>
                <a:r>
                  <a:rPr lang="en-US" altLang="zh-CN" sz="2000" dirty="0">
                    <a:ea typeface="微软雅黑" panose="020B0503020204020204" pitchFamily="34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6" y="2243592"/>
                <a:ext cx="3335889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14" t="-34" r="2" b="-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/>
          <p:cNvSpPr txBox="1"/>
          <p:nvPr/>
        </p:nvSpPr>
        <p:spPr>
          <a:xfrm>
            <a:off x="1220201" y="4570584"/>
            <a:ext cx="3622519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 re3.nexthop=A /\ re3.valid=true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205165" y="3967924"/>
            <a:ext cx="2172706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 bestA2.valid=true 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222960" y="3439124"/>
            <a:ext cx="3454473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  <a:ea typeface="微软雅黑" panose="020B0503020204020204" pitchFamily="34" charset="-122"/>
              </a:rPr>
              <a:t>ri.valid</a:t>
            </a:r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=true /\ bestA1.valid=false 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5437759" y="4610636"/>
            <a:ext cx="4622510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 bestS2. localpref=200 </a:t>
            </a: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/\ bestS2</a:t>
            </a:r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.nexthop=A </a:t>
            </a: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/\ re4</a:t>
            </a:r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.nexthop=B /\ re4.valid=true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7123935" y="5213781"/>
            <a:ext cx="4645501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 bestS2. localpref=200 /\ </a:t>
            </a:r>
            <a:r>
              <a:rPr lang="en-US" altLang="zh-CN" dirty="0">
                <a:highlight>
                  <a:srgbClr val="FFFF00"/>
                </a:highlight>
                <a:ea typeface="微软雅黑" panose="020B0503020204020204" pitchFamily="34" charset="-122"/>
              </a:rPr>
              <a:t>ri4. localpref=120 </a:t>
            </a: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/\ bestS2.nexthop=A 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7433526" y="6033831"/>
            <a:ext cx="2629366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 bestS3.nexthop = A</a:t>
            </a:r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427845" y="3753019"/>
            <a:ext cx="3721424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 bestS1.valid=False /\ ri3.valid=True /\ ri3.nexthop=A /\ </a:t>
            </a:r>
            <a:r>
              <a:rPr lang="en-US" altLang="zh-CN" dirty="0">
                <a:highlight>
                  <a:srgbClr val="FFFF00"/>
                </a:highlight>
                <a:ea typeface="微软雅黑" panose="020B0503020204020204" pitchFamily="34" charset="-122"/>
              </a:rPr>
              <a:t>ri3.localpref=200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281835" y="2914996"/>
            <a:ext cx="3323227" cy="553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 bestS1.valid=False /</a:t>
            </a: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\re3.valid=true</a:t>
            </a: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/\</a:t>
            </a:r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ea typeface="微软雅黑" panose="020B0503020204020204" pitchFamily="34" charset="-122"/>
              </a:rPr>
              <a:t>re3.nexthop=A</a:t>
            </a:r>
            <a:endParaRPr lang="en-US" altLang="zh-CN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242263" y="2883075"/>
            <a:ext cx="2271216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 bestA1.valid=false 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3533650" y="1996028"/>
            <a:ext cx="173435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 ri1.valid=true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2389608" y="1636876"/>
            <a:ext cx="1939937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  <a:ea typeface="微软雅黑" panose="020B0503020204020204" pitchFamily="34" charset="-122"/>
              </a:rPr>
              <a:t>bestD.valid</a:t>
            </a:r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=true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8995" cy="1325563"/>
          </a:xfrm>
        </p:spPr>
        <p:txBody>
          <a:bodyPr>
            <a:noAutofit/>
          </a:bodyPr>
          <a:lstStyle/>
          <a:p>
            <a:r>
              <a:rPr lang="ja-JP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配置文件最小化修复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：示例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19</a:t>
            </a:fld>
            <a:endParaRPr lang="en-US"/>
          </a:p>
        </p:txBody>
      </p:sp>
      <p:sp>
        <p:nvSpPr>
          <p:cNvPr id="9" name="Slide Number Placeholder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83CBEB-A62C-7547-B7F6-B847810FF90F}" type="slidenum">
              <a:rPr lang="en-US" smtClean="0"/>
              <a:t>19</a:t>
            </a:fld>
            <a:endParaRPr lang="en-US"/>
          </a:p>
        </p:txBody>
      </p:sp>
      <p:sp>
        <p:nvSpPr>
          <p:cNvPr id="27" name="文本框 26"/>
          <p:cNvSpPr txBox="1"/>
          <p:nvPr/>
        </p:nvSpPr>
        <p:spPr>
          <a:xfrm>
            <a:off x="7287718" y="1730523"/>
            <a:ext cx="344148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route-map </a:t>
            </a:r>
            <a:r>
              <a:rPr lang="en-US" altLang="zh-CN" dirty="0" err="1"/>
              <a:t>S_import_A</a:t>
            </a:r>
            <a:r>
              <a:rPr lang="en-US" altLang="zh-CN" dirty="0"/>
              <a:t> permit 10</a:t>
            </a:r>
          </a:p>
          <a:p>
            <a:r>
              <a:rPr lang="en-US" altLang="zh-CN" dirty="0"/>
              <a:t>  match next-hop A</a:t>
            </a:r>
          </a:p>
          <a:p>
            <a:r>
              <a:rPr lang="en-US" altLang="zh-CN" dirty="0"/>
              <a:t>  set local-</a:t>
            </a:r>
            <a:r>
              <a:rPr lang="en-US" altLang="zh-CN" dirty="0" err="1"/>
              <a:t>pref</a:t>
            </a:r>
            <a:r>
              <a:rPr lang="en-US" altLang="zh-CN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200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674624" y="2795064"/>
            <a:ext cx="344148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route-map </a:t>
            </a:r>
            <a:r>
              <a:rPr lang="en-US" altLang="zh-CN" dirty="0" err="1"/>
              <a:t>S_import_B</a:t>
            </a:r>
            <a:r>
              <a:rPr lang="en-US" altLang="zh-CN" dirty="0"/>
              <a:t> permit 10</a:t>
            </a:r>
          </a:p>
          <a:p>
            <a:r>
              <a:rPr lang="en-US" altLang="zh-CN" dirty="0"/>
              <a:t>  match next-hop B</a:t>
            </a:r>
          </a:p>
          <a:p>
            <a:r>
              <a:rPr lang="en-US" altLang="zh-CN" dirty="0"/>
              <a:t>  set local-</a:t>
            </a:r>
            <a:r>
              <a:rPr lang="en-US" altLang="zh-CN" dirty="0" err="1"/>
              <a:t>pref</a:t>
            </a:r>
            <a:r>
              <a:rPr lang="en-US" altLang="zh-CN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120</a:t>
            </a:r>
            <a:endParaRPr lang="zh-CN" altLang="en-US" dirty="0">
              <a:highlight>
                <a:srgbClr val="FFFF00"/>
              </a:highlight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8194964" y="2653853"/>
            <a:ext cx="180109" cy="13761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8" idx="2"/>
          </p:cNvCxnSpPr>
          <p:nvPr/>
        </p:nvCxnSpPr>
        <p:spPr>
          <a:xfrm flipV="1">
            <a:off x="10134580" y="3718394"/>
            <a:ext cx="260785" cy="1497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8751357" y="2323336"/>
            <a:ext cx="545043" cy="276999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var1 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134580" y="3394558"/>
            <a:ext cx="545043" cy="276999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var2 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90570" y="2273027"/>
            <a:ext cx="12916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var1=100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43911" y="3341935"/>
            <a:ext cx="12367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var2=101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4" grpId="0" animBg="1"/>
      <p:bldP spid="35" grpId="0" animBg="1"/>
      <p:bldP spid="3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0"/>
          <p:cNvGrpSpPr/>
          <p:nvPr/>
        </p:nvGrpSpPr>
        <p:grpSpPr>
          <a:xfrm>
            <a:off x="7922391" y="2143268"/>
            <a:ext cx="3527059" cy="3746531"/>
            <a:chOff x="7507705" y="1913020"/>
            <a:chExt cx="2953912" cy="3137720"/>
          </a:xfrm>
        </p:grpSpPr>
        <p:sp>
          <p:nvSpPr>
            <p:cNvPr id="8" name="Rectangle 19"/>
            <p:cNvSpPr/>
            <p:nvPr/>
          </p:nvSpPr>
          <p:spPr>
            <a:xfrm>
              <a:off x="7507705" y="1913020"/>
              <a:ext cx="2953912" cy="313772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8"/>
            <p:cNvGrpSpPr/>
            <p:nvPr/>
          </p:nvGrpSpPr>
          <p:grpSpPr>
            <a:xfrm>
              <a:off x="7517782" y="1996793"/>
              <a:ext cx="2933758" cy="3043870"/>
              <a:chOff x="7517782" y="1996793"/>
              <a:chExt cx="2933758" cy="3043870"/>
            </a:xfrm>
          </p:grpSpPr>
          <p:pic>
            <p:nvPicPr>
              <p:cNvPr id="10" name="Picture 1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7782" y="1996793"/>
                <a:ext cx="2933758" cy="2261937"/>
              </a:xfrm>
              <a:prstGeom prst="rect">
                <a:avLst/>
              </a:prstGeom>
            </p:spPr>
          </p:pic>
          <p:pic>
            <p:nvPicPr>
              <p:cNvPr id="11" name="Picture 17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" r="341"/>
              <a:stretch>
                <a:fillRect/>
              </a:stretch>
            </p:blipFill>
            <p:spPr>
              <a:xfrm>
                <a:off x="7517782" y="4164880"/>
                <a:ext cx="2933758" cy="875783"/>
              </a:xfrm>
              <a:prstGeom prst="rect">
                <a:avLst/>
              </a:prstGeom>
            </p:spPr>
          </p:pic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39825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网络配置错误非常常见，且需要在部署前诊断并修复错误。</a:t>
            </a:r>
          </a:p>
        </p:txBody>
      </p:sp>
      <p:grpSp>
        <p:nvGrpSpPr>
          <p:cNvPr id="4" name="object 10"/>
          <p:cNvGrpSpPr/>
          <p:nvPr/>
        </p:nvGrpSpPr>
        <p:grpSpPr>
          <a:xfrm>
            <a:off x="736727" y="2152827"/>
            <a:ext cx="5901182" cy="2125528"/>
            <a:chOff x="10685868" y="580808"/>
            <a:chExt cx="7754620" cy="2894330"/>
          </a:xfrm>
        </p:grpSpPr>
        <p:pic>
          <p:nvPicPr>
            <p:cNvPr id="5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85868" y="580808"/>
              <a:ext cx="7754169" cy="2893984"/>
            </a:xfrm>
            <a:prstGeom prst="rect">
              <a:avLst/>
            </a:prstGeom>
          </p:spPr>
        </p:pic>
        <p:pic>
          <p:nvPicPr>
            <p:cNvPr id="6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68841" y="643666"/>
              <a:ext cx="7588223" cy="2728039"/>
            </a:xfrm>
            <a:prstGeom prst="rect">
              <a:avLst/>
            </a:prstGeom>
          </p:spPr>
        </p:pic>
      </p:grpSp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4" y="4795288"/>
            <a:ext cx="6057368" cy="1665058"/>
          </a:xfrm>
        </p:spPr>
      </p:pic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526B-B395-4D91-A33A-6B7064D12B60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76" y="3696294"/>
            <a:ext cx="7392432" cy="10383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itle 1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Scalpel: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970328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~5K Python+Java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Batfish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插件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Z3 SMT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测试数据集：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Topology Zoo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NetComplete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，网络节点规模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(10)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~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(100)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配置行数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O(3000) ~ O(20000)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修复属性：源点到目的节点需经过指定路径（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~ 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640205"/>
            <a:ext cx="9282430" cy="45370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捕获因果关系的时间开销</a:t>
            </a:r>
          </a:p>
          <a:p>
            <a:pPr lvl="1">
              <a:lnSpc>
                <a:spcPct val="100000"/>
              </a:lnSpc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捕获因果关系的时间都小于800ms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，开销随着拓扑大小的增加呈线性增长。</a:t>
            </a:r>
          </a:p>
          <a:p>
            <a:pPr lvl="1">
              <a:lnSpc>
                <a:spcPct val="100000"/>
              </a:lnSpc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生成错误路径的时间在80%的场景下≤2.5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Scalpel: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21</a:t>
            </a:fld>
            <a:endParaRPr lang="en-US"/>
          </a:p>
        </p:txBody>
      </p:sp>
      <p:pic>
        <p:nvPicPr>
          <p:cNvPr id="3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57400" y="3505200"/>
            <a:ext cx="8077835" cy="32162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640205"/>
            <a:ext cx="10094595" cy="45370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错误配置诊断结果</a:t>
            </a:r>
          </a:p>
          <a:p>
            <a:pPr lvl="1">
              <a:lnSpc>
                <a:spcPct val="100000"/>
              </a:lnSpc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MUC长度明显</a:t>
            </a: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短于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所有子句的长度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有效地缩小了修复的范围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单个错误路径中总是存在一对以上的MUC和EI，反映出</a:t>
            </a:r>
            <a:r>
              <a:rPr 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多种错误解释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Scalpel: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22</a:t>
            </a:fld>
            <a:endParaRPr lang="en-US"/>
          </a:p>
        </p:txBody>
      </p:sp>
      <p:pic>
        <p:nvPicPr>
          <p:cNvPr id="5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20645" y="3107055"/>
            <a:ext cx="6950710" cy="353504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6959600" y="3107055"/>
            <a:ext cx="952500" cy="353504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988300" y="3107055"/>
            <a:ext cx="1519555" cy="35350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270500" y="3122930"/>
            <a:ext cx="1633855" cy="3535045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640205"/>
            <a:ext cx="10094595" cy="45370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错误配置诊断结果</a:t>
            </a:r>
          </a:p>
          <a:p>
            <a:pPr lvl="1">
              <a:lnSpc>
                <a:spcPct val="100000"/>
              </a:lnSpc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90%的单个MUC，它们可以在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内计算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80%的拓扑, 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MUC计算过程可以在30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内完成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80%的情况下，计算一个EI需要≤30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。对于60%的拓扑，所有EI可以在50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Scalpel: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23</a:t>
            </a:fld>
            <a:endParaRPr lang="en-US"/>
          </a:p>
        </p:txBody>
      </p:sp>
      <p:pic>
        <p:nvPicPr>
          <p:cNvPr id="3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66670" y="3843020"/>
            <a:ext cx="7059295" cy="28022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640205"/>
            <a:ext cx="10094595" cy="45370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端对端修复表现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个网络拓扑的修复，端到端总时长在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到几分钟不等。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配置的变更行均小于0.77%，修复对原有结构的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影响很小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00000"/>
              </a:lnSpc>
            </a:pP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Scalpel: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24</a:t>
            </a:fld>
            <a:endParaRPr lang="en-US"/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565" y="3087370"/>
            <a:ext cx="6032500" cy="3634105"/>
          </a:xfrm>
          <a:prstGeom prst="rect">
            <a:avLst/>
          </a:prstGeom>
        </p:spPr>
      </p:pic>
      <p:pic>
        <p:nvPicPr>
          <p:cNvPr id="9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560" y="3429000"/>
            <a:ext cx="9842500" cy="2451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550"/>
            <a:ext cx="10502900" cy="46215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网络配置全周期自动管理需要对网络配置进行自动化</a:t>
            </a:r>
            <a:endParaRPr lang="en-US" altLang="ja-JP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故障诊断与错误修复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现有工具使用难度高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适用范围窄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Scalpel</a:t>
            </a:r>
            <a:r>
              <a:rPr lang="ja-JP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将分布式路由计算路径转化为集中式线性计算路径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简化诊断与修复</a:t>
            </a:r>
            <a:r>
              <a:rPr lang="zh-CN" altLang="ja-JP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ja-JP" b="1">
                <a:latin typeface="微软雅黑" panose="020B0503020204020204" pitchFamily="34" charset="-122"/>
                <a:ea typeface="微软雅黑" panose="020B0503020204020204" pitchFamily="34" charset="-122"/>
              </a:rPr>
              <a:t>自动网络配置管理全周期</a:t>
            </a:r>
            <a:endParaRPr lang="zh-CN" altLang="ja-JP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Scalpel</a:t>
            </a:r>
            <a:r>
              <a:rPr lang="ja-JP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设计元素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因果关系图精确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轻量级捕获机制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可靠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最小化故障定位与解释算法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最小化修复求解器</a:t>
            </a:r>
            <a:endParaRPr lang="en-US" altLang="ja-JP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ja-JP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原型实现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ja-JP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tfish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的插件拓展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ja-JP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即插即用</a:t>
            </a:r>
            <a:endParaRPr lang="en-US" altLang="ja-JP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ja-JP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ja-JP" b="1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支持低开销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快速网络配置故障诊断与错误修复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知识产权成果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该项目相关论文已被CCF C类国际会议APNet 2023录用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39365"/>
            <a:ext cx="10515600" cy="363791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8000">
                <a:latin typeface="微软雅黑" panose="020B0503020204020204" pitchFamily="34" charset="-122"/>
                <a:ea typeface="微软雅黑" panose="020B0503020204020204" pitchFamily="34" charset="-122"/>
              </a:rPr>
              <a:t>欢迎批评指正！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为什么网络配置诊断很难？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3118" y="1568535"/>
            <a:ext cx="10515600" cy="4729942"/>
          </a:xfrm>
        </p:spPr>
        <p:txBody>
          <a:bodyPr>
            <a:normAutofit/>
          </a:bodyPr>
          <a:lstStyle/>
          <a:p>
            <a:pPr marL="468630" lvl="3" indent="-457200" algn="l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网络是一个复杂的分布式系统</a:t>
            </a:r>
          </a:p>
          <a:p>
            <a:pPr marL="925830" lvl="4" indent="-457200" algn="l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一个设备上的配置错误往往会引起其他设备上的属性违反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526B-B395-4D91-A33A-6B7064D12B6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38200" y="2816071"/>
            <a:ext cx="8420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验证属性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S-B-D</a:t>
            </a:r>
            <a:endParaRPr lang="zh-CN" altLang="en-US" sz="2800" dirty="0" err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447255" y="4049907"/>
            <a:ext cx="4838848" cy="2038680"/>
            <a:chOff x="3581401" y="3757712"/>
            <a:chExt cx="4838848" cy="2038680"/>
          </a:xfrm>
        </p:grpSpPr>
        <p:grpSp>
          <p:nvGrpSpPr>
            <p:cNvPr id="42" name="组合 41"/>
            <p:cNvGrpSpPr/>
            <p:nvPr/>
          </p:nvGrpSpPr>
          <p:grpSpPr>
            <a:xfrm>
              <a:off x="3581401" y="4201299"/>
              <a:ext cx="4481223" cy="1595093"/>
              <a:chOff x="1351953" y="4140902"/>
              <a:chExt cx="5849274" cy="1584098"/>
            </a:xfrm>
          </p:grpSpPr>
          <p:cxnSp>
            <p:nvCxnSpPr>
              <p:cNvPr id="47" name="Straight Connector 43"/>
              <p:cNvCxnSpPr>
                <a:stCxn id="53" idx="2"/>
                <a:endCxn id="48" idx="0"/>
              </p:cNvCxnSpPr>
              <p:nvPr/>
            </p:nvCxnSpPr>
            <p:spPr>
              <a:xfrm flipH="1">
                <a:off x="3863611" y="4585141"/>
                <a:ext cx="305335" cy="695621"/>
              </a:xfrm>
              <a:prstGeom prst="line">
                <a:avLst/>
              </a:prstGeom>
              <a:ln w="38100">
                <a:solidFill>
                  <a:srgbClr val="03B4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Picture 1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7243" y="5280761"/>
                <a:ext cx="752736" cy="444239"/>
              </a:xfrm>
              <a:prstGeom prst="rect">
                <a:avLst/>
              </a:prstGeom>
            </p:spPr>
          </p:pic>
          <p:pic>
            <p:nvPicPr>
              <p:cNvPr id="49" name="Picture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8491" y="4539887"/>
                <a:ext cx="752736" cy="444239"/>
              </a:xfrm>
              <a:prstGeom prst="rect">
                <a:avLst/>
              </a:prstGeom>
            </p:spPr>
          </p:pic>
          <p:cxnSp>
            <p:nvCxnSpPr>
              <p:cNvPr id="50" name="Straight Connector 18"/>
              <p:cNvCxnSpPr>
                <a:stCxn id="55" idx="2"/>
                <a:endCxn id="48" idx="1"/>
              </p:cNvCxnSpPr>
              <p:nvPr/>
            </p:nvCxnSpPr>
            <p:spPr>
              <a:xfrm>
                <a:off x="1728322" y="4984126"/>
                <a:ext cx="1758921" cy="518754"/>
              </a:xfrm>
              <a:prstGeom prst="line">
                <a:avLst/>
              </a:prstGeom>
              <a:ln w="38100">
                <a:solidFill>
                  <a:srgbClr val="03B4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19"/>
              <p:cNvCxnSpPr>
                <a:stCxn id="53" idx="3"/>
                <a:endCxn id="49" idx="1"/>
              </p:cNvCxnSpPr>
              <p:nvPr/>
            </p:nvCxnSpPr>
            <p:spPr>
              <a:xfrm>
                <a:off x="4545314" y="4363021"/>
                <a:ext cx="1903178" cy="398985"/>
              </a:xfrm>
              <a:prstGeom prst="line">
                <a:avLst/>
              </a:prstGeom>
              <a:ln w="38100">
                <a:solidFill>
                  <a:srgbClr val="03B4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25"/>
              <p:cNvCxnSpPr>
                <a:stCxn id="48" idx="3"/>
                <a:endCxn id="49" idx="2"/>
              </p:cNvCxnSpPr>
              <p:nvPr/>
            </p:nvCxnSpPr>
            <p:spPr>
              <a:xfrm flipV="1">
                <a:off x="4239979" y="4984126"/>
                <a:ext cx="2584881" cy="518754"/>
              </a:xfrm>
              <a:prstGeom prst="line">
                <a:avLst/>
              </a:prstGeom>
              <a:ln w="38100">
                <a:solidFill>
                  <a:srgbClr val="03B4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3" name="Picture 3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92578" y="4140902"/>
                <a:ext cx="752736" cy="444239"/>
              </a:xfrm>
              <a:prstGeom prst="rect">
                <a:avLst/>
              </a:prstGeom>
            </p:spPr>
          </p:pic>
          <p:cxnSp>
            <p:nvCxnSpPr>
              <p:cNvPr id="54" name="Straight Connector 36"/>
              <p:cNvCxnSpPr>
                <a:stCxn id="55" idx="3"/>
                <a:endCxn id="53" idx="1"/>
              </p:cNvCxnSpPr>
              <p:nvPr/>
            </p:nvCxnSpPr>
            <p:spPr>
              <a:xfrm flipV="1">
                <a:off x="2104689" y="4363021"/>
                <a:ext cx="1687889" cy="398985"/>
              </a:xfrm>
              <a:prstGeom prst="line">
                <a:avLst/>
              </a:prstGeom>
              <a:ln w="38100">
                <a:solidFill>
                  <a:srgbClr val="03B4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5" name="Picture 1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1953" y="4539887"/>
                <a:ext cx="752736" cy="444239"/>
              </a:xfrm>
              <a:prstGeom prst="rect">
                <a:avLst/>
              </a:prstGeom>
            </p:spPr>
          </p:pic>
        </p:grpSp>
        <p:sp>
          <p:nvSpPr>
            <p:cNvPr id="43" name="文本框 42"/>
            <p:cNvSpPr txBox="1"/>
            <p:nvPr/>
          </p:nvSpPr>
          <p:spPr>
            <a:xfrm>
              <a:off x="3711146" y="419412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>
                  <a:latin typeface="Calibri" panose="020F0502020204030204" charset="0"/>
                  <a:cs typeface="Calibri" panose="020F0502020204030204" charset="0"/>
                </a:rPr>
                <a:t>S</a:t>
              </a:r>
              <a:endParaRPr lang="zh-CN" altLang="en-US" sz="2400" dirty="0" err="1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421331" y="3757712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>
                  <a:latin typeface="Calibri" panose="020F0502020204030204" charset="0"/>
                  <a:cs typeface="Calibri" panose="020F0502020204030204" charset="0"/>
                </a:rPr>
                <a:t>A</a:t>
              </a:r>
              <a:endParaRPr lang="zh-CN" altLang="en-US" sz="2400" dirty="0" err="1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664282" y="5005526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>
                  <a:latin typeface="Calibri" panose="020F0502020204030204" charset="0"/>
                  <a:cs typeface="Calibri" panose="020F0502020204030204" charset="0"/>
                </a:rPr>
                <a:t>B</a:t>
              </a:r>
              <a:endParaRPr lang="zh-CN" altLang="en-US" sz="2400" dirty="0" err="1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046429" y="4588710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>
                  <a:latin typeface="Calibri" panose="020F0502020204030204" charset="0"/>
                  <a:cs typeface="Calibri" panose="020F0502020204030204" charset="0"/>
                </a:rPr>
                <a:t>D</a:t>
              </a:r>
              <a:endParaRPr lang="zh-CN" altLang="en-US" sz="2400" dirty="0" err="1">
                <a:latin typeface="Calibri" panose="020F0502020204030204" charset="0"/>
                <a:cs typeface="Calibri" panose="020F0502020204030204" charset="0"/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813435" y="3399155"/>
            <a:ext cx="8244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实际运行结果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: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 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通过转发路径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“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S-A-D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到达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D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613816" y="6289299"/>
            <a:ext cx="3611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  <a:t>B prefers A as the next-hop</a:t>
            </a:r>
            <a:endParaRPr lang="zh-CN" altLang="en-US" sz="2400" dirty="0" err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5" name="闪电形 64"/>
          <p:cNvSpPr/>
          <p:nvPr/>
        </p:nvSpPr>
        <p:spPr>
          <a:xfrm rot="279492">
            <a:off x="4751193" y="5067955"/>
            <a:ext cx="704064" cy="687056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dirty="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321935" y="5863357"/>
            <a:ext cx="1123679" cy="381894"/>
            <a:chOff x="7564300" y="5973731"/>
            <a:chExt cx="1123679" cy="381894"/>
          </a:xfrm>
        </p:grpSpPr>
        <p:sp>
          <p:nvSpPr>
            <p:cNvPr id="21" name="矩形: 圆角 20"/>
            <p:cNvSpPr/>
            <p:nvPr/>
          </p:nvSpPr>
          <p:spPr>
            <a:xfrm>
              <a:off x="7568030" y="5973731"/>
              <a:ext cx="1119949" cy="38189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564300" y="5984611"/>
              <a:ext cx="1098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Calibri" panose="020F0502020204030204" charset="0"/>
                  <a:cs typeface="Calibri" panose="020F0502020204030204" charset="0"/>
                </a:rPr>
                <a:t>([B, A, D])</a:t>
              </a:r>
              <a:endParaRPr lang="zh-CN" altLang="en-US" b="1" dirty="0" err="1">
                <a:latin typeface="Calibri" panose="020F0502020204030204" charset="0"/>
                <a:cs typeface="Calibri" panose="020F050202020403020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49785" y="4257122"/>
            <a:ext cx="1138064" cy="381894"/>
            <a:chOff x="7564300" y="5973731"/>
            <a:chExt cx="1138064" cy="381894"/>
          </a:xfrm>
        </p:grpSpPr>
        <p:sp>
          <p:nvSpPr>
            <p:cNvPr id="10" name="矩形: 圆角 9"/>
            <p:cNvSpPr/>
            <p:nvPr/>
          </p:nvSpPr>
          <p:spPr>
            <a:xfrm>
              <a:off x="7568030" y="5973731"/>
              <a:ext cx="1119949" cy="38189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564300" y="5984611"/>
              <a:ext cx="113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Calibri" panose="020F0502020204030204" charset="0"/>
                  <a:cs typeface="Calibri" panose="020F0502020204030204" charset="0"/>
                </a:rPr>
                <a:t>([A, D])</a:t>
              </a:r>
              <a:endParaRPr lang="zh-CN" altLang="en-US" b="1" dirty="0" err="1">
                <a:latin typeface="Calibri" panose="020F0502020204030204" charset="0"/>
                <a:cs typeface="Calibri" panose="020F050202020403020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05755" y="4849553"/>
            <a:ext cx="1138064" cy="381894"/>
            <a:chOff x="7564300" y="5973731"/>
            <a:chExt cx="1138064" cy="381894"/>
          </a:xfrm>
        </p:grpSpPr>
        <p:sp>
          <p:nvSpPr>
            <p:cNvPr id="14" name="矩形: 圆角 13"/>
            <p:cNvSpPr/>
            <p:nvPr/>
          </p:nvSpPr>
          <p:spPr>
            <a:xfrm>
              <a:off x="7568030" y="5973731"/>
              <a:ext cx="1119949" cy="38189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dirty="0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564300" y="5984611"/>
              <a:ext cx="113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latin typeface="Calibri" panose="020F0502020204030204" charset="0"/>
                  <a:cs typeface="Calibri" panose="020F0502020204030204" charset="0"/>
                </a:rPr>
                <a:t>([S, A, D])</a:t>
              </a:r>
              <a:endParaRPr lang="zh-CN" altLang="en-US" b="1" dirty="0" err="1">
                <a:latin typeface="Calibri" panose="020F0502020204030204" charset="0"/>
                <a:cs typeface="Calibri" panose="020F050202020403020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711083" y="5482656"/>
            <a:ext cx="1776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  <a:t>add tag 1</a:t>
            </a:r>
            <a:endParaRPr lang="zh-CN" altLang="en-US" sz="2400" dirty="0" err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73118" y="5409319"/>
            <a:ext cx="2407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  <a:t>match tag 1</a:t>
            </a:r>
          </a:p>
          <a:p>
            <a:pPr algn="just"/>
            <a: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  <a:t>set local-</a:t>
            </a:r>
            <a:r>
              <a:rPr lang="en-US" altLang="zh-CN" sz="2400" dirty="0" err="1">
                <a:latin typeface="Calibri" panose="020F0502020204030204" charset="0"/>
                <a:cs typeface="Calibri" panose="020F0502020204030204" charset="0"/>
              </a:rPr>
              <a:t>pref</a:t>
            </a:r>
            <a: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  <a:t> 130</a:t>
            </a:r>
            <a:endParaRPr lang="zh-CN" altLang="en-US" sz="2400" dirty="0" err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13910" y="6269355"/>
            <a:ext cx="3672205" cy="509905"/>
          </a:xfrm>
          <a:prstGeom prst="roundRect">
            <a:avLst/>
          </a:prstGeom>
          <a:solidFill>
            <a:srgbClr val="FF0000">
              <a:alpha val="4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72"/>
          <a:stretch>
            <a:fillRect/>
          </a:stretch>
        </p:blipFill>
        <p:spPr>
          <a:xfrm>
            <a:off x="6681011" y="1162903"/>
            <a:ext cx="5006934" cy="38081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网络配置验证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47825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验证工具提供的结果：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526B-B395-4D91-A33A-6B7064D12B6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4189" y="5839403"/>
            <a:ext cx="1116362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但是它们无法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诊断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出：</a:t>
            </a:r>
          </a:p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哪些配置导致了错误的产生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" r="3929"/>
          <a:stretch>
            <a:fillRect/>
          </a:stretch>
        </p:blipFill>
        <p:spPr>
          <a:xfrm>
            <a:off x="313508" y="2168432"/>
            <a:ext cx="6241869" cy="3540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矩形 13"/>
          <p:cNvSpPr/>
          <p:nvPr/>
        </p:nvSpPr>
        <p:spPr>
          <a:xfrm>
            <a:off x="966651" y="3013163"/>
            <a:ext cx="4798423" cy="2775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提供错误流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: s-&gt;a-&gt;d</a:t>
            </a:r>
          </a:p>
          <a:p>
            <a:pPr algn="ctr"/>
            <a:endParaRPr lang="en-US" altLang="zh-CN" dirty="0">
              <a:solidFill>
                <a:srgbClr val="00B05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ctr"/>
            <a:endParaRPr lang="en-US" altLang="zh-CN" dirty="0">
              <a:solidFill>
                <a:srgbClr val="00B05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ctr"/>
            <a:endParaRPr lang="en-US" altLang="zh-CN" dirty="0">
              <a:solidFill>
                <a:srgbClr val="00B05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ctr"/>
            <a:endParaRPr lang="en-US" altLang="zh-CN" dirty="0">
              <a:solidFill>
                <a:srgbClr val="00B05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ctr"/>
            <a:endParaRPr lang="en-US" altLang="zh-CN" dirty="0">
              <a:solidFill>
                <a:srgbClr val="00B05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ctr"/>
            <a:endParaRPr lang="en-US" altLang="zh-CN" dirty="0">
              <a:solidFill>
                <a:srgbClr val="00B05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ctr"/>
            <a:endParaRPr lang="en-US" altLang="zh-CN" dirty="0">
              <a:solidFill>
                <a:srgbClr val="00B05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ctr"/>
            <a:endParaRPr lang="zh-CN" altLang="en-US" dirty="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681011" y="4892404"/>
            <a:ext cx="5298388" cy="992796"/>
            <a:chOff x="6681011" y="4892404"/>
            <a:chExt cx="5298388" cy="99279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7" t="56822" b="14186"/>
            <a:stretch>
              <a:fillRect/>
            </a:stretch>
          </p:blipFill>
          <p:spPr>
            <a:xfrm>
              <a:off x="6681011" y="4972329"/>
              <a:ext cx="5298388" cy="91287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5" name="矩形 14"/>
            <p:cNvSpPr/>
            <p:nvPr/>
          </p:nvSpPr>
          <p:spPr>
            <a:xfrm>
              <a:off x="6862354" y="4892404"/>
              <a:ext cx="4798423" cy="9915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zh-CN" sz="2800" b="1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endParaRPr>
            </a:p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rPr>
                <a:t>	      </a:t>
              </a:r>
              <a:r>
                <a:rPr lang="zh-CN" altLang="en-US" sz="2800" b="1" dirty="0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rPr>
                <a:t>验证结果</a:t>
              </a:r>
              <a:r>
                <a:rPr lang="en-US" altLang="zh-CN" sz="2800" b="1" dirty="0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rPr>
                <a:t>: false</a:t>
              </a:r>
              <a:endParaRPr lang="en-US" altLang="zh-CN" dirty="0">
                <a:solidFill>
                  <a:srgbClr val="00B050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6729242" y="1195223"/>
            <a:ext cx="3947344" cy="521970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提供反例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: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92559" y="5728327"/>
            <a:ext cx="1166841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latin typeface="Calibri" panose="020F0502020204030204" charset="0"/>
                <a:cs typeface="Calibri" panose="020F0502020204030204" charset="0"/>
              </a:rPr>
              <a:t>Batfish</a:t>
            </a:r>
            <a:endParaRPr lang="zh-CN" altLang="en-US" sz="2400" b="1" dirty="0" err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41571" y="5900977"/>
            <a:ext cx="1962605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latin typeface="Calibri" panose="020F0502020204030204" charset="0"/>
                <a:cs typeface="Calibri" panose="020F0502020204030204" charset="0"/>
              </a:rPr>
              <a:t>Minesweeper</a:t>
            </a:r>
            <a:endParaRPr lang="zh-CN" altLang="en-US" sz="2400" b="1" dirty="0" err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3" name="Rectangle 32"/>
          <p:cNvSpPr/>
          <p:nvPr>
            <p:custDataLst>
              <p:tags r:id="rId1"/>
            </p:custDataLst>
          </p:nvPr>
        </p:nvSpPr>
        <p:spPr>
          <a:xfrm>
            <a:off x="1796140" y="3462518"/>
            <a:ext cx="8186060" cy="64516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网络验证之后还应该做什么？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网络配置全周期自动管理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94677" y="130629"/>
            <a:ext cx="22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10600" y="2470785"/>
            <a:ext cx="455993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1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ExSPAN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[SIGMOD'10],</a:t>
            </a:r>
            <a:r>
              <a:rPr lang="zh-CN" altLang="en-US" sz="20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  <a:p>
            <a:pPr marL="0"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Y!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[SIGCOMM'14],</a:t>
            </a:r>
            <a:r>
              <a:rPr lang="zh-CN" altLang="en-US" sz="20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  <a:p>
            <a:pPr marL="0" lvl="1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DiffProv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[SIGCOMM'16], </a:t>
            </a:r>
          </a:p>
          <a:p>
            <a:pPr marL="0"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[arXiv'22]...</a:t>
            </a:r>
            <a:endParaRPr lang="en-US" altLang="ja-JP" sz="20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ja-JP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29480" y="6014720"/>
            <a:ext cx="378714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MetaProvenance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[NSDI'17],</a:t>
            </a:r>
          </a:p>
          <a:p>
            <a:pPr marL="0"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[SOSP'17]...</a:t>
            </a:r>
          </a:p>
        </p:txBody>
      </p:sp>
      <p:sp>
        <p:nvSpPr>
          <p:cNvPr id="4" name="Rectangle 21"/>
          <p:cNvSpPr/>
          <p:nvPr>
            <p:custDataLst>
              <p:tags r:id="rId1"/>
            </p:custDataLst>
          </p:nvPr>
        </p:nvSpPr>
        <p:spPr>
          <a:xfrm>
            <a:off x="642620" y="1411605"/>
            <a:ext cx="11162665" cy="534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1951" y="1580866"/>
            <a:ext cx="406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FF0000"/>
                </a:solidFill>
              </a:rPr>
              <a:t>❓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ACDEFC8-D996-1149-BB6A-8FBC593FFC68}"/>
              </a:ext>
            </a:extLst>
          </p:cNvPr>
          <p:cNvSpPr/>
          <p:nvPr/>
        </p:nvSpPr>
        <p:spPr>
          <a:xfrm>
            <a:off x="4521841" y="1690688"/>
            <a:ext cx="3148319" cy="1738312"/>
          </a:xfrm>
          <a:prstGeom prst="ellipse">
            <a:avLst/>
          </a:prstGeom>
          <a:solidFill>
            <a:srgbClr val="FF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网络验证</a:t>
            </a: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875EF3B3-5BDA-424D-A988-D2E0EC693AC4}"/>
              </a:ext>
            </a:extLst>
          </p:cNvPr>
          <p:cNvSpPr/>
          <p:nvPr/>
        </p:nvSpPr>
        <p:spPr>
          <a:xfrm rot="2403404">
            <a:off x="7567607" y="3525417"/>
            <a:ext cx="1062272" cy="781160"/>
          </a:xfrm>
          <a:prstGeom prst="rightArrow">
            <a:avLst/>
          </a:prstGeom>
          <a:solidFill>
            <a:srgbClr val="FF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E25CD4F-8DC0-FA44-8ED2-E54C8C9FFA86}"/>
              </a:ext>
            </a:extLst>
          </p:cNvPr>
          <p:cNvSpPr/>
          <p:nvPr/>
        </p:nvSpPr>
        <p:spPr>
          <a:xfrm>
            <a:off x="7761770" y="4480332"/>
            <a:ext cx="3148319" cy="1738312"/>
          </a:xfrm>
          <a:prstGeom prst="ellipse">
            <a:avLst/>
          </a:prstGeom>
          <a:solidFill>
            <a:srgbClr val="33E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故障诊断</a:t>
            </a:r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477CED78-EE3D-2B4B-AC28-245173838820}"/>
              </a:ext>
            </a:extLst>
          </p:cNvPr>
          <p:cNvSpPr/>
          <p:nvPr/>
        </p:nvSpPr>
        <p:spPr>
          <a:xfrm rot="10800000">
            <a:off x="5677546" y="5055814"/>
            <a:ext cx="1062272" cy="781160"/>
          </a:xfrm>
          <a:prstGeom prst="rightArrow">
            <a:avLst/>
          </a:prstGeom>
          <a:solidFill>
            <a:srgbClr val="33E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C7815C4-8E25-ED46-8C0B-49CC719B6C00}"/>
              </a:ext>
            </a:extLst>
          </p:cNvPr>
          <p:cNvSpPr/>
          <p:nvPr/>
        </p:nvSpPr>
        <p:spPr>
          <a:xfrm>
            <a:off x="1523147" y="4480332"/>
            <a:ext cx="3148319" cy="1738312"/>
          </a:xfrm>
          <a:prstGeom prst="ellipse">
            <a:avLst/>
          </a:prstGeom>
          <a:solidFill>
            <a:srgbClr val="599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配置修复</a:t>
            </a:r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4CDABFB9-E54E-4D46-BD40-9BBBABE8D8ED}"/>
              </a:ext>
            </a:extLst>
          </p:cNvPr>
          <p:cNvSpPr/>
          <p:nvPr/>
        </p:nvSpPr>
        <p:spPr>
          <a:xfrm rot="19279940">
            <a:off x="3539606" y="3337832"/>
            <a:ext cx="1062272" cy="781160"/>
          </a:xfrm>
          <a:prstGeom prst="rightArrow">
            <a:avLst/>
          </a:prstGeom>
          <a:solidFill>
            <a:srgbClr val="599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8995" cy="1325563"/>
          </a:xfrm>
        </p:spPr>
        <p:txBody>
          <a:bodyPr>
            <a:noAutofit/>
          </a:bodyPr>
          <a:lstStyle/>
          <a:p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网络配置自动化诊断与修复框架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核心思想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5952630" cy="4740275"/>
          </a:xfrm>
        </p:spPr>
        <p:txBody>
          <a:bodyPr lIns="90000">
            <a:noAutofit/>
          </a:bodyPr>
          <a:lstStyle/>
          <a:p>
            <a:pPr>
              <a:lnSpc>
                <a:spcPct val="100000"/>
              </a:lnSpc>
            </a:pPr>
            <a:r>
              <a:rPr lang="ja-JP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分布式路由计算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ja-JP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集中式串行程序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通过路由协议信息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ja-JP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OSPF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announcement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捕获不同设备路由计算的因果关系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将分布式路由计算转换为集中式串行程序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简化诊断与修复</a:t>
            </a:r>
            <a:endParaRPr lang="en-US" altLang="ja-JP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6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7939235" y="1932594"/>
            <a:ext cx="702450" cy="1188808"/>
            <a:chOff x="8918370" y="1913223"/>
            <a:chExt cx="366044" cy="628098"/>
          </a:xfrm>
        </p:grpSpPr>
        <p:grpSp>
          <p:nvGrpSpPr>
            <p:cNvPr id="28" name="Group 27"/>
            <p:cNvGrpSpPr/>
            <p:nvPr/>
          </p:nvGrpSpPr>
          <p:grpSpPr>
            <a:xfrm>
              <a:off x="8918370" y="1913223"/>
              <a:ext cx="280617" cy="628098"/>
              <a:chOff x="7970324" y="2423862"/>
              <a:chExt cx="280617" cy="628098"/>
            </a:xfrm>
            <a:solidFill>
              <a:schemeClr val="accent2"/>
            </a:solidFill>
          </p:grpSpPr>
          <p:cxnSp>
            <p:nvCxnSpPr>
              <p:cNvPr id="29" name="Straight Arrow Connector 28"/>
              <p:cNvCxnSpPr>
                <a:endCxn id="30" idx="0"/>
              </p:cNvCxnSpPr>
              <p:nvPr/>
            </p:nvCxnSpPr>
            <p:spPr>
              <a:xfrm>
                <a:off x="8157144" y="2423862"/>
                <a:ext cx="0" cy="229339"/>
              </a:xfrm>
              <a:prstGeom prst="straightConnector1">
                <a:avLst/>
              </a:prstGeom>
              <a:grpFill/>
              <a:ln w="254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8063346" y="2653201"/>
                <a:ext cx="187595" cy="190203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>
                <a:stCxn id="30" idx="3"/>
              </p:cNvCxnSpPr>
              <p:nvPr/>
            </p:nvCxnSpPr>
            <p:spPr>
              <a:xfrm flipH="1">
                <a:off x="7970324" y="2815549"/>
                <a:ext cx="120495" cy="236411"/>
              </a:xfrm>
              <a:prstGeom prst="straightConnector1">
                <a:avLst/>
              </a:prstGeom>
              <a:grpFill/>
              <a:ln w="254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Arrow Connector 33"/>
            <p:cNvCxnSpPr>
              <a:stCxn id="30" idx="5"/>
            </p:cNvCxnSpPr>
            <p:nvPr/>
          </p:nvCxnSpPr>
          <p:spPr>
            <a:xfrm>
              <a:off x="9171514" y="2304910"/>
              <a:ext cx="112900" cy="236411"/>
            </a:xfrm>
            <a:prstGeom prst="straightConnector1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073257" y="1915949"/>
            <a:ext cx="360000" cy="1245039"/>
            <a:chOff x="8063346" y="2434442"/>
            <a:chExt cx="171604" cy="617518"/>
          </a:xfrm>
          <a:solidFill>
            <a:schemeClr val="accent4"/>
          </a:solidFill>
        </p:grpSpPr>
        <p:cxnSp>
          <p:nvCxnSpPr>
            <p:cNvPr id="39" name="Straight Arrow Connector 38"/>
            <p:cNvCxnSpPr>
              <a:endCxn id="40" idx="0"/>
            </p:cNvCxnSpPr>
            <p:nvPr/>
          </p:nvCxnSpPr>
          <p:spPr>
            <a:xfrm flipH="1">
              <a:off x="8149148" y="2434442"/>
              <a:ext cx="4198" cy="218759"/>
            </a:xfrm>
            <a:prstGeom prst="straightConnector1">
              <a:avLst/>
            </a:prstGeom>
            <a:grpFill/>
            <a:ln w="254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8063346" y="2653201"/>
              <a:ext cx="171604" cy="178554"/>
            </a:xfrm>
            <a:prstGeom prst="ellipse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8153346" y="2833201"/>
              <a:ext cx="0" cy="218759"/>
            </a:xfrm>
            <a:prstGeom prst="straightConnector1">
              <a:avLst/>
            </a:prstGeom>
            <a:grpFill/>
            <a:ln w="254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7162238" y="1914491"/>
            <a:ext cx="360000" cy="1245039"/>
            <a:chOff x="8063346" y="2434442"/>
            <a:chExt cx="171604" cy="617518"/>
          </a:xfrm>
          <a:solidFill>
            <a:schemeClr val="accent5"/>
          </a:solidFill>
        </p:grpSpPr>
        <p:cxnSp>
          <p:nvCxnSpPr>
            <p:cNvPr id="45" name="Straight Arrow Connector 44"/>
            <p:cNvCxnSpPr>
              <a:endCxn id="46" idx="0"/>
            </p:cNvCxnSpPr>
            <p:nvPr/>
          </p:nvCxnSpPr>
          <p:spPr>
            <a:xfrm flipH="1">
              <a:off x="8149148" y="2434442"/>
              <a:ext cx="4198" cy="218759"/>
            </a:xfrm>
            <a:prstGeom prst="straightConnector1">
              <a:avLst/>
            </a:prstGeom>
            <a:grpFill/>
            <a:ln w="2540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8063346" y="2653201"/>
              <a:ext cx="171604" cy="178554"/>
            </a:xfrm>
            <a:prstGeom prst="ellips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8153346" y="2833201"/>
              <a:ext cx="0" cy="218759"/>
            </a:xfrm>
            <a:prstGeom prst="straightConnector1">
              <a:avLst/>
            </a:prstGeom>
            <a:grpFill/>
            <a:ln w="2540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9975837" y="2066309"/>
            <a:ext cx="1377963" cy="631631"/>
            <a:chOff x="10319225" y="2493820"/>
            <a:chExt cx="1377963" cy="631631"/>
          </a:xfrm>
        </p:grpSpPr>
        <p:grpSp>
          <p:nvGrpSpPr>
            <p:cNvPr id="60" name="Group 59"/>
            <p:cNvGrpSpPr/>
            <p:nvPr/>
          </p:nvGrpSpPr>
          <p:grpSpPr>
            <a:xfrm>
              <a:off x="10319225" y="2493820"/>
              <a:ext cx="1377963" cy="631631"/>
              <a:chOff x="10107118" y="2166506"/>
              <a:chExt cx="1377963" cy="631631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10107118" y="2166506"/>
                <a:ext cx="1377963" cy="631631"/>
                <a:chOff x="10107118" y="2166506"/>
                <a:chExt cx="1377963" cy="631631"/>
              </a:xfrm>
              <a:solidFill>
                <a:schemeClr val="accent6"/>
              </a:solidFill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10107118" y="2166506"/>
                  <a:ext cx="1377963" cy="631631"/>
                  <a:chOff x="8063807" y="2530613"/>
                  <a:chExt cx="656845" cy="313278"/>
                </a:xfrm>
                <a:grpFill/>
              </p:grpSpPr>
              <p:cxnSp>
                <p:nvCxnSpPr>
                  <p:cNvPr id="49" name="Straight Arrow Connector 48"/>
                  <p:cNvCxnSpPr>
                    <a:endCxn id="50" idx="0"/>
                  </p:cNvCxnSpPr>
                  <p:nvPr/>
                </p:nvCxnSpPr>
                <p:spPr>
                  <a:xfrm>
                    <a:off x="8149609" y="2530613"/>
                    <a:ext cx="0" cy="134724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accent6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/>
                  <p:cNvSpPr/>
                  <p:nvPr/>
                </p:nvSpPr>
                <p:spPr>
                  <a:xfrm>
                    <a:off x="8063807" y="2665337"/>
                    <a:ext cx="171604" cy="17855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1" name="Straight Arrow Connector 50"/>
                  <p:cNvCxnSpPr>
                    <a:stCxn id="52" idx="6"/>
                  </p:cNvCxnSpPr>
                  <p:nvPr/>
                </p:nvCxnSpPr>
                <p:spPr>
                  <a:xfrm>
                    <a:off x="8575665" y="2754613"/>
                    <a:ext cx="144987" cy="0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accent6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" name="Oval 51"/>
                <p:cNvSpPr/>
                <p:nvPr/>
              </p:nvSpPr>
              <p:spPr>
                <a:xfrm>
                  <a:off x="10820925" y="2438132"/>
                  <a:ext cx="360000" cy="360000"/>
                </a:xfrm>
                <a:prstGeom prst="ellipse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5" name="Straight Arrow Connector 54"/>
              <p:cNvCxnSpPr>
                <a:stCxn id="50" idx="6"/>
                <a:endCxn id="52" idx="2"/>
              </p:cNvCxnSpPr>
              <p:nvPr/>
            </p:nvCxnSpPr>
            <p:spPr>
              <a:xfrm flipV="1">
                <a:off x="10467128" y="2618132"/>
                <a:ext cx="353797" cy="2"/>
              </a:xfrm>
              <a:prstGeom prst="straightConnector1">
                <a:avLst/>
              </a:prstGeom>
              <a:solidFill>
                <a:schemeClr val="accent4"/>
              </a:solidFill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/>
            <p:cNvCxnSpPr>
              <a:endCxn id="52" idx="0"/>
            </p:cNvCxnSpPr>
            <p:nvPr/>
          </p:nvCxnSpPr>
          <p:spPr>
            <a:xfrm flipH="1">
              <a:off x="11213032" y="2493820"/>
              <a:ext cx="8773" cy="271626"/>
            </a:xfrm>
            <a:prstGeom prst="straightConnector1">
              <a:avLst/>
            </a:prstGeom>
            <a:solidFill>
              <a:schemeClr val="accent6"/>
            </a:solidFill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170471" y="3428680"/>
            <a:ext cx="1465546" cy="2400794"/>
            <a:chOff x="8170471" y="3428680"/>
            <a:chExt cx="1465546" cy="2400794"/>
          </a:xfrm>
        </p:grpSpPr>
        <p:grpSp>
          <p:nvGrpSpPr>
            <p:cNvPr id="72" name="Group 71"/>
            <p:cNvGrpSpPr/>
            <p:nvPr/>
          </p:nvGrpSpPr>
          <p:grpSpPr>
            <a:xfrm>
              <a:off x="8433350" y="3428680"/>
              <a:ext cx="702450" cy="1188808"/>
              <a:chOff x="8918370" y="1913223"/>
              <a:chExt cx="366044" cy="628098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8918370" y="1913223"/>
                <a:ext cx="280617" cy="628098"/>
                <a:chOff x="7970324" y="2423862"/>
                <a:chExt cx="280617" cy="628098"/>
              </a:xfrm>
              <a:solidFill>
                <a:schemeClr val="accent2"/>
              </a:solidFill>
            </p:grpSpPr>
            <p:cxnSp>
              <p:nvCxnSpPr>
                <p:cNvPr id="75" name="Straight Arrow Connector 74"/>
                <p:cNvCxnSpPr>
                  <a:endCxn id="76" idx="0"/>
                </p:cNvCxnSpPr>
                <p:nvPr/>
              </p:nvCxnSpPr>
              <p:spPr>
                <a:xfrm>
                  <a:off x="8157144" y="2423862"/>
                  <a:ext cx="0" cy="229339"/>
                </a:xfrm>
                <a:prstGeom prst="straightConnector1">
                  <a:avLst/>
                </a:prstGeom>
                <a:grpFill/>
                <a:ln w="25400">
                  <a:solidFill>
                    <a:schemeClr val="accent2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Oval 75"/>
                <p:cNvSpPr/>
                <p:nvPr/>
              </p:nvSpPr>
              <p:spPr>
                <a:xfrm>
                  <a:off x="8063346" y="2653201"/>
                  <a:ext cx="187595" cy="190203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Arrow Connector 76"/>
                <p:cNvCxnSpPr>
                  <a:stCxn id="76" idx="3"/>
                </p:cNvCxnSpPr>
                <p:nvPr/>
              </p:nvCxnSpPr>
              <p:spPr>
                <a:xfrm flipH="1">
                  <a:off x="7970324" y="2815549"/>
                  <a:ext cx="120495" cy="236411"/>
                </a:xfrm>
                <a:prstGeom prst="straightConnector1">
                  <a:avLst/>
                </a:prstGeom>
                <a:grpFill/>
                <a:ln w="25400">
                  <a:solidFill>
                    <a:schemeClr val="accent2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Arrow Connector 73"/>
              <p:cNvCxnSpPr>
                <a:stCxn id="76" idx="5"/>
              </p:cNvCxnSpPr>
              <p:nvPr/>
            </p:nvCxnSpPr>
            <p:spPr>
              <a:xfrm>
                <a:off x="9171514" y="2304910"/>
                <a:ext cx="112900" cy="236411"/>
              </a:xfrm>
              <a:prstGeom prst="straightConnector1">
                <a:avLst/>
              </a:prstGeom>
              <a:solidFill>
                <a:schemeClr val="accent2"/>
              </a:solidFill>
              <a:ln w="254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 rot="1478103">
              <a:off x="8216998" y="4182739"/>
              <a:ext cx="360000" cy="1072833"/>
              <a:chOff x="8063346" y="2434442"/>
              <a:chExt cx="171604" cy="532107"/>
            </a:xfrm>
            <a:solidFill>
              <a:schemeClr val="accent5"/>
            </a:solidFill>
          </p:grpSpPr>
          <p:cxnSp>
            <p:nvCxnSpPr>
              <p:cNvPr id="79" name="Straight Arrow Connector 78"/>
              <p:cNvCxnSpPr>
                <a:endCxn id="80" idx="0"/>
              </p:cNvCxnSpPr>
              <p:nvPr/>
            </p:nvCxnSpPr>
            <p:spPr>
              <a:xfrm flipH="1">
                <a:off x="8149148" y="2434442"/>
                <a:ext cx="4198" cy="218759"/>
              </a:xfrm>
              <a:prstGeom prst="straightConnector1">
                <a:avLst/>
              </a:prstGeom>
              <a:grpFill/>
              <a:ln w="25400">
                <a:solidFill>
                  <a:schemeClr val="accent5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/>
              <p:cNvSpPr/>
              <p:nvPr/>
            </p:nvSpPr>
            <p:spPr>
              <a:xfrm>
                <a:off x="8063346" y="2653201"/>
                <a:ext cx="171604" cy="178554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rot="20121897">
                <a:off x="8203970" y="2816092"/>
                <a:ext cx="2038" cy="150457"/>
              </a:xfrm>
              <a:prstGeom prst="straightConnector1">
                <a:avLst/>
              </a:prstGeom>
              <a:grpFill/>
              <a:ln w="25400">
                <a:solidFill>
                  <a:schemeClr val="accent5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 rot="20053535">
              <a:off x="8955022" y="4149404"/>
              <a:ext cx="421689" cy="1248396"/>
              <a:chOff x="8033940" y="2434442"/>
              <a:chExt cx="201010" cy="619183"/>
            </a:xfrm>
            <a:solidFill>
              <a:schemeClr val="accent4"/>
            </a:solidFill>
          </p:grpSpPr>
          <p:cxnSp>
            <p:nvCxnSpPr>
              <p:cNvPr id="83" name="Straight Arrow Connector 82"/>
              <p:cNvCxnSpPr>
                <a:endCxn id="84" idx="0"/>
              </p:cNvCxnSpPr>
              <p:nvPr/>
            </p:nvCxnSpPr>
            <p:spPr>
              <a:xfrm flipH="1">
                <a:off x="8149148" y="2434442"/>
                <a:ext cx="4198" cy="218759"/>
              </a:xfrm>
              <a:prstGeom prst="straightConnector1">
                <a:avLst/>
              </a:prstGeom>
              <a:grpFill/>
              <a:ln w="25400">
                <a:solidFill>
                  <a:schemeClr val="accent4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8063346" y="2653201"/>
                <a:ext cx="171604" cy="178554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>
                <a:stCxn id="84" idx="3"/>
              </p:cNvCxnSpPr>
              <p:nvPr/>
            </p:nvCxnSpPr>
            <p:spPr>
              <a:xfrm rot="1546465">
                <a:off x="8033940" y="2794762"/>
                <a:ext cx="8983" cy="258863"/>
              </a:xfrm>
              <a:prstGeom prst="straightConnector1">
                <a:avLst/>
              </a:prstGeom>
              <a:grpFill/>
              <a:ln w="25400">
                <a:solidFill>
                  <a:schemeClr val="accent4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8170471" y="4793263"/>
              <a:ext cx="1465546" cy="1036211"/>
              <a:chOff x="10319227" y="2289328"/>
              <a:chExt cx="1465546" cy="1036211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10319227" y="2693908"/>
                <a:ext cx="1465546" cy="631631"/>
                <a:chOff x="10107120" y="2366594"/>
                <a:chExt cx="1465546" cy="631631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10107120" y="2366594"/>
                  <a:ext cx="1465546" cy="631631"/>
                  <a:chOff x="10107120" y="2366594"/>
                  <a:chExt cx="1465546" cy="631631"/>
                </a:xfrm>
                <a:solidFill>
                  <a:schemeClr val="accent6"/>
                </a:solidFill>
              </p:grpSpPr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10107120" y="2366594"/>
                    <a:ext cx="1465546" cy="631631"/>
                    <a:chOff x="8063809" y="2629853"/>
                    <a:chExt cx="698594" cy="313278"/>
                  </a:xfrm>
                  <a:grpFill/>
                </p:grpSpPr>
                <p:cxnSp>
                  <p:nvCxnSpPr>
                    <p:cNvPr id="93" name="Straight Arrow Connector 92"/>
                    <p:cNvCxnSpPr>
                      <a:endCxn id="94" idx="0"/>
                    </p:cNvCxnSpPr>
                    <p:nvPr/>
                  </p:nvCxnSpPr>
                  <p:spPr>
                    <a:xfrm>
                      <a:off x="8149611" y="2629853"/>
                      <a:ext cx="0" cy="134724"/>
                    </a:xfrm>
                    <a:prstGeom prst="straightConnector1">
                      <a:avLst/>
                    </a:prstGeom>
                    <a:grpFill/>
                    <a:ln w="25400">
                      <a:solidFill>
                        <a:schemeClr val="accent6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4" name="Oval 93"/>
                    <p:cNvSpPr/>
                    <p:nvPr/>
                  </p:nvSpPr>
                  <p:spPr>
                    <a:xfrm>
                      <a:off x="8063809" y="2764577"/>
                      <a:ext cx="171604" cy="178554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5" name="Straight Arrow Connector 94"/>
                    <p:cNvCxnSpPr>
                      <a:stCxn id="92" idx="6"/>
                    </p:cNvCxnSpPr>
                    <p:nvPr/>
                  </p:nvCxnSpPr>
                  <p:spPr>
                    <a:xfrm>
                      <a:off x="8617416" y="2853856"/>
                      <a:ext cx="144987" cy="0"/>
                    </a:xfrm>
                    <a:prstGeom prst="straightConnector1">
                      <a:avLst/>
                    </a:prstGeom>
                    <a:grpFill/>
                    <a:ln w="25400">
                      <a:solidFill>
                        <a:schemeClr val="accent6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2" name="Oval 91"/>
                  <p:cNvSpPr/>
                  <p:nvPr/>
                </p:nvSpPr>
                <p:spPr>
                  <a:xfrm>
                    <a:off x="10908512" y="2638225"/>
                    <a:ext cx="360000" cy="360000"/>
                  </a:xfrm>
                  <a:prstGeom prst="ellipse">
                    <a:avLst/>
                  </a:prstGeom>
                  <a:grp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90" name="Straight Arrow Connector 89"/>
                <p:cNvCxnSpPr>
                  <a:stCxn id="94" idx="6"/>
                  <a:endCxn id="92" idx="2"/>
                </p:cNvCxnSpPr>
                <p:nvPr/>
              </p:nvCxnSpPr>
              <p:spPr>
                <a:xfrm>
                  <a:off x="10467120" y="2818225"/>
                  <a:ext cx="441392" cy="0"/>
                </a:xfrm>
                <a:prstGeom prst="straightConnector1">
                  <a:avLst/>
                </a:prstGeom>
                <a:solidFill>
                  <a:schemeClr val="accent4"/>
                </a:solidFill>
                <a:ln w="25400">
                  <a:solidFill>
                    <a:schemeClr val="accent6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8" name="Straight Arrow Connector 87"/>
              <p:cNvCxnSpPr>
                <a:endCxn id="92" idx="0"/>
              </p:cNvCxnSpPr>
              <p:nvPr/>
            </p:nvCxnSpPr>
            <p:spPr>
              <a:xfrm>
                <a:off x="11300619" y="2289328"/>
                <a:ext cx="0" cy="676211"/>
              </a:xfrm>
              <a:prstGeom prst="straightConnector1">
                <a:avLst/>
              </a:prstGeom>
              <a:solidFill>
                <a:schemeClr val="accent6"/>
              </a:solidFill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/>
          <p:cNvGrpSpPr/>
          <p:nvPr/>
        </p:nvGrpSpPr>
        <p:grpSpPr>
          <a:xfrm>
            <a:off x="8582708" y="3428056"/>
            <a:ext cx="377249" cy="3075954"/>
            <a:chOff x="10329644" y="3672941"/>
            <a:chExt cx="377249" cy="3075954"/>
          </a:xfrm>
        </p:grpSpPr>
        <p:grpSp>
          <p:nvGrpSpPr>
            <p:cNvPr id="107" name="Group 106"/>
            <p:cNvGrpSpPr/>
            <p:nvPr/>
          </p:nvGrpSpPr>
          <p:grpSpPr>
            <a:xfrm>
              <a:off x="10346892" y="3672941"/>
              <a:ext cx="360001" cy="754738"/>
              <a:chOff x="8058553" y="2462472"/>
              <a:chExt cx="187595" cy="398760"/>
            </a:xfrm>
            <a:solidFill>
              <a:schemeClr val="accent2"/>
            </a:solidFill>
          </p:grpSpPr>
          <p:cxnSp>
            <p:nvCxnSpPr>
              <p:cNvPr id="109" name="Straight Arrow Connector 108"/>
              <p:cNvCxnSpPr>
                <a:endCxn id="110" idx="0"/>
              </p:cNvCxnSpPr>
              <p:nvPr/>
            </p:nvCxnSpPr>
            <p:spPr>
              <a:xfrm>
                <a:off x="8152351" y="2462472"/>
                <a:ext cx="0" cy="90441"/>
              </a:xfrm>
              <a:prstGeom prst="straightConnector1">
                <a:avLst/>
              </a:prstGeom>
              <a:grpFill/>
              <a:ln w="254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/>
              <p:cNvSpPr/>
              <p:nvPr/>
            </p:nvSpPr>
            <p:spPr>
              <a:xfrm>
                <a:off x="8058553" y="2552913"/>
                <a:ext cx="187595" cy="190203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Arrow Connector 110"/>
              <p:cNvCxnSpPr>
                <a:stCxn id="110" idx="4"/>
              </p:cNvCxnSpPr>
              <p:nvPr/>
            </p:nvCxnSpPr>
            <p:spPr>
              <a:xfrm>
                <a:off x="8152351" y="2743116"/>
                <a:ext cx="1" cy="118116"/>
              </a:xfrm>
              <a:prstGeom prst="straightConnector1">
                <a:avLst/>
              </a:prstGeom>
              <a:grpFill/>
              <a:ln w="25400">
                <a:solidFill>
                  <a:schemeClr val="accent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Oval 114"/>
            <p:cNvSpPr/>
            <p:nvPr/>
          </p:nvSpPr>
          <p:spPr>
            <a:xfrm>
              <a:off x="10329644" y="5534526"/>
              <a:ext cx="360000" cy="36000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10346892" y="4415274"/>
              <a:ext cx="360000" cy="360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10329644" y="4962743"/>
              <a:ext cx="360000" cy="36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10332745" y="6115890"/>
              <a:ext cx="360000" cy="36000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Arrow Connector 118"/>
            <p:cNvCxnSpPr>
              <a:stCxn id="118" idx="4"/>
            </p:cNvCxnSpPr>
            <p:nvPr/>
          </p:nvCxnSpPr>
          <p:spPr>
            <a:xfrm flipH="1">
              <a:off x="10494803" y="6475891"/>
              <a:ext cx="17942" cy="273004"/>
            </a:xfrm>
            <a:prstGeom prst="straightConnector1">
              <a:avLst/>
            </a:prstGeom>
            <a:solidFill>
              <a:schemeClr val="accent6"/>
            </a:solidFill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15" idx="4"/>
              <a:endCxn id="118" idx="0"/>
            </p:cNvCxnSpPr>
            <p:nvPr/>
          </p:nvCxnSpPr>
          <p:spPr>
            <a:xfrm>
              <a:off x="10509644" y="5894527"/>
              <a:ext cx="3101" cy="221363"/>
            </a:xfrm>
            <a:prstGeom prst="straightConnector1">
              <a:avLst/>
            </a:prstGeom>
            <a:solidFill>
              <a:schemeClr val="accent6"/>
            </a:solidFill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17" idx="4"/>
              <a:endCxn id="115" idx="0"/>
            </p:cNvCxnSpPr>
            <p:nvPr/>
          </p:nvCxnSpPr>
          <p:spPr>
            <a:xfrm>
              <a:off x="10509644" y="5322743"/>
              <a:ext cx="0" cy="211783"/>
            </a:xfrm>
            <a:prstGeom prst="straightConnector1">
              <a:avLst/>
            </a:prstGeom>
            <a:solidFill>
              <a:schemeClr val="accent6"/>
            </a:solidFill>
            <a:ln w="254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16" idx="4"/>
              <a:endCxn id="117" idx="0"/>
            </p:cNvCxnSpPr>
            <p:nvPr/>
          </p:nvCxnSpPr>
          <p:spPr>
            <a:xfrm flipH="1">
              <a:off x="10509644" y="4775274"/>
              <a:ext cx="17248" cy="187469"/>
            </a:xfrm>
            <a:prstGeom prst="straightConnector1">
              <a:avLst/>
            </a:prstGeom>
            <a:solidFill>
              <a:schemeClr val="accent6"/>
            </a:solidFill>
            <a:ln w="2540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278 L 0.08269 0.3296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1662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-0.00116 L 0.04114 0.2194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" y="1101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51 -0.00301 L -0.00494 0.3303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" y="1666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1644 L -0.14557 0.4590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2213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分布式路由计算</a:t>
            </a:r>
            <a:r>
              <a:rPr lang="en-US" altLang="ja-JP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集中式串行程序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7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199" y="1825625"/>
            <a:ext cx="6694265" cy="4351338"/>
          </a:xfrm>
        </p:spPr>
        <p:txBody>
          <a:bodyPr>
            <a:normAutofit lnSpcReduction="10000"/>
          </a:bodyPr>
          <a:lstStyle/>
          <a:p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每个设备的</a:t>
            </a:r>
            <a:r>
              <a:rPr lang="en-US" altLang="ja-JP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eBGP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进程抽象为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pPr algn="just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触发计算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如收到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</a:p>
          <a:p>
            <a:pPr algn="just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的内部状态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RIB-In,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-RIB,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RIB-Out</a:t>
            </a:r>
          </a:p>
          <a:p>
            <a:pPr algn="just"/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ion: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后的结果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包括更新内部状态及生成新的控制信息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如发送</a:t>
            </a: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给邻接设备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080272" y="1421947"/>
            <a:ext cx="3121586" cy="2073028"/>
            <a:chOff x="1326672" y="1953673"/>
            <a:chExt cx="3121586" cy="2073028"/>
          </a:xfrm>
        </p:grpSpPr>
        <p:grpSp>
          <p:nvGrpSpPr>
            <p:cNvPr id="34" name="Group 33"/>
            <p:cNvGrpSpPr/>
            <p:nvPr/>
          </p:nvGrpSpPr>
          <p:grpSpPr>
            <a:xfrm>
              <a:off x="1326672" y="1953673"/>
              <a:ext cx="3121586" cy="2047621"/>
              <a:chOff x="1528553" y="2064327"/>
              <a:chExt cx="3121586" cy="2047621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528553" y="2696937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S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729346" y="2064327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A</a:t>
                </a:r>
                <a:endParaRPr lang="en-US" sz="2800" b="1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734848" y="3391948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B</a:t>
                </a:r>
                <a:endParaRPr lang="en-US" sz="2800" b="1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30139" y="2696937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D</a:t>
                </a:r>
                <a:endParaRPr lang="en-US" sz="2800" b="1" dirty="0"/>
              </a:p>
            </p:txBody>
          </p:sp>
          <p:cxnSp>
            <p:nvCxnSpPr>
              <p:cNvPr id="16" name="Straight Connector 15"/>
              <p:cNvCxnSpPr>
                <a:stCxn id="12" idx="6"/>
                <a:endCxn id="14" idx="1"/>
              </p:cNvCxnSpPr>
              <p:nvPr/>
            </p:nvCxnSpPr>
            <p:spPr>
              <a:xfrm>
                <a:off x="3449346" y="2424327"/>
                <a:ext cx="586235" cy="37805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3" idx="6"/>
                <a:endCxn id="14" idx="3"/>
              </p:cNvCxnSpPr>
              <p:nvPr/>
            </p:nvCxnSpPr>
            <p:spPr>
              <a:xfrm flipV="1">
                <a:off x="3454848" y="3311495"/>
                <a:ext cx="580733" cy="44045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1" idx="7"/>
                <a:endCxn id="12" idx="2"/>
              </p:cNvCxnSpPr>
              <p:nvPr/>
            </p:nvCxnSpPr>
            <p:spPr>
              <a:xfrm flipV="1">
                <a:off x="2143111" y="2424327"/>
                <a:ext cx="586235" cy="37805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1" idx="5"/>
                <a:endCxn id="13" idx="2"/>
              </p:cNvCxnSpPr>
              <p:nvPr/>
            </p:nvCxnSpPr>
            <p:spPr>
              <a:xfrm>
                <a:off x="2143111" y="3311495"/>
                <a:ext cx="591737" cy="44045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>
              <a:stCxn id="14" idx="4"/>
            </p:cNvCxnSpPr>
            <p:nvPr/>
          </p:nvCxnSpPr>
          <p:spPr>
            <a:xfrm>
              <a:off x="4088258" y="3306283"/>
              <a:ext cx="0" cy="33501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872277" y="3565036"/>
              <a:ext cx="431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/>
                <a:t>P</a:t>
              </a:r>
              <a:endParaRPr lang="en-US" sz="2400" b="1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784260" y="1988449"/>
            <a:ext cx="1742255" cy="884067"/>
            <a:chOff x="8629881" y="2249707"/>
            <a:chExt cx="1742255" cy="884067"/>
          </a:xfrm>
        </p:grpSpPr>
        <p:sp>
          <p:nvSpPr>
            <p:cNvPr id="42" name="TextBox 41"/>
            <p:cNvSpPr txBox="1"/>
            <p:nvPr/>
          </p:nvSpPr>
          <p:spPr>
            <a:xfrm>
              <a:off x="8629881" y="2280257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eBGP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629881" y="2764442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eBGP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679493" y="2249707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eBGP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82524" y="2746936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eBGP</a:t>
              </a:r>
              <a:endParaRPr lang="en-US" dirty="0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2371829" y="2581510"/>
            <a:ext cx="4342407" cy="52322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action=dev(event,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199" y="1813750"/>
            <a:ext cx="7493600" cy="4616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分布式路由计算路径：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-RIB=[D],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{[D]-&gt;A,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[D]-&gt;B})</a:t>
            </a: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=D(origin,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-RIB=[D])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-RIB=[A,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D],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{[A,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D]-&gt;S})</a:t>
            </a: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=A([D]-&gt;A,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-RIB=[])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-RIB=[S,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D],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{})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S([A,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D]-&gt;S,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-RIB=[])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-RIB=[B,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D],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{[B,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D]-&gt;S})</a:t>
            </a: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=B([D]-&gt;B,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-RIB=[])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-RIB=[S,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D],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{})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S([B,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D]-&gt;S,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-RIB=[S,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D])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分布式路由计算</a:t>
            </a:r>
            <a:r>
              <a:rPr lang="en-US" altLang="ja-JP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集中式串行程序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8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7969565" y="2134323"/>
            <a:ext cx="3121586" cy="2073028"/>
            <a:chOff x="1326672" y="1953673"/>
            <a:chExt cx="3121586" cy="2073028"/>
          </a:xfrm>
        </p:grpSpPr>
        <p:grpSp>
          <p:nvGrpSpPr>
            <p:cNvPr id="34" name="Group 33"/>
            <p:cNvGrpSpPr/>
            <p:nvPr/>
          </p:nvGrpSpPr>
          <p:grpSpPr>
            <a:xfrm>
              <a:off x="1326672" y="1953673"/>
              <a:ext cx="3121586" cy="2047621"/>
              <a:chOff x="1528553" y="2064327"/>
              <a:chExt cx="3121586" cy="2047621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528553" y="2696937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S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729346" y="2064327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A</a:t>
                </a:r>
                <a:endParaRPr lang="en-US" sz="2800" b="1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734848" y="3391948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B</a:t>
                </a:r>
                <a:endParaRPr lang="en-US" sz="2800" b="1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30139" y="2696937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D</a:t>
                </a:r>
                <a:endParaRPr lang="en-US" sz="2800" b="1" dirty="0"/>
              </a:p>
            </p:txBody>
          </p:sp>
          <p:cxnSp>
            <p:nvCxnSpPr>
              <p:cNvPr id="16" name="Straight Connector 15"/>
              <p:cNvCxnSpPr>
                <a:stCxn id="12" idx="6"/>
                <a:endCxn id="14" idx="1"/>
              </p:cNvCxnSpPr>
              <p:nvPr/>
            </p:nvCxnSpPr>
            <p:spPr>
              <a:xfrm>
                <a:off x="3449346" y="2424327"/>
                <a:ext cx="586235" cy="37805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3" idx="6"/>
                <a:endCxn id="14" idx="3"/>
              </p:cNvCxnSpPr>
              <p:nvPr/>
            </p:nvCxnSpPr>
            <p:spPr>
              <a:xfrm flipV="1">
                <a:off x="3454848" y="3311495"/>
                <a:ext cx="580733" cy="44045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1" idx="7"/>
                <a:endCxn id="12" idx="2"/>
              </p:cNvCxnSpPr>
              <p:nvPr/>
            </p:nvCxnSpPr>
            <p:spPr>
              <a:xfrm flipV="1">
                <a:off x="2143111" y="2424327"/>
                <a:ext cx="586235" cy="37805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1" idx="5"/>
                <a:endCxn id="13" idx="2"/>
              </p:cNvCxnSpPr>
              <p:nvPr/>
            </p:nvCxnSpPr>
            <p:spPr>
              <a:xfrm>
                <a:off x="2143111" y="3311495"/>
                <a:ext cx="591737" cy="44045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>
              <a:stCxn id="14" idx="4"/>
            </p:cNvCxnSpPr>
            <p:nvPr/>
          </p:nvCxnSpPr>
          <p:spPr>
            <a:xfrm>
              <a:off x="4088258" y="3306283"/>
              <a:ext cx="0" cy="33501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872277" y="3565036"/>
              <a:ext cx="431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/>
                <a:t>P</a:t>
              </a:r>
              <a:endParaRPr lang="en-US" sz="2400" b="1" dirty="0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7469860" y="1346068"/>
            <a:ext cx="4342407" cy="52322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action=dev(event,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19653" y="4602344"/>
            <a:ext cx="3642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偏好</a:t>
            </a: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不做任何宣告</a:t>
            </a:r>
            <a:endParaRPr lang="en-US" altLang="ja-JP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不向</a:t>
            </a: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做任何宣告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13214" y="2241259"/>
            <a:ext cx="1422076" cy="1794135"/>
            <a:chOff x="3313214" y="2241259"/>
            <a:chExt cx="1422076" cy="1794135"/>
          </a:xfrm>
        </p:grpSpPr>
        <p:sp>
          <p:nvSpPr>
            <p:cNvPr id="5" name="Rectangle 4"/>
            <p:cNvSpPr/>
            <p:nvPr/>
          </p:nvSpPr>
          <p:spPr>
            <a:xfrm>
              <a:off x="3313214" y="2241259"/>
              <a:ext cx="1009403" cy="42785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25887" y="3607538"/>
              <a:ext cx="1009403" cy="42785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687723" y="2241258"/>
            <a:ext cx="1806827" cy="3622426"/>
            <a:chOff x="2515790" y="2241259"/>
            <a:chExt cx="1806827" cy="3622426"/>
          </a:xfrm>
        </p:grpSpPr>
        <p:sp>
          <p:nvSpPr>
            <p:cNvPr id="32" name="Rectangle 31"/>
            <p:cNvSpPr/>
            <p:nvPr/>
          </p:nvSpPr>
          <p:spPr>
            <a:xfrm>
              <a:off x="3313214" y="2241259"/>
              <a:ext cx="1009403" cy="427856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15790" y="5435829"/>
              <a:ext cx="1009403" cy="427856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19933" y="3147665"/>
            <a:ext cx="1465089" cy="1783942"/>
            <a:chOff x="3719933" y="3147665"/>
            <a:chExt cx="1465089" cy="1783942"/>
          </a:xfrm>
        </p:grpSpPr>
        <p:sp>
          <p:nvSpPr>
            <p:cNvPr id="49" name="Rectangle 48"/>
            <p:cNvSpPr/>
            <p:nvPr/>
          </p:nvSpPr>
          <p:spPr>
            <a:xfrm>
              <a:off x="3719933" y="3147665"/>
              <a:ext cx="1465089" cy="427856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788957" y="4503751"/>
              <a:ext cx="1392379" cy="427856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71805" y="4963852"/>
            <a:ext cx="1465089" cy="1816901"/>
            <a:chOff x="3671805" y="4038060"/>
            <a:chExt cx="1465089" cy="1816901"/>
          </a:xfrm>
        </p:grpSpPr>
        <p:sp>
          <p:nvSpPr>
            <p:cNvPr id="53" name="Rectangle 52"/>
            <p:cNvSpPr/>
            <p:nvPr/>
          </p:nvSpPr>
          <p:spPr>
            <a:xfrm>
              <a:off x="3671805" y="4038060"/>
              <a:ext cx="1465089" cy="427856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744515" y="5427105"/>
              <a:ext cx="1392379" cy="427856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528772" y="239068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[D]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10523692" y="2394609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[D]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8918034" y="1793140"/>
            <a:ext cx="889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[A,</a:t>
            </a:r>
            <a:r>
              <a:rPr lang="zh-CN" altLang="en-US" sz="2400" dirty="0"/>
              <a:t> </a:t>
            </a:r>
            <a:r>
              <a:rPr lang="en-US" altLang="zh-CN" sz="2400" dirty="0"/>
              <a:t>D]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918034" y="4171602"/>
            <a:ext cx="9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[</a:t>
            </a:r>
            <a:r>
              <a:rPr lang="en-US" sz="2400" dirty="0"/>
              <a:t>B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D]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7575115" y="2380706"/>
            <a:ext cx="1175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[S,</a:t>
            </a:r>
            <a:r>
              <a:rPr lang="zh-CN" altLang="en-US" sz="2400" dirty="0"/>
              <a:t> </a:t>
            </a:r>
            <a:r>
              <a:rPr lang="en-US" altLang="zh-CN" sz="2400" dirty="0"/>
              <a:t>A,</a:t>
            </a:r>
            <a:r>
              <a:rPr lang="zh-CN" altLang="en-US" sz="2400" dirty="0"/>
              <a:t> </a:t>
            </a:r>
            <a:r>
              <a:rPr lang="en-US" altLang="zh-CN" sz="2400" dirty="0"/>
              <a:t>D]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7105183" y="1762339"/>
            <a:ext cx="4850349" cy="44283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ja-JP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设备路由计算间存在因果关系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ja-JP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某设备进程进行一次计算后的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ja-JP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包含两部分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外部信息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announcement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是触发其邻接设备进程进行下一次计算的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内部状态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-RIB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是其自身进行下一次计算的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235034" y="4033695"/>
            <a:ext cx="6454324" cy="2775368"/>
            <a:chOff x="1235034" y="4033695"/>
            <a:chExt cx="6454324" cy="2775368"/>
          </a:xfrm>
        </p:grpSpPr>
        <p:sp>
          <p:nvSpPr>
            <p:cNvPr id="37" name="Rectangle 36"/>
            <p:cNvSpPr/>
            <p:nvPr/>
          </p:nvSpPr>
          <p:spPr>
            <a:xfrm>
              <a:off x="1235034" y="4033695"/>
              <a:ext cx="2436771" cy="446305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252587" y="6334404"/>
              <a:ext cx="2436771" cy="474659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0.00694 L -0.07552 0.1261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1" y="594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0.00694 L -0.0711 -0.0833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654 0.08681 " pathEditMode="relative" ptsTypes="AA">
                                      <p:cBhvr>
                                        <p:cTn id="2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393 -0.0919 " pathEditMode="relative" ptsTypes="AA">
                                      <p:cBhvr>
                                        <p:cTn id="5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56" grpId="0"/>
      <p:bldP spid="56" grpId="1"/>
      <p:bldP spid="25" grpId="0"/>
      <p:bldP spid="25" grpId="1"/>
      <p:bldP spid="25" grpId="2"/>
      <p:bldP spid="27" grpId="0"/>
      <p:bldP spid="27" grpId="1"/>
      <p:bldP spid="27" grpId="2"/>
      <p:bldP spid="28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199" y="2241259"/>
            <a:ext cx="7493600" cy="4616741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-RIB=[D],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{[D]-&gt;A,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[D]-&gt;B})</a:t>
            </a: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=D(origin,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-RIB=[D])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-RIB=[A,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D],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{[A,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D]-&gt;S})</a:t>
            </a: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=A([D]-&gt;A,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-RIB=[])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-RIB=[S,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D],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{})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S([A,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D]-&gt;S,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-RIB=[])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-RIB=[B,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D],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{[B,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D]-&gt;S})</a:t>
            </a: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=B([D]-&gt;B,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-RIB=[])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-RIB=[S,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D],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{})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S([B,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D]-&gt;S,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-RIB=[S,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D])</a:t>
            </a: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分布式路由计算</a:t>
            </a:r>
            <a:r>
              <a:rPr lang="en-US" altLang="ja-JP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集中式串行程序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CBEB-A62C-7547-B7F6-B847810FF90F}" type="slidenum">
              <a:rPr lang="en-US" smtClean="0"/>
              <a:t>9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9686992" y="249490"/>
            <a:ext cx="2259181" cy="1441198"/>
            <a:chOff x="1326672" y="1953673"/>
            <a:chExt cx="3121586" cy="2073028"/>
          </a:xfrm>
        </p:grpSpPr>
        <p:grpSp>
          <p:nvGrpSpPr>
            <p:cNvPr id="34" name="Group 33"/>
            <p:cNvGrpSpPr/>
            <p:nvPr/>
          </p:nvGrpSpPr>
          <p:grpSpPr>
            <a:xfrm>
              <a:off x="1326672" y="1953673"/>
              <a:ext cx="3121586" cy="2047621"/>
              <a:chOff x="1528553" y="2064327"/>
              <a:chExt cx="3121586" cy="2047621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528553" y="2696937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S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729346" y="2064327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A</a:t>
                </a:r>
                <a:endParaRPr lang="en-US" sz="2800" b="1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734848" y="3391948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B</a:t>
                </a:r>
                <a:endParaRPr lang="en-US" sz="2800" b="1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30139" y="2696937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D</a:t>
                </a:r>
                <a:endParaRPr lang="en-US" sz="2800" b="1" dirty="0"/>
              </a:p>
            </p:txBody>
          </p:sp>
          <p:cxnSp>
            <p:nvCxnSpPr>
              <p:cNvPr id="16" name="Straight Connector 15"/>
              <p:cNvCxnSpPr>
                <a:stCxn id="12" idx="6"/>
                <a:endCxn id="14" idx="1"/>
              </p:cNvCxnSpPr>
              <p:nvPr/>
            </p:nvCxnSpPr>
            <p:spPr>
              <a:xfrm>
                <a:off x="3449346" y="2424327"/>
                <a:ext cx="586235" cy="37805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3" idx="6"/>
                <a:endCxn id="14" idx="3"/>
              </p:cNvCxnSpPr>
              <p:nvPr/>
            </p:nvCxnSpPr>
            <p:spPr>
              <a:xfrm flipV="1">
                <a:off x="3454848" y="3311495"/>
                <a:ext cx="580733" cy="44045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1" idx="7"/>
                <a:endCxn id="12" idx="2"/>
              </p:cNvCxnSpPr>
              <p:nvPr/>
            </p:nvCxnSpPr>
            <p:spPr>
              <a:xfrm flipV="1">
                <a:off x="2143111" y="2424327"/>
                <a:ext cx="586235" cy="37805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1" idx="5"/>
                <a:endCxn id="13" idx="2"/>
              </p:cNvCxnSpPr>
              <p:nvPr/>
            </p:nvCxnSpPr>
            <p:spPr>
              <a:xfrm>
                <a:off x="2143111" y="3311495"/>
                <a:ext cx="591737" cy="44045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>
              <a:stCxn id="14" idx="4"/>
            </p:cNvCxnSpPr>
            <p:nvPr/>
          </p:nvCxnSpPr>
          <p:spPr>
            <a:xfrm>
              <a:off x="4088258" y="3306283"/>
              <a:ext cx="0" cy="33501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872277" y="3565036"/>
              <a:ext cx="431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/>
                <a:t>P</a:t>
              </a:r>
              <a:endParaRPr lang="en-US" sz="2400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313214" y="2241259"/>
            <a:ext cx="1422076" cy="1794135"/>
            <a:chOff x="3313214" y="2241259"/>
            <a:chExt cx="1422076" cy="1794135"/>
          </a:xfrm>
        </p:grpSpPr>
        <p:sp>
          <p:nvSpPr>
            <p:cNvPr id="5" name="Rectangle 4"/>
            <p:cNvSpPr/>
            <p:nvPr/>
          </p:nvSpPr>
          <p:spPr>
            <a:xfrm>
              <a:off x="3313214" y="2241259"/>
              <a:ext cx="1009403" cy="42785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25887" y="3607538"/>
              <a:ext cx="1009403" cy="42785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687723" y="2241258"/>
            <a:ext cx="1806827" cy="3622426"/>
            <a:chOff x="2515790" y="2241259"/>
            <a:chExt cx="1806827" cy="3622426"/>
          </a:xfrm>
        </p:grpSpPr>
        <p:sp>
          <p:nvSpPr>
            <p:cNvPr id="32" name="Rectangle 31"/>
            <p:cNvSpPr/>
            <p:nvPr/>
          </p:nvSpPr>
          <p:spPr>
            <a:xfrm>
              <a:off x="3313214" y="2241259"/>
              <a:ext cx="1009403" cy="427856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15790" y="5435829"/>
              <a:ext cx="1009403" cy="427856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19933" y="3147665"/>
            <a:ext cx="1465089" cy="1783942"/>
            <a:chOff x="3719933" y="3147665"/>
            <a:chExt cx="1465089" cy="1783942"/>
          </a:xfrm>
        </p:grpSpPr>
        <p:sp>
          <p:nvSpPr>
            <p:cNvPr id="49" name="Rectangle 48"/>
            <p:cNvSpPr/>
            <p:nvPr/>
          </p:nvSpPr>
          <p:spPr>
            <a:xfrm>
              <a:off x="3719933" y="3147665"/>
              <a:ext cx="1465089" cy="427856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788957" y="4503751"/>
              <a:ext cx="1392379" cy="427856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71805" y="4963852"/>
            <a:ext cx="1465089" cy="1816901"/>
            <a:chOff x="3671805" y="4038060"/>
            <a:chExt cx="1465089" cy="1816901"/>
          </a:xfrm>
        </p:grpSpPr>
        <p:sp>
          <p:nvSpPr>
            <p:cNvPr id="53" name="Rectangle 52"/>
            <p:cNvSpPr/>
            <p:nvPr/>
          </p:nvSpPr>
          <p:spPr>
            <a:xfrm>
              <a:off x="3671805" y="4038060"/>
              <a:ext cx="1465089" cy="427856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744515" y="5427105"/>
              <a:ext cx="1392379" cy="427856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137389" y="1945365"/>
            <a:ext cx="4598969" cy="4247261"/>
            <a:chOff x="7137389" y="1945365"/>
            <a:chExt cx="4598969" cy="4247261"/>
          </a:xfrm>
        </p:grpSpPr>
        <p:sp>
          <p:nvSpPr>
            <p:cNvPr id="6" name="Rectangle 5"/>
            <p:cNvSpPr/>
            <p:nvPr/>
          </p:nvSpPr>
          <p:spPr>
            <a:xfrm>
              <a:off x="8139074" y="1945365"/>
              <a:ext cx="2786224" cy="67112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D(origin,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-RIB=[D])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137390" y="3339266"/>
              <a:ext cx="1858732" cy="669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A([D]-&gt;A,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-RIB=[])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37389" y="4584646"/>
              <a:ext cx="1857600" cy="67112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S([A,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D]-&gt;S,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-RIB=[])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878758" y="3337612"/>
              <a:ext cx="1857600" cy="67112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B([D]-&gt;B,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-RIB=[])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878758" y="5177565"/>
              <a:ext cx="1857600" cy="101506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S([B,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D]-&gt;S,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-RIB=[S,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A,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D])</a:t>
              </a:r>
            </a:p>
          </p:txBody>
        </p:sp>
        <p:cxnSp>
          <p:nvCxnSpPr>
            <p:cNvPr id="8" name="Straight Arrow Connector 7"/>
            <p:cNvCxnSpPr>
              <a:stCxn id="6" idx="2"/>
              <a:endCxn id="40" idx="0"/>
            </p:cNvCxnSpPr>
            <p:nvPr/>
          </p:nvCxnSpPr>
          <p:spPr>
            <a:xfrm flipH="1">
              <a:off x="8066756" y="2616493"/>
              <a:ext cx="1465430" cy="72277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6" idx="2"/>
              <a:endCxn id="42" idx="0"/>
            </p:cNvCxnSpPr>
            <p:nvPr/>
          </p:nvCxnSpPr>
          <p:spPr>
            <a:xfrm>
              <a:off x="9532186" y="2616493"/>
              <a:ext cx="1275372" cy="721119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2"/>
              <a:endCxn id="41" idx="0"/>
            </p:cNvCxnSpPr>
            <p:nvPr/>
          </p:nvCxnSpPr>
          <p:spPr>
            <a:xfrm flipH="1">
              <a:off x="8066189" y="4008866"/>
              <a:ext cx="567" cy="57578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1" idx="3"/>
              <a:endCxn id="43" idx="1"/>
            </p:cNvCxnSpPr>
            <p:nvPr/>
          </p:nvCxnSpPr>
          <p:spPr>
            <a:xfrm>
              <a:off x="8994989" y="4920210"/>
              <a:ext cx="883769" cy="76488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2" idx="2"/>
              <a:endCxn id="43" idx="0"/>
            </p:cNvCxnSpPr>
            <p:nvPr/>
          </p:nvCxnSpPr>
          <p:spPr>
            <a:xfrm>
              <a:off x="10807558" y="4008740"/>
              <a:ext cx="0" cy="116882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8066189" y="625981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路由计算因果关系图</a:t>
            </a:r>
            <a:endParaRPr lang="en-US" sz="2400" b="1" dirty="0"/>
          </a:p>
        </p:txBody>
      </p:sp>
      <p:grpSp>
        <p:nvGrpSpPr>
          <p:cNvPr id="61" name="Group 60"/>
          <p:cNvGrpSpPr/>
          <p:nvPr/>
        </p:nvGrpSpPr>
        <p:grpSpPr>
          <a:xfrm>
            <a:off x="1235034" y="4033695"/>
            <a:ext cx="6454324" cy="2775368"/>
            <a:chOff x="1235034" y="4033695"/>
            <a:chExt cx="6454324" cy="2775368"/>
          </a:xfrm>
        </p:grpSpPr>
        <p:sp>
          <p:nvSpPr>
            <p:cNvPr id="62" name="Rectangle 61"/>
            <p:cNvSpPr/>
            <p:nvPr/>
          </p:nvSpPr>
          <p:spPr>
            <a:xfrm>
              <a:off x="1235034" y="4033695"/>
              <a:ext cx="2436771" cy="446305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252587" y="6334404"/>
              <a:ext cx="2436771" cy="474659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ZiYmJjODg1YjVlODZmZjE5OTIzZTQ1NWJkNGE4ZD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3219</Words>
  <Application>Microsoft Macintosh PowerPoint</Application>
  <PresentationFormat>宽屏</PresentationFormat>
  <Paragraphs>461</Paragraphs>
  <Slides>26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等线</vt:lpstr>
      <vt:lpstr>宋体</vt:lpstr>
      <vt:lpstr>Microsoft YaHei</vt:lpstr>
      <vt:lpstr>Microsoft YaHei</vt:lpstr>
      <vt:lpstr>Arial</vt:lpstr>
      <vt:lpstr>Calibri</vt:lpstr>
      <vt:lpstr>Calibri Light</vt:lpstr>
      <vt:lpstr>Cambria Math</vt:lpstr>
      <vt:lpstr>Times New Roman</vt:lpstr>
      <vt:lpstr>Office Theme</vt:lpstr>
      <vt:lpstr>1_Office Theme</vt:lpstr>
      <vt:lpstr>PowerPoint 演示文稿</vt:lpstr>
      <vt:lpstr>网络配置错误非常常见，且需要在部署前诊断并修复错误。</vt:lpstr>
      <vt:lpstr>为什么网络配置诊断很难？</vt:lpstr>
      <vt:lpstr>网络配置验证</vt:lpstr>
      <vt:lpstr>网络配置全周期自动管理</vt:lpstr>
      <vt:lpstr>网络配置自动化诊断与修复框架：核心思想</vt:lpstr>
      <vt:lpstr>分布式路由计算-&gt;集中式串行程序</vt:lpstr>
      <vt:lpstr>分布式路由计算-&gt;集中式串行程序</vt:lpstr>
      <vt:lpstr>分布式路由计算-&gt;集中式串行程序</vt:lpstr>
      <vt:lpstr>分布式路由计算-&gt;集中式串行程序</vt:lpstr>
      <vt:lpstr>网络配置自动化诊断与修复框架： Scalpel</vt:lpstr>
      <vt:lpstr>因果关系图精确捕获：原理</vt:lpstr>
      <vt:lpstr>因果关系图精确捕获：实现</vt:lpstr>
      <vt:lpstr>配置错误精确定位：原理</vt:lpstr>
      <vt:lpstr>配置错误精确定位：示例</vt:lpstr>
      <vt:lpstr>配置错误精确定位：示例</vt:lpstr>
      <vt:lpstr>配置错误精确定位：示例</vt:lpstr>
      <vt:lpstr>配置文件最小化修复：原理</vt:lpstr>
      <vt:lpstr>配置文件最小化修复：示例</vt:lpstr>
      <vt:lpstr>Scalpel: 实现</vt:lpstr>
      <vt:lpstr>Scalpel: 实验结果</vt:lpstr>
      <vt:lpstr>Scalpel: 实验结果</vt:lpstr>
      <vt:lpstr>Scalpel: 实验结果</vt:lpstr>
      <vt:lpstr>Scalpel: 实验结果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as a Verifier:  Toward Scalable Data Plane Checking  via Distributed, On-Device Verification</dc:title>
  <dc:creator>Qiao Xiang</dc:creator>
  <cp:lastModifiedBy>Microsoft Office User</cp:lastModifiedBy>
  <cp:revision>703</cp:revision>
  <dcterms:created xsi:type="dcterms:W3CDTF">2023-09-06T09:15:54Z</dcterms:created>
  <dcterms:modified xsi:type="dcterms:W3CDTF">2023-09-07T08:59:50Z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70CBBE2C289AF2A14943F86425F5511B_43</vt:lpwstr>
  </property>
  <property fmtid="{D5CDD505-2E9C-101B-9397-08002B2CF9AE}" pid="3" name="KSOProductBuildVer">
    <vt:lpwstr>2052-6.0.0.8068</vt:lpwstr>
  </property>
</Properties>
</file>